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2-13 at 7.1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6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641" y="241415"/>
            <a:ext cx="8630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 Dec. 2015 Update</a:t>
            </a:r>
            <a:r>
              <a:rPr lang="en-US" sz="2400" dirty="0" smtClean="0"/>
              <a:t> – Meteorological observations for the 2015 Study </a:t>
            </a:r>
            <a:r>
              <a:rPr lang="en-US" sz="2400" dirty="0"/>
              <a:t>of wintertime PM2.5 pollution in the Salt Lake </a:t>
            </a:r>
            <a:r>
              <a:rPr lang="en-US" sz="2400" dirty="0" smtClean="0"/>
              <a:t>Valley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Sebastian W.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7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921" y="506087"/>
            <a:ext cx="7483212" cy="44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Instrumentation</a:t>
            </a:r>
          </a:p>
          <a:p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Basic meteorology (wind speed, wind direction, Temp/</a:t>
            </a:r>
            <a:r>
              <a:rPr lang="en-US" dirty="0" smtClean="0">
                <a:solidFill>
                  <a:srgbClr val="008000"/>
                </a:solidFill>
              </a:rPr>
              <a:t>RH) </a:t>
            </a:r>
            <a:r>
              <a:rPr lang="en-US" dirty="0" smtClean="0">
                <a:solidFill>
                  <a:srgbClr val="008000"/>
                </a:solidFill>
              </a:rPr>
              <a:t>at WBB (roof </a:t>
            </a:r>
            <a:r>
              <a:rPr lang="en-US" dirty="0" smtClean="0">
                <a:solidFill>
                  <a:srgbClr val="008000"/>
                </a:solidFill>
              </a:rPr>
              <a:t>level; </a:t>
            </a:r>
            <a:r>
              <a:rPr lang="en-US" dirty="0" smtClean="0">
                <a:solidFill>
                  <a:srgbClr val="3366FF"/>
                </a:solidFill>
              </a:rPr>
              <a:t>[</a:t>
            </a:r>
            <a:r>
              <a:rPr lang="en-US" dirty="0" err="1" smtClean="0">
                <a:solidFill>
                  <a:srgbClr val="3366FF"/>
                </a:solidFill>
              </a:rPr>
              <a:t>MesoWest</a:t>
            </a:r>
            <a:r>
              <a:rPr lang="en-US" dirty="0" smtClean="0">
                <a:solidFill>
                  <a:srgbClr val="3366FF"/>
                </a:solidFill>
              </a:rPr>
              <a:t>]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r>
              <a:rPr lang="en-US" dirty="0" smtClean="0">
                <a:solidFill>
                  <a:srgbClr val="008000"/>
                </a:solidFill>
              </a:rPr>
              <a:t>and at </a:t>
            </a:r>
            <a:r>
              <a:rPr lang="en-US" dirty="0" smtClean="0">
                <a:solidFill>
                  <a:srgbClr val="008000"/>
                </a:solidFill>
              </a:rPr>
              <a:t>HTE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[DAQ]</a:t>
            </a:r>
            <a:endParaRPr lang="en-US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Turbulence (TKE) at HTE and WBB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Vertical wind profile (above HTE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 smtClean="0"/>
              <a:t>  </a:t>
            </a:r>
            <a:r>
              <a:rPr lang="en-US" dirty="0" smtClean="0"/>
              <a:t>Lidar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Aerosol backscatter (above HTE, WBB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– Ceilometer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AWS outside WBB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 smtClean="0"/>
              <a:t>Potential additions</a:t>
            </a:r>
          </a:p>
          <a:p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Downtown SLC rooftop basic </a:t>
            </a:r>
            <a:r>
              <a:rPr lang="en-US" dirty="0">
                <a:solidFill>
                  <a:srgbClr val="FF0000"/>
                </a:solidFill>
              </a:rPr>
              <a:t>meteorology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Pseudo-vertical temperature profile (HTE – </a:t>
            </a:r>
            <a:r>
              <a:rPr lang="en-US" dirty="0" smtClean="0">
                <a:solidFill>
                  <a:srgbClr val="FF0000"/>
                </a:solidFill>
              </a:rPr>
              <a:t>WBB </a:t>
            </a:r>
            <a:r>
              <a:rPr lang="en-US" dirty="0" smtClean="0"/>
              <a:t>– </a:t>
            </a:r>
            <a:r>
              <a:rPr lang="en-US" i="1" dirty="0" smtClean="0">
                <a:solidFill>
                  <a:srgbClr val="008000"/>
                </a:solidFill>
              </a:rPr>
              <a:t>WBB – Mt Wire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260596" y="217272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Done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005506" y="3580835"/>
            <a:ext cx="89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Do!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631" y="5783445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www.inscc.utah.edu</a:t>
            </a:r>
            <a:r>
              <a:rPr lang="en-US" dirty="0"/>
              <a:t>/~</a:t>
            </a:r>
            <a:r>
              <a:rPr lang="en-US" dirty="0" err="1"/>
              <a:t>hoch</a:t>
            </a:r>
            <a:r>
              <a:rPr lang="en-US" dirty="0"/>
              <a:t>/DAQSTUD/</a:t>
            </a:r>
            <a:r>
              <a:rPr lang="en-US" dirty="0" err="1"/>
              <a:t>quicklooks</a:t>
            </a:r>
            <a:r>
              <a:rPr lang="en-US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921" y="4919604"/>
            <a:ext cx="602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Quicklooks</a:t>
            </a:r>
            <a:r>
              <a:rPr lang="en-US" b="1" dirty="0" smtClean="0"/>
              <a:t> (ceilometer and lidar, more to come)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730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3 at 7.3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90" y="0"/>
            <a:ext cx="4768110" cy="6858000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pic>
        <p:nvPicPr>
          <p:cNvPr id="3" name="Picture 2" descr="Screen Shot 2015-12-13 at 7.3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" y="125221"/>
            <a:ext cx="3413531" cy="3237521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pic>
        <p:nvPicPr>
          <p:cNvPr id="4" name="Picture 3" descr="Screen Shot 2015-12-13 at 7.39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" y="3539202"/>
            <a:ext cx="4072782" cy="3182345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pic>
        <p:nvPicPr>
          <p:cNvPr id="5" name="Picture 4" descr="Screen Shot 2015-12-13 at 7.40.2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0"/>
          <a:stretch/>
        </p:blipFill>
        <p:spPr>
          <a:xfrm>
            <a:off x="4502468" y="3936100"/>
            <a:ext cx="1911320" cy="2575521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Picture 5" descr="Screen Shot 2015-12-13 at 7.44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53" y="1057641"/>
            <a:ext cx="2313002" cy="2637046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181</TotalTime>
  <Words>135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Sebastian Hoch</cp:lastModifiedBy>
  <cp:revision>44</cp:revision>
  <dcterms:created xsi:type="dcterms:W3CDTF">2010-04-12T23:12:02Z</dcterms:created>
  <dcterms:modified xsi:type="dcterms:W3CDTF">2015-12-14T02:54:37Z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