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81" r:id="rId4"/>
    <p:sldId id="262" r:id="rId5"/>
    <p:sldId id="279" r:id="rId6"/>
    <p:sldId id="257" r:id="rId7"/>
    <p:sldId id="258" r:id="rId8"/>
    <p:sldId id="283" r:id="rId9"/>
    <p:sldId id="284" r:id="rId10"/>
    <p:sldId id="280" r:id="rId11"/>
    <p:sldId id="285" r:id="rId12"/>
    <p:sldId id="259" r:id="rId13"/>
    <p:sldId id="260" r:id="rId14"/>
    <p:sldId id="265" r:id="rId15"/>
    <p:sldId id="264" r:id="rId16"/>
    <p:sldId id="266" r:id="rId17"/>
    <p:sldId id="267" r:id="rId18"/>
    <p:sldId id="268" r:id="rId19"/>
    <p:sldId id="274" r:id="rId20"/>
    <p:sldId id="269" r:id="rId21"/>
    <p:sldId id="271" r:id="rId22"/>
    <p:sldId id="276" r:id="rId23"/>
    <p:sldId id="275" r:id="rId24"/>
    <p:sldId id="277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43"/>
  </p:normalViewPr>
  <p:slideViewPr>
    <p:cSldViewPr snapToGrid="0" snapToObjects="1">
      <p:cViewPr varScale="1">
        <p:scale>
          <a:sx n="157" d="100"/>
          <a:sy n="157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82C3E-7ACA-3F43-B5E4-44494789E68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E0DB8-6060-A649-8951-8D4626366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7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E0DB8-6060-A649-8951-8D4626366B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00CE6-50EF-4940-B67A-8D81549D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8D3B4-8551-6E49-A6AE-81514DFD7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A54C-24F6-114B-A4E6-F2D27B5A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BAE01-2666-7B4D-A169-1A8C4B32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F5BF-42BB-1D42-8C89-719E74B6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1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694E-BEA1-1B4B-8459-2DC6966B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BBE3E-4CEA-E54E-9977-BE068C6A4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F8CC5-94FB-7B42-855E-63817869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B0D7-5321-D846-8877-98579FB9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36447-E5DC-784F-99C9-5E074B72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4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E0725-F903-9D4A-83C8-B4F40B9F6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5B940-C83B-6842-BD3A-2F058AE3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705AF-6950-034C-A5B9-74B72A8C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1EE2E-5A07-A345-A5E4-39080EFE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B1F85-16CF-B64D-A909-36B4BFC6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8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827E-B3B6-BC4C-9632-156B64E9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BB49-434B-6D44-ACE8-62C3AB7B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A693-F0F7-C34C-AB13-CADDEDD2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35D8E-34E6-854F-AFB2-0A4A3F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92E64-9FD0-3B4C-A129-7B00FE89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0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9E18D-8DC0-874B-BA67-E71CE688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47773-4479-6642-9727-907B8A11A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76828-B709-7B4A-BB80-FCC098E5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FF4F8-A7DE-F24A-A84B-80793A57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6D1FE-2374-EF4E-8205-48B69CED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EDAE-DE60-604E-9C8D-20B45FB8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41C7F-DFAA-224A-9C6A-8DE946F14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D7104-DEA4-1740-9C2E-F6FC36CC6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296E1-7809-0E46-A7B4-0FAE658C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1985F-C866-1940-806C-CF4B79295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E994C-D078-FF41-A9D7-B9751C22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A5A6-F85A-344A-873A-6542B330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4955D-EBA0-AE41-BEC8-E2E9D6896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938C9-7ED6-2441-9CE5-38C48653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3BEB6-3CEE-A64D-A721-A5E1AA402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F1936-3410-BF4E-B5BD-704BD1722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DBDE0-B35B-4449-A57B-52156A0D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204229-D711-F242-82D2-15827DAB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57A19-1831-D647-AF05-539D763A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3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C5DB-6BAE-5F47-8771-639E66CF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541CD-BDCE-4D49-A4CB-2742E918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5E7AA-5AF1-5443-BA19-EE10E1D5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AD8BD-758C-344B-AA85-7AE9F74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C3B1F-81DB-A24A-81CE-E9321EF2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4864-736F-C245-B913-1FA126BB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33CFC-C4EF-E449-9EDB-BC4D07FF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AFE3-66E4-9640-8412-E45186C9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F55D9-5E82-A64B-8108-500BDD20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0BEF2-CED5-674E-A0C4-2F07E3F3C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7D0E2-BC44-4E46-B034-6F52E04A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B59C4-A954-FF4E-9813-6F44E1DC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37657-4067-1C41-86E0-048F5F88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2185-A1CE-A04F-A5B0-3EB7F46A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715CC-FF77-024B-A499-72219216E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EC247-B5AF-6E4B-902D-FD81EAF2A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82307-42E4-BD40-9BFE-488308E7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3D2E1-4D70-7943-B595-3B244C1A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29FD8-199A-394F-A83F-047A4932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5D8AF-4BD6-A14C-9AAA-19B64B08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3047A-505F-C344-85DE-0A9D843A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80D0-5BB1-6248-998D-2EB1F5634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674E0-A86B-1047-A604-48D479B9F04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A77C-F9CA-BC49-A5A3-10630DD8C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CFAA3-10AE-574E-8A1B-62BDA2E5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7225-6139-9843-91C8-11947101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4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B9A7-12FA-154B-97BC-8E396C2C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825"/>
            <a:ext cx="9144000" cy="15033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Analysis of Extreme Rainfall Forecasts from the HRRR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D5F8F-0E24-CC4B-82EE-ADD46BAC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4925"/>
            <a:ext cx="9144000" cy="1619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Trevor Alcott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Eric James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Kelly Mahoney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NOAA/ESRL Global Systems Division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CIRES, affiliated with NOAA/ESRL/GSD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NOAA/ESRL Physical Sciences Division</a:t>
            </a:r>
          </a:p>
          <a:p>
            <a:r>
              <a:rPr lang="en-US" dirty="0">
                <a:solidFill>
                  <a:schemeClr val="bg1"/>
                </a:solidFill>
              </a:rPr>
              <a:t>ASDSO Annual Conference   –   Westminster, CO  –   21 Mar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BFCDD-F379-2E42-B206-2CAF143A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1" y="1732323"/>
            <a:ext cx="4355730" cy="325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0D956-A30D-4A43-B1A9-758A7E76F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36" y="1743075"/>
            <a:ext cx="4862513" cy="3255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88F42-6C9B-1543-A87A-BF5B3802BEE2}"/>
              </a:ext>
            </a:extLst>
          </p:cNvPr>
          <p:cNvSpPr txBox="1"/>
          <p:nvPr/>
        </p:nvSpPr>
        <p:spPr>
          <a:xfrm>
            <a:off x="1333503" y="4736936"/>
            <a:ext cx="3112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Waldo Canyon, CO – Colo. Springs Independent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554F7-217D-604A-95B7-DBCB25AA52DE}"/>
              </a:ext>
            </a:extLst>
          </p:cNvPr>
          <p:cNvSpPr txBox="1"/>
          <p:nvPr/>
        </p:nvSpPr>
        <p:spPr>
          <a:xfrm>
            <a:off x="6196013" y="4709506"/>
            <a:ext cx="237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Ellicott City, MD -- Washington Post</a:t>
            </a:r>
          </a:p>
        </p:txBody>
      </p:sp>
    </p:spTree>
    <p:extLst>
      <p:ext uri="{BB962C8B-B14F-4D97-AF65-F5344CB8AC3E}">
        <p14:creationId xmlns:p14="http://schemas.microsoft.com/office/powerpoint/2010/main" val="364064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9E65C-E210-8A4D-A603-50C39291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Overview of HRRR QPF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9B4B3-2442-1C41-A0E9-1926F5E6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HRRR simulates stratiform/widespread and convective/localized precipitation features with realistic spatial and temporal characteristics</a:t>
            </a:r>
          </a:p>
          <a:p>
            <a:r>
              <a:rPr lang="en-US" dirty="0">
                <a:solidFill>
                  <a:schemeClr val="bg1"/>
                </a:solidFill>
              </a:rPr>
              <a:t>Due to the inherently low predictability of localized convection, extreme events are unlikely to be forecast in the precise location where they occur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but the overall dimensions and frequency of occurrence are still skillful when considering a large set of forecast/analysis pairs</a:t>
            </a:r>
          </a:p>
          <a:p>
            <a:r>
              <a:rPr lang="en-US" dirty="0">
                <a:solidFill>
                  <a:schemeClr val="bg1"/>
                </a:solidFill>
              </a:rPr>
              <a:t>Some overprediction of heavy precipitation occurs at earlier lead times, but improvement is noted later in the forecast</a:t>
            </a:r>
          </a:p>
        </p:txBody>
      </p:sp>
    </p:spTree>
    <p:extLst>
      <p:ext uri="{BB962C8B-B14F-4D97-AF65-F5344CB8AC3E}">
        <p14:creationId xmlns:p14="http://schemas.microsoft.com/office/powerpoint/2010/main" val="9448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9E65C-E210-8A4D-A603-50C39291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Overview of Stage-IV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9B4B3-2442-1C41-A0E9-1926F5E6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Stage-IV remains the best estimate of observed precipitation, based on comparisons between gridded QPE and independent gauge 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Some caveats: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several areas of the US have poor radar coverage, especially in the West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multiple agencies produce datasets that are stitched together to produce Stage-IV, and not everyone agrees on the weighting of gauge vs. radar data, or quality control procedures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mountain areas devoid of both gauge and radar data are estimated using extrapolated regression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88157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630EC-FFDE-F342-9C54-D3206D3AD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4"/>
          <a:stretch/>
        </p:blipFill>
        <p:spPr>
          <a:xfrm>
            <a:off x="185526" y="194406"/>
            <a:ext cx="10801350" cy="646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AEDDA-14F5-1F4C-80F5-E660A4E84529}"/>
              </a:ext>
            </a:extLst>
          </p:cNvPr>
          <p:cNvSpPr txBox="1"/>
          <p:nvPr/>
        </p:nvSpPr>
        <p:spPr>
          <a:xfrm>
            <a:off x="1692060" y="2574879"/>
            <a:ext cx="73277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HRRR QPF bias over time, for various thresholds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D08FD-BEE4-8B48-A637-E24D6A6BD3F3}"/>
              </a:ext>
            </a:extLst>
          </p:cNvPr>
          <p:cNvSpPr txBox="1"/>
          <p:nvPr/>
        </p:nvSpPr>
        <p:spPr>
          <a:xfrm>
            <a:off x="1134150" y="5834689"/>
            <a:ext cx="7885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HRRR QPF bias over time, for various forecast hours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0F039A-B5B5-5E44-BAEC-434B613830EC}"/>
              </a:ext>
            </a:extLst>
          </p:cNvPr>
          <p:cNvCxnSpPr/>
          <p:nvPr/>
        </p:nvCxnSpPr>
        <p:spPr>
          <a:xfrm>
            <a:off x="11110365" y="817296"/>
            <a:ext cx="0" cy="11490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0EDEFF-E0C7-F84E-BF47-8AAA80DCADB1}"/>
              </a:ext>
            </a:extLst>
          </p:cNvPr>
          <p:cNvCxnSpPr/>
          <p:nvPr/>
        </p:nvCxnSpPr>
        <p:spPr>
          <a:xfrm>
            <a:off x="11110365" y="4093221"/>
            <a:ext cx="0" cy="11490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C72EA17-EB5E-9745-8001-4ECEA5E67B21}"/>
              </a:ext>
            </a:extLst>
          </p:cNvPr>
          <p:cNvSpPr txBox="1"/>
          <p:nvPr/>
        </p:nvSpPr>
        <p:spPr>
          <a:xfrm>
            <a:off x="11110379" y="1011504"/>
            <a:ext cx="108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Heavier rainfall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7A025-6624-0143-A9A7-6E6CCA4DC423}"/>
              </a:ext>
            </a:extLst>
          </p:cNvPr>
          <p:cNvSpPr txBox="1"/>
          <p:nvPr/>
        </p:nvSpPr>
        <p:spPr>
          <a:xfrm>
            <a:off x="11110379" y="4206090"/>
            <a:ext cx="1081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Longer forecast lengths</a:t>
            </a:r>
          </a:p>
        </p:txBody>
      </p:sp>
    </p:spTree>
    <p:extLst>
      <p:ext uri="{BB962C8B-B14F-4D97-AF65-F5344CB8AC3E}">
        <p14:creationId xmlns:p14="http://schemas.microsoft.com/office/powerpoint/2010/main" val="219015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B096C-D613-A745-BC39-F7F41B49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33" y="0"/>
            <a:ext cx="10245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0ADD9-4D8A-A44F-A006-04CF7342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33" y="0"/>
            <a:ext cx="10245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42806-C7A6-5C4D-BF4F-D42929D8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32" y="0"/>
            <a:ext cx="1026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0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75767-2684-DC45-B2A6-E5D7D7D1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31" y="-1"/>
            <a:ext cx="10266467" cy="68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DC3D5-1A58-2B44-8951-AA6DB267E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33" y="0"/>
            <a:ext cx="10245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5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A18E9-6267-DB45-B313-8346DFBA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9" y="0"/>
            <a:ext cx="10225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0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3B53D-0F72-3341-A0EB-46500188F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96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EB13-2E42-C543-ABA5-CC703949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NOAA/ESRL Global Systems 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074F-4B69-2F40-92C5-64228D402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68" y="1809441"/>
            <a:ext cx="6185686" cy="48503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Focused on improving numerical weather prediction across a wide range of spatial and temporal scales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Current goals include: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Creating a “fully coupled earth system modeling prediction capability”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Providing “the most accurate forecasts, including uncertainty and probabilities, to the right people at the right time, and in the right form for optimal understanding and decision-making”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B9427-330C-FD47-BC35-1017526C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740" y="2962275"/>
            <a:ext cx="2743200" cy="353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5D0AF-818C-5E4F-B718-1A25AB4D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517" y="1690688"/>
            <a:ext cx="3175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9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26E00-6DC5-9D4E-926B-B5BF116C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83221-723B-3945-A714-DF98A24D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12192000" cy="68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72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9CE71-FA20-F642-B209-F141633C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1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F1C78-2CAD-9242-AE50-A5BAB93E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0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BAD65-2514-B646-9A65-8EE2DC46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86E6-385E-7D46-ABC6-6FDF408F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1588A-119F-FC44-9919-AD208735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1690688"/>
            <a:ext cx="11421036" cy="46672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Maximum HRRR 1-h QPF ranges from near zero to over 12 in across the CONUS domain, some physically consistent and some inexplicable regional features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In the West, HRRR rarely produces 1-h QPF magnitudes associated with flash flooding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Early HRRR forecasts have much higher coverage of 2-6 in / 6 h values than Stage-IV analyses in Eastern US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“bias” is reduced for longer lead forecasts, i.e., &gt; 6 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Maximum-rainfall-rate-vs-elevation relationship varies substantially from West Coast to interior ranges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with a few exceptions, forecasts and analyses show similar normalized elevation relationships for maximum 6-h rates</a:t>
            </a:r>
          </a:p>
        </p:txBody>
      </p:sp>
    </p:spTree>
    <p:extLst>
      <p:ext uri="{BB962C8B-B14F-4D97-AF65-F5344CB8AC3E}">
        <p14:creationId xmlns:p14="http://schemas.microsoft.com/office/powerpoint/2010/main" val="112275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3677-0A17-B64F-8837-DBDC0A0A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RAP/HRRR Modeling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A1FBF-9419-5743-96CA-E3274A791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03" y="1825625"/>
            <a:ext cx="10827143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represents a regional subset of overall NWP research and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regional models allow forecasting at smaller spatial and temporal scales than a global system, given finite computing resources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13-km </a:t>
            </a:r>
            <a:r>
              <a:rPr lang="en-US" dirty="0" err="1">
                <a:solidFill>
                  <a:schemeClr val="bg1"/>
                </a:solidFill>
              </a:rPr>
              <a:t>RAPid</a:t>
            </a:r>
            <a:r>
              <a:rPr lang="en-US" dirty="0">
                <a:solidFill>
                  <a:schemeClr val="bg1"/>
                </a:solidFill>
              </a:rPr>
              <a:t> Refresh model forecasts cover all of North America, and provide initial and boundary conditions to support: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3-km hourly High-Resolution Rapid Refresh (HRRR) forecasts for the contiguous US</a:t>
            </a:r>
            <a:r>
              <a:rPr lang="en-US" dirty="0">
                <a:solidFill>
                  <a:schemeClr val="bg1"/>
                </a:solidFill>
              </a:rPr>
              <a:t>, Alaska, Hawaii and the Caribbean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3-km twice-daily HRRR Ensemble (HRRR-E) system that estimates the amount of uncertainty and a range of possible solutions over the contiguous US</a:t>
            </a:r>
          </a:p>
        </p:txBody>
      </p:sp>
    </p:spTree>
    <p:extLst>
      <p:ext uri="{BB962C8B-B14F-4D97-AF65-F5344CB8AC3E}">
        <p14:creationId xmlns:p14="http://schemas.microsoft.com/office/powerpoint/2010/main" val="234053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A51C6-DB01-644D-8F89-55F10D5D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0" y="381640"/>
            <a:ext cx="7497340" cy="609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6C035F-9426-AD42-89FF-8B73C21713EE}"/>
              </a:ext>
            </a:extLst>
          </p:cNvPr>
          <p:cNvSpPr txBox="1"/>
          <p:nvPr/>
        </p:nvSpPr>
        <p:spPr>
          <a:xfrm>
            <a:off x="114300" y="1000126"/>
            <a:ext cx="2128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13-km Rapid Refresh (RAP) North America 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DA56E-7B6A-5F43-87F2-44AF164471D5}"/>
              </a:ext>
            </a:extLst>
          </p:cNvPr>
          <p:cNvSpPr txBox="1"/>
          <p:nvPr/>
        </p:nvSpPr>
        <p:spPr>
          <a:xfrm>
            <a:off x="114300" y="4414838"/>
            <a:ext cx="1985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3-km regional HRRR domains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68B0A-A1B2-9145-A097-33BCAAB492CC}"/>
              </a:ext>
            </a:extLst>
          </p:cNvPr>
          <p:cNvSpPr txBox="1"/>
          <p:nvPr/>
        </p:nvSpPr>
        <p:spPr>
          <a:xfrm>
            <a:off x="10091737" y="3196710"/>
            <a:ext cx="198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HRRR-E ensemble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4D943D-A86F-F549-B4C1-917D1448A04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243137" y="1614488"/>
            <a:ext cx="1328738" cy="170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4709A0-9B0D-6C43-8363-293FBC94CD8C}"/>
              </a:ext>
            </a:extLst>
          </p:cNvPr>
          <p:cNvCxnSpPr>
            <a:cxnSpLocks/>
          </p:cNvCxnSpPr>
          <p:nvPr/>
        </p:nvCxnSpPr>
        <p:spPr>
          <a:xfrm flipV="1">
            <a:off x="1905291" y="2786062"/>
            <a:ext cx="2280947" cy="2146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AC3CBC-7E92-884C-9A9C-99EA4AC19FB7}"/>
              </a:ext>
            </a:extLst>
          </p:cNvPr>
          <p:cNvCxnSpPr>
            <a:cxnSpLocks/>
          </p:cNvCxnSpPr>
          <p:nvPr/>
        </p:nvCxnSpPr>
        <p:spPr>
          <a:xfrm flipV="1">
            <a:off x="1905291" y="4783068"/>
            <a:ext cx="3352509" cy="179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399E7B-E6D8-ED4D-822B-C90CF95512A4}"/>
              </a:ext>
            </a:extLst>
          </p:cNvPr>
          <p:cNvCxnSpPr>
            <a:cxnSpLocks/>
          </p:cNvCxnSpPr>
          <p:nvPr/>
        </p:nvCxnSpPr>
        <p:spPr>
          <a:xfrm flipV="1">
            <a:off x="1905291" y="4414838"/>
            <a:ext cx="1721644" cy="517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CA434F-BD3A-A240-8360-AD651CF1DFA3}"/>
              </a:ext>
            </a:extLst>
          </p:cNvPr>
          <p:cNvCxnSpPr>
            <a:cxnSpLocks/>
          </p:cNvCxnSpPr>
          <p:nvPr/>
        </p:nvCxnSpPr>
        <p:spPr>
          <a:xfrm>
            <a:off x="1905291" y="4962318"/>
            <a:ext cx="5143500" cy="163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B5C1BB-F9E1-5243-9CEB-4FD0B7BD4F1B}"/>
              </a:ext>
            </a:extLst>
          </p:cNvPr>
          <p:cNvCxnSpPr>
            <a:cxnSpLocks/>
          </p:cNvCxnSpPr>
          <p:nvPr/>
        </p:nvCxnSpPr>
        <p:spPr>
          <a:xfrm flipV="1">
            <a:off x="7301203" y="3649860"/>
            <a:ext cx="2985506" cy="377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90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DADD-A2B8-9642-A3E9-F71094F1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Acronyms and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9657F-7244-E047-9C6E-A78F7165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129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NWP: Numerical Weather Prediction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weather forecast models that integrate forward from the current atmospheric state, using differential equations for fluid dynamics and approximations for smaller-scale processes</a:t>
            </a:r>
          </a:p>
          <a:p>
            <a:r>
              <a:rPr lang="en-US" dirty="0">
                <a:solidFill>
                  <a:schemeClr val="bg1"/>
                </a:solidFill>
              </a:rPr>
              <a:t>RAP: Forecasts for all of North America at 13-km spatial scales</a:t>
            </a:r>
          </a:p>
          <a:p>
            <a:r>
              <a:rPr lang="en-US" dirty="0">
                <a:solidFill>
                  <a:srgbClr val="FFFF00"/>
                </a:solidFill>
              </a:rPr>
              <a:t>HRRR: Forecasts for smaller regional domains at 3-km scale</a:t>
            </a:r>
          </a:p>
          <a:p>
            <a:r>
              <a:rPr lang="en-US" dirty="0">
                <a:solidFill>
                  <a:schemeClr val="bg1"/>
                </a:solidFill>
              </a:rPr>
              <a:t>QPF: Quantitative precipitation forecast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total liquid equivalent produced by the model</a:t>
            </a:r>
          </a:p>
          <a:p>
            <a:r>
              <a:rPr lang="en-US" dirty="0">
                <a:solidFill>
                  <a:schemeClr val="bg1"/>
                </a:solidFill>
              </a:rPr>
              <a:t>QPE: Quantitative precipitation estimate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estimate of total liquid equivalent that fell on the surface, constructed using a combination of gauge/radar data where available, and regression equations over high terrain</a:t>
            </a:r>
          </a:p>
        </p:txBody>
      </p:sp>
    </p:spTree>
    <p:extLst>
      <p:ext uri="{BB962C8B-B14F-4D97-AF65-F5344CB8AC3E}">
        <p14:creationId xmlns:p14="http://schemas.microsoft.com/office/powerpoint/2010/main" val="269468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86E6-385E-7D46-ABC6-6FDF408F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Project Introduction and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1588A-119F-FC44-9919-AD208735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825625"/>
            <a:ext cx="11015663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Much recent interest in assessing: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climatological characteristics of extreme precipitation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ability of NWP models to predict extreme precipitation</a:t>
            </a:r>
          </a:p>
          <a:p>
            <a:r>
              <a:rPr lang="en-US" dirty="0">
                <a:solidFill>
                  <a:schemeClr val="bg1"/>
                </a:solidFill>
              </a:rPr>
              <a:t>CO-NM Regional Extreme Precipitation Study, focused on improving dam safety, motivated a deep dive into HRRR precipitation climatology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For the latest version of HRRR: how hard can it rain in the model world?</a:t>
            </a:r>
          </a:p>
          <a:p>
            <a:r>
              <a:rPr lang="en-US" i="1" dirty="0">
                <a:solidFill>
                  <a:schemeClr val="bg1"/>
                </a:solidFill>
              </a:rPr>
              <a:t>Where and when does the heaviest precipitation occur?</a:t>
            </a:r>
          </a:p>
          <a:p>
            <a:r>
              <a:rPr lang="en-US" i="1" dirty="0">
                <a:solidFill>
                  <a:schemeClr val="bg1"/>
                </a:solidFill>
              </a:rPr>
              <a:t>How do maximum forecast precipitation magnitudes compare to observed/analyzed values?</a:t>
            </a:r>
          </a:p>
          <a:p>
            <a:r>
              <a:rPr lang="en-US" i="1" dirty="0">
                <a:solidFill>
                  <a:schemeClr val="bg1"/>
                </a:solidFill>
              </a:rPr>
              <a:t>How do maximum precipitation magnitudes vary with respect to elevation?</a:t>
            </a:r>
          </a:p>
        </p:txBody>
      </p:sp>
    </p:spTree>
    <p:extLst>
      <p:ext uri="{BB962C8B-B14F-4D97-AF65-F5344CB8AC3E}">
        <p14:creationId xmlns:p14="http://schemas.microsoft.com/office/powerpoint/2010/main" val="382655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86E6-385E-7D46-ABC6-6FDF408F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1588A-119F-FC44-9919-AD208735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6" y="1609725"/>
            <a:ext cx="11029949" cy="488314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Forecast (QPF): Experimental HRRR forecasts run locally at NOAA/ESRL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3-km grid spacing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WRF-ARW version 3.8.1 with updates, effectively v3.9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Thompson (2008) microphysics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RUC land-surface model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MYNN PBL scheme</a:t>
            </a:r>
          </a:p>
          <a:p>
            <a:r>
              <a:rPr lang="en-US" dirty="0">
                <a:solidFill>
                  <a:schemeClr val="bg1"/>
                </a:solidFill>
              </a:rPr>
              <a:t>Analysis (QPE): NCEP Stage-IV precipitation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6-h accumulations ending 00, 06, 12, 18 UTC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4.7-km grid spacing, budget interpolated to HRRR grid</a:t>
            </a:r>
          </a:p>
          <a:p>
            <a:r>
              <a:rPr lang="en-US" dirty="0">
                <a:solidFill>
                  <a:schemeClr val="bg1"/>
                </a:solidFill>
              </a:rPr>
              <a:t>May 2017– May 2018 frozen experimental HRRR, code is consistent with current operational model (HRRRv3; implemented 18 July 2018)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6164, 1-h HRRR forecasts (70% complete)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951, 6-h QPF-QPE pairs (65% complete)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1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3878-AD09-CD48-A84B-202EC07E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Sample HRRR Forecasts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C9355-6126-6A44-A5B5-3178E8CC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54" y="2014916"/>
            <a:ext cx="3928465" cy="4244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511BC-4485-6D4D-B6D5-C740070B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83" y="2040662"/>
            <a:ext cx="3905685" cy="424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FB901-9498-6B46-887A-E0302097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548" y="2014915"/>
            <a:ext cx="3938972" cy="42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3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EB0B-768A-4742-9B8D-47AE8373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“Truth”: Stage-IV Precipitation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9315D-AEED-C644-ABC1-A57F2FE1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478" y="1812615"/>
            <a:ext cx="7987672" cy="462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53028-D709-3343-9B02-54D44BD6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0" b="13646"/>
          <a:stretch/>
        </p:blipFill>
        <p:spPr>
          <a:xfrm>
            <a:off x="393184" y="1706872"/>
            <a:ext cx="1653399" cy="158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D73F1-D160-C94B-9B37-A32C9A80F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0" r="19582" b="35157"/>
          <a:stretch/>
        </p:blipFill>
        <p:spPr>
          <a:xfrm>
            <a:off x="968908" y="3565090"/>
            <a:ext cx="1653399" cy="1419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C5C1E-DB4A-4D4B-9D19-7DC9BB206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0" y="5328507"/>
            <a:ext cx="1846763" cy="119531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D0C12F-6181-5E40-B96E-98B727CEB065}"/>
              </a:ext>
            </a:extLst>
          </p:cNvPr>
          <p:cNvCxnSpPr>
            <a:cxnSpLocks/>
          </p:cNvCxnSpPr>
          <p:nvPr/>
        </p:nvCxnSpPr>
        <p:spPr>
          <a:xfrm>
            <a:off x="1875531" y="2499891"/>
            <a:ext cx="2308051" cy="558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4C7F42-DF53-0E44-9DA7-A3287F791436}"/>
              </a:ext>
            </a:extLst>
          </p:cNvPr>
          <p:cNvCxnSpPr>
            <a:cxnSpLocks/>
          </p:cNvCxnSpPr>
          <p:nvPr/>
        </p:nvCxnSpPr>
        <p:spPr>
          <a:xfrm>
            <a:off x="2281953" y="4275023"/>
            <a:ext cx="18998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72A8F2-015B-0B44-8BFF-0830BF6B1EED}"/>
              </a:ext>
            </a:extLst>
          </p:cNvPr>
          <p:cNvCxnSpPr>
            <a:cxnSpLocks/>
          </p:cNvCxnSpPr>
          <p:nvPr/>
        </p:nvCxnSpPr>
        <p:spPr>
          <a:xfrm flipV="1">
            <a:off x="2144389" y="5328507"/>
            <a:ext cx="2037443" cy="7405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0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862</Words>
  <Application>Microsoft Macintosh PowerPoint</Application>
  <PresentationFormat>Widescreen</PresentationFormat>
  <Paragraphs>85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Analysis of Extreme Rainfall Forecasts from the HRRR Model</vt:lpstr>
      <vt:lpstr>Research at NOAA/ESRL Global Systems Division</vt:lpstr>
      <vt:lpstr>The RAP/HRRR Modeling Suite</vt:lpstr>
      <vt:lpstr>PowerPoint Presentation</vt:lpstr>
      <vt:lpstr>Acronyms and Definitions</vt:lpstr>
      <vt:lpstr>Project Introduction and Research Questions</vt:lpstr>
      <vt:lpstr>Data and Methods</vt:lpstr>
      <vt:lpstr>Sample HRRR Forecasts</vt:lpstr>
      <vt:lpstr>The “Truth”: Stage-IV Precipitation Analysis</vt:lpstr>
      <vt:lpstr>Overview of HRRR QPF performance</vt:lpstr>
      <vt:lpstr>Overview of Stage-IV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Extreme Rainfall Forecasts from the HRRR Model</dc:title>
  <dc:creator>Trevor Alcott</dc:creator>
  <cp:lastModifiedBy>Trevor Alcott</cp:lastModifiedBy>
  <cp:revision>80</cp:revision>
  <dcterms:created xsi:type="dcterms:W3CDTF">2018-12-10T22:18:12Z</dcterms:created>
  <dcterms:modified xsi:type="dcterms:W3CDTF">2019-03-21T20:22:00Z</dcterms:modified>
</cp:coreProperties>
</file>