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58" r:id="rId4"/>
    <p:sldId id="259" r:id="rId5"/>
    <p:sldId id="260" r:id="rId6"/>
    <p:sldId id="286" r:id="rId7"/>
    <p:sldId id="272" r:id="rId8"/>
    <p:sldId id="268" r:id="rId9"/>
    <p:sldId id="287" r:id="rId10"/>
    <p:sldId id="288" r:id="rId11"/>
    <p:sldId id="290" r:id="rId12"/>
    <p:sldId id="28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2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A6C6-A3EF-3F43-B708-FC2BEB42FEC4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8781-7DFA-1A48-B8A1-7750E9A927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657B-0251-4A03-A711-278887A7B0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8781-7DFA-1A48-B8A1-7750E9A927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FD49-6161-6046-8E83-7A03F3570D7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B05BF-A816-1E40-A072-87400DAFA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.png"/><Relationship Id="rId1" Type="http://schemas.microsoft.com/office/2007/relationships/media" Target="file://localhost/Volumes/mace-home/u0557145/conferences_travel/2011/AGU_2011/figures/Tracking_orbit_04373_17191_17290_animated.gif" TargetMode="External"/><Relationship Id="rId2" Type="http://schemas.openxmlformats.org/officeDocument/2006/relationships/video" Target="file://localhost/Volumes/mace-home/u0557145/conferences_travel/2011/AGU_2011/figures/Tracking_orbit_04373_17191_17290_animated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87475"/>
            <a:ext cx="8826500" cy="147002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Does Aerosol Loading in a Convective Environment Influence Cirrus Anvil Properties?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730500"/>
            <a:ext cx="9067800" cy="40259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Betsy Berry and Jay Mace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</a:t>
            </a:r>
            <a:r>
              <a:rPr lang="en-US" sz="2800" dirty="0" smtClean="0">
                <a:solidFill>
                  <a:schemeClr val="tx1"/>
                </a:solidFill>
              </a:rPr>
              <a:t>Utah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American Geophysical Union 2011 </a:t>
            </a:r>
            <a:r>
              <a:rPr lang="en-US" sz="2800" smtClean="0">
                <a:solidFill>
                  <a:schemeClr val="tx1"/>
                </a:solidFill>
              </a:rPr>
              <a:t>Fall Meeting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73" y="2126156"/>
            <a:ext cx="3737327" cy="2319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6" y="4445875"/>
            <a:ext cx="3737327" cy="2319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66" y="2126155"/>
            <a:ext cx="3737327" cy="2319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366" y="205271"/>
            <a:ext cx="3619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Low aerosol case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8246" y="205271"/>
            <a:ext cx="3668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 aerosol case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t="68589"/>
          <a:stretch>
            <a:fillRect/>
          </a:stretch>
        </p:blipFill>
        <p:spPr>
          <a:xfrm>
            <a:off x="635566" y="919949"/>
            <a:ext cx="4042127" cy="12062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 t="68589"/>
          <a:stretch>
            <a:fillRect/>
          </a:stretch>
        </p:blipFill>
        <p:spPr>
          <a:xfrm>
            <a:off x="5080000" y="913440"/>
            <a:ext cx="4064000" cy="1212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253" y="4445876"/>
            <a:ext cx="3737327" cy="23197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77693" y="2717800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&lt;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77693" y="5055969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&lt;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8380" y="2994799"/>
            <a:ext cx="6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4126" y="5240635"/>
            <a:ext cx="8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 Ice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79" y="3695700"/>
            <a:ext cx="3340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Large-scale dynamic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79" y="254000"/>
            <a:ext cx="8699499" cy="774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Low Aerosol Case 				High Aerosol 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79" y="2811364"/>
            <a:ext cx="5324521" cy="4046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60632"/>
          <a:stretch>
            <a:fillRect/>
          </a:stretch>
        </p:blipFill>
        <p:spPr>
          <a:xfrm>
            <a:off x="91440" y="963909"/>
            <a:ext cx="4318000" cy="1614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60632"/>
          <a:stretch>
            <a:fillRect/>
          </a:stretch>
        </p:blipFill>
        <p:spPr>
          <a:xfrm>
            <a:off x="4568778" y="963910"/>
            <a:ext cx="4491240" cy="1679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98" y="4341800"/>
            <a:ext cx="3708402" cy="2301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78" y="2039989"/>
            <a:ext cx="3708402" cy="2301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18" y="4341801"/>
            <a:ext cx="3708400" cy="2301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18" y="2040078"/>
            <a:ext cx="3708332" cy="23017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600" y="194791"/>
            <a:ext cx="36889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Low aerosol case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5598" y="194791"/>
            <a:ext cx="3509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 aerosol case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 t="68589"/>
          <a:stretch>
            <a:fillRect/>
          </a:stretch>
        </p:blipFill>
        <p:spPr>
          <a:xfrm>
            <a:off x="5071622" y="821051"/>
            <a:ext cx="4084958" cy="1218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 t="68589"/>
          <a:stretch>
            <a:fillRect/>
          </a:stretch>
        </p:blipFill>
        <p:spPr>
          <a:xfrm>
            <a:off x="469900" y="779567"/>
            <a:ext cx="4224020" cy="1260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06618" y="2717800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&lt;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06618" y="5156200"/>
            <a:ext cx="72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&lt;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68380" y="2994799"/>
            <a:ext cx="6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4126" y="5240635"/>
            <a:ext cx="8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 Ice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both sets of cases we found that anvils with higher aerosol loading are characterized by larger ice effective radius (3-6 microns)</a:t>
            </a:r>
          </a:p>
          <a:p>
            <a:r>
              <a:rPr lang="en-US" dirty="0" smtClean="0"/>
              <a:t>Need to incorporate many cases to develop statistics</a:t>
            </a:r>
          </a:p>
          <a:p>
            <a:r>
              <a:rPr lang="en-US" dirty="0" smtClean="0"/>
              <a:t>Use CALIPSO and OMI data for information about vertical distribution of aerosol and aerosol properties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980" y="5239857"/>
            <a:ext cx="2514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CCN→</a:t>
            </a:r>
          </a:p>
          <a:p>
            <a:r>
              <a:rPr lang="en-US" dirty="0" smtClean="0"/>
              <a:t>more small droplets→ </a:t>
            </a:r>
          </a:p>
          <a:p>
            <a:r>
              <a:rPr lang="en-US" dirty="0" smtClean="0"/>
              <a:t>less collision→ delayed raindrop formation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87700" y="5239857"/>
            <a:ext cx="282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sizes are lofted higher where they freeze→ latent heat release leads to increased buoyancy and a stronger updraft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4599" y="5239857"/>
            <a:ext cx="238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cloud top height → condensate at higher levels spreads out over a larger area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61568"/>
            <a:ext cx="9156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Aerosol Impacts on Deep Convection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558"/>
          <a:stretch>
            <a:fillRect/>
          </a:stretch>
        </p:blipFill>
        <p:spPr bwMode="auto">
          <a:xfrm>
            <a:off x="1638298" y="889782"/>
            <a:ext cx="5738885" cy="43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38298" y="889782"/>
            <a:ext cx="219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Rosenfeld et al. 2008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9965" y="2624328"/>
            <a:ext cx="210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“invigoration”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Recent studies give conflicting </a:t>
            </a:r>
            <a:r>
              <a:rPr lang="en-US" dirty="0"/>
              <a:t>results that aerosols can either invigorate or weaken convective cloud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Anvils in </a:t>
            </a:r>
            <a:r>
              <a:rPr lang="en-US" dirty="0"/>
              <a:t>polluted environments</a:t>
            </a:r>
            <a:r>
              <a:rPr lang="en-US" dirty="0" smtClean="0"/>
              <a:t> have </a:t>
            </a:r>
            <a:r>
              <a:rPr lang="en-US" dirty="0"/>
              <a:t>smaller ice particle sizes and smaller</a:t>
            </a:r>
            <a:r>
              <a:rPr lang="en-US" dirty="0" smtClean="0"/>
              <a:t> fall </a:t>
            </a:r>
            <a:r>
              <a:rPr lang="en-US" dirty="0"/>
              <a:t>velocities compared </a:t>
            </a:r>
            <a:r>
              <a:rPr lang="en-US" dirty="0" smtClean="0"/>
              <a:t>to </a:t>
            </a:r>
            <a:r>
              <a:rPr lang="en-US" dirty="0"/>
              <a:t>pristine </a:t>
            </a:r>
            <a:r>
              <a:rPr lang="en-US" dirty="0" smtClean="0"/>
              <a:t>environments (Morrison and Grabowski, 2011) </a:t>
            </a:r>
          </a:p>
          <a:p>
            <a:r>
              <a:rPr lang="en-US" dirty="0" smtClean="0"/>
              <a:t>Can we see this effect in observations?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00" y="488968"/>
            <a:ext cx="665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Data: multi-platform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803400"/>
            <a:ext cx="87249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CloudSat and CALIPSO to define cirrus and obtain microphysical properties from 2C-ICE data product (Deng et al., 2010)</a:t>
            </a:r>
          </a:p>
          <a:p>
            <a:r>
              <a:rPr lang="en-US" dirty="0" smtClean="0"/>
              <a:t>Geostationary satellite data to track cirrus in time (Soden, 1998) and link to convection (Tb&lt;210K)</a:t>
            </a:r>
          </a:p>
          <a:p>
            <a:r>
              <a:rPr lang="en-US" dirty="0" smtClean="0"/>
              <a:t>MODIS Atmosphere L2 Joint Product: Aerosol Optical Thickness (AOT) within 50km of CloudSat</a:t>
            </a:r>
          </a:p>
          <a:p>
            <a:r>
              <a:rPr lang="en-US" dirty="0" smtClean="0"/>
              <a:t>Large-scale dynamics from NCEP/NCAR reanalysis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12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Difficult to measure aerosol-cloud interactions</a:t>
            </a:r>
          </a:p>
          <a:p>
            <a:r>
              <a:rPr lang="en-US" dirty="0" smtClean="0"/>
              <a:t>We assume that aerosol in nearby clear air is representative of aerosol in cirrus anvil</a:t>
            </a:r>
          </a:p>
          <a:p>
            <a:r>
              <a:rPr lang="en-US" dirty="0" smtClean="0"/>
              <a:t>Potential contamination of AOT from optically thin cirrus</a:t>
            </a:r>
          </a:p>
          <a:p>
            <a:r>
              <a:rPr lang="en-US" dirty="0" smtClean="0"/>
              <a:t>We don’t know what the aerosol loading was at the time of convective initiation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1953"/>
          <a:stretch>
            <a:fillRect/>
          </a:stretch>
        </p:blipFill>
        <p:spPr>
          <a:xfrm>
            <a:off x="0" y="2197100"/>
            <a:ext cx="5293608" cy="466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500" y="4754880"/>
            <a:ext cx="254000" cy="254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774701" y="4330701"/>
            <a:ext cx="4356099" cy="698499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461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Cirrus event observed by the   A-Train on February 15, 2007 at 1604UTC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60632"/>
          <a:stretch>
            <a:fillRect/>
          </a:stretch>
        </p:blipFill>
        <p:spPr>
          <a:xfrm>
            <a:off x="4051300" y="267146"/>
            <a:ext cx="4957058" cy="1853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Convection</a:t>
            </a:r>
            <a:endParaRPr lang="en-US" dirty="0"/>
          </a:p>
        </p:txBody>
      </p:sp>
      <p:pic>
        <p:nvPicPr>
          <p:cNvPr id="6" name="Tracking_orbit_04373_17191_17290_animated.gif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etsy\Pictures\TBY_4286.JPG"/>
          <p:cNvPicPr>
            <a:picLocks noChangeAspect="1" noChangeArrowheads="1"/>
          </p:cNvPicPr>
          <p:nvPr/>
        </p:nvPicPr>
        <p:blipFill>
          <a:blip r:embed="rId3">
            <a:lum bright="40000" contrast="-60000"/>
          </a:blip>
          <a:srcRect r="11567"/>
          <a:stretch>
            <a:fillRect/>
          </a:stretch>
        </p:blipFill>
        <p:spPr bwMode="auto">
          <a:xfrm>
            <a:off x="-68" y="0"/>
            <a:ext cx="915664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AOT and cirrus microphysics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60632"/>
          <a:stretch>
            <a:fillRect/>
          </a:stretch>
        </p:blipFill>
        <p:spPr>
          <a:xfrm>
            <a:off x="91440" y="1308326"/>
            <a:ext cx="4631561" cy="1732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16300"/>
            <a:ext cx="4607580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0" y="1308326"/>
            <a:ext cx="4286250" cy="54292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463800" y="4709160"/>
            <a:ext cx="17780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36600" y="4754880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599" y="4196834"/>
            <a:ext cx="156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 in 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4903232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Forward in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6600" y="3708400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dTb/dt</a:t>
            </a:r>
            <a:r>
              <a:rPr lang="en-US" dirty="0" smtClean="0"/>
              <a:t>=2.7K/0.5hr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79" y="3213100"/>
            <a:ext cx="3241721" cy="2916237"/>
          </a:xfrm>
        </p:spPr>
        <p:txBody>
          <a:bodyPr>
            <a:normAutofit/>
          </a:bodyPr>
          <a:lstStyle/>
          <a:p>
            <a:r>
              <a:rPr lang="en-US" dirty="0" smtClean="0"/>
              <a:t>Large-scale dynamic environment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60632"/>
          <a:stretch>
            <a:fillRect/>
          </a:stretch>
        </p:blipFill>
        <p:spPr>
          <a:xfrm>
            <a:off x="4660900" y="846284"/>
            <a:ext cx="4318000" cy="161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60632"/>
          <a:stretch>
            <a:fillRect/>
          </a:stretch>
        </p:blipFill>
        <p:spPr>
          <a:xfrm>
            <a:off x="91439" y="846284"/>
            <a:ext cx="4317975" cy="1614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640076"/>
            <a:ext cx="5549900" cy="42179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7279" y="113117"/>
            <a:ext cx="8699499" cy="77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Low Aerosol Case 				High Aerosol Case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399</Words>
  <Application>Microsoft Macintosh PowerPoint</Application>
  <PresentationFormat>On-screen Show (4:3)</PresentationFormat>
  <Paragraphs>62</Paragraphs>
  <Slides>13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Does Aerosol Loading in a Convective Environment Influence Cirrus Anvil Properties? </vt:lpstr>
      <vt:lpstr>PowerPoint Presentation</vt:lpstr>
      <vt:lpstr>Motivation</vt:lpstr>
      <vt:lpstr>Data: multi-platform approach</vt:lpstr>
      <vt:lpstr>Limitations and Assumptions</vt:lpstr>
      <vt:lpstr>PowerPoint Presentation</vt:lpstr>
      <vt:lpstr>Link to Convection</vt:lpstr>
      <vt:lpstr>AOT and cirrus microphysics</vt:lpstr>
      <vt:lpstr>Large-scale dynamic environment</vt:lpstr>
      <vt:lpstr>PowerPoint Presentation</vt:lpstr>
      <vt:lpstr>Large-scale dynamic environment</vt:lpstr>
      <vt:lpstr>PowerPoint Presentation</vt:lpstr>
      <vt:lpstr>Conclusions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Aerosol Loading in a Convective Environment Influence Cirrus Anvil Properties? </dc:title>
  <dc:creator>Betsy Dupont</dc:creator>
  <cp:lastModifiedBy>Elizabeth Berry</cp:lastModifiedBy>
  <cp:revision>70</cp:revision>
  <dcterms:created xsi:type="dcterms:W3CDTF">2011-12-02T16:01:01Z</dcterms:created>
  <dcterms:modified xsi:type="dcterms:W3CDTF">2014-01-16T19:02:07Z</dcterms:modified>
</cp:coreProperties>
</file>