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65" r:id="rId4"/>
    <p:sldId id="270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37-3FB1-744D-8FC4-BBC6265E7D79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34E-81AF-C640-916E-BC726E1E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2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37-3FB1-744D-8FC4-BBC6265E7D79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34E-81AF-C640-916E-BC726E1E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37-3FB1-744D-8FC4-BBC6265E7D79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34E-81AF-C640-916E-BC726E1E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37-3FB1-744D-8FC4-BBC6265E7D79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34E-81AF-C640-916E-BC726E1E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37-3FB1-744D-8FC4-BBC6265E7D79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34E-81AF-C640-916E-BC726E1E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1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37-3FB1-744D-8FC4-BBC6265E7D79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34E-81AF-C640-916E-BC726E1E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7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37-3FB1-744D-8FC4-BBC6265E7D79}" type="datetimeFigureOut">
              <a:rPr lang="en-US" smtClean="0"/>
              <a:t>8/23/17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34E-81AF-C640-916E-BC726E1E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7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37-3FB1-744D-8FC4-BBC6265E7D79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34E-81AF-C640-916E-BC726E1E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9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37-3FB1-744D-8FC4-BBC6265E7D79}" type="datetimeFigureOut">
              <a:rPr lang="en-US" smtClean="0"/>
              <a:t>8/23/17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34E-81AF-C640-916E-BC726E1E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37-3FB1-744D-8FC4-BBC6265E7D79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34E-81AF-C640-916E-BC726E1E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8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837-3FB1-744D-8FC4-BBC6265E7D79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34E-81AF-C640-916E-BC726E1E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5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97837-3FB1-744D-8FC4-BBC6265E7D79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F34E-81AF-C640-916E-BC726E1E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0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microsoft.com/office/2007/relationships/hdphoto" Target="../media/hdphoto2.wdp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9509" y="35886"/>
            <a:ext cx="580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>
                    <a:lumMod val="65000"/>
                  </a:schemeClr>
                </a:solidFill>
              </a:rPr>
              <a:t>(Whiteman)</a:t>
            </a:r>
            <a:r>
              <a:rPr lang="en-US" sz="3600" b="1" i="1" dirty="0" smtClean="0">
                <a:solidFill>
                  <a:srgbClr val="A6A6A6"/>
                </a:solidFill>
              </a:rPr>
              <a:t>/</a:t>
            </a:r>
            <a:r>
              <a:rPr lang="en-US" sz="3600" b="1" i="1" dirty="0" smtClean="0"/>
              <a:t>Hoch</a:t>
            </a:r>
            <a:r>
              <a:rPr lang="en-US" sz="3600" b="1" i="1" dirty="0" smtClean="0">
                <a:solidFill>
                  <a:srgbClr val="A6A6A6"/>
                </a:solidFill>
              </a:rPr>
              <a:t>/</a:t>
            </a:r>
            <a:r>
              <a:rPr lang="en-US" sz="3600" b="1" i="1" strike="sngStrike" dirty="0" smtClean="0">
                <a:solidFill>
                  <a:srgbClr val="A6A6A6"/>
                </a:solidFill>
              </a:rPr>
              <a:t>Lehner</a:t>
            </a:r>
            <a:r>
              <a:rPr lang="en-US" sz="3600" b="1" i="1" dirty="0" smtClean="0">
                <a:solidFill>
                  <a:srgbClr val="A6A6A6"/>
                </a:solidFill>
              </a:rPr>
              <a:t> </a:t>
            </a:r>
          </a:p>
          <a:p>
            <a:r>
              <a:rPr lang="en-US" sz="3600" b="1" i="1" dirty="0" smtClean="0"/>
              <a:t>Research Group</a:t>
            </a:r>
            <a:endParaRPr lang="en-US" sz="3600" b="1" i="1" dirty="0"/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54529" y="4283436"/>
            <a:ext cx="38921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800" b="1" dirty="0">
                <a:solidFill>
                  <a:schemeClr val="tx1"/>
                </a:solidFill>
                <a:latin typeface="+mj-lt"/>
              </a:rPr>
              <a:t>Visiting scientists:</a:t>
            </a:r>
          </a:p>
          <a:p>
            <a:pPr eaLnBrk="1" hangingPunct="1"/>
            <a:r>
              <a:rPr lang="en-US" sz="1800" dirty="0" smtClean="0">
                <a:latin typeface="+mj-lt"/>
              </a:rPr>
              <a:t>Manuela Lehner (</a:t>
            </a:r>
            <a:r>
              <a:rPr lang="en-US" sz="1800" dirty="0"/>
              <a:t>Innsbruck</a:t>
            </a:r>
            <a:r>
              <a:rPr lang="en-US" sz="1800" dirty="0" smtClean="0">
                <a:latin typeface="+mj-lt"/>
              </a:rPr>
              <a:t>)</a:t>
            </a:r>
          </a:p>
          <a:p>
            <a:pPr eaLnBrk="1" hangingPunct="1"/>
            <a:r>
              <a:rPr lang="en-US" sz="1800" dirty="0" err="1" smtClean="0">
                <a:latin typeface="+mj-lt"/>
              </a:rPr>
              <a:t>Ivana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Stiperski</a:t>
            </a:r>
            <a:r>
              <a:rPr lang="en-US" sz="1800" dirty="0" smtClean="0">
                <a:latin typeface="+mj-lt"/>
              </a:rPr>
              <a:t> (Innsbruck) </a:t>
            </a:r>
          </a:p>
          <a:p>
            <a:pPr eaLnBrk="1" hangingPunct="1"/>
            <a:r>
              <a:rPr lang="en-US" sz="1800" dirty="0" smtClean="0"/>
              <a:t>Iris </a:t>
            </a:r>
            <a:r>
              <a:rPr lang="en-US" sz="1800" dirty="0" err="1"/>
              <a:t>Feigenwinter</a:t>
            </a:r>
            <a:r>
              <a:rPr lang="en-US" sz="1800" dirty="0"/>
              <a:t> (</a:t>
            </a:r>
            <a:r>
              <a:rPr lang="en-US" sz="1800" dirty="0" err="1"/>
              <a:t>Uni</a:t>
            </a:r>
            <a:r>
              <a:rPr lang="en-US" sz="1800" dirty="0"/>
              <a:t> Basel/ CH)</a:t>
            </a:r>
          </a:p>
          <a:p>
            <a:pPr eaLnBrk="1" hangingPunct="1"/>
            <a:r>
              <a:rPr lang="en-US" sz="1800" dirty="0" err="1" smtClean="0"/>
              <a:t>Volkmar</a:t>
            </a:r>
            <a:r>
              <a:rPr lang="en-US" sz="1800" dirty="0" smtClean="0"/>
              <a:t> Wirth (</a:t>
            </a:r>
            <a:r>
              <a:rPr lang="en-US" sz="1800" dirty="0" err="1" smtClean="0"/>
              <a:t>Uni</a:t>
            </a:r>
            <a:r>
              <a:rPr lang="en-US" sz="1800" dirty="0" smtClean="0"/>
              <a:t> </a:t>
            </a:r>
            <a:r>
              <a:rPr lang="en-US" sz="1800" dirty="0"/>
              <a:t>M</a:t>
            </a:r>
            <a:r>
              <a:rPr lang="en-US" sz="1800" dirty="0" smtClean="0"/>
              <a:t>ainz/Germany)</a:t>
            </a:r>
            <a:endParaRPr lang="en-US" sz="1800" dirty="0"/>
          </a:p>
        </p:txBody>
      </p:sp>
      <p:sp>
        <p:nvSpPr>
          <p:cNvPr id="20" name="Rectangle 4"/>
          <p:cNvSpPr>
            <a:spLocks/>
          </p:cNvSpPr>
          <p:nvPr/>
        </p:nvSpPr>
        <p:spPr bwMode="auto">
          <a:xfrm>
            <a:off x="3912144" y="4335252"/>
            <a:ext cx="3993125" cy="1763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cs typeface="Gill Sans" charset="0"/>
              </a:rPr>
              <a:t>Mountain meteorology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cs typeface="Gill Sans" charset="0"/>
              </a:rPr>
              <a:t>Thermally 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driven flows, </a:t>
            </a:r>
            <a:r>
              <a:rPr lang="en-US" sz="2000" dirty="0" smtClean="0">
                <a:solidFill>
                  <a:schemeClr val="tx1"/>
                </a:solidFill>
                <a:cs typeface="Gill Sans" charset="0"/>
              </a:rPr>
              <a:t>Dynamic 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flows, </a:t>
            </a:r>
            <a:r>
              <a:rPr lang="en-US" sz="2000" dirty="0" smtClean="0">
                <a:cs typeface="Gill Sans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cs typeface="Gill Sans" charset="0"/>
              </a:rPr>
              <a:t>ir 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quality, </a:t>
            </a:r>
            <a:r>
              <a:rPr lang="en-US" sz="2000" dirty="0" smtClean="0">
                <a:solidFill>
                  <a:schemeClr val="tx1"/>
                </a:solidFill>
                <a:cs typeface="Gill Sans" charset="0"/>
              </a:rPr>
              <a:t>Surface Energy Balance, Instrumentation, and Field </a:t>
            </a:r>
            <a:r>
              <a:rPr lang="en-US" sz="2000" dirty="0" smtClean="0">
                <a:cs typeface="Gill Sans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cs typeface="Gill Sans" charset="0"/>
              </a:rPr>
              <a:t>tudies</a:t>
            </a:r>
            <a:endParaRPr lang="en-US" sz="20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4" name="Rectangle 3"/>
          <p:cNvSpPr>
            <a:spLocks/>
          </p:cNvSpPr>
          <p:nvPr/>
        </p:nvSpPr>
        <p:spPr bwMode="auto">
          <a:xfrm>
            <a:off x="3968984" y="6349323"/>
            <a:ext cx="1520610" cy="38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 smtClean="0">
                <a:cs typeface="Gill Sans" charset="0"/>
              </a:rPr>
              <a:t>Teaching:</a:t>
            </a:r>
            <a:endParaRPr lang="en-US" sz="2000" dirty="0">
              <a:cs typeface="Gill Sans" charset="0"/>
            </a:endParaRPr>
          </a:p>
        </p:txBody>
      </p:sp>
      <p:sp>
        <p:nvSpPr>
          <p:cNvPr id="32" name="Rectangle 4"/>
          <p:cNvSpPr>
            <a:spLocks/>
          </p:cNvSpPr>
          <p:nvPr/>
        </p:nvSpPr>
        <p:spPr bwMode="auto">
          <a:xfrm>
            <a:off x="5168123" y="6349323"/>
            <a:ext cx="2762767" cy="48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 smtClean="0">
                <a:cs typeface="Gill Sans" charset="0"/>
              </a:rPr>
              <a:t>Mountain Meteorology:</a:t>
            </a:r>
          </a:p>
          <a:p>
            <a:r>
              <a:rPr lang="en-US" dirty="0" err="1" smtClean="0">
                <a:solidFill>
                  <a:schemeClr val="tx1"/>
                </a:solidFill>
                <a:cs typeface="Gill Sans" charset="0"/>
              </a:rPr>
              <a:t>Atmos</a:t>
            </a:r>
            <a:r>
              <a:rPr lang="en-US" dirty="0" smtClean="0">
                <a:solidFill>
                  <a:schemeClr val="tx1"/>
                </a:solidFill>
                <a:cs typeface="Gill Sans" charset="0"/>
              </a:rPr>
              <a:t> 3200 (Spring 2018)</a:t>
            </a:r>
            <a:endParaRPr lang="en-US" dirty="0">
              <a:solidFill>
                <a:schemeClr val="tx1"/>
              </a:solidFill>
              <a:cs typeface="Gill Sans" charset="0"/>
            </a:endParaRPr>
          </a:p>
        </p:txBody>
      </p:sp>
      <p:pic>
        <p:nvPicPr>
          <p:cNvPr id="3" name="Picture 2" descr="Screen Shot 2016-08-17 at 1.07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6"/>
          <a:stretch/>
        </p:blipFill>
        <p:spPr>
          <a:xfrm>
            <a:off x="103240" y="1217354"/>
            <a:ext cx="5805467" cy="2979265"/>
          </a:xfrm>
          <a:prstGeom prst="rect">
            <a:avLst/>
          </a:prstGeom>
        </p:spPr>
      </p:pic>
      <p:pic>
        <p:nvPicPr>
          <p:cNvPr id="23" name="Picture 22" descr="Mount_Met_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19" y="165912"/>
            <a:ext cx="2527806" cy="1051442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37810" y="1906360"/>
            <a:ext cx="66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97" y="3807713"/>
            <a:ext cx="98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Stiperski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431" y="1537028"/>
            <a:ext cx="11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Whiteman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6331" y="371904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Feigenwinter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341" y="3790943"/>
            <a:ext cx="84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Lehner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349919" y="327901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Hills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200" y="2371455"/>
            <a:ext cx="84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Jeglum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7000"/>
                    </a14:imgEffect>
                    <a14:imgEffect>
                      <a14:saturation sat="1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3373" y="1537028"/>
            <a:ext cx="2950929" cy="22131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87487" y="3363979"/>
            <a:ext cx="94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Hoch Jr.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63341" y="768897"/>
            <a:ext cx="207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Professors</a:t>
            </a:r>
            <a:endParaRPr lang="en-US" dirty="0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4529" y="5760764"/>
            <a:ext cx="38921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Collaborating closely with: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en-US" sz="1800" dirty="0" smtClean="0">
                <a:latin typeface="+mj-lt"/>
              </a:rPr>
              <a:t>Horel, Steenburgh, Baasandorj, Lin, </a:t>
            </a:r>
            <a:r>
              <a:rPr lang="en-US" sz="1800" dirty="0" err="1" smtClean="0">
                <a:latin typeface="+mj-lt"/>
              </a:rPr>
              <a:t>Pu</a:t>
            </a:r>
            <a:r>
              <a:rPr lang="en-US" sz="1800" dirty="0" smtClean="0">
                <a:latin typeface="+mj-lt"/>
              </a:rPr>
              <a:t>, Perry, Pardyjak (ME), …</a:t>
            </a:r>
            <a:endParaRPr lang="en-US" sz="18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597" y="4174360"/>
            <a:ext cx="801128" cy="801128"/>
          </a:xfrm>
          <a:prstGeom prst="rect">
            <a:avLst/>
          </a:prstGeom>
        </p:spPr>
      </p:pic>
      <p:pic>
        <p:nvPicPr>
          <p:cNvPr id="34" name="Picture 33" descr="Screen Shot 2017-01-19 at 11.54.05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80" y="6326852"/>
            <a:ext cx="1113320" cy="413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5982" y="5079335"/>
            <a:ext cx="1090366" cy="495621"/>
          </a:xfrm>
          <a:prstGeom prst="rect">
            <a:avLst/>
          </a:prstGeom>
        </p:spPr>
      </p:pic>
      <p:pic>
        <p:nvPicPr>
          <p:cNvPr id="7" name="Picture 6" descr="Screen Shot 2017-08-22 at 5.31.1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61" y="5675916"/>
            <a:ext cx="1046987" cy="48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1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/>
          <p:cNvSpPr>
            <a:spLocks/>
          </p:cNvSpPr>
          <p:nvPr/>
        </p:nvSpPr>
        <p:spPr bwMode="auto">
          <a:xfrm>
            <a:off x="95903" y="29252"/>
            <a:ext cx="5166345" cy="35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>
                <a:solidFill>
                  <a:srgbClr val="333399"/>
                </a:solidFill>
                <a:cs typeface="Gill Sans" charset="0"/>
              </a:rPr>
              <a:t>Work presently underway:</a:t>
            </a:r>
          </a:p>
        </p:txBody>
      </p:sp>
      <p:sp>
        <p:nvSpPr>
          <p:cNvPr id="22" name="Rectangle 8"/>
          <p:cNvSpPr>
            <a:spLocks/>
          </p:cNvSpPr>
          <p:nvPr/>
        </p:nvSpPr>
        <p:spPr bwMode="auto">
          <a:xfrm>
            <a:off x="355602" y="550306"/>
            <a:ext cx="8479513" cy="10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913"/>
              </a:spcBef>
              <a:buSzPct val="155000"/>
            </a:pPr>
            <a:r>
              <a:rPr lang="en-US" sz="2400" b="1" dirty="0" smtClean="0">
                <a:cs typeface="Gill Sans" charset="0"/>
              </a:rPr>
              <a:t>2nd Meteor Crater Experiment - METCRAX </a:t>
            </a:r>
            <a:r>
              <a:rPr lang="en-US" sz="2400" b="1" dirty="0">
                <a:cs typeface="Gill Sans" charset="0"/>
              </a:rPr>
              <a:t>II </a:t>
            </a:r>
            <a:r>
              <a:rPr lang="en-US" sz="2400" dirty="0">
                <a:cs typeface="Gill Sans" charset="0"/>
              </a:rPr>
              <a:t>(with </a:t>
            </a:r>
            <a:r>
              <a:rPr lang="en-US" sz="2400" dirty="0" smtClean="0">
                <a:cs typeface="Gill Sans" charset="0"/>
              </a:rPr>
              <a:t>Dave Whiteman, Manuela Lehner, Bianca Adler, Norbert Kalthoff, Rich </a:t>
            </a:r>
            <a:r>
              <a:rPr lang="en-US" sz="2400" dirty="0" err="1">
                <a:cs typeface="Gill Sans" charset="0"/>
              </a:rPr>
              <a:t>Rotunno</a:t>
            </a:r>
            <a:r>
              <a:rPr lang="en-US" sz="2400" dirty="0">
                <a:cs typeface="Gill Sans" charset="0"/>
              </a:rPr>
              <a:t> and Ron </a:t>
            </a:r>
            <a:r>
              <a:rPr lang="en-US" sz="2400" dirty="0" smtClean="0">
                <a:cs typeface="Gill Sans" charset="0"/>
              </a:rPr>
              <a:t>Calhoun, …)</a:t>
            </a:r>
            <a:endParaRPr lang="en-US" sz="2400" dirty="0">
              <a:cs typeface="Gill San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9041" y="320302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Hills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5602" y="1885368"/>
            <a:ext cx="3366340" cy="1944548"/>
            <a:chOff x="381000" y="762000"/>
            <a:chExt cx="3982516" cy="2279385"/>
          </a:xfrm>
        </p:grpSpPr>
        <p:pic>
          <p:nvPicPr>
            <p:cNvPr id="9" name="Picture 3" descr="MeteorCrater262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18" r="28406" b="14641"/>
            <a:stretch/>
          </p:blipFill>
          <p:spPr bwMode="auto">
            <a:xfrm>
              <a:off x="381000" y="762000"/>
              <a:ext cx="3982516" cy="227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457200" y="2724891"/>
              <a:ext cx="1962505" cy="234503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1300" dirty="0">
                  <a:solidFill>
                    <a:schemeClr val="tx1"/>
                  </a:solidFill>
                  <a:cs typeface="Gill Sans" charset="0"/>
                </a:rPr>
                <a:t>Meteor Crater, Arizona</a:t>
              </a:r>
            </a:p>
          </p:txBody>
        </p:sp>
      </p:grpSp>
      <p:pic>
        <p:nvPicPr>
          <p:cNvPr id="11" name="Picture 10" descr="Screen Shot 2015-08-22 at 1.2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92" y="1885368"/>
            <a:ext cx="2983759" cy="1965251"/>
          </a:xfrm>
          <a:prstGeom prst="rect">
            <a:avLst/>
          </a:prstGeom>
        </p:spPr>
      </p:pic>
      <p:pic>
        <p:nvPicPr>
          <p:cNvPr id="14" name="Picture 13" descr="Screen Shot 2015-08-22 at 1.33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5" y="3850619"/>
            <a:ext cx="8866909" cy="2624254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5022798" y="5907333"/>
            <a:ext cx="1006347" cy="342454"/>
          </a:xfrm>
          <a:prstGeom prst="lef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1337" y="6275108"/>
            <a:ext cx="282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Nocturnal katabatic flow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8070726">
            <a:off x="7216522" y="5728084"/>
            <a:ext cx="542163" cy="167304"/>
          </a:xfrm>
          <a:prstGeom prst="lef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0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/>
          </p:cNvSpPr>
          <p:nvPr/>
        </p:nvSpPr>
        <p:spPr bwMode="auto">
          <a:xfrm>
            <a:off x="273260" y="639692"/>
            <a:ext cx="9041992" cy="72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913"/>
              </a:spcBef>
              <a:buSzPct val="155000"/>
            </a:pPr>
            <a:r>
              <a:rPr lang="en-US" sz="2400" b="1" dirty="0" smtClean="0">
                <a:solidFill>
                  <a:schemeClr val="tx1"/>
                </a:solidFill>
                <a:cs typeface="Gill Sans" charset="0"/>
              </a:rPr>
              <a:t>Wintertime Persistent Cold-Air Pool and PM</a:t>
            </a:r>
            <a:r>
              <a:rPr lang="en-US" sz="2400" b="1" baseline="-25000" dirty="0" smtClean="0">
                <a:solidFill>
                  <a:schemeClr val="tx1"/>
                </a:solidFill>
                <a:cs typeface="Gill Sans" charset="0"/>
              </a:rPr>
              <a:t>2.5</a:t>
            </a:r>
            <a:r>
              <a:rPr lang="en-US" sz="2400" b="1" dirty="0" smtClean="0">
                <a:solidFill>
                  <a:schemeClr val="tx1"/>
                </a:solidFill>
                <a:cs typeface="Gill Sans" charset="0"/>
              </a:rPr>
              <a:t> Air Pollution Studies </a:t>
            </a:r>
            <a:r>
              <a:rPr lang="en-US" sz="2200" dirty="0" smtClean="0">
                <a:solidFill>
                  <a:schemeClr val="tx1"/>
                </a:solidFill>
                <a:cs typeface="Gill Sans" charset="0"/>
              </a:rPr>
              <a:t>(with </a:t>
            </a:r>
            <a:r>
              <a:rPr lang="en-US" sz="2200" dirty="0" err="1" smtClean="0">
                <a:solidFill>
                  <a:schemeClr val="tx1"/>
                </a:solidFill>
                <a:cs typeface="Gill Sans" charset="0"/>
              </a:rPr>
              <a:t>Munkh</a:t>
            </a:r>
            <a:r>
              <a:rPr lang="en-US" sz="2200" dirty="0" smtClean="0">
                <a:solidFill>
                  <a:schemeClr val="tx1"/>
                </a:solidFill>
                <a:cs typeface="Gill Sans" charset="0"/>
              </a:rPr>
              <a:t> Baasandorj, Erik Crosman, John Lin, John Horel, Dave Whiteman, DAQ, NOAA …)</a:t>
            </a:r>
            <a:endParaRPr lang="en-US" sz="22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9919" y="31124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Hills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5" name="Picture 4" descr="SLC_undercast_2009_01_2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8" t="17457" r="13717" b="55513"/>
          <a:stretch/>
        </p:blipFill>
        <p:spPr bwMode="auto">
          <a:xfrm>
            <a:off x="607796" y="1575792"/>
            <a:ext cx="8524074" cy="23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68346" y="1583292"/>
            <a:ext cx="2659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Gill Sans" charset="0"/>
              </a:rPr>
              <a:t>Salt Lake City, “</a:t>
            </a:r>
            <a:r>
              <a:rPr lang="en-US" dirty="0" err="1" smtClean="0">
                <a:solidFill>
                  <a:schemeClr val="tx1"/>
                </a:solidFill>
                <a:cs typeface="Gill Sans" charset="0"/>
              </a:rPr>
              <a:t>undercast</a:t>
            </a:r>
            <a:r>
              <a:rPr lang="en-US" dirty="0" smtClean="0">
                <a:solidFill>
                  <a:schemeClr val="tx1"/>
                </a:solidFill>
                <a:cs typeface="Gill Sans" charset="0"/>
              </a:rPr>
              <a:t>”</a:t>
            </a:r>
            <a:endParaRPr lang="en-US" dirty="0">
              <a:solidFill>
                <a:schemeClr val="tx1"/>
              </a:solidFill>
              <a:cs typeface="Gill Sans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059465" y="4081653"/>
            <a:ext cx="2417776" cy="2526127"/>
            <a:chOff x="4539378" y="785812"/>
            <a:chExt cx="2951337" cy="3155090"/>
          </a:xfrm>
        </p:grpSpPr>
        <p:pic>
          <p:nvPicPr>
            <p:cNvPr id="37" name="Picture 6" descr="20101118_SWHOCH_HOBO_GRANDEUR_P104032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378" y="785812"/>
              <a:ext cx="2951337" cy="315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7"/>
            <p:cNvSpPr txBox="1">
              <a:spLocks noChangeArrowheads="1"/>
            </p:cNvSpPr>
            <p:nvPr/>
          </p:nvSpPr>
          <p:spPr bwMode="auto">
            <a:xfrm>
              <a:off x="4693682" y="814308"/>
              <a:ext cx="20438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+mj-lt"/>
                </a:rPr>
                <a:t>Installing HOBOs </a:t>
              </a:r>
              <a:r>
                <a:rPr lang="en-US" sz="1800" dirty="0">
                  <a:latin typeface="+mj-lt"/>
                </a:rPr>
                <a:t>on </a:t>
              </a:r>
              <a:endParaRPr lang="en-US" sz="1800" dirty="0" smtClean="0">
                <a:latin typeface="+mj-lt"/>
              </a:endParaRPr>
            </a:p>
            <a:p>
              <a:pPr eaLnBrk="1" hangingPunct="1"/>
              <a:r>
                <a:rPr lang="en-US" sz="1800" dirty="0" smtClean="0">
                  <a:latin typeface="+mj-lt"/>
                </a:rPr>
                <a:t>Grandeur Peak</a:t>
              </a:r>
              <a:endParaRPr lang="en-US" sz="1800" dirty="0">
                <a:latin typeface="+mj-lt"/>
              </a:endParaRPr>
            </a:p>
          </p:txBody>
        </p:sp>
      </p:grpSp>
      <p:pic>
        <p:nvPicPr>
          <p:cNvPr id="40" name="Picture 39" descr="Screen Shot 2015-08-22 at 1.12.5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/>
          <a:stretch/>
        </p:blipFill>
        <p:spPr>
          <a:xfrm>
            <a:off x="607796" y="4131830"/>
            <a:ext cx="1118968" cy="2577258"/>
          </a:xfrm>
          <a:prstGeom prst="rect">
            <a:avLst/>
          </a:prstGeom>
        </p:spPr>
      </p:pic>
      <p:pic>
        <p:nvPicPr>
          <p:cNvPr id="41" name="Picture 40" descr="Screen Shot 2017-01-19 at 6.41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09" y="4081653"/>
            <a:ext cx="1915582" cy="2526127"/>
          </a:xfrm>
          <a:prstGeom prst="rect">
            <a:avLst/>
          </a:prstGeom>
        </p:spPr>
      </p:pic>
      <p:pic>
        <p:nvPicPr>
          <p:cNvPr id="42" name="Picture 41" descr="ttp://www.esrl.noaa.gov/csd/groups/csd7/measurements/2017uwfps/images/twinotter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-1246" b="23"/>
          <a:stretch/>
        </p:blipFill>
        <p:spPr bwMode="auto">
          <a:xfrm>
            <a:off x="6545937" y="4081653"/>
            <a:ext cx="2401840" cy="15698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712879" y="5263650"/>
            <a:ext cx="223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NOAA Twin Otter</a:t>
            </a:r>
            <a:endParaRPr lang="en-US" dirty="0"/>
          </a:p>
        </p:txBody>
      </p:sp>
      <p:sp>
        <p:nvSpPr>
          <p:cNvPr id="43" name="Rectangle 7"/>
          <p:cNvSpPr>
            <a:spLocks/>
          </p:cNvSpPr>
          <p:nvPr/>
        </p:nvSpPr>
        <p:spPr bwMode="auto">
          <a:xfrm>
            <a:off x="102008" y="29253"/>
            <a:ext cx="5166345" cy="35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>
                <a:solidFill>
                  <a:srgbClr val="333399"/>
                </a:solidFill>
                <a:cs typeface="Gill Sans" charset="0"/>
              </a:rPr>
              <a:t>Work presently underway:</a:t>
            </a:r>
          </a:p>
        </p:txBody>
      </p:sp>
      <p:pic>
        <p:nvPicPr>
          <p:cNvPr id="44" name="Picture 1" descr="PCAPS_Words_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79" y="5747808"/>
            <a:ext cx="1858379" cy="85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68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28 at 1.38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/>
          <a:stretch/>
        </p:blipFill>
        <p:spPr>
          <a:xfrm>
            <a:off x="236263" y="732435"/>
            <a:ext cx="8576737" cy="3141664"/>
          </a:xfrm>
          <a:prstGeom prst="rect">
            <a:avLst/>
          </a:prstGeom>
        </p:spPr>
      </p:pic>
      <p:pic>
        <p:nvPicPr>
          <p:cNvPr id="5" name="Picture 4" descr="Screen Shot 2016-06-25 at 4.16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4" y="4012023"/>
            <a:ext cx="3925631" cy="2732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5898941" y="1867024"/>
            <a:ext cx="2492276" cy="401734"/>
          </a:xfrm>
          <a:prstGeom prst="leftArrow">
            <a:avLst/>
          </a:prstGeom>
          <a:solidFill>
            <a:srgbClr val="0000FF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6-06-25 at 2.17.54 P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8000"/>
                    </a14:imgEffect>
                    <a14:imgEffect>
                      <a14:saturation sat="139000"/>
                    </a14:imgEffect>
                    <a14:imgEffect>
                      <a14:brightnessContrast bright="3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53" y="4040218"/>
            <a:ext cx="1375311" cy="271720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13" name="Donut 12"/>
          <p:cNvSpPr/>
          <p:nvPr/>
        </p:nvSpPr>
        <p:spPr>
          <a:xfrm>
            <a:off x="4250865" y="4951314"/>
            <a:ext cx="1648076" cy="356725"/>
          </a:xfrm>
          <a:prstGeom prst="donut">
            <a:avLst>
              <a:gd name="adj" fmla="val 9269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4353" y="6095162"/>
            <a:ext cx="137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Downtown </a:t>
            </a:r>
          </a:p>
          <a:p>
            <a:r>
              <a:rPr lang="en-US" dirty="0" smtClean="0"/>
              <a:t>SLC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04353" y="4042331"/>
            <a:ext cx="1375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Elevated Pollution Layer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6263" y="257621"/>
            <a:ext cx="7307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meteorological processes modulate PM2.5 pollution?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72697" y="2524927"/>
            <a:ext cx="2440303" cy="92333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Tongue of pollution </a:t>
            </a:r>
            <a:r>
              <a:rPr lang="en-US" dirty="0" err="1" smtClean="0"/>
              <a:t>advected</a:t>
            </a:r>
            <a:r>
              <a:rPr lang="en-US" dirty="0" smtClean="0"/>
              <a:t> from the lake  into the valley.</a:t>
            </a:r>
            <a:endParaRPr lang="en-US" dirty="0"/>
          </a:p>
        </p:txBody>
      </p:sp>
      <p:pic>
        <p:nvPicPr>
          <p:cNvPr id="11" name="Picture 10" descr="ceilo_winds_07-10Feb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2" r="2732" b="10253"/>
          <a:stretch/>
        </p:blipFill>
        <p:spPr>
          <a:xfrm>
            <a:off x="6016884" y="3874099"/>
            <a:ext cx="2576904" cy="2905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658028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6884" y="5685693"/>
            <a:ext cx="89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CBL</a:t>
            </a:r>
          </a:p>
          <a:p>
            <a:r>
              <a:rPr lang="en-US" dirty="0" smtClean="0"/>
              <a:t>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0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dar_slope 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0" y="1070925"/>
            <a:ext cx="1835121" cy="2252611"/>
          </a:xfrm>
          <a:prstGeom prst="rect">
            <a:avLst/>
          </a:prstGeom>
        </p:spPr>
      </p:pic>
      <p:pic>
        <p:nvPicPr>
          <p:cNvPr id="5" name="Picture 4" descr="sodar_d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02" y="1070925"/>
            <a:ext cx="2984409" cy="2252611"/>
          </a:xfrm>
          <a:prstGeom prst="rect">
            <a:avLst/>
          </a:prstGeom>
        </p:spPr>
      </p:pic>
      <p:pic>
        <p:nvPicPr>
          <p:cNvPr id="6" name="Picture 5" descr="sawhor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84" y="1070925"/>
            <a:ext cx="3631445" cy="2252611"/>
          </a:xfrm>
          <a:prstGeom prst="rect">
            <a:avLst/>
          </a:prstGeom>
        </p:spPr>
      </p:pic>
      <p:pic>
        <p:nvPicPr>
          <p:cNvPr id="7" name="Picture 6" descr="rs_pic_play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11" y="3464446"/>
            <a:ext cx="1333218" cy="3240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5928"/>
            <a:ext cx="862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Instrumentation &amp; Field Projects: </a:t>
            </a:r>
          </a:p>
          <a:p>
            <a:r>
              <a:rPr lang="en-US" sz="2400" dirty="0" err="1" smtClean="0"/>
              <a:t>LiDAR</a:t>
            </a:r>
            <a:r>
              <a:rPr lang="en-US" sz="2400" dirty="0" smtClean="0"/>
              <a:t>, </a:t>
            </a:r>
            <a:r>
              <a:rPr lang="en-US" sz="2400" dirty="0" err="1" smtClean="0"/>
              <a:t>SoDAR</a:t>
            </a:r>
            <a:r>
              <a:rPr lang="en-US" sz="2400" dirty="0" smtClean="0"/>
              <a:t>, </a:t>
            </a:r>
            <a:r>
              <a:rPr lang="en-US" sz="2400" dirty="0" smtClean="0"/>
              <a:t>Surface Energy </a:t>
            </a:r>
            <a:r>
              <a:rPr lang="en-US" sz="2400" dirty="0" smtClean="0"/>
              <a:t>Balance,, radiosondes, ceilometers, 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0" y="3449027"/>
            <a:ext cx="27398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Future Plans: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Banner Cloud Observations at the Matterhorn (CH)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Valley Exit Jets (Wasatch)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Valley Fog Study (Utah)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79432" y="3449027"/>
            <a:ext cx="30708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Past Projects: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METCRAX 2006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Acoustic-Seismic Coupling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PCAPS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Bingham Mine Study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MATERHORN (I+II)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MATERHORN-FOG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DISCHMA-TAL EXPERIMENT (Switzerland)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0" y="5938843"/>
            <a:ext cx="801128" cy="801128"/>
          </a:xfrm>
          <a:prstGeom prst="rect">
            <a:avLst/>
          </a:prstGeom>
        </p:spPr>
      </p:pic>
      <p:pic>
        <p:nvPicPr>
          <p:cNvPr id="12" name="Picture 11" descr="Screen Shot 2017-01-19 at 11.54.05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22" y="6149808"/>
            <a:ext cx="1335656" cy="4956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3104" y="6149808"/>
            <a:ext cx="1090366" cy="495621"/>
          </a:xfrm>
          <a:prstGeom prst="rect">
            <a:avLst/>
          </a:prstGeom>
        </p:spPr>
      </p:pic>
      <p:pic>
        <p:nvPicPr>
          <p:cNvPr id="14" name="Picture 13" descr="Screen Shot 2017-08-22 at 5.31.1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59" y="6149808"/>
            <a:ext cx="1046987" cy="4851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r="70683" b="43541"/>
          <a:stretch/>
        </p:blipFill>
        <p:spPr>
          <a:xfrm>
            <a:off x="5380022" y="6209374"/>
            <a:ext cx="1578644" cy="4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1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297</Words>
  <Application>Microsoft Macintosh PowerPoint</Application>
  <PresentationFormat>On-screen Show (4:3)</PresentationFormat>
  <Paragraphs>57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Hoch</dc:creator>
  <cp:lastModifiedBy>Sebastian Hoch</cp:lastModifiedBy>
  <cp:revision>45</cp:revision>
  <dcterms:created xsi:type="dcterms:W3CDTF">2015-08-22T17:50:39Z</dcterms:created>
  <dcterms:modified xsi:type="dcterms:W3CDTF">2017-08-23T20:14:18Z</dcterms:modified>
</cp:coreProperties>
</file>