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6"/>
  </p:notesMasterIdLst>
  <p:sldIdLst>
    <p:sldId id="282" r:id="rId3"/>
    <p:sldId id="360" r:id="rId4"/>
    <p:sldId id="353" r:id="rId5"/>
    <p:sldId id="357" r:id="rId6"/>
    <p:sldId id="362" r:id="rId7"/>
    <p:sldId id="351" r:id="rId8"/>
    <p:sldId id="322" r:id="rId9"/>
    <p:sldId id="349" r:id="rId10"/>
    <p:sldId id="350" r:id="rId11"/>
    <p:sldId id="361" r:id="rId12"/>
    <p:sldId id="348" r:id="rId13"/>
    <p:sldId id="285" r:id="rId14"/>
    <p:sldId id="284" r:id="rId15"/>
    <p:sldId id="305" r:id="rId16"/>
    <p:sldId id="359" r:id="rId17"/>
    <p:sldId id="287" r:id="rId18"/>
    <p:sldId id="354" r:id="rId19"/>
    <p:sldId id="363" r:id="rId20"/>
    <p:sldId id="356" r:id="rId21"/>
    <p:sldId id="320" r:id="rId22"/>
    <p:sldId id="299" r:id="rId23"/>
    <p:sldId id="300" r:id="rId24"/>
    <p:sldId id="304" r:id="rId25"/>
    <p:sldId id="321" r:id="rId26"/>
    <p:sldId id="288" r:id="rId27"/>
    <p:sldId id="283" r:id="rId28"/>
    <p:sldId id="308" r:id="rId29"/>
    <p:sldId id="307" r:id="rId30"/>
    <p:sldId id="310" r:id="rId31"/>
    <p:sldId id="309" r:id="rId32"/>
    <p:sldId id="289" r:id="rId33"/>
    <p:sldId id="315" r:id="rId34"/>
    <p:sldId id="312" r:id="rId35"/>
    <p:sldId id="313" r:id="rId36"/>
    <p:sldId id="281" r:id="rId37"/>
    <p:sldId id="355" r:id="rId38"/>
    <p:sldId id="256" r:id="rId39"/>
    <p:sldId id="330" r:id="rId40"/>
    <p:sldId id="270" r:id="rId41"/>
    <p:sldId id="271" r:id="rId42"/>
    <p:sldId id="331" r:id="rId43"/>
    <p:sldId id="334" r:id="rId44"/>
    <p:sldId id="335" r:id="rId45"/>
    <p:sldId id="333" r:id="rId46"/>
    <p:sldId id="336" r:id="rId47"/>
    <p:sldId id="297" r:id="rId48"/>
    <p:sldId id="337" r:id="rId49"/>
    <p:sldId id="268" r:id="rId50"/>
    <p:sldId id="338" r:id="rId51"/>
    <p:sldId id="339" r:id="rId52"/>
    <p:sldId id="340" r:id="rId53"/>
    <p:sldId id="259" r:id="rId54"/>
    <p:sldId id="341" r:id="rId55"/>
    <p:sldId id="342" r:id="rId56"/>
    <p:sldId id="343" r:id="rId57"/>
    <p:sldId id="267" r:id="rId58"/>
    <p:sldId id="332" r:id="rId59"/>
    <p:sldId id="344" r:id="rId60"/>
    <p:sldId id="345" r:id="rId61"/>
    <p:sldId id="346" r:id="rId62"/>
    <p:sldId id="290" r:id="rId63"/>
    <p:sldId id="347" r:id="rId64"/>
    <p:sldId id="291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3BB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24" y="10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120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2F2FC-149A-456C-A0E3-AF7A0881E761}" type="datetimeFigureOut">
              <a:rPr lang="en-US" smtClean="0"/>
              <a:t>9/19/19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A0374-BAF8-47D8-85FD-4ECF6FFC3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2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D17E3-81A5-4D31-8312-DBEC30ADBF8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66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D17E3-81A5-4D31-8312-DBEC30ADBF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60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E66E-B0E1-D445-8B02-6F593580BA5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3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99D4-DE8B-415F-834F-5E56F5D2FFEF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0BFD5-31BD-4417-A701-A44C38325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18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99D4-DE8B-415F-834F-5E56F5D2FFEF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0BFD5-31BD-4417-A701-A44C38325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0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99D4-DE8B-415F-834F-5E56F5D2FFEF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0BFD5-31BD-4417-A701-A44C38325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56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FAE7-243C-4FE7-870F-8132529DBD4E}" type="datetimeFigureOut">
              <a:rPr lang="en-US" smtClean="0"/>
              <a:pPr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73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FAE7-243C-4FE7-870F-8132529DBD4E}" type="datetimeFigureOut">
              <a:rPr lang="en-US" smtClean="0"/>
              <a:pPr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85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FAE7-243C-4FE7-870F-8132529DBD4E}" type="datetimeFigureOut">
              <a:rPr lang="en-US" smtClean="0"/>
              <a:pPr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80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FAE7-243C-4FE7-870F-8132529DBD4E}" type="datetimeFigureOut">
              <a:rPr lang="en-US" smtClean="0"/>
              <a:pPr/>
              <a:t>9/19/19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74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FAE7-243C-4FE7-870F-8132529DBD4E}" type="datetimeFigureOut">
              <a:rPr lang="en-US" smtClean="0"/>
              <a:pPr/>
              <a:t>9/19/19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75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FAE7-243C-4FE7-870F-8132529DBD4E}" type="datetimeFigureOut">
              <a:rPr lang="en-US" smtClean="0"/>
              <a:pPr/>
              <a:t>9/19/19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01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FAE7-243C-4FE7-870F-8132529DBD4E}" type="datetimeFigureOut">
              <a:rPr lang="en-US" smtClean="0"/>
              <a:pPr/>
              <a:t>9/19/19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83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FAE7-243C-4FE7-870F-8132529DBD4E}" type="datetimeFigureOut">
              <a:rPr lang="en-US" smtClean="0"/>
              <a:pPr/>
              <a:t>9/19/19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95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99D4-DE8B-415F-834F-5E56F5D2FFEF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0BFD5-31BD-4417-A701-A44C38325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07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FAE7-243C-4FE7-870F-8132529DBD4E}" type="datetimeFigureOut">
              <a:rPr lang="en-US" smtClean="0"/>
              <a:pPr/>
              <a:t>9/19/19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15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FAE7-243C-4FE7-870F-8132529DBD4E}" type="datetimeFigureOut">
              <a:rPr lang="en-US" smtClean="0"/>
              <a:pPr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60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FAE7-243C-4FE7-870F-8132529DBD4E}" type="datetimeFigureOut">
              <a:rPr lang="en-US" smtClean="0"/>
              <a:pPr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57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09600" y="6246814"/>
            <a:ext cx="2836333" cy="471487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69834" y="6246814"/>
            <a:ext cx="3862917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41833" y="6246814"/>
            <a:ext cx="2838451" cy="471487"/>
          </a:xfrm>
        </p:spPr>
        <p:txBody>
          <a:bodyPr/>
          <a:lstStyle>
            <a:lvl1pPr>
              <a:defRPr/>
            </a:lvl1pPr>
          </a:lstStyle>
          <a:p>
            <a:fld id="{CAFBA52E-BFD4-4EC0-AE57-3B3375B76C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78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99D4-DE8B-415F-834F-5E56F5D2FFEF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0BFD5-31BD-4417-A701-A44C38325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07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99D4-DE8B-415F-834F-5E56F5D2FFEF}" type="datetimeFigureOut">
              <a:rPr lang="en-US" smtClean="0"/>
              <a:t>9/19/19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0BFD5-31BD-4417-A701-A44C38325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28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99D4-DE8B-415F-834F-5E56F5D2FFEF}" type="datetimeFigureOut">
              <a:rPr lang="en-US" smtClean="0"/>
              <a:t>9/19/19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0BFD5-31BD-4417-A701-A44C38325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50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99D4-DE8B-415F-834F-5E56F5D2FFEF}" type="datetimeFigureOut">
              <a:rPr lang="en-US" smtClean="0"/>
              <a:t>9/19/19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0BFD5-31BD-4417-A701-A44C38325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55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99D4-DE8B-415F-834F-5E56F5D2FFEF}" type="datetimeFigureOut">
              <a:rPr lang="en-US" smtClean="0"/>
              <a:t>9/19/19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0BFD5-31BD-4417-A701-A44C38325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66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99D4-DE8B-415F-834F-5E56F5D2FFEF}" type="datetimeFigureOut">
              <a:rPr lang="en-US" smtClean="0"/>
              <a:t>9/19/19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0BFD5-31BD-4417-A701-A44C38325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8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99D4-DE8B-415F-834F-5E56F5D2FFEF}" type="datetimeFigureOut">
              <a:rPr lang="en-US" smtClean="0"/>
              <a:t>9/19/19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0BFD5-31BD-4417-A701-A44C38325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23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199D4-DE8B-415F-834F-5E56F5D2FFEF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0BFD5-31BD-4417-A701-A44C38325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4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5FAE7-243C-4FE7-870F-8132529DBD4E}" type="datetimeFigureOut">
              <a:rPr lang="en-US" smtClean="0"/>
              <a:pPr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F7C20-C5DA-4BCC-9C43-C161B64E1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73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8E006-70D0-42B4-9E8E-1714EC136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785" y="948193"/>
            <a:ext cx="5671457" cy="2480807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Meteorology-Chemistry Coupling in Western Basins </a:t>
            </a:r>
            <a:br>
              <a:rPr lang="en-US" dirty="0"/>
            </a:br>
            <a:r>
              <a:rPr lang="en-US" sz="4000" i="1" dirty="0"/>
              <a:t>What’s similar, what’s different, what’s missing?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9F267-3E6C-4BC7-AD04-4FB56F1421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429" y="3602038"/>
            <a:ext cx="5671457" cy="1655762"/>
          </a:xfrm>
        </p:spPr>
        <p:txBody>
          <a:bodyPr/>
          <a:lstStyle/>
          <a:p>
            <a:r>
              <a:rPr lang="en-US" dirty="0"/>
              <a:t>John Horel</a:t>
            </a:r>
            <a:r>
              <a:rPr lang="en-US" baseline="30000" dirty="0"/>
              <a:t>1</a:t>
            </a:r>
            <a:r>
              <a:rPr lang="en-US" dirty="0"/>
              <a:t>, Erik Crosman</a:t>
            </a:r>
            <a:r>
              <a:rPr lang="en-US" baseline="30000" dirty="0"/>
              <a:t>2</a:t>
            </a:r>
            <a:r>
              <a:rPr lang="en-US" dirty="0"/>
              <a:t>, Sebastian Hoch</a:t>
            </a:r>
            <a:r>
              <a:rPr lang="en-US" baseline="30000" dirty="0"/>
              <a:t>1</a:t>
            </a:r>
          </a:p>
          <a:p>
            <a:r>
              <a:rPr lang="en-US" baseline="30000" dirty="0"/>
              <a:t>1</a:t>
            </a:r>
            <a:r>
              <a:rPr lang="en-US" dirty="0"/>
              <a:t>University of Utah</a:t>
            </a:r>
          </a:p>
          <a:p>
            <a:r>
              <a:rPr lang="en-US" baseline="30000" dirty="0"/>
              <a:t>2</a:t>
            </a:r>
            <a:r>
              <a:rPr lang="en-US" dirty="0"/>
              <a:t>West Texas A&amp;M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2FF85F0-0F53-47AC-BA88-C7A5F6FEB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11" b="33285"/>
          <a:stretch/>
        </p:blipFill>
        <p:spPr bwMode="auto">
          <a:xfrm>
            <a:off x="6528085" y="0"/>
            <a:ext cx="5663915" cy="563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069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18F36-1F55-4F47-A9AE-694F1B3F0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729" y="-159866"/>
            <a:ext cx="12387263" cy="1325563"/>
          </a:xfrm>
        </p:spPr>
        <p:txBody>
          <a:bodyPr>
            <a:normAutofit/>
          </a:bodyPr>
          <a:lstStyle/>
          <a:p>
            <a:r>
              <a:rPr lang="en-US" sz="3200" dirty="0"/>
              <a:t>Boundary layer &amp; slope flow evolution in the Salt Lake Valley: Jan. 31, 2017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7E7747-197F-4906-A4AB-14526F11E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" t="5239" r="11878" b="67669"/>
          <a:stretch/>
        </p:blipFill>
        <p:spPr>
          <a:xfrm>
            <a:off x="46534" y="1205000"/>
            <a:ext cx="6363887" cy="2809787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D053E7-B088-45B8-A67D-E625671757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 t="5797" r="22501" b="36451"/>
          <a:stretch/>
        </p:blipFill>
        <p:spPr>
          <a:xfrm>
            <a:off x="6689673" y="985838"/>
            <a:ext cx="5346384" cy="5747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FBF845-53B5-1146-94B3-A7C738BEFFBB}"/>
              </a:ext>
            </a:extLst>
          </p:cNvPr>
          <p:cNvSpPr txBox="1"/>
          <p:nvPr/>
        </p:nvSpPr>
        <p:spPr>
          <a:xfrm>
            <a:off x="2643188" y="7712076"/>
            <a:ext cx="360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NSF RAPID / METEO DURING UWFPS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AD237F-92B3-5C45-8370-C63EFF5095F7}"/>
              </a:ext>
            </a:extLst>
          </p:cNvPr>
          <p:cNvGrpSpPr/>
          <p:nvPr/>
        </p:nvGrpSpPr>
        <p:grpSpPr>
          <a:xfrm>
            <a:off x="2589115" y="628895"/>
            <a:ext cx="965392" cy="2809787"/>
            <a:chOff x="2589116" y="604925"/>
            <a:chExt cx="965392" cy="280978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30E839D-895F-D749-AECD-BB705242260F}"/>
                </a:ext>
              </a:extLst>
            </p:cNvPr>
            <p:cNvCxnSpPr>
              <a:cxnSpLocks/>
            </p:cNvCxnSpPr>
            <p:nvPr/>
          </p:nvCxnSpPr>
          <p:spPr>
            <a:xfrm>
              <a:off x="3071812" y="604925"/>
              <a:ext cx="0" cy="2809787"/>
            </a:xfrm>
            <a:prstGeom prst="line">
              <a:avLst/>
            </a:prstGeom>
            <a:ln w="857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001CBB-E324-314C-A0F8-D6AA6D1A4E2F}"/>
                </a:ext>
              </a:extLst>
            </p:cNvPr>
            <p:cNvSpPr txBox="1"/>
            <p:nvPr/>
          </p:nvSpPr>
          <p:spPr>
            <a:xfrm>
              <a:off x="2589116" y="1035666"/>
              <a:ext cx="96539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~12 UTC</a:t>
              </a:r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01E3E7A2-6A6C-D64A-A8F2-7E1CCCBD5CCF}"/>
              </a:ext>
            </a:extLst>
          </p:cNvPr>
          <p:cNvSpPr/>
          <p:nvPr/>
        </p:nvSpPr>
        <p:spPr>
          <a:xfrm rot="1021731">
            <a:off x="1411849" y="1675678"/>
            <a:ext cx="3319923" cy="55756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Subsidence inversion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9867F0B-CE71-B64B-B320-A25EC065E304}"/>
              </a:ext>
            </a:extLst>
          </p:cNvPr>
          <p:cNvGrpSpPr/>
          <p:nvPr/>
        </p:nvGrpSpPr>
        <p:grpSpPr>
          <a:xfrm>
            <a:off x="204159" y="4115575"/>
            <a:ext cx="6181667" cy="2132981"/>
            <a:chOff x="204159" y="4115575"/>
            <a:chExt cx="6181667" cy="213298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4F22B1E-4F65-6D4B-A2E4-2DA9DE3451B6}"/>
                </a:ext>
              </a:extLst>
            </p:cNvPr>
            <p:cNvGrpSpPr/>
            <p:nvPr/>
          </p:nvGrpSpPr>
          <p:grpSpPr>
            <a:xfrm>
              <a:off x="204159" y="4115575"/>
              <a:ext cx="6048928" cy="2132981"/>
              <a:chOff x="183835" y="3544301"/>
              <a:chExt cx="7373453" cy="250481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AAD1F40-A0E0-5049-8B84-98A56AE4EF6B}"/>
                  </a:ext>
                </a:extLst>
              </p:cNvPr>
              <p:cNvGrpSpPr/>
              <p:nvPr/>
            </p:nvGrpSpPr>
            <p:grpSpPr>
              <a:xfrm>
                <a:off x="183835" y="3544301"/>
                <a:ext cx="3768281" cy="2504812"/>
                <a:chOff x="183835" y="3544301"/>
                <a:chExt cx="3768281" cy="2504812"/>
              </a:xfrm>
            </p:grpSpPr>
            <p:pic>
              <p:nvPicPr>
                <p:cNvPr id="12" name="Picture 11" descr="hobos_transitions_09Feb.jpg">
                  <a:extLst>
                    <a:ext uri="{FF2B5EF4-FFF2-40B4-BE49-F238E27FC236}">
                      <a16:creationId xmlns:a16="http://schemas.microsoft.com/office/drawing/2014/main" id="{4277252A-73FA-B748-87AB-F02E3A9A89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960" t="11486" r="13451" b="50202"/>
                <a:stretch/>
              </p:blipFill>
              <p:spPr>
                <a:xfrm>
                  <a:off x="183835" y="3544301"/>
                  <a:ext cx="3768281" cy="2504812"/>
                </a:xfrm>
                <a:prstGeom prst="rect">
                  <a:avLst/>
                </a:prstGeom>
              </p:spPr>
            </p:pic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F42B75B1-3B81-3E49-B0BF-275D9ED5F102}"/>
                    </a:ext>
                  </a:extLst>
                </p:cNvPr>
                <p:cNvCxnSpPr/>
                <p:nvPr/>
              </p:nvCxnSpPr>
              <p:spPr>
                <a:xfrm>
                  <a:off x="2405072" y="4782530"/>
                  <a:ext cx="0" cy="63574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9D6382E-8072-B94A-8DED-6BFC593E09F7}"/>
                  </a:ext>
                </a:extLst>
              </p:cNvPr>
              <p:cNvGrpSpPr/>
              <p:nvPr/>
            </p:nvGrpSpPr>
            <p:grpSpPr>
              <a:xfrm>
                <a:off x="3842963" y="3544301"/>
                <a:ext cx="3714325" cy="2440151"/>
                <a:chOff x="3842963" y="3544301"/>
                <a:chExt cx="3714325" cy="2440151"/>
              </a:xfrm>
            </p:grpSpPr>
            <p:pic>
              <p:nvPicPr>
                <p:cNvPr id="10" name="Picture 9" descr="hobos_transitions_12Feb.jpg">
                  <a:extLst>
                    <a:ext uri="{FF2B5EF4-FFF2-40B4-BE49-F238E27FC236}">
                      <a16:creationId xmlns:a16="http://schemas.microsoft.com/office/drawing/2014/main" id="{92B41E00-590F-004D-90AE-2CE776A93C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447" t="11397" r="16032" b="51281"/>
                <a:stretch/>
              </p:blipFill>
              <p:spPr>
                <a:xfrm>
                  <a:off x="3842963" y="3544301"/>
                  <a:ext cx="3714325" cy="2440151"/>
                </a:xfrm>
                <a:prstGeom prst="rect">
                  <a:avLst/>
                </a:prstGeom>
              </p:spPr>
            </p:pic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6FC1B34C-D12F-2948-9894-CD73F6DC819A}"/>
                    </a:ext>
                  </a:extLst>
                </p:cNvPr>
                <p:cNvCxnSpPr/>
                <p:nvPr/>
              </p:nvCxnSpPr>
              <p:spPr>
                <a:xfrm>
                  <a:off x="5487832" y="4656298"/>
                  <a:ext cx="0" cy="75733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3AB8079-CF9B-BF48-8C1F-D4EEC097ABC6}"/>
                </a:ext>
              </a:extLst>
            </p:cNvPr>
            <p:cNvSpPr txBox="1"/>
            <p:nvPr/>
          </p:nvSpPr>
          <p:spPr>
            <a:xfrm>
              <a:off x="2182269" y="5034368"/>
              <a:ext cx="1162122" cy="64633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“Clear”</a:t>
              </a:r>
            </a:p>
            <a:p>
              <a:r>
                <a:rPr lang="en-US" b="1" dirty="0"/>
                <a:t>PCAP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CFD206-2C90-6544-A4C0-3B3C5E98D596}"/>
                </a:ext>
              </a:extLst>
            </p:cNvPr>
            <p:cNvSpPr txBox="1"/>
            <p:nvPr/>
          </p:nvSpPr>
          <p:spPr>
            <a:xfrm>
              <a:off x="5223704" y="4784083"/>
              <a:ext cx="1162122" cy="92333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“Foggy</a:t>
              </a:r>
            </a:p>
            <a:p>
              <a:r>
                <a:rPr lang="en-US" b="1" dirty="0"/>
                <a:t>Cloudy”</a:t>
              </a:r>
            </a:p>
            <a:p>
              <a:r>
                <a:rPr lang="en-US" b="1" dirty="0"/>
                <a:t>PCAP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E97680-40E9-EC42-92DC-549F03450272}"/>
              </a:ext>
            </a:extLst>
          </p:cNvPr>
          <p:cNvGrpSpPr/>
          <p:nvPr/>
        </p:nvGrpSpPr>
        <p:grpSpPr>
          <a:xfrm>
            <a:off x="1204102" y="1827428"/>
            <a:ext cx="3441652" cy="1614383"/>
            <a:chOff x="1204102" y="1827428"/>
            <a:chExt cx="3441652" cy="161438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978935-B5D0-D64A-BB29-1CDD4CC5C02F}"/>
                </a:ext>
              </a:extLst>
            </p:cNvPr>
            <p:cNvSpPr txBox="1"/>
            <p:nvPr/>
          </p:nvSpPr>
          <p:spPr>
            <a:xfrm>
              <a:off x="2275248" y="2670465"/>
              <a:ext cx="1162122" cy="64633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“Foggy</a:t>
              </a:r>
            </a:p>
            <a:p>
              <a:r>
                <a:rPr lang="en-US" b="1" dirty="0"/>
                <a:t>Cloudy”</a:t>
              </a:r>
            </a:p>
          </p:txBody>
        </p:sp>
        <p:sp>
          <p:nvSpPr>
            <p:cNvPr id="21" name="Frame 20">
              <a:extLst>
                <a:ext uri="{FF2B5EF4-FFF2-40B4-BE49-F238E27FC236}">
                  <a16:creationId xmlns:a16="http://schemas.microsoft.com/office/drawing/2014/main" id="{9223E7A2-050F-694E-A18A-EE6C97EA3CB4}"/>
                </a:ext>
              </a:extLst>
            </p:cNvPr>
            <p:cNvSpPr/>
            <p:nvPr/>
          </p:nvSpPr>
          <p:spPr>
            <a:xfrm>
              <a:off x="2249815" y="2152185"/>
              <a:ext cx="1045713" cy="1289626"/>
            </a:xfrm>
            <a:prstGeom prst="frame">
              <a:avLst>
                <a:gd name="adj1" fmla="val 5032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Frame 22">
              <a:extLst>
                <a:ext uri="{FF2B5EF4-FFF2-40B4-BE49-F238E27FC236}">
                  <a16:creationId xmlns:a16="http://schemas.microsoft.com/office/drawing/2014/main" id="{3E30CAB6-E347-A64F-A6DB-04868F1D383D}"/>
                </a:ext>
              </a:extLst>
            </p:cNvPr>
            <p:cNvSpPr/>
            <p:nvPr/>
          </p:nvSpPr>
          <p:spPr>
            <a:xfrm>
              <a:off x="1204102" y="1827428"/>
              <a:ext cx="1045713" cy="1564930"/>
            </a:xfrm>
            <a:prstGeom prst="frame">
              <a:avLst>
                <a:gd name="adj1" fmla="val 503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FE09CC-599C-5F4F-B8A8-A35C536EB013}"/>
                </a:ext>
              </a:extLst>
            </p:cNvPr>
            <p:cNvSpPr txBox="1"/>
            <p:nvPr/>
          </p:nvSpPr>
          <p:spPr>
            <a:xfrm>
              <a:off x="1341044" y="2584984"/>
              <a:ext cx="1162122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“Clear”</a:t>
              </a:r>
            </a:p>
          </p:txBody>
        </p:sp>
        <p:sp>
          <p:nvSpPr>
            <p:cNvPr id="27" name="Frame 26">
              <a:extLst>
                <a:ext uri="{FF2B5EF4-FFF2-40B4-BE49-F238E27FC236}">
                  <a16:creationId xmlns:a16="http://schemas.microsoft.com/office/drawing/2014/main" id="{E035A3EA-1F75-CC49-9E4C-3DF2D8082759}"/>
                </a:ext>
              </a:extLst>
            </p:cNvPr>
            <p:cNvSpPr/>
            <p:nvPr/>
          </p:nvSpPr>
          <p:spPr>
            <a:xfrm>
              <a:off x="3296194" y="2475570"/>
              <a:ext cx="1045713" cy="916787"/>
            </a:xfrm>
            <a:prstGeom prst="frame">
              <a:avLst>
                <a:gd name="adj1" fmla="val 503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CDAAB3F-4909-0C40-8BC6-365D30B65B99}"/>
                </a:ext>
              </a:extLst>
            </p:cNvPr>
            <p:cNvSpPr txBox="1"/>
            <p:nvPr/>
          </p:nvSpPr>
          <p:spPr>
            <a:xfrm>
              <a:off x="3483632" y="2940411"/>
              <a:ext cx="1162122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“Clear”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AA9936-6942-0640-92A9-88CD3F4CB0EB}"/>
              </a:ext>
            </a:extLst>
          </p:cNvPr>
          <p:cNvGrpSpPr/>
          <p:nvPr/>
        </p:nvGrpSpPr>
        <p:grpSpPr>
          <a:xfrm>
            <a:off x="400281" y="6186524"/>
            <a:ext cx="6071099" cy="523220"/>
            <a:chOff x="86388" y="6002727"/>
            <a:chExt cx="6071099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9B468E-1929-8A4E-8B68-3D1C0D92A1F3}"/>
                </a:ext>
              </a:extLst>
            </p:cNvPr>
            <p:cNvSpPr txBox="1"/>
            <p:nvPr/>
          </p:nvSpPr>
          <p:spPr>
            <a:xfrm>
              <a:off x="86388" y="6002727"/>
              <a:ext cx="2757899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1400" dirty="0"/>
                <a:t>Nocturnal strengthening of CAP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400" dirty="0"/>
                <a:t>Daytime heating &amp; mixing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75DCD31-1FEF-7747-A10C-1EC884401614}"/>
                </a:ext>
              </a:extLst>
            </p:cNvPr>
            <p:cNvSpPr txBox="1"/>
            <p:nvPr/>
          </p:nvSpPr>
          <p:spPr>
            <a:xfrm>
              <a:off x="3420627" y="6002727"/>
              <a:ext cx="2736860" cy="52322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1400" dirty="0"/>
                <a:t>Dampening of diurnal cycle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400" dirty="0"/>
                <a:t>Layer remains “well mixed”</a:t>
              </a:r>
            </a:p>
          </p:txBody>
        </p:sp>
      </p:grpSp>
      <p:sp>
        <p:nvSpPr>
          <p:cNvPr id="32" name="Right Arrow 31">
            <a:extLst>
              <a:ext uri="{FF2B5EF4-FFF2-40B4-BE49-F238E27FC236}">
                <a16:creationId xmlns:a16="http://schemas.microsoft.com/office/drawing/2014/main" id="{1197ED70-F13A-6649-B639-11E6AD04E373}"/>
              </a:ext>
            </a:extLst>
          </p:cNvPr>
          <p:cNvSpPr/>
          <p:nvPr/>
        </p:nvSpPr>
        <p:spPr>
          <a:xfrm rot="692388">
            <a:off x="7678902" y="1329443"/>
            <a:ext cx="3778119" cy="72839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Reduction in drainage flow intensity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7F6BD5-4A5A-F54E-99AB-E3F16EF09BB8}"/>
              </a:ext>
            </a:extLst>
          </p:cNvPr>
          <p:cNvSpPr txBox="1"/>
          <p:nvPr/>
        </p:nvSpPr>
        <p:spPr>
          <a:xfrm>
            <a:off x="7349059" y="4709487"/>
            <a:ext cx="4437804" cy="646331"/>
          </a:xfrm>
          <a:prstGeom prst="rect">
            <a:avLst/>
          </a:prstGeom>
          <a:solidFill>
            <a:schemeClr val="bg1">
              <a:alpha val="69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Night-time injection of low-PM</a:t>
            </a:r>
            <a:r>
              <a:rPr lang="en-US" b="1" baseline="-25000" dirty="0"/>
              <a:t>2.5</a:t>
            </a:r>
            <a:r>
              <a:rPr lang="en-US" b="1" dirty="0"/>
              <a:t>, high O</a:t>
            </a:r>
            <a:r>
              <a:rPr lang="en-US" b="1" baseline="-25000" dirty="0"/>
              <a:t>3 </a:t>
            </a:r>
            <a:r>
              <a:rPr lang="en-US" b="1" dirty="0"/>
              <a:t>air is reduced </a:t>
            </a:r>
          </a:p>
        </p:txBody>
      </p:sp>
    </p:spTree>
    <p:extLst>
      <p:ext uri="{BB962C8B-B14F-4D97-AF65-F5344CB8AC3E}">
        <p14:creationId xmlns:p14="http://schemas.microsoft.com/office/powerpoint/2010/main" val="23668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89A7D65-D09C-45F6-81F9-18D740D29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61" y="-98425"/>
            <a:ext cx="11406344" cy="1325563"/>
          </a:xfrm>
        </p:spPr>
        <p:txBody>
          <a:bodyPr/>
          <a:lstStyle/>
          <a:p>
            <a:r>
              <a:rPr lang="en-US" dirty="0"/>
              <a:t>January 31, 2017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D5F054-2353-4D20-A81C-091BBD4B0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74" y="941362"/>
            <a:ext cx="5157787" cy="823912"/>
          </a:xfrm>
        </p:spPr>
        <p:txBody>
          <a:bodyPr/>
          <a:lstStyle/>
          <a:p>
            <a:r>
              <a:rPr lang="en-US" dirty="0"/>
              <a:t>Similarities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D47C7AE-0111-40DC-8673-51166622B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474" y="2102644"/>
            <a:ext cx="5157787" cy="3684588"/>
          </a:xfrm>
        </p:spPr>
        <p:txBody>
          <a:bodyPr>
            <a:normAutofit/>
          </a:bodyPr>
          <a:lstStyle/>
          <a:p>
            <a:r>
              <a:rPr lang="en-US" dirty="0"/>
              <a:t>Large-scale ridging</a:t>
            </a:r>
          </a:p>
          <a:p>
            <a:r>
              <a:rPr lang="en-US" dirty="0"/>
              <a:t>Conditions evolving diurnally &amp; over lifetime of pollution event</a:t>
            </a:r>
          </a:p>
          <a:p>
            <a:r>
              <a:rPr lang="en-US" dirty="0"/>
              <a:t>Fog/stratus present at times in some basins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99D3C26-4729-4CF7-9BCE-3ABE77CFB8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3465" y="941362"/>
            <a:ext cx="5183188" cy="823912"/>
          </a:xfrm>
        </p:spPr>
        <p:txBody>
          <a:bodyPr/>
          <a:lstStyle/>
          <a:p>
            <a:r>
              <a:rPr lang="en-US" dirty="0"/>
              <a:t>Differences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7FD45A3-50AE-4AD6-9814-A565E7D07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02644"/>
            <a:ext cx="5183188" cy="3684588"/>
          </a:xfrm>
        </p:spPr>
        <p:txBody>
          <a:bodyPr>
            <a:normAutofit/>
          </a:bodyPr>
          <a:lstStyle/>
          <a:p>
            <a:r>
              <a:rPr lang="en-US" dirty="0"/>
              <a:t>Basin dimensions</a:t>
            </a:r>
          </a:p>
          <a:p>
            <a:r>
              <a:rPr lang="en-US" dirty="0"/>
              <a:t>Land-use &amp; population</a:t>
            </a:r>
          </a:p>
          <a:p>
            <a:r>
              <a:rPr lang="en-US" dirty="0"/>
              <a:t>Snow-free/snow-covered</a:t>
            </a:r>
          </a:p>
          <a:p>
            <a:r>
              <a:rPr lang="en-US" dirty="0"/>
              <a:t>Temperature regime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E459F5-17C0-C14D-956C-031BE1A1C412}"/>
              </a:ext>
            </a:extLst>
          </p:cNvPr>
          <p:cNvSpPr txBox="1"/>
          <p:nvPr/>
        </p:nvSpPr>
        <p:spPr>
          <a:xfrm>
            <a:off x="5997575" y="7472363"/>
            <a:ext cx="3810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Ventilation processes</a:t>
            </a:r>
          </a:p>
          <a:p>
            <a:r>
              <a:rPr lang="en-US" dirty="0">
                <a:solidFill>
                  <a:srgbClr val="FF0000"/>
                </a:solidFill>
              </a:rPr>
              <a:t>Special processes (lake, playa breezes) 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D1CC4FED-7D01-D040-B8E9-3F280BE4212D}"/>
              </a:ext>
            </a:extLst>
          </p:cNvPr>
          <p:cNvSpPr txBox="1">
            <a:spLocks/>
          </p:cNvSpPr>
          <p:nvPr/>
        </p:nvSpPr>
        <p:spPr>
          <a:xfrm>
            <a:off x="2163761" y="4768850"/>
            <a:ext cx="5157787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B9E195-8F76-E343-B314-1EADAFCCD7EE}"/>
              </a:ext>
            </a:extLst>
          </p:cNvPr>
          <p:cNvSpPr txBox="1"/>
          <p:nvPr/>
        </p:nvSpPr>
        <p:spPr>
          <a:xfrm>
            <a:off x="1957387" y="5354440"/>
            <a:ext cx="88121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Thermally-driven  </a:t>
            </a:r>
            <a:r>
              <a:rPr lang="en-US" b="1" dirty="0"/>
              <a:t>slope and valley flows (</a:t>
            </a:r>
            <a:r>
              <a:rPr lang="en-US" b="1" dirty="0" err="1"/>
              <a:t>intrabasin</a:t>
            </a:r>
            <a:r>
              <a:rPr lang="en-US" b="1" dirty="0"/>
              <a:t> mixing) </a:t>
            </a:r>
          </a:p>
          <a:p>
            <a:r>
              <a:rPr lang="en-US" b="1" dirty="0"/>
              <a:t>Presence/absence of convective boundary layers, residual layers, and capping stable layers</a:t>
            </a:r>
          </a:p>
          <a:p>
            <a:r>
              <a:rPr lang="en-US" b="1" dirty="0"/>
              <a:t>…</a:t>
            </a:r>
          </a:p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C08CB57-CF13-7F40-80F1-46314F7BAD17}"/>
              </a:ext>
            </a:extLst>
          </p:cNvPr>
          <p:cNvSpPr txBox="1">
            <a:spLocks/>
          </p:cNvSpPr>
          <p:nvPr/>
        </p:nvSpPr>
        <p:spPr>
          <a:xfrm>
            <a:off x="1418576" y="4356894"/>
            <a:ext cx="988977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Resulting Effects modifying </a:t>
            </a:r>
            <a:r>
              <a:rPr lang="en-US" dirty="0" err="1"/>
              <a:t>Meteo-Chem</a:t>
            </a:r>
            <a:r>
              <a:rPr lang="en-US" dirty="0"/>
              <a:t> feedback:</a:t>
            </a:r>
          </a:p>
        </p:txBody>
      </p:sp>
    </p:spTree>
    <p:extLst>
      <p:ext uri="{BB962C8B-B14F-4D97-AF65-F5344CB8AC3E}">
        <p14:creationId xmlns:p14="http://schemas.microsoft.com/office/powerpoint/2010/main" val="1146146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BF8F0-9ED0-48BA-AB03-9A837C2B8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&amp; Situational Awareness Resources: PM2.5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E333CA-6F7B-4A00-A333-ED2581024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7" t="10705" r="12725" b="9365"/>
          <a:stretch/>
        </p:blipFill>
        <p:spPr>
          <a:xfrm>
            <a:off x="-173621" y="1516022"/>
            <a:ext cx="4223241" cy="473454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0184D1-AA1D-4CC1-B2F8-46F438D278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13860" r="8214" b="12500"/>
          <a:stretch/>
        </p:blipFill>
        <p:spPr>
          <a:xfrm>
            <a:off x="4036314" y="1537053"/>
            <a:ext cx="3673929" cy="47135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E7E556-6CA4-4D72-9A36-46FA2EE84FBD}"/>
              </a:ext>
            </a:extLst>
          </p:cNvPr>
          <p:cNvSpPr txBox="1"/>
          <p:nvPr/>
        </p:nvSpPr>
        <p:spPr>
          <a:xfrm>
            <a:off x="42274" y="6096425"/>
            <a:ext cx="4391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&gt; 700 state/county locations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54DE08-6AE3-42DA-946D-1B5C857E8AA7}"/>
              </a:ext>
            </a:extLst>
          </p:cNvPr>
          <p:cNvSpPr txBox="1"/>
          <p:nvPr/>
        </p:nvSpPr>
        <p:spPr>
          <a:xfrm>
            <a:off x="8697904" y="6160853"/>
            <a:ext cx="3146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 DAQ/</a:t>
            </a:r>
            <a:r>
              <a:rPr lang="en-US" dirty="0" err="1"/>
              <a:t>UUtah</a:t>
            </a:r>
            <a:endParaRPr lang="en-US" dirty="0"/>
          </a:p>
          <a:p>
            <a:r>
              <a:rPr lang="en-US" dirty="0"/>
              <a:t>&gt; 90 </a:t>
            </a:r>
            <a:r>
              <a:rPr lang="en-US" dirty="0" err="1"/>
              <a:t>AirU</a:t>
            </a:r>
            <a:r>
              <a:rPr lang="en-US" dirty="0"/>
              <a:t> sites;  ~400 Purple Air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C96C0-9AD3-4396-A611-DE1908E8D945}"/>
              </a:ext>
            </a:extLst>
          </p:cNvPr>
          <p:cNvSpPr txBox="1"/>
          <p:nvPr/>
        </p:nvSpPr>
        <p:spPr>
          <a:xfrm>
            <a:off x="5252660" y="6169708"/>
            <a:ext cx="2187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&gt; 130 CARB/county</a:t>
            </a:r>
          </a:p>
          <a:p>
            <a:r>
              <a:rPr lang="en-US" sz="2000" dirty="0"/>
              <a:t>&gt; ~1400 Purple Air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FFAB41-AFFD-4CCC-A1FA-DF2A81FC1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337" y="1329985"/>
            <a:ext cx="4300389" cy="492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14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BF8F0-9ED0-48BA-AB03-9A837C2B8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&amp; Situational Awareness Resources: Surface Wind Observations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B45E50-CCAC-4C27-921F-FA1D3F651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7" t="13207" r="7096" b="11992"/>
          <a:stretch/>
        </p:blipFill>
        <p:spPr>
          <a:xfrm>
            <a:off x="4457358" y="1492828"/>
            <a:ext cx="3708365" cy="4718304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A232AC-3D5E-4BA4-B162-2DB964582E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1215" r="12766" b="9194"/>
          <a:stretch/>
        </p:blipFill>
        <p:spPr>
          <a:xfrm>
            <a:off x="248366" y="1570511"/>
            <a:ext cx="4119547" cy="4590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272548-5724-46D1-BFCF-348C07891FAA}"/>
              </a:ext>
            </a:extLst>
          </p:cNvPr>
          <p:cNvSpPr txBox="1"/>
          <p:nvPr/>
        </p:nvSpPr>
        <p:spPr>
          <a:xfrm>
            <a:off x="1035252" y="6092765"/>
            <a:ext cx="256846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&gt; 7500 locations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56CC63-A043-444E-B19F-4802EC066BFC}"/>
              </a:ext>
            </a:extLst>
          </p:cNvPr>
          <p:cNvSpPr txBox="1"/>
          <p:nvPr/>
        </p:nvSpPr>
        <p:spPr>
          <a:xfrm>
            <a:off x="8697904" y="6160853"/>
            <a:ext cx="238571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&gt; 300 locations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1378F1-CCE0-4550-A6FE-95E06E29479F}"/>
              </a:ext>
            </a:extLst>
          </p:cNvPr>
          <p:cNvSpPr txBox="1"/>
          <p:nvPr/>
        </p:nvSpPr>
        <p:spPr>
          <a:xfrm>
            <a:off x="4977387" y="6160853"/>
            <a:ext cx="2568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&gt; 1300 locations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11B631-19EE-4CEC-8392-689EDBA4A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845" y="1492828"/>
            <a:ext cx="4033841" cy="47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70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08C0D-B41E-406D-8D5C-99C04DD1E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17771" cy="1325563"/>
          </a:xfrm>
        </p:spPr>
        <p:txBody>
          <a:bodyPr/>
          <a:lstStyle/>
          <a:p>
            <a:r>
              <a:rPr lang="en-US" dirty="0"/>
              <a:t>Planning &amp; Situational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03E5A-5F5B-4086-BEE2-EDA1DED9C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50329" cy="4351338"/>
          </a:xfrm>
        </p:spPr>
        <p:txBody>
          <a:bodyPr>
            <a:normAutofit/>
          </a:bodyPr>
          <a:lstStyle/>
          <a:p>
            <a:r>
              <a:rPr lang="en-US" dirty="0"/>
              <a:t>Synoptic/mesoscale conditions usually simulated adequately by operational models</a:t>
            </a:r>
          </a:p>
          <a:p>
            <a:r>
              <a:rPr lang="en-US" dirty="0"/>
              <a:t>But…</a:t>
            </a:r>
          </a:p>
          <a:p>
            <a:pPr lvl="1"/>
            <a:r>
              <a:rPr lang="en-US" dirty="0"/>
              <a:t>Breakup phase harder to forecast than onset</a:t>
            </a:r>
          </a:p>
          <a:p>
            <a:pPr lvl="1"/>
            <a:r>
              <a:rPr lang="en-US" dirty="0"/>
              <a:t>Transition from clear-air to cloudy boundary layers (and vice versa) difficult</a:t>
            </a:r>
          </a:p>
          <a:p>
            <a:pPr lvl="1"/>
            <a:r>
              <a:rPr lang="en-US" dirty="0"/>
              <a:t>Boundary layer processes tend to be  overly  dispersive/damped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150035F-1A74-446B-A3BB-73996E803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"/>
          <a:stretch/>
        </p:blipFill>
        <p:spPr bwMode="auto">
          <a:xfrm>
            <a:off x="6188529" y="148855"/>
            <a:ext cx="5875337" cy="665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921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08C0D-B41E-406D-8D5C-99C04DD1E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17771" cy="1325563"/>
          </a:xfrm>
        </p:spPr>
        <p:txBody>
          <a:bodyPr/>
          <a:lstStyle/>
          <a:p>
            <a:r>
              <a:rPr lang="en-US" dirty="0"/>
              <a:t>Planning &amp; Situational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03E5A-5F5B-4086-BEE2-EDA1DED9C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50329" cy="4351338"/>
          </a:xfrm>
        </p:spPr>
        <p:txBody>
          <a:bodyPr>
            <a:normAutofit/>
          </a:bodyPr>
          <a:lstStyle/>
          <a:p>
            <a:r>
              <a:rPr lang="en-US" dirty="0"/>
              <a:t>Research model simulations highlight considerable work </a:t>
            </a:r>
            <a:r>
              <a:rPr lang="en-US" dirty="0">
                <a:solidFill>
                  <a:srgbClr val="FF0000"/>
                </a:solidFill>
              </a:rPr>
              <a:t>underway</a:t>
            </a:r>
            <a:r>
              <a:rPr lang="en-US" dirty="0"/>
              <a:t> but much remains to improve treatment of boundary layer processes whether on the scales of  Convection-Allowing Models (1-3 km) or Large-Eddy Simulations (10’s-100’s 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88597-D10E-460C-BA07-A95231CD4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914" y="141514"/>
            <a:ext cx="5576667" cy="671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14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BF8F0-9ED0-48BA-AB03-9A837C2B8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missing and will need to be in place?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43445-4476-40EA-B616-089670933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63" y="2019302"/>
            <a:ext cx="428105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Routine sounding observations throughout the depth of the boundary layer (in multiple locations in large basins) </a:t>
            </a:r>
          </a:p>
          <a:p>
            <a:r>
              <a:rPr lang="en-US" dirty="0"/>
              <a:t>Boise, Denver, Reno, Salt Lake have twice-daily NWS soundings</a:t>
            </a:r>
          </a:p>
          <a:p>
            <a:r>
              <a:rPr lang="en-US" dirty="0"/>
              <a:t>Central Valley does not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A9A45C-EF7F-4AAA-899A-3FBDD9237B8D}"/>
              </a:ext>
            </a:extLst>
          </p:cNvPr>
          <p:cNvSpPr txBox="1">
            <a:spLocks/>
          </p:cNvSpPr>
          <p:nvPr/>
        </p:nvSpPr>
        <p:spPr>
          <a:xfrm>
            <a:off x="4448175" y="1633539"/>
            <a:ext cx="42810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…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29A801-F901-4CAC-8002-0F15DA3A6353}"/>
              </a:ext>
            </a:extLst>
          </p:cNvPr>
          <p:cNvSpPr txBox="1">
            <a:spLocks/>
          </p:cNvSpPr>
          <p:nvPr/>
        </p:nvSpPr>
        <p:spPr>
          <a:xfrm>
            <a:off x="8385030" y="1633539"/>
            <a:ext cx="42810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86194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BCC1B-2CEE-4F60-ACBF-78027F182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365126"/>
            <a:ext cx="11372849" cy="958850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Summary- planning steps to meet program objectives?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90744-0293-4AEF-A23C-D4C906338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1774"/>
            <a:ext cx="10515600" cy="49910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There are fundamental meteorological capabilities needed in order to be able to address overall program objectives </a:t>
            </a:r>
          </a:p>
          <a:p>
            <a:pPr lvl="1"/>
            <a:r>
              <a:rPr lang="en-US" dirty="0"/>
              <a:t>Complexity of events in all basins requires a mix of meteorological sensor types and deployment strategies (e.g., in situ and surface-based remote)</a:t>
            </a:r>
          </a:p>
          <a:p>
            <a:pPr lvl="1"/>
            <a:r>
              <a:rPr lang="en-US" dirty="0"/>
              <a:t>Requires continuous or regularly-spaced in time observations throughout the day and night to be able to monitor clear and cloudy conditions within the boundary layer</a:t>
            </a:r>
          </a:p>
          <a:p>
            <a:r>
              <a:rPr lang="en-US" dirty="0"/>
              <a:t>Boundary layer meteorology/air chemistry processes are too intertwined to treat independently</a:t>
            </a:r>
          </a:p>
          <a:p>
            <a:pPr lvl="1"/>
            <a:r>
              <a:rPr lang="en-US" dirty="0"/>
              <a:t>Understanding pollutant events from beginning to end requires close coordination to  understand how chemical species evolve as the conditions evolve </a:t>
            </a:r>
          </a:p>
          <a:p>
            <a:pPr lvl="1"/>
            <a:r>
              <a:rPr lang="en-US" dirty="0"/>
              <a:t>Critical questions remain regarding how pollutant concentrations depend on aerosol sensitivity to water loading and aqueous chemistry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9995E2-88FE-D241-8485-E7E76047E44D}"/>
              </a:ext>
            </a:extLst>
          </p:cNvPr>
          <p:cNvSpPr txBox="1"/>
          <p:nvPr/>
        </p:nvSpPr>
        <p:spPr>
          <a:xfrm>
            <a:off x="2228850" y="6700838"/>
            <a:ext cx="3968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QUALITY is KNOWN, NEED to QUANTYFY</a:t>
            </a:r>
          </a:p>
        </p:txBody>
      </p:sp>
    </p:spTree>
    <p:extLst>
      <p:ext uri="{BB962C8B-B14F-4D97-AF65-F5344CB8AC3E}">
        <p14:creationId xmlns:p14="http://schemas.microsoft.com/office/powerpoint/2010/main" val="3758533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06FD6A-4166-1B42-9C56-53D092627EE9}"/>
              </a:ext>
            </a:extLst>
          </p:cNvPr>
          <p:cNvSpPr txBox="1"/>
          <p:nvPr/>
        </p:nvSpPr>
        <p:spPr>
          <a:xfrm>
            <a:off x="3228975" y="2514600"/>
            <a:ext cx="3974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slide linking met and </a:t>
            </a:r>
            <a:r>
              <a:rPr lang="en-US" dirty="0" err="1"/>
              <a:t>aq</a:t>
            </a:r>
            <a:r>
              <a:rPr lang="en-US" dirty="0"/>
              <a:t>  / timeseries? </a:t>
            </a:r>
          </a:p>
        </p:txBody>
      </p:sp>
    </p:spTree>
    <p:extLst>
      <p:ext uri="{BB962C8B-B14F-4D97-AF65-F5344CB8AC3E}">
        <p14:creationId xmlns:p14="http://schemas.microsoft.com/office/powerpoint/2010/main" val="367643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BA6AB-DD92-46AC-A20E-8437B9553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below as extras or to fill in above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048A4-DD44-4AAE-8D53-6B71EE447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66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8E006-70D0-42B4-9E8E-1714EC136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785" y="948193"/>
            <a:ext cx="5671457" cy="2480807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Meteorology-Chemistry Coupling in Western Basins </a:t>
            </a:r>
            <a:br>
              <a:rPr lang="en-US" dirty="0"/>
            </a:br>
            <a:r>
              <a:rPr lang="en-US" sz="4000" i="1" dirty="0"/>
              <a:t>What’s similar, what’s different, what’s missing?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9F267-3E6C-4BC7-AD04-4FB56F1421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429" y="3602038"/>
            <a:ext cx="5671457" cy="1655762"/>
          </a:xfrm>
        </p:spPr>
        <p:txBody>
          <a:bodyPr/>
          <a:lstStyle/>
          <a:p>
            <a:r>
              <a:rPr lang="en-US" dirty="0"/>
              <a:t>John Horel</a:t>
            </a:r>
            <a:r>
              <a:rPr lang="en-US" baseline="30000" dirty="0"/>
              <a:t>1</a:t>
            </a:r>
            <a:r>
              <a:rPr lang="en-US" dirty="0"/>
              <a:t>, Erik Crosman</a:t>
            </a:r>
            <a:r>
              <a:rPr lang="en-US" baseline="30000" dirty="0"/>
              <a:t>2</a:t>
            </a:r>
            <a:r>
              <a:rPr lang="en-US" dirty="0"/>
              <a:t>, Sebastian Hoch</a:t>
            </a:r>
            <a:r>
              <a:rPr lang="en-US" baseline="30000" dirty="0"/>
              <a:t>1</a:t>
            </a:r>
          </a:p>
          <a:p>
            <a:r>
              <a:rPr lang="en-US" baseline="30000" dirty="0"/>
              <a:t>1</a:t>
            </a:r>
            <a:r>
              <a:rPr lang="en-US" dirty="0"/>
              <a:t>University of Utah</a:t>
            </a:r>
          </a:p>
          <a:p>
            <a:r>
              <a:rPr lang="en-US" baseline="30000" dirty="0"/>
              <a:t>2</a:t>
            </a:r>
            <a:r>
              <a:rPr lang="en-US" dirty="0"/>
              <a:t>West Texas A&amp;M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098EF39-3B33-423F-A9DF-9FD61B70B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/>
          <a:stretch/>
        </p:blipFill>
        <p:spPr bwMode="auto">
          <a:xfrm>
            <a:off x="6406242" y="228600"/>
            <a:ext cx="5785758" cy="654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37B828-FFEC-4B70-93C3-1E9EA42396AB}"/>
              </a:ext>
            </a:extLst>
          </p:cNvPr>
          <p:cNvSpPr txBox="1"/>
          <p:nvPr/>
        </p:nvSpPr>
        <p:spPr>
          <a:xfrm>
            <a:off x="6570921" y="5645889"/>
            <a:ext cx="3394199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Blue: Valley &amp; Basin Cold-Air Pools</a:t>
            </a:r>
          </a:p>
        </p:txBody>
      </p:sp>
    </p:spTree>
    <p:extLst>
      <p:ext uri="{BB962C8B-B14F-4D97-AF65-F5344CB8AC3E}">
        <p14:creationId xmlns:p14="http://schemas.microsoft.com/office/powerpoint/2010/main" val="1654418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E3556-9E49-40DF-A161-E278BF674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98180"/>
            <a:ext cx="2473037" cy="1325563"/>
          </a:xfrm>
        </p:spPr>
        <p:txBody>
          <a:bodyPr>
            <a:normAutofit/>
          </a:bodyPr>
          <a:lstStyle/>
          <a:p>
            <a:r>
              <a:rPr lang="en-US" dirty="0"/>
              <a:t>Periods when ppt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06CD93-74B4-47AF-AE6E-D9743EF5AF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23"/>
          <a:stretch/>
        </p:blipFill>
        <p:spPr bwMode="auto">
          <a:xfrm>
            <a:off x="7363137" y="100737"/>
            <a:ext cx="3566167" cy="192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FC9AE60-0A5E-4587-943C-28C9B3A14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85"/>
          <a:stretch/>
        </p:blipFill>
        <p:spPr bwMode="auto">
          <a:xfrm>
            <a:off x="7363135" y="2103943"/>
            <a:ext cx="3566167" cy="195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F64D880-2685-4C36-AD0F-2FF5DF2A2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96"/>
          <a:stretch/>
        </p:blipFill>
        <p:spPr bwMode="auto">
          <a:xfrm>
            <a:off x="7363135" y="4128777"/>
            <a:ext cx="3566167" cy="198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F91E69FB-8F56-4821-9789-D3D1E6D89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037" y="365125"/>
            <a:ext cx="3790333" cy="646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06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6583" y="318076"/>
            <a:ext cx="10552214" cy="698212"/>
          </a:xfrm>
        </p:spPr>
        <p:txBody>
          <a:bodyPr>
            <a:noAutofit/>
          </a:bodyPr>
          <a:lstStyle/>
          <a:p>
            <a:r>
              <a:rPr lang="en-US" sz="3400" b="1" dirty="0"/>
              <a:t>The Basic Ingredients for Persistent Cold-Air Pool Type Events</a:t>
            </a:r>
          </a:p>
        </p:txBody>
      </p:sp>
      <p:pic>
        <p:nvPicPr>
          <p:cNvPr id="11" name="Picture 4" descr="http://www.inscc.utah.edu/~hoch/PCAPS/PCAPS_PICTURES_SWH/20110114_SWHOCH_HOBO_GRANDEUR_DSC005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295401"/>
            <a:ext cx="8534400" cy="5034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311914" y="1531203"/>
            <a:ext cx="622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3" name="Oval 12"/>
          <p:cNvSpPr/>
          <p:nvPr/>
        </p:nvSpPr>
        <p:spPr>
          <a:xfrm>
            <a:off x="6172200" y="1524000"/>
            <a:ext cx="914400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070212" y="1625026"/>
            <a:ext cx="2607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High pressure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400800" y="251460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858000" y="251460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733800" y="3352800"/>
            <a:ext cx="0" cy="1143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733800" y="1295400"/>
            <a:ext cx="2057400" cy="2057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733800" y="3530026"/>
            <a:ext cx="2342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Cold air pool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57400" y="1524001"/>
            <a:ext cx="3007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Warmer air aloft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10201" y="4215826"/>
            <a:ext cx="2114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Light winds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85518" y="3225226"/>
            <a:ext cx="1901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Pollutants</a:t>
            </a:r>
          </a:p>
        </p:txBody>
      </p:sp>
    </p:spTree>
    <p:extLst>
      <p:ext uri="{BB962C8B-B14F-4D97-AF65-F5344CB8AC3E}">
        <p14:creationId xmlns:p14="http://schemas.microsoft.com/office/powerpoint/2010/main" val="323252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282"/>
            <a:ext cx="9144000" cy="762000"/>
          </a:xfrm>
        </p:spPr>
        <p:txBody>
          <a:bodyPr>
            <a:noAutofit/>
          </a:bodyPr>
          <a:lstStyle/>
          <a:p>
            <a:r>
              <a:rPr lang="en-US" sz="3200" b="1" dirty="0"/>
              <a:t>Complicating Factors</a:t>
            </a:r>
          </a:p>
        </p:txBody>
      </p:sp>
      <p:pic>
        <p:nvPicPr>
          <p:cNvPr id="11" name="Picture 4" descr="http://www.inscc.utah.edu/~hoch/PCAPS/PCAPS_PICTURES_SWH/20110114_SWHOCH_HOBO_GRANDEUR_DSC005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064254"/>
            <a:ext cx="8534400" cy="5186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892592" y="2844226"/>
            <a:ext cx="1327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Clouds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953000" y="3352800"/>
            <a:ext cx="1219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81200" y="5435026"/>
            <a:ext cx="2540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Surface fluxes</a:t>
            </a:r>
          </a:p>
        </p:txBody>
      </p:sp>
      <p:sp>
        <p:nvSpPr>
          <p:cNvPr id="20" name="Right Brace 19"/>
          <p:cNvSpPr/>
          <p:nvPr/>
        </p:nvSpPr>
        <p:spPr>
          <a:xfrm>
            <a:off x="3962401" y="3352800"/>
            <a:ext cx="45719" cy="1219200"/>
          </a:xfrm>
          <a:prstGeom prst="rightBrac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953000" y="3048000"/>
            <a:ext cx="1219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953000" y="2743200"/>
            <a:ext cx="1219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rved Left Arrow 26"/>
          <p:cNvSpPr/>
          <p:nvPr/>
        </p:nvSpPr>
        <p:spPr>
          <a:xfrm>
            <a:off x="6248400" y="2667000"/>
            <a:ext cx="579120" cy="838200"/>
          </a:xfrm>
          <a:prstGeom prst="curved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67850" y="2057401"/>
            <a:ext cx="3094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Turbulent Mixing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38600" y="3429000"/>
            <a:ext cx="25416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Depth of </a:t>
            </a:r>
          </a:p>
          <a:p>
            <a:r>
              <a:rPr lang="en-US" sz="3200" b="1" dirty="0"/>
              <a:t>polluted layer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34401" y="3606226"/>
            <a:ext cx="181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Transport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8915400" y="3657600"/>
            <a:ext cx="1219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057400" y="3810000"/>
            <a:ext cx="129540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981201" y="2971801"/>
            <a:ext cx="181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Transport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209800" y="3657600"/>
            <a:ext cx="121920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8839200" y="3505200"/>
            <a:ext cx="1219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605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een Shot 2017-09-19 at 6.38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9006840" cy="489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reen Shot 2017-09-19 at 6.37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70" y="1066800"/>
            <a:ext cx="9018270" cy="48996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9144000" cy="840096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Pollution Transport (“Flows”) (updated version w flow to/from south?)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5401" y="3810001"/>
            <a:ext cx="214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Salt Lake Valley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0" y="6116965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courtesy Sebastian Hoch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5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B6DF3-D59E-4DD3-969B-8E707707C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4E04A88-AC1C-43EE-8392-B2BC84AE79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61" y="1825625"/>
            <a:ext cx="787207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FA90D4-247C-42E2-B68C-3BF52ACE8BD4}"/>
              </a:ext>
            </a:extLst>
          </p:cNvPr>
          <p:cNvSpPr/>
          <p:nvPr/>
        </p:nvSpPr>
        <p:spPr>
          <a:xfrm>
            <a:off x="452195" y="6243348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666666"/>
                </a:solidFill>
                <a:latin typeface="Arial" panose="020B0604020202020204" pitchFamily="34" charset="0"/>
              </a:rPr>
              <a:t>February 15, 2007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608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6CBD-5E53-4AFF-B604-23F737AA7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11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What meteorological factors contribute to the life cycle of chemical species within basins?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16E3A-0248-4DD9-9294-2936477C7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52699"/>
            <a:ext cx="10515600" cy="3624263"/>
          </a:xfrm>
        </p:spPr>
        <p:txBody>
          <a:bodyPr>
            <a:normAutofit/>
          </a:bodyPr>
          <a:lstStyle/>
          <a:p>
            <a:r>
              <a:rPr lang="en-US" dirty="0"/>
              <a:t>A long laundry list…</a:t>
            </a:r>
          </a:p>
        </p:txBody>
      </p:sp>
    </p:spTree>
    <p:extLst>
      <p:ext uri="{BB962C8B-B14F-4D97-AF65-F5344CB8AC3E}">
        <p14:creationId xmlns:p14="http://schemas.microsoft.com/office/powerpoint/2010/main" val="2366751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6CBD-5E53-4AFF-B604-23F737AA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To what extent are chemical processes controlled by vertical mixing and entrainment between layers of differing stability relative to horizontal transport (</a:t>
            </a:r>
            <a:r>
              <a:rPr lang="en-US" sz="2700" dirty="0" err="1"/>
              <a:t>interbasin</a:t>
            </a:r>
            <a:r>
              <a:rPr lang="en-US" sz="2700" dirty="0"/>
              <a:t> and </a:t>
            </a:r>
            <a:r>
              <a:rPr lang="en-US" sz="2700" dirty="0" err="1"/>
              <a:t>intrabasin</a:t>
            </a:r>
            <a:r>
              <a:rPr lang="en-US" sz="2700" dirty="0"/>
              <a:t>)?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16E3A-0248-4DD9-9294-2936477C7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Rarely steady-state- large 3D variations throughout the day &amp; over time</a:t>
            </a:r>
          </a:p>
          <a:p>
            <a:pPr lvl="1"/>
            <a:r>
              <a:rPr lang="en-US" dirty="0"/>
              <a:t>Horizontal advection is large within the boundary layer and even more so aloft leading to large variations in conditions</a:t>
            </a:r>
          </a:p>
          <a:p>
            <a:r>
              <a:rPr lang="en-US" dirty="0"/>
              <a:t>Downward mixing of background air (with high ozone)</a:t>
            </a:r>
          </a:p>
        </p:txBody>
      </p:sp>
    </p:spTree>
    <p:extLst>
      <p:ext uri="{BB962C8B-B14F-4D97-AF65-F5344CB8AC3E}">
        <p14:creationId xmlns:p14="http://schemas.microsoft.com/office/powerpoint/2010/main" val="2760322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6CBD-5E53-4AFF-B604-23F737AA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How are chemical pathways affected by differences between thermodynamic and dynamical processes in the core of basins relative to those processes near their edges?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16E3A-0248-4DD9-9294-2936477C7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Depends on the size of the basin-  </a:t>
            </a:r>
          </a:p>
          <a:p>
            <a:pPr lvl="1"/>
            <a:r>
              <a:rPr lang="en-US" dirty="0"/>
              <a:t>SLV: ~narrow valley with steep side walls then edge effects important</a:t>
            </a:r>
          </a:p>
          <a:p>
            <a:pPr lvl="1"/>
            <a:r>
              <a:rPr lang="en-US" dirty="0"/>
              <a:t>Central Valley:  edges likely less critical relative to other factors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146E88-808E-4147-AD28-411ADF864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375" y="3138055"/>
            <a:ext cx="4892982" cy="32553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0239B8-4BA0-466A-8399-7B9FB5A2B458}"/>
              </a:ext>
            </a:extLst>
          </p:cNvPr>
          <p:cNvSpPr/>
          <p:nvPr/>
        </p:nvSpPr>
        <p:spPr>
          <a:xfrm>
            <a:off x="7911759" y="6488668"/>
            <a:ext cx="2270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vOTd369e91e"/>
              </a:rPr>
              <a:t>Baasandorj et al.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037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6CBD-5E53-4AFF-B604-23F737AA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 </a:t>
            </a:r>
            <a:r>
              <a:rPr lang="en-US" sz="3100" dirty="0"/>
              <a:t>How do variations in the  fluxes of heat, moisture, and momentum arising from heterogeneous surfaces within and between basins (e.g., rural or urban; vegetated, snow or water covered) lead to variations in the production and destruction of pollutants?</a:t>
            </a:r>
            <a:br>
              <a:rPr lang="en-US" sz="3100" dirty="0"/>
            </a:b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16E3A-0248-4DD9-9294-2936477C7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distribute ground-based sensors and flights to cover the heterogeneous mix recognizing that these fluxes are not steady-state?</a:t>
            </a:r>
          </a:p>
          <a:p>
            <a:r>
              <a:rPr lang="en-US" dirty="0"/>
              <a:t>What are impacts of  restricted flight zones on the coverage?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618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D38F7-7484-438E-A55F-B11A77A11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Do chemical processes affect the structure of the boundary layer, for example, through contributing to the formation of clouds or reducing solar insolation received at the surface?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2A7F3-8E5E-4F52-A574-C8A566A39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are aerosols not impacted more by scavenging in the presence of precipitation?</a:t>
            </a:r>
          </a:p>
        </p:txBody>
      </p:sp>
    </p:spTree>
    <p:extLst>
      <p:ext uri="{BB962C8B-B14F-4D97-AF65-F5344CB8AC3E}">
        <p14:creationId xmlns:p14="http://schemas.microsoft.com/office/powerpoint/2010/main" val="3734278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29 at 10.33.4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3" t="24399" r="16176"/>
          <a:stretch/>
        </p:blipFill>
        <p:spPr>
          <a:xfrm>
            <a:off x="0" y="13768"/>
            <a:ext cx="12144233" cy="684423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45755" y="495301"/>
            <a:ext cx="9354811" cy="4247034"/>
            <a:chOff x="861560" y="1674475"/>
            <a:chExt cx="9354811" cy="3187121"/>
          </a:xfrm>
        </p:grpSpPr>
        <p:sp>
          <p:nvSpPr>
            <p:cNvPr id="3" name="Oval 2"/>
            <p:cNvSpPr/>
            <p:nvPr/>
          </p:nvSpPr>
          <p:spPr>
            <a:xfrm>
              <a:off x="861560" y="1674475"/>
              <a:ext cx="7419973" cy="3187121"/>
            </a:xfrm>
            <a:prstGeom prst="ellipse">
              <a:avLst/>
            </a:prstGeom>
            <a:gradFill flip="none" rotWithShape="1">
              <a:gsLst>
                <a:gs pos="0">
                  <a:srgbClr val="FFFF99">
                    <a:alpha val="46667"/>
                  </a:srgbClr>
                </a:gs>
                <a:gs pos="100000">
                  <a:srgbClr val="FFFFFF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accent4">
                      <a:lumMod val="75000"/>
                    </a:schemeClr>
                  </a:solidFill>
                </a:rPr>
                <a:t>Geometry, land-use &amp; population</a:t>
              </a:r>
            </a:p>
            <a:p>
              <a:pPr algn="ctr"/>
              <a:r>
                <a:rPr lang="en-US" sz="2400" dirty="0">
                  <a:solidFill>
                    <a:schemeClr val="accent4">
                      <a:lumMod val="75000"/>
                    </a:schemeClr>
                  </a:solidFill>
                </a:rPr>
                <a:t>Existing resources &amp; flight restrictions</a:t>
              </a:r>
            </a:p>
            <a:p>
              <a:pPr algn="ctr"/>
              <a:r>
                <a:rPr lang="en-US" sz="2400" dirty="0">
                  <a:solidFill>
                    <a:schemeClr val="accent4">
                      <a:lumMod val="75000"/>
                    </a:schemeClr>
                  </a:solidFill>
                </a:rPr>
                <a:t>Surface state: snow-covered or wet/dry</a:t>
              </a:r>
            </a:p>
            <a:p>
              <a:pPr algn="ctr"/>
              <a:endParaRPr lang="en-US" sz="24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395515" y="2658063"/>
              <a:ext cx="2820856" cy="121994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</a:rPr>
                <a:t>Air Chemistry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CD08616C-BCD8-4C80-B799-ACFFC76831C1}"/>
              </a:ext>
            </a:extLst>
          </p:cNvPr>
          <p:cNvSpPr/>
          <p:nvPr/>
        </p:nvSpPr>
        <p:spPr>
          <a:xfrm>
            <a:off x="291138" y="1805992"/>
            <a:ext cx="2921153" cy="159134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Basin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58879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6CBD-5E53-4AFF-B604-23F737AA7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What are the appropriate modeling approaches to use within wintertime basins and how may that differ as a function of factors such as basin dimensions, surface characteristics, exposure to differing mesoscale and synoptic conditions, etc.?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16E3A-0248-4DD9-9294-2936477C7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Will require a lot of different strategies beyond  performing sensitivity experiments to various </a:t>
            </a:r>
            <a:r>
              <a:rPr lang="en-US" dirty="0" err="1"/>
              <a:t>paramterizations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790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6CBD-5E53-4AFF-B604-23F737AA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What meteorological observations are required to help validate photochemical models?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16E3A-0248-4DD9-9294-2936477C7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Surface-based in-situ &amp; remote sensors able to evaluate conditions throughout the boundary layer continuously in both clear and cloudy conditions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619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01A9A8-23DF-4F10-8AA3-6B6C15C9AE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331"/>
          <a:stretch/>
        </p:blipFill>
        <p:spPr>
          <a:xfrm>
            <a:off x="1600201" y="-4156"/>
            <a:ext cx="8713347" cy="1541746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28BDD1-06FE-4A3E-8F78-D2E25140E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09800" y="1427336"/>
            <a:ext cx="4495800" cy="5454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92DE40-0A9E-4F50-A02F-84ED2AB5CA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55" r="61667" b="74555"/>
          <a:stretch/>
        </p:blipFill>
        <p:spPr>
          <a:xfrm>
            <a:off x="6756973" y="838200"/>
            <a:ext cx="3505200" cy="1133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B0FA8F-7F10-401E-924E-53D464F6D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1" y="2202882"/>
            <a:ext cx="3616475" cy="788367"/>
          </a:xfrm>
          <a:prstGeom prst="rect">
            <a:avLst/>
          </a:prstGeom>
        </p:spPr>
      </p:pic>
      <p:pic>
        <p:nvPicPr>
          <p:cNvPr id="1026" name="Picture 2" descr="Winter Fog Becoming Rare in California ">
            <a:extLst>
              <a:ext uri="{FF2B5EF4-FFF2-40B4-BE49-F238E27FC236}">
                <a16:creationId xmlns:a16="http://schemas.microsoft.com/office/drawing/2014/main" id="{8DF87780-4A3C-4180-A4FA-A2D392C29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573" y="342900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62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304800"/>
            <a:ext cx="8610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Wish List for Coupled Meteorology and Chemistry Observations of Cold-Air Pools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52601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The magnitude of exchange processes and impacts on daytime and nighttime chemistry (canyon, gap, diurnal mixing, residual layers, ventilation)</a:t>
            </a:r>
          </a:p>
          <a:p>
            <a:r>
              <a:rPr lang="en-US" dirty="0"/>
              <a:t>Clouds-aqueous chemistry-photochemistry coupling </a:t>
            </a:r>
          </a:p>
          <a:p>
            <a:r>
              <a:rPr lang="en-US" dirty="0"/>
              <a:t>Lifecycle measurements (how does the meteorological and chemical coupling vary over lifecycle of a 1, 2, 5, 7, or 14 days cold-air pool?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497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3048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Wish List for Meteorology Modeling to Support Chemistry of Cold-Air Pools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Accurate vertical mixing height, transport, clouds and solar insolation (photochemistry)</a:t>
            </a:r>
          </a:p>
          <a:p>
            <a:r>
              <a:rPr lang="en-US" dirty="0"/>
              <a:t>Determine if high resolution simulations are helpful </a:t>
            </a:r>
            <a:r>
              <a:rPr lang="en-US"/>
              <a:t>or not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~∆z ~ 25 m; ∆z ~ 200 m</a:t>
            </a:r>
          </a:p>
          <a:p>
            <a:r>
              <a:rPr lang="en-US" dirty="0"/>
              <a:t>Observations with sufficient spatiotemporal resolution to validate and determine current model weaknesses and what future model requirement 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7287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Chopper Observing Wintertime Cold-Air Pools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67" y="1528454"/>
            <a:ext cx="11501266" cy="4813352"/>
          </a:xfrm>
        </p:spPr>
      </p:pic>
    </p:spTree>
    <p:extLst>
      <p:ext uri="{BB962C8B-B14F-4D97-AF65-F5344CB8AC3E}">
        <p14:creationId xmlns:p14="http://schemas.microsoft.com/office/powerpoint/2010/main" val="2220854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6AB51-C725-4416-99A8-1CD765509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Remainder from Sebastian to help fill in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530A9-9F46-445F-978F-E0E7B9B5D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379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02CEAA-B7E5-6847-AD28-AA9D7B9B42C8}"/>
              </a:ext>
            </a:extLst>
          </p:cNvPr>
          <p:cNvSpPr txBox="1"/>
          <p:nvPr/>
        </p:nvSpPr>
        <p:spPr>
          <a:xfrm>
            <a:off x="1924260" y="394693"/>
            <a:ext cx="819945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Pollution episodes are favored by meteorological processes limiting vertical &amp; horizontal mixing as they allow for emission accumulation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Persistent Cold-Air Pools (PCAPs)  [UT]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? Central Valley [CA]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PCAPs evolve and can take different forms which affects chemical processes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Stratified (“clear”, but daytime coupling through CBL)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Well-mixed under stratus/fog (“cloudy”), very strong capping layer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Temperature range (above / below freezing, snow cover)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Wet &amp; dry deposition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Meteorological processes altering pollution layer (structure &amp; concentrations) include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Thermally driven diurnal winds (slope and valley wind systems)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Lake Breezes [UT]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Inter-Basin Exchange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Ventilation Processes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Surface-based mixing (CBL)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Synoptic influences (top-down erosion, CAP displacement, …)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3072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DF85ED-E618-F746-AC5D-07A82C53596E}"/>
              </a:ext>
            </a:extLst>
          </p:cNvPr>
          <p:cNvSpPr txBox="1"/>
          <p:nvPr/>
        </p:nvSpPr>
        <p:spPr>
          <a:xfrm>
            <a:off x="4223657" y="2645230"/>
            <a:ext cx="4021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CAP “Exchange Processes”</a:t>
            </a:r>
          </a:p>
        </p:txBody>
      </p:sp>
    </p:spTree>
    <p:extLst>
      <p:ext uri="{BB962C8B-B14F-4D97-AF65-F5344CB8AC3E}">
        <p14:creationId xmlns:p14="http://schemas.microsoft.com/office/powerpoint/2010/main" val="419010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1-19 at 1.59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36925"/>
            <a:ext cx="9144000" cy="442144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8275972" y="3674405"/>
            <a:ext cx="983954" cy="523530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8525315" y="4275496"/>
            <a:ext cx="657059" cy="336605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8795143" y="4612100"/>
            <a:ext cx="823466" cy="210186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280150" y="3319946"/>
            <a:ext cx="554738" cy="286595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721234" y="3530516"/>
            <a:ext cx="452948" cy="286595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474027" y="5031321"/>
            <a:ext cx="620425" cy="0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784239" y="5478214"/>
            <a:ext cx="620425" cy="187309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>
            <a:off x="2580568" y="2664549"/>
            <a:ext cx="6776301" cy="3292052"/>
          </a:xfrm>
          <a:custGeom>
            <a:avLst/>
            <a:gdLst>
              <a:gd name="connsiteX0" fmla="*/ 6776301 w 6776301"/>
              <a:gd name="connsiteY0" fmla="*/ 3292052 h 3292052"/>
              <a:gd name="connsiteX1" fmla="*/ 6669666 w 6776301"/>
              <a:gd name="connsiteY1" fmla="*/ 3078762 h 3292052"/>
              <a:gd name="connsiteX2" fmla="*/ 6446700 w 6776301"/>
              <a:gd name="connsiteY2" fmla="*/ 3020592 h 3292052"/>
              <a:gd name="connsiteX3" fmla="*/ 6281900 w 6776301"/>
              <a:gd name="connsiteY3" fmla="*/ 2884862 h 3292052"/>
              <a:gd name="connsiteX4" fmla="*/ 6378841 w 6776301"/>
              <a:gd name="connsiteY4" fmla="*/ 2787913 h 3292052"/>
              <a:gd name="connsiteX5" fmla="*/ 6514559 w 6776301"/>
              <a:gd name="connsiteY5" fmla="*/ 2720048 h 3292052"/>
              <a:gd name="connsiteX6" fmla="*/ 6485477 w 6776301"/>
              <a:gd name="connsiteY6" fmla="*/ 2535843 h 3292052"/>
              <a:gd name="connsiteX7" fmla="*/ 6417618 w 6776301"/>
              <a:gd name="connsiteY7" fmla="*/ 2409808 h 3292052"/>
              <a:gd name="connsiteX8" fmla="*/ 6320676 w 6776301"/>
              <a:gd name="connsiteY8" fmla="*/ 2341943 h 3292052"/>
              <a:gd name="connsiteX9" fmla="*/ 6088017 w 6776301"/>
              <a:gd name="connsiteY9" fmla="*/ 2303163 h 3292052"/>
              <a:gd name="connsiteX10" fmla="*/ 6068629 w 6776301"/>
              <a:gd name="connsiteY10" fmla="*/ 2157738 h 3292052"/>
              <a:gd name="connsiteX11" fmla="*/ 6194653 w 6776301"/>
              <a:gd name="connsiteY11" fmla="*/ 2070483 h 3292052"/>
              <a:gd name="connsiteX12" fmla="*/ 6165570 w 6776301"/>
              <a:gd name="connsiteY12" fmla="*/ 1963838 h 3292052"/>
              <a:gd name="connsiteX13" fmla="*/ 6068629 w 6776301"/>
              <a:gd name="connsiteY13" fmla="*/ 1905668 h 3292052"/>
              <a:gd name="connsiteX14" fmla="*/ 5884440 w 6776301"/>
              <a:gd name="connsiteY14" fmla="*/ 1895973 h 3292052"/>
              <a:gd name="connsiteX15" fmla="*/ 5855358 w 6776301"/>
              <a:gd name="connsiteY15" fmla="*/ 1857193 h 3292052"/>
              <a:gd name="connsiteX16" fmla="*/ 5923217 w 6776301"/>
              <a:gd name="connsiteY16" fmla="*/ 1799023 h 3292052"/>
              <a:gd name="connsiteX17" fmla="*/ 5952299 w 6776301"/>
              <a:gd name="connsiteY17" fmla="*/ 1750548 h 3292052"/>
              <a:gd name="connsiteX18" fmla="*/ 5874746 w 6776301"/>
              <a:gd name="connsiteY18" fmla="*/ 1663293 h 3292052"/>
              <a:gd name="connsiteX19" fmla="*/ 5622698 w 6776301"/>
              <a:gd name="connsiteY19" fmla="*/ 1711768 h 3292052"/>
              <a:gd name="connsiteX20" fmla="*/ 5390039 w 6776301"/>
              <a:gd name="connsiteY20" fmla="*/ 1663293 h 3292052"/>
              <a:gd name="connsiteX21" fmla="*/ 5457898 w 6776301"/>
              <a:gd name="connsiteY21" fmla="*/ 1576038 h 3292052"/>
              <a:gd name="connsiteX22" fmla="*/ 5574227 w 6776301"/>
              <a:gd name="connsiteY22" fmla="*/ 1546953 h 3292052"/>
              <a:gd name="connsiteX23" fmla="*/ 5719640 w 6776301"/>
              <a:gd name="connsiteY23" fmla="*/ 1469393 h 3292052"/>
              <a:gd name="connsiteX24" fmla="*/ 5651781 w 6776301"/>
              <a:gd name="connsiteY24" fmla="*/ 1362748 h 3292052"/>
              <a:gd name="connsiteX25" fmla="*/ 5506368 w 6776301"/>
              <a:gd name="connsiteY25" fmla="*/ 1265798 h 3292052"/>
              <a:gd name="connsiteX26" fmla="*/ 5438509 w 6776301"/>
              <a:gd name="connsiteY26" fmla="*/ 1217323 h 3292052"/>
              <a:gd name="connsiteX27" fmla="*/ 5283403 w 6776301"/>
              <a:gd name="connsiteY27" fmla="*/ 1236713 h 3292052"/>
              <a:gd name="connsiteX28" fmla="*/ 5157379 w 6776301"/>
              <a:gd name="connsiteY28" fmla="*/ 1227018 h 3292052"/>
              <a:gd name="connsiteX29" fmla="*/ 5099214 w 6776301"/>
              <a:gd name="connsiteY29" fmla="*/ 1188238 h 3292052"/>
              <a:gd name="connsiteX30" fmla="*/ 5079826 w 6776301"/>
              <a:gd name="connsiteY30" fmla="*/ 1071898 h 3292052"/>
              <a:gd name="connsiteX31" fmla="*/ 5099214 w 6776301"/>
              <a:gd name="connsiteY31" fmla="*/ 1023423 h 3292052"/>
              <a:gd name="connsiteX32" fmla="*/ 5099214 w 6776301"/>
              <a:gd name="connsiteY32" fmla="*/ 1004033 h 3292052"/>
              <a:gd name="connsiteX33" fmla="*/ 4982885 w 6776301"/>
              <a:gd name="connsiteY33" fmla="*/ 1004033 h 3292052"/>
              <a:gd name="connsiteX34" fmla="*/ 4779308 w 6776301"/>
              <a:gd name="connsiteY34" fmla="*/ 1042813 h 3292052"/>
              <a:gd name="connsiteX35" fmla="*/ 4672672 w 6776301"/>
              <a:gd name="connsiteY35" fmla="*/ 1071898 h 3292052"/>
              <a:gd name="connsiteX36" fmla="*/ 4536954 w 6776301"/>
              <a:gd name="connsiteY36" fmla="*/ 1081593 h 3292052"/>
              <a:gd name="connsiteX37" fmla="*/ 4507872 w 6776301"/>
              <a:gd name="connsiteY37" fmla="*/ 984643 h 3292052"/>
              <a:gd name="connsiteX38" fmla="*/ 4488483 w 6776301"/>
              <a:gd name="connsiteY38" fmla="*/ 926473 h 3292052"/>
              <a:gd name="connsiteX39" fmla="*/ 4333377 w 6776301"/>
              <a:gd name="connsiteY39" fmla="*/ 848913 h 3292052"/>
              <a:gd name="connsiteX40" fmla="*/ 4333377 w 6776301"/>
              <a:gd name="connsiteY40" fmla="*/ 732573 h 3292052"/>
              <a:gd name="connsiteX41" fmla="*/ 4381848 w 6776301"/>
              <a:gd name="connsiteY41" fmla="*/ 587148 h 3292052"/>
              <a:gd name="connsiteX42" fmla="*/ 4401236 w 6776301"/>
              <a:gd name="connsiteY42" fmla="*/ 451418 h 3292052"/>
              <a:gd name="connsiteX43" fmla="*/ 4333377 w 6776301"/>
              <a:gd name="connsiteY43" fmla="*/ 354468 h 3292052"/>
              <a:gd name="connsiteX44" fmla="*/ 4187965 w 6776301"/>
              <a:gd name="connsiteY44" fmla="*/ 247823 h 3292052"/>
              <a:gd name="connsiteX45" fmla="*/ 3771117 w 6776301"/>
              <a:gd name="connsiteY45" fmla="*/ 189653 h 3292052"/>
              <a:gd name="connsiteX46" fmla="*/ 3412434 w 6776301"/>
              <a:gd name="connsiteY46" fmla="*/ 228433 h 3292052"/>
              <a:gd name="connsiteX47" fmla="*/ 2985891 w 6776301"/>
              <a:gd name="connsiteY47" fmla="*/ 247823 h 3292052"/>
              <a:gd name="connsiteX48" fmla="*/ 2859867 w 6776301"/>
              <a:gd name="connsiteY48" fmla="*/ 170263 h 3292052"/>
              <a:gd name="connsiteX49" fmla="*/ 2578737 w 6776301"/>
              <a:gd name="connsiteY49" fmla="*/ 44228 h 3292052"/>
              <a:gd name="connsiteX50" fmla="*/ 2326690 w 6776301"/>
              <a:gd name="connsiteY50" fmla="*/ 5448 h 3292052"/>
              <a:gd name="connsiteX51" fmla="*/ 2181277 w 6776301"/>
              <a:gd name="connsiteY51" fmla="*/ 150873 h 3292052"/>
              <a:gd name="connsiteX52" fmla="*/ 2084336 w 6776301"/>
              <a:gd name="connsiteY52" fmla="*/ 499893 h 3292052"/>
              <a:gd name="connsiteX53" fmla="*/ 1909841 w 6776301"/>
              <a:gd name="connsiteY53" fmla="*/ 577453 h 3292052"/>
              <a:gd name="connsiteX54" fmla="*/ 1735347 w 6776301"/>
              <a:gd name="connsiteY54" fmla="*/ 625928 h 3292052"/>
              <a:gd name="connsiteX55" fmla="*/ 1473605 w 6776301"/>
              <a:gd name="connsiteY55" fmla="*/ 655013 h 3292052"/>
              <a:gd name="connsiteX56" fmla="*/ 1144004 w 6776301"/>
              <a:gd name="connsiteY56" fmla="*/ 548368 h 3292052"/>
              <a:gd name="connsiteX57" fmla="*/ 688380 w 6776301"/>
              <a:gd name="connsiteY57" fmla="*/ 480503 h 3292052"/>
              <a:gd name="connsiteX58" fmla="*/ 290920 w 6776301"/>
              <a:gd name="connsiteY58" fmla="*/ 461113 h 3292052"/>
              <a:gd name="connsiteX59" fmla="*/ 95 w 6776301"/>
              <a:gd name="connsiteY59" fmla="*/ 732573 h 3292052"/>
              <a:gd name="connsiteX60" fmla="*/ 320002 w 6776301"/>
              <a:gd name="connsiteY60" fmla="*/ 1207628 h 3292052"/>
              <a:gd name="connsiteX61" fmla="*/ 552662 w 6776301"/>
              <a:gd name="connsiteY61" fmla="*/ 1304578 h 3292052"/>
              <a:gd name="connsiteX62" fmla="*/ 639909 w 6776301"/>
              <a:gd name="connsiteY62" fmla="*/ 1479088 h 3292052"/>
              <a:gd name="connsiteX63" fmla="*/ 630215 w 6776301"/>
              <a:gd name="connsiteY63" fmla="*/ 1682683 h 3292052"/>
              <a:gd name="connsiteX64" fmla="*/ 630215 w 6776301"/>
              <a:gd name="connsiteY64" fmla="*/ 1857193 h 3292052"/>
              <a:gd name="connsiteX65" fmla="*/ 649603 w 6776301"/>
              <a:gd name="connsiteY65" fmla="*/ 1944448 h 3292052"/>
              <a:gd name="connsiteX66" fmla="*/ 814403 w 6776301"/>
              <a:gd name="connsiteY66" fmla="*/ 2099568 h 3292052"/>
              <a:gd name="connsiteX67" fmla="*/ 882262 w 6776301"/>
              <a:gd name="connsiteY67" fmla="*/ 2186823 h 3292052"/>
              <a:gd name="connsiteX68" fmla="*/ 882262 w 6776301"/>
              <a:gd name="connsiteY68" fmla="*/ 2303163 h 3292052"/>
              <a:gd name="connsiteX69" fmla="*/ 814403 w 6776301"/>
              <a:gd name="connsiteY69" fmla="*/ 2380723 h 3292052"/>
              <a:gd name="connsiteX70" fmla="*/ 795015 w 6776301"/>
              <a:gd name="connsiteY70" fmla="*/ 2487368 h 3292052"/>
              <a:gd name="connsiteX71" fmla="*/ 843486 w 6776301"/>
              <a:gd name="connsiteY71" fmla="*/ 2584318 h 3292052"/>
              <a:gd name="connsiteX72" fmla="*/ 1017980 w 6776301"/>
              <a:gd name="connsiteY72" fmla="*/ 2671573 h 3292052"/>
              <a:gd name="connsiteX73" fmla="*/ 1017980 w 6776301"/>
              <a:gd name="connsiteY73" fmla="*/ 2758828 h 3292052"/>
              <a:gd name="connsiteX74" fmla="*/ 979204 w 6776301"/>
              <a:gd name="connsiteY74" fmla="*/ 2904252 h 3292052"/>
              <a:gd name="connsiteX75" fmla="*/ 921039 w 6776301"/>
              <a:gd name="connsiteY75" fmla="*/ 3030287 h 3292052"/>
              <a:gd name="connsiteX76" fmla="*/ 872568 w 6776301"/>
              <a:gd name="connsiteY76" fmla="*/ 3117542 h 3292052"/>
              <a:gd name="connsiteX77" fmla="*/ 853180 w 6776301"/>
              <a:gd name="connsiteY77" fmla="*/ 3272662 h 3292052"/>
              <a:gd name="connsiteX78" fmla="*/ 969510 w 6776301"/>
              <a:gd name="connsiteY78" fmla="*/ 3282357 h 3292052"/>
              <a:gd name="connsiteX79" fmla="*/ 6776301 w 6776301"/>
              <a:gd name="connsiteY79" fmla="*/ 3292052 h 3292052"/>
              <a:gd name="connsiteX0" fmla="*/ 6776301 w 6776301"/>
              <a:gd name="connsiteY0" fmla="*/ 3292052 h 3292052"/>
              <a:gd name="connsiteX1" fmla="*/ 6669666 w 6776301"/>
              <a:gd name="connsiteY1" fmla="*/ 3078762 h 3292052"/>
              <a:gd name="connsiteX2" fmla="*/ 6446700 w 6776301"/>
              <a:gd name="connsiteY2" fmla="*/ 3020592 h 3292052"/>
              <a:gd name="connsiteX3" fmla="*/ 6281900 w 6776301"/>
              <a:gd name="connsiteY3" fmla="*/ 2884862 h 3292052"/>
              <a:gd name="connsiteX4" fmla="*/ 6378841 w 6776301"/>
              <a:gd name="connsiteY4" fmla="*/ 2787913 h 3292052"/>
              <a:gd name="connsiteX5" fmla="*/ 6514559 w 6776301"/>
              <a:gd name="connsiteY5" fmla="*/ 2720048 h 3292052"/>
              <a:gd name="connsiteX6" fmla="*/ 6485477 w 6776301"/>
              <a:gd name="connsiteY6" fmla="*/ 2535843 h 3292052"/>
              <a:gd name="connsiteX7" fmla="*/ 6417618 w 6776301"/>
              <a:gd name="connsiteY7" fmla="*/ 2409808 h 3292052"/>
              <a:gd name="connsiteX8" fmla="*/ 6320676 w 6776301"/>
              <a:gd name="connsiteY8" fmla="*/ 2341943 h 3292052"/>
              <a:gd name="connsiteX9" fmla="*/ 6088017 w 6776301"/>
              <a:gd name="connsiteY9" fmla="*/ 2303163 h 3292052"/>
              <a:gd name="connsiteX10" fmla="*/ 6068629 w 6776301"/>
              <a:gd name="connsiteY10" fmla="*/ 2157738 h 3292052"/>
              <a:gd name="connsiteX11" fmla="*/ 6194653 w 6776301"/>
              <a:gd name="connsiteY11" fmla="*/ 2070483 h 3292052"/>
              <a:gd name="connsiteX12" fmla="*/ 6165570 w 6776301"/>
              <a:gd name="connsiteY12" fmla="*/ 1963838 h 3292052"/>
              <a:gd name="connsiteX13" fmla="*/ 6068629 w 6776301"/>
              <a:gd name="connsiteY13" fmla="*/ 1905668 h 3292052"/>
              <a:gd name="connsiteX14" fmla="*/ 5884440 w 6776301"/>
              <a:gd name="connsiteY14" fmla="*/ 1895973 h 3292052"/>
              <a:gd name="connsiteX15" fmla="*/ 5855358 w 6776301"/>
              <a:gd name="connsiteY15" fmla="*/ 1857193 h 3292052"/>
              <a:gd name="connsiteX16" fmla="*/ 5923217 w 6776301"/>
              <a:gd name="connsiteY16" fmla="*/ 1799023 h 3292052"/>
              <a:gd name="connsiteX17" fmla="*/ 5952299 w 6776301"/>
              <a:gd name="connsiteY17" fmla="*/ 1750548 h 3292052"/>
              <a:gd name="connsiteX18" fmla="*/ 5874746 w 6776301"/>
              <a:gd name="connsiteY18" fmla="*/ 1663293 h 3292052"/>
              <a:gd name="connsiteX19" fmla="*/ 5622698 w 6776301"/>
              <a:gd name="connsiteY19" fmla="*/ 1711768 h 3292052"/>
              <a:gd name="connsiteX20" fmla="*/ 5390039 w 6776301"/>
              <a:gd name="connsiteY20" fmla="*/ 1663293 h 3292052"/>
              <a:gd name="connsiteX21" fmla="*/ 5457898 w 6776301"/>
              <a:gd name="connsiteY21" fmla="*/ 1576038 h 3292052"/>
              <a:gd name="connsiteX22" fmla="*/ 5574227 w 6776301"/>
              <a:gd name="connsiteY22" fmla="*/ 1546953 h 3292052"/>
              <a:gd name="connsiteX23" fmla="*/ 5642087 w 6776301"/>
              <a:gd name="connsiteY23" fmla="*/ 1450003 h 3292052"/>
              <a:gd name="connsiteX24" fmla="*/ 5651781 w 6776301"/>
              <a:gd name="connsiteY24" fmla="*/ 1362748 h 3292052"/>
              <a:gd name="connsiteX25" fmla="*/ 5506368 w 6776301"/>
              <a:gd name="connsiteY25" fmla="*/ 1265798 h 3292052"/>
              <a:gd name="connsiteX26" fmla="*/ 5438509 w 6776301"/>
              <a:gd name="connsiteY26" fmla="*/ 1217323 h 3292052"/>
              <a:gd name="connsiteX27" fmla="*/ 5283403 w 6776301"/>
              <a:gd name="connsiteY27" fmla="*/ 1236713 h 3292052"/>
              <a:gd name="connsiteX28" fmla="*/ 5157379 w 6776301"/>
              <a:gd name="connsiteY28" fmla="*/ 1227018 h 3292052"/>
              <a:gd name="connsiteX29" fmla="*/ 5099214 w 6776301"/>
              <a:gd name="connsiteY29" fmla="*/ 1188238 h 3292052"/>
              <a:gd name="connsiteX30" fmla="*/ 5079826 w 6776301"/>
              <a:gd name="connsiteY30" fmla="*/ 1071898 h 3292052"/>
              <a:gd name="connsiteX31" fmla="*/ 5099214 w 6776301"/>
              <a:gd name="connsiteY31" fmla="*/ 1023423 h 3292052"/>
              <a:gd name="connsiteX32" fmla="*/ 5099214 w 6776301"/>
              <a:gd name="connsiteY32" fmla="*/ 1004033 h 3292052"/>
              <a:gd name="connsiteX33" fmla="*/ 4982885 w 6776301"/>
              <a:gd name="connsiteY33" fmla="*/ 1004033 h 3292052"/>
              <a:gd name="connsiteX34" fmla="*/ 4779308 w 6776301"/>
              <a:gd name="connsiteY34" fmla="*/ 1042813 h 3292052"/>
              <a:gd name="connsiteX35" fmla="*/ 4672672 w 6776301"/>
              <a:gd name="connsiteY35" fmla="*/ 1071898 h 3292052"/>
              <a:gd name="connsiteX36" fmla="*/ 4536954 w 6776301"/>
              <a:gd name="connsiteY36" fmla="*/ 1081593 h 3292052"/>
              <a:gd name="connsiteX37" fmla="*/ 4507872 w 6776301"/>
              <a:gd name="connsiteY37" fmla="*/ 984643 h 3292052"/>
              <a:gd name="connsiteX38" fmla="*/ 4488483 w 6776301"/>
              <a:gd name="connsiteY38" fmla="*/ 926473 h 3292052"/>
              <a:gd name="connsiteX39" fmla="*/ 4333377 w 6776301"/>
              <a:gd name="connsiteY39" fmla="*/ 848913 h 3292052"/>
              <a:gd name="connsiteX40" fmla="*/ 4333377 w 6776301"/>
              <a:gd name="connsiteY40" fmla="*/ 732573 h 3292052"/>
              <a:gd name="connsiteX41" fmla="*/ 4381848 w 6776301"/>
              <a:gd name="connsiteY41" fmla="*/ 587148 h 3292052"/>
              <a:gd name="connsiteX42" fmla="*/ 4401236 w 6776301"/>
              <a:gd name="connsiteY42" fmla="*/ 451418 h 3292052"/>
              <a:gd name="connsiteX43" fmla="*/ 4333377 w 6776301"/>
              <a:gd name="connsiteY43" fmla="*/ 354468 h 3292052"/>
              <a:gd name="connsiteX44" fmla="*/ 4187965 w 6776301"/>
              <a:gd name="connsiteY44" fmla="*/ 247823 h 3292052"/>
              <a:gd name="connsiteX45" fmla="*/ 3771117 w 6776301"/>
              <a:gd name="connsiteY45" fmla="*/ 189653 h 3292052"/>
              <a:gd name="connsiteX46" fmla="*/ 3412434 w 6776301"/>
              <a:gd name="connsiteY46" fmla="*/ 228433 h 3292052"/>
              <a:gd name="connsiteX47" fmla="*/ 2985891 w 6776301"/>
              <a:gd name="connsiteY47" fmla="*/ 247823 h 3292052"/>
              <a:gd name="connsiteX48" fmla="*/ 2859867 w 6776301"/>
              <a:gd name="connsiteY48" fmla="*/ 170263 h 3292052"/>
              <a:gd name="connsiteX49" fmla="*/ 2578737 w 6776301"/>
              <a:gd name="connsiteY49" fmla="*/ 44228 h 3292052"/>
              <a:gd name="connsiteX50" fmla="*/ 2326690 w 6776301"/>
              <a:gd name="connsiteY50" fmla="*/ 5448 h 3292052"/>
              <a:gd name="connsiteX51" fmla="*/ 2181277 w 6776301"/>
              <a:gd name="connsiteY51" fmla="*/ 150873 h 3292052"/>
              <a:gd name="connsiteX52" fmla="*/ 2084336 w 6776301"/>
              <a:gd name="connsiteY52" fmla="*/ 499893 h 3292052"/>
              <a:gd name="connsiteX53" fmla="*/ 1909841 w 6776301"/>
              <a:gd name="connsiteY53" fmla="*/ 577453 h 3292052"/>
              <a:gd name="connsiteX54" fmla="*/ 1735347 w 6776301"/>
              <a:gd name="connsiteY54" fmla="*/ 625928 h 3292052"/>
              <a:gd name="connsiteX55" fmla="*/ 1473605 w 6776301"/>
              <a:gd name="connsiteY55" fmla="*/ 655013 h 3292052"/>
              <a:gd name="connsiteX56" fmla="*/ 1144004 w 6776301"/>
              <a:gd name="connsiteY56" fmla="*/ 548368 h 3292052"/>
              <a:gd name="connsiteX57" fmla="*/ 688380 w 6776301"/>
              <a:gd name="connsiteY57" fmla="*/ 480503 h 3292052"/>
              <a:gd name="connsiteX58" fmla="*/ 290920 w 6776301"/>
              <a:gd name="connsiteY58" fmla="*/ 461113 h 3292052"/>
              <a:gd name="connsiteX59" fmla="*/ 95 w 6776301"/>
              <a:gd name="connsiteY59" fmla="*/ 732573 h 3292052"/>
              <a:gd name="connsiteX60" fmla="*/ 320002 w 6776301"/>
              <a:gd name="connsiteY60" fmla="*/ 1207628 h 3292052"/>
              <a:gd name="connsiteX61" fmla="*/ 552662 w 6776301"/>
              <a:gd name="connsiteY61" fmla="*/ 1304578 h 3292052"/>
              <a:gd name="connsiteX62" fmla="*/ 639909 w 6776301"/>
              <a:gd name="connsiteY62" fmla="*/ 1479088 h 3292052"/>
              <a:gd name="connsiteX63" fmla="*/ 630215 w 6776301"/>
              <a:gd name="connsiteY63" fmla="*/ 1682683 h 3292052"/>
              <a:gd name="connsiteX64" fmla="*/ 630215 w 6776301"/>
              <a:gd name="connsiteY64" fmla="*/ 1857193 h 3292052"/>
              <a:gd name="connsiteX65" fmla="*/ 649603 w 6776301"/>
              <a:gd name="connsiteY65" fmla="*/ 1944448 h 3292052"/>
              <a:gd name="connsiteX66" fmla="*/ 814403 w 6776301"/>
              <a:gd name="connsiteY66" fmla="*/ 2099568 h 3292052"/>
              <a:gd name="connsiteX67" fmla="*/ 882262 w 6776301"/>
              <a:gd name="connsiteY67" fmla="*/ 2186823 h 3292052"/>
              <a:gd name="connsiteX68" fmla="*/ 882262 w 6776301"/>
              <a:gd name="connsiteY68" fmla="*/ 2303163 h 3292052"/>
              <a:gd name="connsiteX69" fmla="*/ 814403 w 6776301"/>
              <a:gd name="connsiteY69" fmla="*/ 2380723 h 3292052"/>
              <a:gd name="connsiteX70" fmla="*/ 795015 w 6776301"/>
              <a:gd name="connsiteY70" fmla="*/ 2487368 h 3292052"/>
              <a:gd name="connsiteX71" fmla="*/ 843486 w 6776301"/>
              <a:gd name="connsiteY71" fmla="*/ 2584318 h 3292052"/>
              <a:gd name="connsiteX72" fmla="*/ 1017980 w 6776301"/>
              <a:gd name="connsiteY72" fmla="*/ 2671573 h 3292052"/>
              <a:gd name="connsiteX73" fmla="*/ 1017980 w 6776301"/>
              <a:gd name="connsiteY73" fmla="*/ 2758828 h 3292052"/>
              <a:gd name="connsiteX74" fmla="*/ 979204 w 6776301"/>
              <a:gd name="connsiteY74" fmla="*/ 2904252 h 3292052"/>
              <a:gd name="connsiteX75" fmla="*/ 921039 w 6776301"/>
              <a:gd name="connsiteY75" fmla="*/ 3030287 h 3292052"/>
              <a:gd name="connsiteX76" fmla="*/ 872568 w 6776301"/>
              <a:gd name="connsiteY76" fmla="*/ 3117542 h 3292052"/>
              <a:gd name="connsiteX77" fmla="*/ 853180 w 6776301"/>
              <a:gd name="connsiteY77" fmla="*/ 3272662 h 3292052"/>
              <a:gd name="connsiteX78" fmla="*/ 969510 w 6776301"/>
              <a:gd name="connsiteY78" fmla="*/ 3282357 h 3292052"/>
              <a:gd name="connsiteX79" fmla="*/ 6776301 w 6776301"/>
              <a:gd name="connsiteY79" fmla="*/ 3292052 h 3292052"/>
              <a:gd name="connsiteX0" fmla="*/ 6776301 w 6776301"/>
              <a:gd name="connsiteY0" fmla="*/ 3292052 h 3292052"/>
              <a:gd name="connsiteX1" fmla="*/ 6669666 w 6776301"/>
              <a:gd name="connsiteY1" fmla="*/ 3078762 h 3292052"/>
              <a:gd name="connsiteX2" fmla="*/ 6446700 w 6776301"/>
              <a:gd name="connsiteY2" fmla="*/ 3020592 h 3292052"/>
              <a:gd name="connsiteX3" fmla="*/ 6281900 w 6776301"/>
              <a:gd name="connsiteY3" fmla="*/ 2884862 h 3292052"/>
              <a:gd name="connsiteX4" fmla="*/ 6378841 w 6776301"/>
              <a:gd name="connsiteY4" fmla="*/ 2787913 h 3292052"/>
              <a:gd name="connsiteX5" fmla="*/ 6514559 w 6776301"/>
              <a:gd name="connsiteY5" fmla="*/ 2720048 h 3292052"/>
              <a:gd name="connsiteX6" fmla="*/ 6485477 w 6776301"/>
              <a:gd name="connsiteY6" fmla="*/ 2535843 h 3292052"/>
              <a:gd name="connsiteX7" fmla="*/ 6417618 w 6776301"/>
              <a:gd name="connsiteY7" fmla="*/ 2409808 h 3292052"/>
              <a:gd name="connsiteX8" fmla="*/ 6320676 w 6776301"/>
              <a:gd name="connsiteY8" fmla="*/ 2341943 h 3292052"/>
              <a:gd name="connsiteX9" fmla="*/ 6088017 w 6776301"/>
              <a:gd name="connsiteY9" fmla="*/ 2303163 h 3292052"/>
              <a:gd name="connsiteX10" fmla="*/ 6068629 w 6776301"/>
              <a:gd name="connsiteY10" fmla="*/ 2157738 h 3292052"/>
              <a:gd name="connsiteX11" fmla="*/ 6194653 w 6776301"/>
              <a:gd name="connsiteY11" fmla="*/ 2070483 h 3292052"/>
              <a:gd name="connsiteX12" fmla="*/ 6165570 w 6776301"/>
              <a:gd name="connsiteY12" fmla="*/ 1963838 h 3292052"/>
              <a:gd name="connsiteX13" fmla="*/ 6068629 w 6776301"/>
              <a:gd name="connsiteY13" fmla="*/ 1905668 h 3292052"/>
              <a:gd name="connsiteX14" fmla="*/ 5884440 w 6776301"/>
              <a:gd name="connsiteY14" fmla="*/ 1895973 h 3292052"/>
              <a:gd name="connsiteX15" fmla="*/ 5855358 w 6776301"/>
              <a:gd name="connsiteY15" fmla="*/ 1857193 h 3292052"/>
              <a:gd name="connsiteX16" fmla="*/ 5923217 w 6776301"/>
              <a:gd name="connsiteY16" fmla="*/ 1799023 h 3292052"/>
              <a:gd name="connsiteX17" fmla="*/ 5952299 w 6776301"/>
              <a:gd name="connsiteY17" fmla="*/ 1750548 h 3292052"/>
              <a:gd name="connsiteX18" fmla="*/ 5874746 w 6776301"/>
              <a:gd name="connsiteY18" fmla="*/ 1663293 h 3292052"/>
              <a:gd name="connsiteX19" fmla="*/ 5622698 w 6776301"/>
              <a:gd name="connsiteY19" fmla="*/ 1711768 h 3292052"/>
              <a:gd name="connsiteX20" fmla="*/ 5390039 w 6776301"/>
              <a:gd name="connsiteY20" fmla="*/ 1663293 h 3292052"/>
              <a:gd name="connsiteX21" fmla="*/ 5457898 w 6776301"/>
              <a:gd name="connsiteY21" fmla="*/ 1576038 h 3292052"/>
              <a:gd name="connsiteX22" fmla="*/ 5574227 w 6776301"/>
              <a:gd name="connsiteY22" fmla="*/ 1546953 h 3292052"/>
              <a:gd name="connsiteX23" fmla="*/ 5642087 w 6776301"/>
              <a:gd name="connsiteY23" fmla="*/ 1450003 h 3292052"/>
              <a:gd name="connsiteX24" fmla="*/ 5622699 w 6776301"/>
              <a:gd name="connsiteY24" fmla="*/ 1314273 h 3292052"/>
              <a:gd name="connsiteX25" fmla="*/ 5506368 w 6776301"/>
              <a:gd name="connsiteY25" fmla="*/ 1265798 h 3292052"/>
              <a:gd name="connsiteX26" fmla="*/ 5438509 w 6776301"/>
              <a:gd name="connsiteY26" fmla="*/ 1217323 h 3292052"/>
              <a:gd name="connsiteX27" fmla="*/ 5283403 w 6776301"/>
              <a:gd name="connsiteY27" fmla="*/ 1236713 h 3292052"/>
              <a:gd name="connsiteX28" fmla="*/ 5157379 w 6776301"/>
              <a:gd name="connsiteY28" fmla="*/ 1227018 h 3292052"/>
              <a:gd name="connsiteX29" fmla="*/ 5099214 w 6776301"/>
              <a:gd name="connsiteY29" fmla="*/ 1188238 h 3292052"/>
              <a:gd name="connsiteX30" fmla="*/ 5079826 w 6776301"/>
              <a:gd name="connsiteY30" fmla="*/ 1071898 h 3292052"/>
              <a:gd name="connsiteX31" fmla="*/ 5099214 w 6776301"/>
              <a:gd name="connsiteY31" fmla="*/ 1023423 h 3292052"/>
              <a:gd name="connsiteX32" fmla="*/ 5099214 w 6776301"/>
              <a:gd name="connsiteY32" fmla="*/ 1004033 h 3292052"/>
              <a:gd name="connsiteX33" fmla="*/ 4982885 w 6776301"/>
              <a:gd name="connsiteY33" fmla="*/ 1004033 h 3292052"/>
              <a:gd name="connsiteX34" fmla="*/ 4779308 w 6776301"/>
              <a:gd name="connsiteY34" fmla="*/ 1042813 h 3292052"/>
              <a:gd name="connsiteX35" fmla="*/ 4672672 w 6776301"/>
              <a:gd name="connsiteY35" fmla="*/ 1071898 h 3292052"/>
              <a:gd name="connsiteX36" fmla="*/ 4536954 w 6776301"/>
              <a:gd name="connsiteY36" fmla="*/ 1081593 h 3292052"/>
              <a:gd name="connsiteX37" fmla="*/ 4507872 w 6776301"/>
              <a:gd name="connsiteY37" fmla="*/ 984643 h 3292052"/>
              <a:gd name="connsiteX38" fmla="*/ 4488483 w 6776301"/>
              <a:gd name="connsiteY38" fmla="*/ 926473 h 3292052"/>
              <a:gd name="connsiteX39" fmla="*/ 4333377 w 6776301"/>
              <a:gd name="connsiteY39" fmla="*/ 848913 h 3292052"/>
              <a:gd name="connsiteX40" fmla="*/ 4333377 w 6776301"/>
              <a:gd name="connsiteY40" fmla="*/ 732573 h 3292052"/>
              <a:gd name="connsiteX41" fmla="*/ 4381848 w 6776301"/>
              <a:gd name="connsiteY41" fmla="*/ 587148 h 3292052"/>
              <a:gd name="connsiteX42" fmla="*/ 4401236 w 6776301"/>
              <a:gd name="connsiteY42" fmla="*/ 451418 h 3292052"/>
              <a:gd name="connsiteX43" fmla="*/ 4333377 w 6776301"/>
              <a:gd name="connsiteY43" fmla="*/ 354468 h 3292052"/>
              <a:gd name="connsiteX44" fmla="*/ 4187965 w 6776301"/>
              <a:gd name="connsiteY44" fmla="*/ 247823 h 3292052"/>
              <a:gd name="connsiteX45" fmla="*/ 3771117 w 6776301"/>
              <a:gd name="connsiteY45" fmla="*/ 189653 h 3292052"/>
              <a:gd name="connsiteX46" fmla="*/ 3412434 w 6776301"/>
              <a:gd name="connsiteY46" fmla="*/ 228433 h 3292052"/>
              <a:gd name="connsiteX47" fmla="*/ 2985891 w 6776301"/>
              <a:gd name="connsiteY47" fmla="*/ 247823 h 3292052"/>
              <a:gd name="connsiteX48" fmla="*/ 2859867 w 6776301"/>
              <a:gd name="connsiteY48" fmla="*/ 170263 h 3292052"/>
              <a:gd name="connsiteX49" fmla="*/ 2578737 w 6776301"/>
              <a:gd name="connsiteY49" fmla="*/ 44228 h 3292052"/>
              <a:gd name="connsiteX50" fmla="*/ 2326690 w 6776301"/>
              <a:gd name="connsiteY50" fmla="*/ 5448 h 3292052"/>
              <a:gd name="connsiteX51" fmla="*/ 2181277 w 6776301"/>
              <a:gd name="connsiteY51" fmla="*/ 150873 h 3292052"/>
              <a:gd name="connsiteX52" fmla="*/ 2084336 w 6776301"/>
              <a:gd name="connsiteY52" fmla="*/ 499893 h 3292052"/>
              <a:gd name="connsiteX53" fmla="*/ 1909841 w 6776301"/>
              <a:gd name="connsiteY53" fmla="*/ 577453 h 3292052"/>
              <a:gd name="connsiteX54" fmla="*/ 1735347 w 6776301"/>
              <a:gd name="connsiteY54" fmla="*/ 625928 h 3292052"/>
              <a:gd name="connsiteX55" fmla="*/ 1473605 w 6776301"/>
              <a:gd name="connsiteY55" fmla="*/ 655013 h 3292052"/>
              <a:gd name="connsiteX56" fmla="*/ 1144004 w 6776301"/>
              <a:gd name="connsiteY56" fmla="*/ 548368 h 3292052"/>
              <a:gd name="connsiteX57" fmla="*/ 688380 w 6776301"/>
              <a:gd name="connsiteY57" fmla="*/ 480503 h 3292052"/>
              <a:gd name="connsiteX58" fmla="*/ 290920 w 6776301"/>
              <a:gd name="connsiteY58" fmla="*/ 461113 h 3292052"/>
              <a:gd name="connsiteX59" fmla="*/ 95 w 6776301"/>
              <a:gd name="connsiteY59" fmla="*/ 732573 h 3292052"/>
              <a:gd name="connsiteX60" fmla="*/ 320002 w 6776301"/>
              <a:gd name="connsiteY60" fmla="*/ 1207628 h 3292052"/>
              <a:gd name="connsiteX61" fmla="*/ 552662 w 6776301"/>
              <a:gd name="connsiteY61" fmla="*/ 1304578 h 3292052"/>
              <a:gd name="connsiteX62" fmla="*/ 639909 w 6776301"/>
              <a:gd name="connsiteY62" fmla="*/ 1479088 h 3292052"/>
              <a:gd name="connsiteX63" fmla="*/ 630215 w 6776301"/>
              <a:gd name="connsiteY63" fmla="*/ 1682683 h 3292052"/>
              <a:gd name="connsiteX64" fmla="*/ 630215 w 6776301"/>
              <a:gd name="connsiteY64" fmla="*/ 1857193 h 3292052"/>
              <a:gd name="connsiteX65" fmla="*/ 649603 w 6776301"/>
              <a:gd name="connsiteY65" fmla="*/ 1944448 h 3292052"/>
              <a:gd name="connsiteX66" fmla="*/ 814403 w 6776301"/>
              <a:gd name="connsiteY66" fmla="*/ 2099568 h 3292052"/>
              <a:gd name="connsiteX67" fmla="*/ 882262 w 6776301"/>
              <a:gd name="connsiteY67" fmla="*/ 2186823 h 3292052"/>
              <a:gd name="connsiteX68" fmla="*/ 882262 w 6776301"/>
              <a:gd name="connsiteY68" fmla="*/ 2303163 h 3292052"/>
              <a:gd name="connsiteX69" fmla="*/ 814403 w 6776301"/>
              <a:gd name="connsiteY69" fmla="*/ 2380723 h 3292052"/>
              <a:gd name="connsiteX70" fmla="*/ 795015 w 6776301"/>
              <a:gd name="connsiteY70" fmla="*/ 2487368 h 3292052"/>
              <a:gd name="connsiteX71" fmla="*/ 843486 w 6776301"/>
              <a:gd name="connsiteY71" fmla="*/ 2584318 h 3292052"/>
              <a:gd name="connsiteX72" fmla="*/ 1017980 w 6776301"/>
              <a:gd name="connsiteY72" fmla="*/ 2671573 h 3292052"/>
              <a:gd name="connsiteX73" fmla="*/ 1017980 w 6776301"/>
              <a:gd name="connsiteY73" fmla="*/ 2758828 h 3292052"/>
              <a:gd name="connsiteX74" fmla="*/ 979204 w 6776301"/>
              <a:gd name="connsiteY74" fmla="*/ 2904252 h 3292052"/>
              <a:gd name="connsiteX75" fmla="*/ 921039 w 6776301"/>
              <a:gd name="connsiteY75" fmla="*/ 3030287 h 3292052"/>
              <a:gd name="connsiteX76" fmla="*/ 872568 w 6776301"/>
              <a:gd name="connsiteY76" fmla="*/ 3117542 h 3292052"/>
              <a:gd name="connsiteX77" fmla="*/ 853180 w 6776301"/>
              <a:gd name="connsiteY77" fmla="*/ 3272662 h 3292052"/>
              <a:gd name="connsiteX78" fmla="*/ 969510 w 6776301"/>
              <a:gd name="connsiteY78" fmla="*/ 3282357 h 3292052"/>
              <a:gd name="connsiteX79" fmla="*/ 6776301 w 6776301"/>
              <a:gd name="connsiteY79" fmla="*/ 3292052 h 3292052"/>
              <a:gd name="connsiteX0" fmla="*/ 6776301 w 6776301"/>
              <a:gd name="connsiteY0" fmla="*/ 3292052 h 3292052"/>
              <a:gd name="connsiteX1" fmla="*/ 6669666 w 6776301"/>
              <a:gd name="connsiteY1" fmla="*/ 3078762 h 3292052"/>
              <a:gd name="connsiteX2" fmla="*/ 6446700 w 6776301"/>
              <a:gd name="connsiteY2" fmla="*/ 3020592 h 3292052"/>
              <a:gd name="connsiteX3" fmla="*/ 6281900 w 6776301"/>
              <a:gd name="connsiteY3" fmla="*/ 2884862 h 3292052"/>
              <a:gd name="connsiteX4" fmla="*/ 6378841 w 6776301"/>
              <a:gd name="connsiteY4" fmla="*/ 2787913 h 3292052"/>
              <a:gd name="connsiteX5" fmla="*/ 6514559 w 6776301"/>
              <a:gd name="connsiteY5" fmla="*/ 2720048 h 3292052"/>
              <a:gd name="connsiteX6" fmla="*/ 6485477 w 6776301"/>
              <a:gd name="connsiteY6" fmla="*/ 2535843 h 3292052"/>
              <a:gd name="connsiteX7" fmla="*/ 6417618 w 6776301"/>
              <a:gd name="connsiteY7" fmla="*/ 2409808 h 3292052"/>
              <a:gd name="connsiteX8" fmla="*/ 6320676 w 6776301"/>
              <a:gd name="connsiteY8" fmla="*/ 2341943 h 3292052"/>
              <a:gd name="connsiteX9" fmla="*/ 6088017 w 6776301"/>
              <a:gd name="connsiteY9" fmla="*/ 2303163 h 3292052"/>
              <a:gd name="connsiteX10" fmla="*/ 6068629 w 6776301"/>
              <a:gd name="connsiteY10" fmla="*/ 2157738 h 3292052"/>
              <a:gd name="connsiteX11" fmla="*/ 6194653 w 6776301"/>
              <a:gd name="connsiteY11" fmla="*/ 2070483 h 3292052"/>
              <a:gd name="connsiteX12" fmla="*/ 6165570 w 6776301"/>
              <a:gd name="connsiteY12" fmla="*/ 1963838 h 3292052"/>
              <a:gd name="connsiteX13" fmla="*/ 6068629 w 6776301"/>
              <a:gd name="connsiteY13" fmla="*/ 1905668 h 3292052"/>
              <a:gd name="connsiteX14" fmla="*/ 5884440 w 6776301"/>
              <a:gd name="connsiteY14" fmla="*/ 1895973 h 3292052"/>
              <a:gd name="connsiteX15" fmla="*/ 5855358 w 6776301"/>
              <a:gd name="connsiteY15" fmla="*/ 1857193 h 3292052"/>
              <a:gd name="connsiteX16" fmla="*/ 5923217 w 6776301"/>
              <a:gd name="connsiteY16" fmla="*/ 1799023 h 3292052"/>
              <a:gd name="connsiteX17" fmla="*/ 5952299 w 6776301"/>
              <a:gd name="connsiteY17" fmla="*/ 1750548 h 3292052"/>
              <a:gd name="connsiteX18" fmla="*/ 5874746 w 6776301"/>
              <a:gd name="connsiteY18" fmla="*/ 1663293 h 3292052"/>
              <a:gd name="connsiteX19" fmla="*/ 5622698 w 6776301"/>
              <a:gd name="connsiteY19" fmla="*/ 1711768 h 3292052"/>
              <a:gd name="connsiteX20" fmla="*/ 5390039 w 6776301"/>
              <a:gd name="connsiteY20" fmla="*/ 1663293 h 3292052"/>
              <a:gd name="connsiteX21" fmla="*/ 5457898 w 6776301"/>
              <a:gd name="connsiteY21" fmla="*/ 1576038 h 3292052"/>
              <a:gd name="connsiteX22" fmla="*/ 5574227 w 6776301"/>
              <a:gd name="connsiteY22" fmla="*/ 1546953 h 3292052"/>
              <a:gd name="connsiteX23" fmla="*/ 5583922 w 6776301"/>
              <a:gd name="connsiteY23" fmla="*/ 1450003 h 3292052"/>
              <a:gd name="connsiteX24" fmla="*/ 5622699 w 6776301"/>
              <a:gd name="connsiteY24" fmla="*/ 1314273 h 3292052"/>
              <a:gd name="connsiteX25" fmla="*/ 5506368 w 6776301"/>
              <a:gd name="connsiteY25" fmla="*/ 1265798 h 3292052"/>
              <a:gd name="connsiteX26" fmla="*/ 5438509 w 6776301"/>
              <a:gd name="connsiteY26" fmla="*/ 1217323 h 3292052"/>
              <a:gd name="connsiteX27" fmla="*/ 5283403 w 6776301"/>
              <a:gd name="connsiteY27" fmla="*/ 1236713 h 3292052"/>
              <a:gd name="connsiteX28" fmla="*/ 5157379 w 6776301"/>
              <a:gd name="connsiteY28" fmla="*/ 1227018 h 3292052"/>
              <a:gd name="connsiteX29" fmla="*/ 5099214 w 6776301"/>
              <a:gd name="connsiteY29" fmla="*/ 1188238 h 3292052"/>
              <a:gd name="connsiteX30" fmla="*/ 5079826 w 6776301"/>
              <a:gd name="connsiteY30" fmla="*/ 1071898 h 3292052"/>
              <a:gd name="connsiteX31" fmla="*/ 5099214 w 6776301"/>
              <a:gd name="connsiteY31" fmla="*/ 1023423 h 3292052"/>
              <a:gd name="connsiteX32" fmla="*/ 5099214 w 6776301"/>
              <a:gd name="connsiteY32" fmla="*/ 1004033 h 3292052"/>
              <a:gd name="connsiteX33" fmla="*/ 4982885 w 6776301"/>
              <a:gd name="connsiteY33" fmla="*/ 1004033 h 3292052"/>
              <a:gd name="connsiteX34" fmla="*/ 4779308 w 6776301"/>
              <a:gd name="connsiteY34" fmla="*/ 1042813 h 3292052"/>
              <a:gd name="connsiteX35" fmla="*/ 4672672 w 6776301"/>
              <a:gd name="connsiteY35" fmla="*/ 1071898 h 3292052"/>
              <a:gd name="connsiteX36" fmla="*/ 4536954 w 6776301"/>
              <a:gd name="connsiteY36" fmla="*/ 1081593 h 3292052"/>
              <a:gd name="connsiteX37" fmla="*/ 4507872 w 6776301"/>
              <a:gd name="connsiteY37" fmla="*/ 984643 h 3292052"/>
              <a:gd name="connsiteX38" fmla="*/ 4488483 w 6776301"/>
              <a:gd name="connsiteY38" fmla="*/ 926473 h 3292052"/>
              <a:gd name="connsiteX39" fmla="*/ 4333377 w 6776301"/>
              <a:gd name="connsiteY39" fmla="*/ 848913 h 3292052"/>
              <a:gd name="connsiteX40" fmla="*/ 4333377 w 6776301"/>
              <a:gd name="connsiteY40" fmla="*/ 732573 h 3292052"/>
              <a:gd name="connsiteX41" fmla="*/ 4381848 w 6776301"/>
              <a:gd name="connsiteY41" fmla="*/ 587148 h 3292052"/>
              <a:gd name="connsiteX42" fmla="*/ 4401236 w 6776301"/>
              <a:gd name="connsiteY42" fmla="*/ 451418 h 3292052"/>
              <a:gd name="connsiteX43" fmla="*/ 4333377 w 6776301"/>
              <a:gd name="connsiteY43" fmla="*/ 354468 h 3292052"/>
              <a:gd name="connsiteX44" fmla="*/ 4187965 w 6776301"/>
              <a:gd name="connsiteY44" fmla="*/ 247823 h 3292052"/>
              <a:gd name="connsiteX45" fmla="*/ 3771117 w 6776301"/>
              <a:gd name="connsiteY45" fmla="*/ 189653 h 3292052"/>
              <a:gd name="connsiteX46" fmla="*/ 3412434 w 6776301"/>
              <a:gd name="connsiteY46" fmla="*/ 228433 h 3292052"/>
              <a:gd name="connsiteX47" fmla="*/ 2985891 w 6776301"/>
              <a:gd name="connsiteY47" fmla="*/ 247823 h 3292052"/>
              <a:gd name="connsiteX48" fmla="*/ 2859867 w 6776301"/>
              <a:gd name="connsiteY48" fmla="*/ 170263 h 3292052"/>
              <a:gd name="connsiteX49" fmla="*/ 2578737 w 6776301"/>
              <a:gd name="connsiteY49" fmla="*/ 44228 h 3292052"/>
              <a:gd name="connsiteX50" fmla="*/ 2326690 w 6776301"/>
              <a:gd name="connsiteY50" fmla="*/ 5448 h 3292052"/>
              <a:gd name="connsiteX51" fmla="*/ 2181277 w 6776301"/>
              <a:gd name="connsiteY51" fmla="*/ 150873 h 3292052"/>
              <a:gd name="connsiteX52" fmla="*/ 2084336 w 6776301"/>
              <a:gd name="connsiteY52" fmla="*/ 499893 h 3292052"/>
              <a:gd name="connsiteX53" fmla="*/ 1909841 w 6776301"/>
              <a:gd name="connsiteY53" fmla="*/ 577453 h 3292052"/>
              <a:gd name="connsiteX54" fmla="*/ 1735347 w 6776301"/>
              <a:gd name="connsiteY54" fmla="*/ 625928 h 3292052"/>
              <a:gd name="connsiteX55" fmla="*/ 1473605 w 6776301"/>
              <a:gd name="connsiteY55" fmla="*/ 655013 h 3292052"/>
              <a:gd name="connsiteX56" fmla="*/ 1144004 w 6776301"/>
              <a:gd name="connsiteY56" fmla="*/ 548368 h 3292052"/>
              <a:gd name="connsiteX57" fmla="*/ 688380 w 6776301"/>
              <a:gd name="connsiteY57" fmla="*/ 480503 h 3292052"/>
              <a:gd name="connsiteX58" fmla="*/ 290920 w 6776301"/>
              <a:gd name="connsiteY58" fmla="*/ 461113 h 3292052"/>
              <a:gd name="connsiteX59" fmla="*/ 95 w 6776301"/>
              <a:gd name="connsiteY59" fmla="*/ 732573 h 3292052"/>
              <a:gd name="connsiteX60" fmla="*/ 320002 w 6776301"/>
              <a:gd name="connsiteY60" fmla="*/ 1207628 h 3292052"/>
              <a:gd name="connsiteX61" fmla="*/ 552662 w 6776301"/>
              <a:gd name="connsiteY61" fmla="*/ 1304578 h 3292052"/>
              <a:gd name="connsiteX62" fmla="*/ 639909 w 6776301"/>
              <a:gd name="connsiteY62" fmla="*/ 1479088 h 3292052"/>
              <a:gd name="connsiteX63" fmla="*/ 630215 w 6776301"/>
              <a:gd name="connsiteY63" fmla="*/ 1682683 h 3292052"/>
              <a:gd name="connsiteX64" fmla="*/ 630215 w 6776301"/>
              <a:gd name="connsiteY64" fmla="*/ 1857193 h 3292052"/>
              <a:gd name="connsiteX65" fmla="*/ 649603 w 6776301"/>
              <a:gd name="connsiteY65" fmla="*/ 1944448 h 3292052"/>
              <a:gd name="connsiteX66" fmla="*/ 814403 w 6776301"/>
              <a:gd name="connsiteY66" fmla="*/ 2099568 h 3292052"/>
              <a:gd name="connsiteX67" fmla="*/ 882262 w 6776301"/>
              <a:gd name="connsiteY67" fmla="*/ 2186823 h 3292052"/>
              <a:gd name="connsiteX68" fmla="*/ 882262 w 6776301"/>
              <a:gd name="connsiteY68" fmla="*/ 2303163 h 3292052"/>
              <a:gd name="connsiteX69" fmla="*/ 814403 w 6776301"/>
              <a:gd name="connsiteY69" fmla="*/ 2380723 h 3292052"/>
              <a:gd name="connsiteX70" fmla="*/ 795015 w 6776301"/>
              <a:gd name="connsiteY70" fmla="*/ 2487368 h 3292052"/>
              <a:gd name="connsiteX71" fmla="*/ 843486 w 6776301"/>
              <a:gd name="connsiteY71" fmla="*/ 2584318 h 3292052"/>
              <a:gd name="connsiteX72" fmla="*/ 1017980 w 6776301"/>
              <a:gd name="connsiteY72" fmla="*/ 2671573 h 3292052"/>
              <a:gd name="connsiteX73" fmla="*/ 1017980 w 6776301"/>
              <a:gd name="connsiteY73" fmla="*/ 2758828 h 3292052"/>
              <a:gd name="connsiteX74" fmla="*/ 979204 w 6776301"/>
              <a:gd name="connsiteY74" fmla="*/ 2904252 h 3292052"/>
              <a:gd name="connsiteX75" fmla="*/ 921039 w 6776301"/>
              <a:gd name="connsiteY75" fmla="*/ 3030287 h 3292052"/>
              <a:gd name="connsiteX76" fmla="*/ 872568 w 6776301"/>
              <a:gd name="connsiteY76" fmla="*/ 3117542 h 3292052"/>
              <a:gd name="connsiteX77" fmla="*/ 853180 w 6776301"/>
              <a:gd name="connsiteY77" fmla="*/ 3272662 h 3292052"/>
              <a:gd name="connsiteX78" fmla="*/ 969510 w 6776301"/>
              <a:gd name="connsiteY78" fmla="*/ 3282357 h 3292052"/>
              <a:gd name="connsiteX79" fmla="*/ 6776301 w 6776301"/>
              <a:gd name="connsiteY79" fmla="*/ 3292052 h 3292052"/>
              <a:gd name="connsiteX0" fmla="*/ 6776301 w 6776301"/>
              <a:gd name="connsiteY0" fmla="*/ 3292052 h 3292052"/>
              <a:gd name="connsiteX1" fmla="*/ 6669666 w 6776301"/>
              <a:gd name="connsiteY1" fmla="*/ 3078762 h 3292052"/>
              <a:gd name="connsiteX2" fmla="*/ 6446700 w 6776301"/>
              <a:gd name="connsiteY2" fmla="*/ 3020592 h 3292052"/>
              <a:gd name="connsiteX3" fmla="*/ 6281900 w 6776301"/>
              <a:gd name="connsiteY3" fmla="*/ 2884862 h 3292052"/>
              <a:gd name="connsiteX4" fmla="*/ 6378841 w 6776301"/>
              <a:gd name="connsiteY4" fmla="*/ 2787913 h 3292052"/>
              <a:gd name="connsiteX5" fmla="*/ 6514559 w 6776301"/>
              <a:gd name="connsiteY5" fmla="*/ 2720048 h 3292052"/>
              <a:gd name="connsiteX6" fmla="*/ 6485477 w 6776301"/>
              <a:gd name="connsiteY6" fmla="*/ 2535843 h 3292052"/>
              <a:gd name="connsiteX7" fmla="*/ 6417618 w 6776301"/>
              <a:gd name="connsiteY7" fmla="*/ 2409808 h 3292052"/>
              <a:gd name="connsiteX8" fmla="*/ 6320676 w 6776301"/>
              <a:gd name="connsiteY8" fmla="*/ 2341943 h 3292052"/>
              <a:gd name="connsiteX9" fmla="*/ 6088017 w 6776301"/>
              <a:gd name="connsiteY9" fmla="*/ 2303163 h 3292052"/>
              <a:gd name="connsiteX10" fmla="*/ 6068629 w 6776301"/>
              <a:gd name="connsiteY10" fmla="*/ 2157738 h 3292052"/>
              <a:gd name="connsiteX11" fmla="*/ 6194653 w 6776301"/>
              <a:gd name="connsiteY11" fmla="*/ 2070483 h 3292052"/>
              <a:gd name="connsiteX12" fmla="*/ 6165570 w 6776301"/>
              <a:gd name="connsiteY12" fmla="*/ 1963838 h 3292052"/>
              <a:gd name="connsiteX13" fmla="*/ 6068629 w 6776301"/>
              <a:gd name="connsiteY13" fmla="*/ 1905668 h 3292052"/>
              <a:gd name="connsiteX14" fmla="*/ 5884440 w 6776301"/>
              <a:gd name="connsiteY14" fmla="*/ 1895973 h 3292052"/>
              <a:gd name="connsiteX15" fmla="*/ 5855358 w 6776301"/>
              <a:gd name="connsiteY15" fmla="*/ 1857193 h 3292052"/>
              <a:gd name="connsiteX16" fmla="*/ 5923217 w 6776301"/>
              <a:gd name="connsiteY16" fmla="*/ 1799023 h 3292052"/>
              <a:gd name="connsiteX17" fmla="*/ 5952299 w 6776301"/>
              <a:gd name="connsiteY17" fmla="*/ 1750548 h 3292052"/>
              <a:gd name="connsiteX18" fmla="*/ 5874746 w 6776301"/>
              <a:gd name="connsiteY18" fmla="*/ 1663293 h 3292052"/>
              <a:gd name="connsiteX19" fmla="*/ 5622698 w 6776301"/>
              <a:gd name="connsiteY19" fmla="*/ 1711768 h 3292052"/>
              <a:gd name="connsiteX20" fmla="*/ 5390039 w 6776301"/>
              <a:gd name="connsiteY20" fmla="*/ 1663293 h 3292052"/>
              <a:gd name="connsiteX21" fmla="*/ 5457898 w 6776301"/>
              <a:gd name="connsiteY21" fmla="*/ 1576038 h 3292052"/>
              <a:gd name="connsiteX22" fmla="*/ 5516062 w 6776301"/>
              <a:gd name="connsiteY22" fmla="*/ 1546953 h 3292052"/>
              <a:gd name="connsiteX23" fmla="*/ 5583922 w 6776301"/>
              <a:gd name="connsiteY23" fmla="*/ 1450003 h 3292052"/>
              <a:gd name="connsiteX24" fmla="*/ 5622699 w 6776301"/>
              <a:gd name="connsiteY24" fmla="*/ 1314273 h 3292052"/>
              <a:gd name="connsiteX25" fmla="*/ 5506368 w 6776301"/>
              <a:gd name="connsiteY25" fmla="*/ 1265798 h 3292052"/>
              <a:gd name="connsiteX26" fmla="*/ 5438509 w 6776301"/>
              <a:gd name="connsiteY26" fmla="*/ 1217323 h 3292052"/>
              <a:gd name="connsiteX27" fmla="*/ 5283403 w 6776301"/>
              <a:gd name="connsiteY27" fmla="*/ 1236713 h 3292052"/>
              <a:gd name="connsiteX28" fmla="*/ 5157379 w 6776301"/>
              <a:gd name="connsiteY28" fmla="*/ 1227018 h 3292052"/>
              <a:gd name="connsiteX29" fmla="*/ 5099214 w 6776301"/>
              <a:gd name="connsiteY29" fmla="*/ 1188238 h 3292052"/>
              <a:gd name="connsiteX30" fmla="*/ 5079826 w 6776301"/>
              <a:gd name="connsiteY30" fmla="*/ 1071898 h 3292052"/>
              <a:gd name="connsiteX31" fmla="*/ 5099214 w 6776301"/>
              <a:gd name="connsiteY31" fmla="*/ 1023423 h 3292052"/>
              <a:gd name="connsiteX32" fmla="*/ 5099214 w 6776301"/>
              <a:gd name="connsiteY32" fmla="*/ 1004033 h 3292052"/>
              <a:gd name="connsiteX33" fmla="*/ 4982885 w 6776301"/>
              <a:gd name="connsiteY33" fmla="*/ 1004033 h 3292052"/>
              <a:gd name="connsiteX34" fmla="*/ 4779308 w 6776301"/>
              <a:gd name="connsiteY34" fmla="*/ 1042813 h 3292052"/>
              <a:gd name="connsiteX35" fmla="*/ 4672672 w 6776301"/>
              <a:gd name="connsiteY35" fmla="*/ 1071898 h 3292052"/>
              <a:gd name="connsiteX36" fmla="*/ 4536954 w 6776301"/>
              <a:gd name="connsiteY36" fmla="*/ 1081593 h 3292052"/>
              <a:gd name="connsiteX37" fmla="*/ 4507872 w 6776301"/>
              <a:gd name="connsiteY37" fmla="*/ 984643 h 3292052"/>
              <a:gd name="connsiteX38" fmla="*/ 4488483 w 6776301"/>
              <a:gd name="connsiteY38" fmla="*/ 926473 h 3292052"/>
              <a:gd name="connsiteX39" fmla="*/ 4333377 w 6776301"/>
              <a:gd name="connsiteY39" fmla="*/ 848913 h 3292052"/>
              <a:gd name="connsiteX40" fmla="*/ 4333377 w 6776301"/>
              <a:gd name="connsiteY40" fmla="*/ 732573 h 3292052"/>
              <a:gd name="connsiteX41" fmla="*/ 4381848 w 6776301"/>
              <a:gd name="connsiteY41" fmla="*/ 587148 h 3292052"/>
              <a:gd name="connsiteX42" fmla="*/ 4401236 w 6776301"/>
              <a:gd name="connsiteY42" fmla="*/ 451418 h 3292052"/>
              <a:gd name="connsiteX43" fmla="*/ 4333377 w 6776301"/>
              <a:gd name="connsiteY43" fmla="*/ 354468 h 3292052"/>
              <a:gd name="connsiteX44" fmla="*/ 4187965 w 6776301"/>
              <a:gd name="connsiteY44" fmla="*/ 247823 h 3292052"/>
              <a:gd name="connsiteX45" fmla="*/ 3771117 w 6776301"/>
              <a:gd name="connsiteY45" fmla="*/ 189653 h 3292052"/>
              <a:gd name="connsiteX46" fmla="*/ 3412434 w 6776301"/>
              <a:gd name="connsiteY46" fmla="*/ 228433 h 3292052"/>
              <a:gd name="connsiteX47" fmla="*/ 2985891 w 6776301"/>
              <a:gd name="connsiteY47" fmla="*/ 247823 h 3292052"/>
              <a:gd name="connsiteX48" fmla="*/ 2859867 w 6776301"/>
              <a:gd name="connsiteY48" fmla="*/ 170263 h 3292052"/>
              <a:gd name="connsiteX49" fmla="*/ 2578737 w 6776301"/>
              <a:gd name="connsiteY49" fmla="*/ 44228 h 3292052"/>
              <a:gd name="connsiteX50" fmla="*/ 2326690 w 6776301"/>
              <a:gd name="connsiteY50" fmla="*/ 5448 h 3292052"/>
              <a:gd name="connsiteX51" fmla="*/ 2181277 w 6776301"/>
              <a:gd name="connsiteY51" fmla="*/ 150873 h 3292052"/>
              <a:gd name="connsiteX52" fmla="*/ 2084336 w 6776301"/>
              <a:gd name="connsiteY52" fmla="*/ 499893 h 3292052"/>
              <a:gd name="connsiteX53" fmla="*/ 1909841 w 6776301"/>
              <a:gd name="connsiteY53" fmla="*/ 577453 h 3292052"/>
              <a:gd name="connsiteX54" fmla="*/ 1735347 w 6776301"/>
              <a:gd name="connsiteY54" fmla="*/ 625928 h 3292052"/>
              <a:gd name="connsiteX55" fmla="*/ 1473605 w 6776301"/>
              <a:gd name="connsiteY55" fmla="*/ 655013 h 3292052"/>
              <a:gd name="connsiteX56" fmla="*/ 1144004 w 6776301"/>
              <a:gd name="connsiteY56" fmla="*/ 548368 h 3292052"/>
              <a:gd name="connsiteX57" fmla="*/ 688380 w 6776301"/>
              <a:gd name="connsiteY57" fmla="*/ 480503 h 3292052"/>
              <a:gd name="connsiteX58" fmla="*/ 290920 w 6776301"/>
              <a:gd name="connsiteY58" fmla="*/ 461113 h 3292052"/>
              <a:gd name="connsiteX59" fmla="*/ 95 w 6776301"/>
              <a:gd name="connsiteY59" fmla="*/ 732573 h 3292052"/>
              <a:gd name="connsiteX60" fmla="*/ 320002 w 6776301"/>
              <a:gd name="connsiteY60" fmla="*/ 1207628 h 3292052"/>
              <a:gd name="connsiteX61" fmla="*/ 552662 w 6776301"/>
              <a:gd name="connsiteY61" fmla="*/ 1304578 h 3292052"/>
              <a:gd name="connsiteX62" fmla="*/ 639909 w 6776301"/>
              <a:gd name="connsiteY62" fmla="*/ 1479088 h 3292052"/>
              <a:gd name="connsiteX63" fmla="*/ 630215 w 6776301"/>
              <a:gd name="connsiteY63" fmla="*/ 1682683 h 3292052"/>
              <a:gd name="connsiteX64" fmla="*/ 630215 w 6776301"/>
              <a:gd name="connsiteY64" fmla="*/ 1857193 h 3292052"/>
              <a:gd name="connsiteX65" fmla="*/ 649603 w 6776301"/>
              <a:gd name="connsiteY65" fmla="*/ 1944448 h 3292052"/>
              <a:gd name="connsiteX66" fmla="*/ 814403 w 6776301"/>
              <a:gd name="connsiteY66" fmla="*/ 2099568 h 3292052"/>
              <a:gd name="connsiteX67" fmla="*/ 882262 w 6776301"/>
              <a:gd name="connsiteY67" fmla="*/ 2186823 h 3292052"/>
              <a:gd name="connsiteX68" fmla="*/ 882262 w 6776301"/>
              <a:gd name="connsiteY68" fmla="*/ 2303163 h 3292052"/>
              <a:gd name="connsiteX69" fmla="*/ 814403 w 6776301"/>
              <a:gd name="connsiteY69" fmla="*/ 2380723 h 3292052"/>
              <a:gd name="connsiteX70" fmla="*/ 795015 w 6776301"/>
              <a:gd name="connsiteY70" fmla="*/ 2487368 h 3292052"/>
              <a:gd name="connsiteX71" fmla="*/ 843486 w 6776301"/>
              <a:gd name="connsiteY71" fmla="*/ 2584318 h 3292052"/>
              <a:gd name="connsiteX72" fmla="*/ 1017980 w 6776301"/>
              <a:gd name="connsiteY72" fmla="*/ 2671573 h 3292052"/>
              <a:gd name="connsiteX73" fmla="*/ 1017980 w 6776301"/>
              <a:gd name="connsiteY73" fmla="*/ 2758828 h 3292052"/>
              <a:gd name="connsiteX74" fmla="*/ 979204 w 6776301"/>
              <a:gd name="connsiteY74" fmla="*/ 2904252 h 3292052"/>
              <a:gd name="connsiteX75" fmla="*/ 921039 w 6776301"/>
              <a:gd name="connsiteY75" fmla="*/ 3030287 h 3292052"/>
              <a:gd name="connsiteX76" fmla="*/ 872568 w 6776301"/>
              <a:gd name="connsiteY76" fmla="*/ 3117542 h 3292052"/>
              <a:gd name="connsiteX77" fmla="*/ 853180 w 6776301"/>
              <a:gd name="connsiteY77" fmla="*/ 3272662 h 3292052"/>
              <a:gd name="connsiteX78" fmla="*/ 969510 w 6776301"/>
              <a:gd name="connsiteY78" fmla="*/ 3282357 h 3292052"/>
              <a:gd name="connsiteX79" fmla="*/ 6776301 w 6776301"/>
              <a:gd name="connsiteY79" fmla="*/ 3292052 h 3292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6776301" h="3292052">
                <a:moveTo>
                  <a:pt x="6776301" y="3292052"/>
                </a:moveTo>
                <a:cubicBezTo>
                  <a:pt x="6750450" y="3208028"/>
                  <a:pt x="6724599" y="3124005"/>
                  <a:pt x="6669666" y="3078762"/>
                </a:cubicBezTo>
                <a:cubicBezTo>
                  <a:pt x="6614732" y="3033519"/>
                  <a:pt x="6511328" y="3052909"/>
                  <a:pt x="6446700" y="3020592"/>
                </a:cubicBezTo>
                <a:cubicBezTo>
                  <a:pt x="6382072" y="2988275"/>
                  <a:pt x="6293210" y="2923642"/>
                  <a:pt x="6281900" y="2884862"/>
                </a:cubicBezTo>
                <a:cubicBezTo>
                  <a:pt x="6270590" y="2846082"/>
                  <a:pt x="6340065" y="2815382"/>
                  <a:pt x="6378841" y="2787913"/>
                </a:cubicBezTo>
                <a:cubicBezTo>
                  <a:pt x="6417617" y="2760444"/>
                  <a:pt x="6496786" y="2762060"/>
                  <a:pt x="6514559" y="2720048"/>
                </a:cubicBezTo>
                <a:cubicBezTo>
                  <a:pt x="6532332" y="2678036"/>
                  <a:pt x="6501634" y="2587550"/>
                  <a:pt x="6485477" y="2535843"/>
                </a:cubicBezTo>
                <a:cubicBezTo>
                  <a:pt x="6469320" y="2484136"/>
                  <a:pt x="6445085" y="2442125"/>
                  <a:pt x="6417618" y="2409808"/>
                </a:cubicBezTo>
                <a:cubicBezTo>
                  <a:pt x="6390151" y="2377491"/>
                  <a:pt x="6375609" y="2359717"/>
                  <a:pt x="6320676" y="2341943"/>
                </a:cubicBezTo>
                <a:cubicBezTo>
                  <a:pt x="6265743" y="2324169"/>
                  <a:pt x="6130025" y="2333864"/>
                  <a:pt x="6088017" y="2303163"/>
                </a:cubicBezTo>
                <a:cubicBezTo>
                  <a:pt x="6046009" y="2272462"/>
                  <a:pt x="6050856" y="2196518"/>
                  <a:pt x="6068629" y="2157738"/>
                </a:cubicBezTo>
                <a:cubicBezTo>
                  <a:pt x="6086402" y="2118958"/>
                  <a:pt x="6178496" y="2102800"/>
                  <a:pt x="6194653" y="2070483"/>
                </a:cubicBezTo>
                <a:cubicBezTo>
                  <a:pt x="6210810" y="2038166"/>
                  <a:pt x="6186574" y="1991307"/>
                  <a:pt x="6165570" y="1963838"/>
                </a:cubicBezTo>
                <a:cubicBezTo>
                  <a:pt x="6144566" y="1936369"/>
                  <a:pt x="6115484" y="1916979"/>
                  <a:pt x="6068629" y="1905668"/>
                </a:cubicBezTo>
                <a:cubicBezTo>
                  <a:pt x="6021774" y="1894357"/>
                  <a:pt x="5919985" y="1904052"/>
                  <a:pt x="5884440" y="1895973"/>
                </a:cubicBezTo>
                <a:cubicBezTo>
                  <a:pt x="5848895" y="1887894"/>
                  <a:pt x="5848895" y="1873351"/>
                  <a:pt x="5855358" y="1857193"/>
                </a:cubicBezTo>
                <a:cubicBezTo>
                  <a:pt x="5861821" y="1841035"/>
                  <a:pt x="5907060" y="1816797"/>
                  <a:pt x="5923217" y="1799023"/>
                </a:cubicBezTo>
                <a:cubicBezTo>
                  <a:pt x="5939374" y="1781249"/>
                  <a:pt x="5960377" y="1773170"/>
                  <a:pt x="5952299" y="1750548"/>
                </a:cubicBezTo>
                <a:cubicBezTo>
                  <a:pt x="5944220" y="1727926"/>
                  <a:pt x="5929679" y="1669756"/>
                  <a:pt x="5874746" y="1663293"/>
                </a:cubicBezTo>
                <a:cubicBezTo>
                  <a:pt x="5819813" y="1656830"/>
                  <a:pt x="5703482" y="1711768"/>
                  <a:pt x="5622698" y="1711768"/>
                </a:cubicBezTo>
                <a:cubicBezTo>
                  <a:pt x="5541914" y="1711768"/>
                  <a:pt x="5417506" y="1685915"/>
                  <a:pt x="5390039" y="1663293"/>
                </a:cubicBezTo>
                <a:cubicBezTo>
                  <a:pt x="5362572" y="1640671"/>
                  <a:pt x="5436894" y="1595428"/>
                  <a:pt x="5457898" y="1576038"/>
                </a:cubicBezTo>
                <a:cubicBezTo>
                  <a:pt x="5478902" y="1556648"/>
                  <a:pt x="5495058" y="1567959"/>
                  <a:pt x="5516062" y="1546953"/>
                </a:cubicBezTo>
                <a:cubicBezTo>
                  <a:pt x="5537066" y="1525947"/>
                  <a:pt x="5566149" y="1488783"/>
                  <a:pt x="5583922" y="1450003"/>
                </a:cubicBezTo>
                <a:cubicBezTo>
                  <a:pt x="5601695" y="1411223"/>
                  <a:pt x="5635625" y="1344974"/>
                  <a:pt x="5622699" y="1314273"/>
                </a:cubicBezTo>
                <a:cubicBezTo>
                  <a:pt x="5609773" y="1283572"/>
                  <a:pt x="5537066" y="1281956"/>
                  <a:pt x="5506368" y="1265798"/>
                </a:cubicBezTo>
                <a:cubicBezTo>
                  <a:pt x="5475670" y="1249640"/>
                  <a:pt x="5475670" y="1222170"/>
                  <a:pt x="5438509" y="1217323"/>
                </a:cubicBezTo>
                <a:cubicBezTo>
                  <a:pt x="5401348" y="1212476"/>
                  <a:pt x="5330258" y="1235097"/>
                  <a:pt x="5283403" y="1236713"/>
                </a:cubicBezTo>
                <a:cubicBezTo>
                  <a:pt x="5236548" y="1238329"/>
                  <a:pt x="5188077" y="1235097"/>
                  <a:pt x="5157379" y="1227018"/>
                </a:cubicBezTo>
                <a:cubicBezTo>
                  <a:pt x="5126681" y="1218939"/>
                  <a:pt x="5112140" y="1214091"/>
                  <a:pt x="5099214" y="1188238"/>
                </a:cubicBezTo>
                <a:cubicBezTo>
                  <a:pt x="5086288" y="1162385"/>
                  <a:pt x="5079826" y="1099367"/>
                  <a:pt x="5079826" y="1071898"/>
                </a:cubicBezTo>
                <a:cubicBezTo>
                  <a:pt x="5079826" y="1044429"/>
                  <a:pt x="5095983" y="1034734"/>
                  <a:pt x="5099214" y="1023423"/>
                </a:cubicBezTo>
                <a:cubicBezTo>
                  <a:pt x="5102445" y="1012112"/>
                  <a:pt x="5118602" y="1007265"/>
                  <a:pt x="5099214" y="1004033"/>
                </a:cubicBezTo>
                <a:cubicBezTo>
                  <a:pt x="5079826" y="1000801"/>
                  <a:pt x="5036203" y="997570"/>
                  <a:pt x="4982885" y="1004033"/>
                </a:cubicBezTo>
                <a:cubicBezTo>
                  <a:pt x="4929567" y="1010496"/>
                  <a:pt x="4831010" y="1031502"/>
                  <a:pt x="4779308" y="1042813"/>
                </a:cubicBezTo>
                <a:cubicBezTo>
                  <a:pt x="4727606" y="1054124"/>
                  <a:pt x="4713064" y="1065435"/>
                  <a:pt x="4672672" y="1071898"/>
                </a:cubicBezTo>
                <a:cubicBezTo>
                  <a:pt x="4632280" y="1078361"/>
                  <a:pt x="4564421" y="1096135"/>
                  <a:pt x="4536954" y="1081593"/>
                </a:cubicBezTo>
                <a:cubicBezTo>
                  <a:pt x="4509487" y="1067051"/>
                  <a:pt x="4515950" y="1010496"/>
                  <a:pt x="4507872" y="984643"/>
                </a:cubicBezTo>
                <a:cubicBezTo>
                  <a:pt x="4499794" y="958790"/>
                  <a:pt x="4517566" y="949095"/>
                  <a:pt x="4488483" y="926473"/>
                </a:cubicBezTo>
                <a:cubicBezTo>
                  <a:pt x="4459400" y="903851"/>
                  <a:pt x="4359228" y="881230"/>
                  <a:pt x="4333377" y="848913"/>
                </a:cubicBezTo>
                <a:cubicBezTo>
                  <a:pt x="4307526" y="816596"/>
                  <a:pt x="4325299" y="776200"/>
                  <a:pt x="4333377" y="732573"/>
                </a:cubicBezTo>
                <a:cubicBezTo>
                  <a:pt x="4341455" y="688946"/>
                  <a:pt x="4370538" y="634007"/>
                  <a:pt x="4381848" y="587148"/>
                </a:cubicBezTo>
                <a:cubicBezTo>
                  <a:pt x="4393158" y="540289"/>
                  <a:pt x="4409314" y="490198"/>
                  <a:pt x="4401236" y="451418"/>
                </a:cubicBezTo>
                <a:cubicBezTo>
                  <a:pt x="4393158" y="412638"/>
                  <a:pt x="4368922" y="388400"/>
                  <a:pt x="4333377" y="354468"/>
                </a:cubicBezTo>
                <a:cubicBezTo>
                  <a:pt x="4297832" y="320536"/>
                  <a:pt x="4281675" y="275292"/>
                  <a:pt x="4187965" y="247823"/>
                </a:cubicBezTo>
                <a:cubicBezTo>
                  <a:pt x="4094255" y="220354"/>
                  <a:pt x="3900372" y="192885"/>
                  <a:pt x="3771117" y="189653"/>
                </a:cubicBezTo>
                <a:cubicBezTo>
                  <a:pt x="3641862" y="186421"/>
                  <a:pt x="3543305" y="218738"/>
                  <a:pt x="3412434" y="228433"/>
                </a:cubicBezTo>
                <a:cubicBezTo>
                  <a:pt x="3281563" y="238128"/>
                  <a:pt x="3077985" y="257518"/>
                  <a:pt x="2985891" y="247823"/>
                </a:cubicBezTo>
                <a:cubicBezTo>
                  <a:pt x="2893796" y="238128"/>
                  <a:pt x="2927726" y="204195"/>
                  <a:pt x="2859867" y="170263"/>
                </a:cubicBezTo>
                <a:cubicBezTo>
                  <a:pt x="2792008" y="136331"/>
                  <a:pt x="2667600" y="71697"/>
                  <a:pt x="2578737" y="44228"/>
                </a:cubicBezTo>
                <a:cubicBezTo>
                  <a:pt x="2489874" y="16759"/>
                  <a:pt x="2392933" y="-12326"/>
                  <a:pt x="2326690" y="5448"/>
                </a:cubicBezTo>
                <a:cubicBezTo>
                  <a:pt x="2260447" y="23222"/>
                  <a:pt x="2221669" y="68465"/>
                  <a:pt x="2181277" y="150873"/>
                </a:cubicBezTo>
                <a:cubicBezTo>
                  <a:pt x="2140885" y="233280"/>
                  <a:pt x="2129575" y="428796"/>
                  <a:pt x="2084336" y="499893"/>
                </a:cubicBezTo>
                <a:cubicBezTo>
                  <a:pt x="2039097" y="570990"/>
                  <a:pt x="1968006" y="556447"/>
                  <a:pt x="1909841" y="577453"/>
                </a:cubicBezTo>
                <a:cubicBezTo>
                  <a:pt x="1851676" y="598459"/>
                  <a:pt x="1808053" y="613001"/>
                  <a:pt x="1735347" y="625928"/>
                </a:cubicBezTo>
                <a:cubicBezTo>
                  <a:pt x="1662641" y="638855"/>
                  <a:pt x="1572162" y="667940"/>
                  <a:pt x="1473605" y="655013"/>
                </a:cubicBezTo>
                <a:cubicBezTo>
                  <a:pt x="1375048" y="642086"/>
                  <a:pt x="1274875" y="577453"/>
                  <a:pt x="1144004" y="548368"/>
                </a:cubicBezTo>
                <a:cubicBezTo>
                  <a:pt x="1013133" y="519283"/>
                  <a:pt x="830561" y="495045"/>
                  <a:pt x="688380" y="480503"/>
                </a:cubicBezTo>
                <a:cubicBezTo>
                  <a:pt x="546199" y="465961"/>
                  <a:pt x="405634" y="419101"/>
                  <a:pt x="290920" y="461113"/>
                </a:cubicBezTo>
                <a:cubicBezTo>
                  <a:pt x="176206" y="503125"/>
                  <a:pt x="-4752" y="608154"/>
                  <a:pt x="95" y="732573"/>
                </a:cubicBezTo>
                <a:cubicBezTo>
                  <a:pt x="4942" y="856992"/>
                  <a:pt x="227908" y="1112294"/>
                  <a:pt x="320002" y="1207628"/>
                </a:cubicBezTo>
                <a:cubicBezTo>
                  <a:pt x="412096" y="1302962"/>
                  <a:pt x="499344" y="1259335"/>
                  <a:pt x="552662" y="1304578"/>
                </a:cubicBezTo>
                <a:cubicBezTo>
                  <a:pt x="605980" y="1349821"/>
                  <a:pt x="626984" y="1416071"/>
                  <a:pt x="639909" y="1479088"/>
                </a:cubicBezTo>
                <a:cubicBezTo>
                  <a:pt x="652834" y="1542105"/>
                  <a:pt x="631831" y="1619666"/>
                  <a:pt x="630215" y="1682683"/>
                </a:cubicBezTo>
                <a:cubicBezTo>
                  <a:pt x="628599" y="1745700"/>
                  <a:pt x="626984" y="1813565"/>
                  <a:pt x="630215" y="1857193"/>
                </a:cubicBezTo>
                <a:cubicBezTo>
                  <a:pt x="633446" y="1900820"/>
                  <a:pt x="618905" y="1904052"/>
                  <a:pt x="649603" y="1944448"/>
                </a:cubicBezTo>
                <a:cubicBezTo>
                  <a:pt x="680301" y="1984844"/>
                  <a:pt x="775627" y="2059172"/>
                  <a:pt x="814403" y="2099568"/>
                </a:cubicBezTo>
                <a:cubicBezTo>
                  <a:pt x="853179" y="2139964"/>
                  <a:pt x="870952" y="2152890"/>
                  <a:pt x="882262" y="2186823"/>
                </a:cubicBezTo>
                <a:cubicBezTo>
                  <a:pt x="893572" y="2220756"/>
                  <a:pt x="893572" y="2270846"/>
                  <a:pt x="882262" y="2303163"/>
                </a:cubicBezTo>
                <a:cubicBezTo>
                  <a:pt x="870952" y="2335480"/>
                  <a:pt x="828944" y="2350022"/>
                  <a:pt x="814403" y="2380723"/>
                </a:cubicBezTo>
                <a:cubicBezTo>
                  <a:pt x="799862" y="2411424"/>
                  <a:pt x="790168" y="2453436"/>
                  <a:pt x="795015" y="2487368"/>
                </a:cubicBezTo>
                <a:cubicBezTo>
                  <a:pt x="799862" y="2521300"/>
                  <a:pt x="806325" y="2553617"/>
                  <a:pt x="843486" y="2584318"/>
                </a:cubicBezTo>
                <a:cubicBezTo>
                  <a:pt x="880647" y="2615019"/>
                  <a:pt x="988898" y="2642488"/>
                  <a:pt x="1017980" y="2671573"/>
                </a:cubicBezTo>
                <a:cubicBezTo>
                  <a:pt x="1047062" y="2700658"/>
                  <a:pt x="1024443" y="2720048"/>
                  <a:pt x="1017980" y="2758828"/>
                </a:cubicBezTo>
                <a:cubicBezTo>
                  <a:pt x="1011517" y="2797608"/>
                  <a:pt x="995361" y="2859009"/>
                  <a:pt x="979204" y="2904252"/>
                </a:cubicBezTo>
                <a:cubicBezTo>
                  <a:pt x="963047" y="2949495"/>
                  <a:pt x="938812" y="2994739"/>
                  <a:pt x="921039" y="3030287"/>
                </a:cubicBezTo>
                <a:cubicBezTo>
                  <a:pt x="903266" y="3065835"/>
                  <a:pt x="883878" y="3077146"/>
                  <a:pt x="872568" y="3117542"/>
                </a:cubicBezTo>
                <a:cubicBezTo>
                  <a:pt x="861258" y="3157938"/>
                  <a:pt x="837023" y="3245193"/>
                  <a:pt x="853180" y="3272662"/>
                </a:cubicBezTo>
                <a:cubicBezTo>
                  <a:pt x="869337" y="3300131"/>
                  <a:pt x="969510" y="3282357"/>
                  <a:pt x="969510" y="3282357"/>
                </a:cubicBezTo>
                <a:lnTo>
                  <a:pt x="6776301" y="3292052"/>
                </a:lnTo>
                <a:close/>
              </a:path>
            </a:pathLst>
          </a:custGeom>
          <a:solidFill>
            <a:schemeClr val="accent1">
              <a:alpha val="6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Up Arrow 32"/>
          <p:cNvSpPr/>
          <p:nvPr/>
        </p:nvSpPr>
        <p:spPr>
          <a:xfrm rot="18598247">
            <a:off x="2848960" y="3143766"/>
            <a:ext cx="490984" cy="865966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Up Arrow 33"/>
          <p:cNvSpPr/>
          <p:nvPr/>
        </p:nvSpPr>
        <p:spPr>
          <a:xfrm rot="20269072">
            <a:off x="4841227" y="2566699"/>
            <a:ext cx="306552" cy="631131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 rot="19561319">
            <a:off x="1693843" y="3021918"/>
            <a:ext cx="156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Lake Exchange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911" y="1742032"/>
            <a:ext cx="950026" cy="95002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918143" y="1990035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NIGHT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072057" y="5203858"/>
            <a:ext cx="2222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Valley Cold Pool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95715" y="155120"/>
            <a:ext cx="4708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Night-time exchange processes</a:t>
            </a:r>
          </a:p>
        </p:txBody>
      </p:sp>
      <p:sp>
        <p:nvSpPr>
          <p:cNvPr id="3" name="Oval 2"/>
          <p:cNvSpPr/>
          <p:nvPr/>
        </p:nvSpPr>
        <p:spPr>
          <a:xfrm rot="2450379">
            <a:off x="7641622" y="3158620"/>
            <a:ext cx="3470106" cy="91440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1"/>
                </a:solidFill>
              </a:rPr>
              <a:t>Down-Canyon Flows</a:t>
            </a:r>
          </a:p>
        </p:txBody>
      </p:sp>
    </p:spTree>
    <p:extLst>
      <p:ext uri="{BB962C8B-B14F-4D97-AF65-F5344CB8AC3E}">
        <p14:creationId xmlns:p14="http://schemas.microsoft.com/office/powerpoint/2010/main" val="3013708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29 at 10.33.4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3" t="24399" r="16176"/>
          <a:stretch/>
        </p:blipFill>
        <p:spPr>
          <a:xfrm>
            <a:off x="0" y="13768"/>
            <a:ext cx="12144233" cy="684423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96373" y="495301"/>
            <a:ext cx="11104193" cy="4247034"/>
            <a:chOff x="-887822" y="1674475"/>
            <a:chExt cx="11104193" cy="3187121"/>
          </a:xfrm>
        </p:grpSpPr>
        <p:sp>
          <p:nvSpPr>
            <p:cNvPr id="3" name="Oval 2"/>
            <p:cNvSpPr/>
            <p:nvPr/>
          </p:nvSpPr>
          <p:spPr>
            <a:xfrm>
              <a:off x="861560" y="1674475"/>
              <a:ext cx="7419973" cy="3187121"/>
            </a:xfrm>
            <a:prstGeom prst="ellipse">
              <a:avLst/>
            </a:prstGeom>
            <a:gradFill flip="none" rotWithShape="1">
              <a:gsLst>
                <a:gs pos="0">
                  <a:srgbClr val="FFFF99">
                    <a:alpha val="46667"/>
                  </a:srgbClr>
                </a:gs>
                <a:gs pos="100000">
                  <a:srgbClr val="FFFFFF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accent4">
                      <a:lumMod val="75000"/>
                    </a:schemeClr>
                  </a:solidFill>
                </a:rPr>
                <a:t>Geometry, land-use &amp; population</a:t>
              </a:r>
            </a:p>
            <a:p>
              <a:pPr algn="ctr"/>
              <a:r>
                <a:rPr lang="en-US" sz="2400" dirty="0">
                  <a:solidFill>
                    <a:schemeClr val="accent4">
                      <a:lumMod val="75000"/>
                    </a:schemeClr>
                  </a:solidFill>
                </a:rPr>
                <a:t>Existing resources &amp; flight restrictions</a:t>
              </a:r>
            </a:p>
            <a:p>
              <a:pPr algn="ctr"/>
              <a:r>
                <a:rPr lang="en-US" sz="2400" dirty="0">
                  <a:solidFill>
                    <a:schemeClr val="accent4">
                      <a:lumMod val="75000"/>
                    </a:schemeClr>
                  </a:solidFill>
                </a:rPr>
                <a:t>Surface state: snow-covered or wet/dry</a:t>
              </a:r>
            </a:p>
            <a:p>
              <a:pPr algn="ctr"/>
              <a:endParaRPr lang="en-US" sz="2400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Synoptic/mesoscale controls</a:t>
              </a:r>
            </a:p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Free atmos.-boundary layer exchanges Lateral transport within boundary layer</a:t>
              </a:r>
            </a:p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Terrain-flow interactions</a:t>
              </a:r>
            </a:p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Structure/turbulence in boundary layer</a:t>
              </a:r>
            </a:p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Water/ice clouds &amp; deposition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-887822" y="2658063"/>
              <a:ext cx="11104193" cy="1977747"/>
              <a:chOff x="-846162" y="2683917"/>
              <a:chExt cx="10712800" cy="1791263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-846162" y="3280758"/>
                <a:ext cx="2818190" cy="119442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/>
                  <a:t>Meteorology </a:t>
                </a:r>
                <a:endParaRPr lang="en-US" b="1" dirty="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145210" y="2683917"/>
                <a:ext cx="2721428" cy="1104917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0000"/>
                    </a:solidFill>
                  </a:rPr>
                  <a:t>Air Chemistry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CD08616C-BCD8-4C80-B799-ACFFC76831C1}"/>
              </a:ext>
            </a:extLst>
          </p:cNvPr>
          <p:cNvSpPr/>
          <p:nvPr/>
        </p:nvSpPr>
        <p:spPr>
          <a:xfrm>
            <a:off x="601123" y="825193"/>
            <a:ext cx="2921153" cy="159134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Basin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269646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1-19 at 1.59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36925"/>
            <a:ext cx="9144000" cy="4421449"/>
          </a:xfrm>
          <a:prstGeom prst="rect">
            <a:avLst/>
          </a:prstGeom>
        </p:spPr>
      </p:pic>
      <p:sp>
        <p:nvSpPr>
          <p:cNvPr id="33" name="Up Arrow 32"/>
          <p:cNvSpPr/>
          <p:nvPr/>
        </p:nvSpPr>
        <p:spPr>
          <a:xfrm rot="7821207">
            <a:off x="3729729" y="3564970"/>
            <a:ext cx="490984" cy="865966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Up Arrow 33"/>
          <p:cNvSpPr/>
          <p:nvPr/>
        </p:nvSpPr>
        <p:spPr>
          <a:xfrm rot="10800000">
            <a:off x="4634399" y="2944431"/>
            <a:ext cx="306552" cy="631131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 rot="19561319">
            <a:off x="2807301" y="3051832"/>
            <a:ext cx="156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Lake Exchange</a:t>
            </a:r>
          </a:p>
        </p:txBody>
      </p:sp>
      <p:sp>
        <p:nvSpPr>
          <p:cNvPr id="3" name="Freeform 2"/>
          <p:cNvSpPr/>
          <p:nvPr/>
        </p:nvSpPr>
        <p:spPr>
          <a:xfrm>
            <a:off x="2951916" y="2860025"/>
            <a:ext cx="6515190" cy="3102794"/>
          </a:xfrm>
          <a:custGeom>
            <a:avLst/>
            <a:gdLst>
              <a:gd name="connsiteX0" fmla="*/ 413971 w 6515190"/>
              <a:gd name="connsiteY0" fmla="*/ 2317105 h 3102794"/>
              <a:gd name="connsiteX1" fmla="*/ 191006 w 6515190"/>
              <a:gd name="connsiteY1" fmla="*/ 2239545 h 3102794"/>
              <a:gd name="connsiteX2" fmla="*/ 74676 w 6515190"/>
              <a:gd name="connsiteY2" fmla="*/ 2094120 h 3102794"/>
              <a:gd name="connsiteX3" fmla="*/ 94064 w 6515190"/>
              <a:gd name="connsiteY3" fmla="*/ 1987475 h 3102794"/>
              <a:gd name="connsiteX4" fmla="*/ 142535 w 6515190"/>
              <a:gd name="connsiteY4" fmla="*/ 1909915 h 3102794"/>
              <a:gd name="connsiteX5" fmla="*/ 200700 w 6515190"/>
              <a:gd name="connsiteY5" fmla="*/ 1812965 h 3102794"/>
              <a:gd name="connsiteX6" fmla="*/ 268559 w 6515190"/>
              <a:gd name="connsiteY6" fmla="*/ 1764490 h 3102794"/>
              <a:gd name="connsiteX7" fmla="*/ 297641 w 6515190"/>
              <a:gd name="connsiteY7" fmla="*/ 1677235 h 3102794"/>
              <a:gd name="connsiteX8" fmla="*/ 307336 w 6515190"/>
              <a:gd name="connsiteY8" fmla="*/ 1512420 h 3102794"/>
              <a:gd name="connsiteX9" fmla="*/ 559383 w 6515190"/>
              <a:gd name="connsiteY9" fmla="*/ 1560895 h 3102794"/>
              <a:gd name="connsiteX10" fmla="*/ 1005314 w 6515190"/>
              <a:gd name="connsiteY10" fmla="*/ 1725710 h 3102794"/>
              <a:gd name="connsiteX11" fmla="*/ 1344609 w 6515190"/>
              <a:gd name="connsiteY11" fmla="*/ 1793575 h 3102794"/>
              <a:gd name="connsiteX12" fmla="*/ 1809928 w 6515190"/>
              <a:gd name="connsiteY12" fmla="*/ 1735405 h 3102794"/>
              <a:gd name="connsiteX13" fmla="*/ 2149223 w 6515190"/>
              <a:gd name="connsiteY13" fmla="*/ 1463945 h 3102794"/>
              <a:gd name="connsiteX14" fmla="*/ 2187999 w 6515190"/>
              <a:gd name="connsiteY14" fmla="*/ 1144010 h 3102794"/>
              <a:gd name="connsiteX15" fmla="*/ 2139528 w 6515190"/>
              <a:gd name="connsiteY15" fmla="*/ 882245 h 3102794"/>
              <a:gd name="connsiteX16" fmla="*/ 2168611 w 6515190"/>
              <a:gd name="connsiteY16" fmla="*/ 678650 h 3102794"/>
              <a:gd name="connsiteX17" fmla="*/ 2304329 w 6515190"/>
              <a:gd name="connsiteY17" fmla="*/ 436275 h 3102794"/>
              <a:gd name="connsiteX18" fmla="*/ 2556377 w 6515190"/>
              <a:gd name="connsiteY18" fmla="*/ 222985 h 3102794"/>
              <a:gd name="connsiteX19" fmla="*/ 2789036 w 6515190"/>
              <a:gd name="connsiteY19" fmla="*/ 77560 h 3102794"/>
              <a:gd name="connsiteX20" fmla="*/ 3234967 w 6515190"/>
              <a:gd name="connsiteY20" fmla="*/ 29085 h 3102794"/>
              <a:gd name="connsiteX21" fmla="*/ 3467626 w 6515190"/>
              <a:gd name="connsiteY21" fmla="*/ 0 h 3102794"/>
              <a:gd name="connsiteX22" fmla="*/ 3739062 w 6515190"/>
              <a:gd name="connsiteY22" fmla="*/ 29085 h 3102794"/>
              <a:gd name="connsiteX23" fmla="*/ 3971721 w 6515190"/>
              <a:gd name="connsiteY23" fmla="*/ 155120 h 3102794"/>
              <a:gd name="connsiteX24" fmla="*/ 4088051 w 6515190"/>
              <a:gd name="connsiteY24" fmla="*/ 319935 h 3102794"/>
              <a:gd name="connsiteX25" fmla="*/ 4039580 w 6515190"/>
              <a:gd name="connsiteY25" fmla="*/ 523530 h 3102794"/>
              <a:gd name="connsiteX26" fmla="*/ 4029886 w 6515190"/>
              <a:gd name="connsiteY26" fmla="*/ 649565 h 3102794"/>
              <a:gd name="connsiteX27" fmla="*/ 4146216 w 6515190"/>
              <a:gd name="connsiteY27" fmla="*/ 707735 h 3102794"/>
              <a:gd name="connsiteX28" fmla="*/ 4466123 w 6515190"/>
              <a:gd name="connsiteY28" fmla="*/ 581700 h 3102794"/>
              <a:gd name="connsiteX29" fmla="*/ 4640617 w 6515190"/>
              <a:gd name="connsiteY29" fmla="*/ 513835 h 3102794"/>
              <a:gd name="connsiteX30" fmla="*/ 4815112 w 6515190"/>
              <a:gd name="connsiteY30" fmla="*/ 445970 h 3102794"/>
              <a:gd name="connsiteX31" fmla="*/ 4960524 w 6515190"/>
              <a:gd name="connsiteY31" fmla="*/ 445970 h 3102794"/>
              <a:gd name="connsiteX32" fmla="*/ 4941136 w 6515190"/>
              <a:gd name="connsiteY32" fmla="*/ 542920 h 3102794"/>
              <a:gd name="connsiteX33" fmla="*/ 4853888 w 6515190"/>
              <a:gd name="connsiteY33" fmla="*/ 620480 h 3102794"/>
              <a:gd name="connsiteX34" fmla="*/ 4776335 w 6515190"/>
              <a:gd name="connsiteY34" fmla="*/ 678650 h 3102794"/>
              <a:gd name="connsiteX35" fmla="*/ 4727865 w 6515190"/>
              <a:gd name="connsiteY35" fmla="*/ 756210 h 3102794"/>
              <a:gd name="connsiteX36" fmla="*/ 4718170 w 6515190"/>
              <a:gd name="connsiteY36" fmla="*/ 794990 h 3102794"/>
              <a:gd name="connsiteX37" fmla="*/ 4737559 w 6515190"/>
              <a:gd name="connsiteY37" fmla="*/ 853160 h 3102794"/>
              <a:gd name="connsiteX38" fmla="*/ 4844194 w 6515190"/>
              <a:gd name="connsiteY38" fmla="*/ 785295 h 3102794"/>
              <a:gd name="connsiteX39" fmla="*/ 4960524 w 6515190"/>
              <a:gd name="connsiteY39" fmla="*/ 736820 h 3102794"/>
              <a:gd name="connsiteX40" fmla="*/ 5057465 w 6515190"/>
              <a:gd name="connsiteY40" fmla="*/ 678650 h 3102794"/>
              <a:gd name="connsiteX41" fmla="*/ 5193183 w 6515190"/>
              <a:gd name="connsiteY41" fmla="*/ 630175 h 3102794"/>
              <a:gd name="connsiteX42" fmla="*/ 5319207 w 6515190"/>
              <a:gd name="connsiteY42" fmla="*/ 698040 h 3102794"/>
              <a:gd name="connsiteX43" fmla="*/ 5222266 w 6515190"/>
              <a:gd name="connsiteY43" fmla="*/ 814380 h 3102794"/>
              <a:gd name="connsiteX44" fmla="*/ 5115630 w 6515190"/>
              <a:gd name="connsiteY44" fmla="*/ 921025 h 3102794"/>
              <a:gd name="connsiteX45" fmla="*/ 5096242 w 6515190"/>
              <a:gd name="connsiteY45" fmla="*/ 1047060 h 3102794"/>
              <a:gd name="connsiteX46" fmla="*/ 5222266 w 6515190"/>
              <a:gd name="connsiteY46" fmla="*/ 1095535 h 3102794"/>
              <a:gd name="connsiteX47" fmla="*/ 5435537 w 6515190"/>
              <a:gd name="connsiteY47" fmla="*/ 1076145 h 3102794"/>
              <a:gd name="connsiteX48" fmla="*/ 5687585 w 6515190"/>
              <a:gd name="connsiteY48" fmla="*/ 940415 h 3102794"/>
              <a:gd name="connsiteX49" fmla="*/ 5881468 w 6515190"/>
              <a:gd name="connsiteY49" fmla="*/ 891940 h 3102794"/>
              <a:gd name="connsiteX50" fmla="*/ 6065656 w 6515190"/>
              <a:gd name="connsiteY50" fmla="*/ 843465 h 3102794"/>
              <a:gd name="connsiteX51" fmla="*/ 6162598 w 6515190"/>
              <a:gd name="connsiteY51" fmla="*/ 891940 h 3102794"/>
              <a:gd name="connsiteX52" fmla="*/ 6055962 w 6515190"/>
              <a:gd name="connsiteY52" fmla="*/ 1037365 h 3102794"/>
              <a:gd name="connsiteX53" fmla="*/ 5852385 w 6515190"/>
              <a:gd name="connsiteY53" fmla="*/ 1144010 h 3102794"/>
              <a:gd name="connsiteX54" fmla="*/ 5716667 w 6515190"/>
              <a:gd name="connsiteY54" fmla="*/ 1299130 h 3102794"/>
              <a:gd name="connsiteX55" fmla="*/ 5610032 w 6515190"/>
              <a:gd name="connsiteY55" fmla="*/ 1405775 h 3102794"/>
              <a:gd name="connsiteX56" fmla="*/ 5610032 w 6515190"/>
              <a:gd name="connsiteY56" fmla="*/ 1473640 h 3102794"/>
              <a:gd name="connsiteX57" fmla="*/ 5745750 w 6515190"/>
              <a:gd name="connsiteY57" fmla="*/ 1502725 h 3102794"/>
              <a:gd name="connsiteX58" fmla="*/ 5862079 w 6515190"/>
              <a:gd name="connsiteY58" fmla="*/ 1444555 h 3102794"/>
              <a:gd name="connsiteX59" fmla="*/ 5997797 w 6515190"/>
              <a:gd name="connsiteY59" fmla="*/ 1366995 h 3102794"/>
              <a:gd name="connsiteX60" fmla="*/ 6085045 w 6515190"/>
              <a:gd name="connsiteY60" fmla="*/ 1425165 h 3102794"/>
              <a:gd name="connsiteX61" fmla="*/ 6036574 w 6515190"/>
              <a:gd name="connsiteY61" fmla="*/ 1522115 h 3102794"/>
              <a:gd name="connsiteX62" fmla="*/ 5929938 w 6515190"/>
              <a:gd name="connsiteY62" fmla="*/ 1648150 h 3102794"/>
              <a:gd name="connsiteX63" fmla="*/ 5891162 w 6515190"/>
              <a:gd name="connsiteY63" fmla="*/ 1725710 h 3102794"/>
              <a:gd name="connsiteX64" fmla="*/ 5881468 w 6515190"/>
              <a:gd name="connsiteY64" fmla="*/ 1793575 h 3102794"/>
              <a:gd name="connsiteX65" fmla="*/ 5891162 w 6515190"/>
              <a:gd name="connsiteY65" fmla="*/ 1812965 h 3102794"/>
              <a:gd name="connsiteX66" fmla="*/ 6017186 w 6515190"/>
              <a:gd name="connsiteY66" fmla="*/ 1812965 h 3102794"/>
              <a:gd name="connsiteX67" fmla="*/ 6211068 w 6515190"/>
              <a:gd name="connsiteY67" fmla="*/ 1793575 h 3102794"/>
              <a:gd name="connsiteX68" fmla="*/ 6356481 w 6515190"/>
              <a:gd name="connsiteY68" fmla="*/ 1812965 h 3102794"/>
              <a:gd name="connsiteX69" fmla="*/ 6366175 w 6515190"/>
              <a:gd name="connsiteY69" fmla="*/ 1890525 h 3102794"/>
              <a:gd name="connsiteX70" fmla="*/ 6249845 w 6515190"/>
              <a:gd name="connsiteY70" fmla="*/ 1987475 h 3102794"/>
              <a:gd name="connsiteX71" fmla="*/ 6094739 w 6515190"/>
              <a:gd name="connsiteY71" fmla="*/ 2094120 h 3102794"/>
              <a:gd name="connsiteX72" fmla="*/ 6055962 w 6515190"/>
              <a:gd name="connsiteY72" fmla="*/ 2229850 h 3102794"/>
              <a:gd name="connsiteX73" fmla="*/ 6065656 w 6515190"/>
              <a:gd name="connsiteY73" fmla="*/ 2317105 h 3102794"/>
              <a:gd name="connsiteX74" fmla="*/ 6133515 w 6515190"/>
              <a:gd name="connsiteY74" fmla="*/ 2433445 h 3102794"/>
              <a:gd name="connsiteX75" fmla="*/ 6211068 w 6515190"/>
              <a:gd name="connsiteY75" fmla="*/ 2569175 h 3102794"/>
              <a:gd name="connsiteX76" fmla="*/ 6424339 w 6515190"/>
              <a:gd name="connsiteY76" fmla="*/ 2598260 h 3102794"/>
              <a:gd name="connsiteX77" fmla="*/ 6511587 w 6515190"/>
              <a:gd name="connsiteY77" fmla="*/ 2646734 h 3102794"/>
              <a:gd name="connsiteX78" fmla="*/ 6492198 w 6515190"/>
              <a:gd name="connsiteY78" fmla="*/ 2704904 h 3102794"/>
              <a:gd name="connsiteX79" fmla="*/ 6434034 w 6515190"/>
              <a:gd name="connsiteY79" fmla="*/ 2821244 h 3102794"/>
              <a:gd name="connsiteX80" fmla="*/ 6375869 w 6515190"/>
              <a:gd name="connsiteY80" fmla="*/ 2889109 h 3102794"/>
              <a:gd name="connsiteX81" fmla="*/ 6366175 w 6515190"/>
              <a:gd name="connsiteY81" fmla="*/ 2956974 h 3102794"/>
              <a:gd name="connsiteX82" fmla="*/ 6414645 w 6515190"/>
              <a:gd name="connsiteY82" fmla="*/ 3083009 h 3102794"/>
              <a:gd name="connsiteX83" fmla="*/ 6308010 w 6515190"/>
              <a:gd name="connsiteY83" fmla="*/ 3102399 h 3102794"/>
              <a:gd name="connsiteX84" fmla="*/ 462442 w 6515190"/>
              <a:gd name="connsiteY84" fmla="*/ 3083009 h 3102794"/>
              <a:gd name="connsiteX85" fmla="*/ 355806 w 6515190"/>
              <a:gd name="connsiteY85" fmla="*/ 3005449 h 3102794"/>
              <a:gd name="connsiteX86" fmla="*/ 268559 w 6515190"/>
              <a:gd name="connsiteY86" fmla="*/ 2937584 h 3102794"/>
              <a:gd name="connsiteX87" fmla="*/ 161923 w 6515190"/>
              <a:gd name="connsiteY87" fmla="*/ 2821244 h 3102794"/>
              <a:gd name="connsiteX88" fmla="*/ 161923 w 6515190"/>
              <a:gd name="connsiteY88" fmla="*/ 2695209 h 3102794"/>
              <a:gd name="connsiteX89" fmla="*/ 297641 w 6515190"/>
              <a:gd name="connsiteY89" fmla="*/ 2549785 h 3102794"/>
              <a:gd name="connsiteX90" fmla="*/ 423665 w 6515190"/>
              <a:gd name="connsiteY90" fmla="*/ 2491615 h 3102794"/>
              <a:gd name="connsiteX91" fmla="*/ 443054 w 6515190"/>
              <a:gd name="connsiteY91" fmla="*/ 2394665 h 3102794"/>
              <a:gd name="connsiteX92" fmla="*/ 413971 w 6515190"/>
              <a:gd name="connsiteY92" fmla="*/ 2317105 h 310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515190" h="3102794">
                <a:moveTo>
                  <a:pt x="413971" y="2317105"/>
                </a:moveTo>
                <a:cubicBezTo>
                  <a:pt x="371963" y="2291252"/>
                  <a:pt x="247555" y="2276709"/>
                  <a:pt x="191006" y="2239545"/>
                </a:cubicBezTo>
                <a:cubicBezTo>
                  <a:pt x="134457" y="2202381"/>
                  <a:pt x="90833" y="2136132"/>
                  <a:pt x="74676" y="2094120"/>
                </a:cubicBezTo>
                <a:cubicBezTo>
                  <a:pt x="58519" y="2052108"/>
                  <a:pt x="82754" y="2018176"/>
                  <a:pt x="94064" y="1987475"/>
                </a:cubicBezTo>
                <a:cubicBezTo>
                  <a:pt x="105374" y="1956774"/>
                  <a:pt x="124762" y="1939000"/>
                  <a:pt x="142535" y="1909915"/>
                </a:cubicBezTo>
                <a:cubicBezTo>
                  <a:pt x="160308" y="1880830"/>
                  <a:pt x="179696" y="1837202"/>
                  <a:pt x="200700" y="1812965"/>
                </a:cubicBezTo>
                <a:cubicBezTo>
                  <a:pt x="221704" y="1788728"/>
                  <a:pt x="252402" y="1787112"/>
                  <a:pt x="268559" y="1764490"/>
                </a:cubicBezTo>
                <a:cubicBezTo>
                  <a:pt x="284716" y="1741868"/>
                  <a:pt x="291178" y="1719247"/>
                  <a:pt x="297641" y="1677235"/>
                </a:cubicBezTo>
                <a:cubicBezTo>
                  <a:pt x="304104" y="1635223"/>
                  <a:pt x="263712" y="1531810"/>
                  <a:pt x="307336" y="1512420"/>
                </a:cubicBezTo>
                <a:cubicBezTo>
                  <a:pt x="350960" y="1493030"/>
                  <a:pt x="443053" y="1525347"/>
                  <a:pt x="559383" y="1560895"/>
                </a:cubicBezTo>
                <a:cubicBezTo>
                  <a:pt x="675713" y="1596443"/>
                  <a:pt x="874443" y="1686930"/>
                  <a:pt x="1005314" y="1725710"/>
                </a:cubicBezTo>
                <a:cubicBezTo>
                  <a:pt x="1136185" y="1764490"/>
                  <a:pt x="1210507" y="1791959"/>
                  <a:pt x="1344609" y="1793575"/>
                </a:cubicBezTo>
                <a:cubicBezTo>
                  <a:pt x="1478711" y="1795191"/>
                  <a:pt x="1675826" y="1790343"/>
                  <a:pt x="1809928" y="1735405"/>
                </a:cubicBezTo>
                <a:cubicBezTo>
                  <a:pt x="1944030" y="1680467"/>
                  <a:pt x="2086211" y="1562511"/>
                  <a:pt x="2149223" y="1463945"/>
                </a:cubicBezTo>
                <a:cubicBezTo>
                  <a:pt x="2212235" y="1365379"/>
                  <a:pt x="2189615" y="1240960"/>
                  <a:pt x="2187999" y="1144010"/>
                </a:cubicBezTo>
                <a:cubicBezTo>
                  <a:pt x="2186383" y="1047060"/>
                  <a:pt x="2142759" y="959805"/>
                  <a:pt x="2139528" y="882245"/>
                </a:cubicBezTo>
                <a:cubicBezTo>
                  <a:pt x="2136297" y="804685"/>
                  <a:pt x="2141144" y="752978"/>
                  <a:pt x="2168611" y="678650"/>
                </a:cubicBezTo>
                <a:cubicBezTo>
                  <a:pt x="2196078" y="604322"/>
                  <a:pt x="2239701" y="512219"/>
                  <a:pt x="2304329" y="436275"/>
                </a:cubicBezTo>
                <a:cubicBezTo>
                  <a:pt x="2368957" y="360331"/>
                  <a:pt x="2475593" y="282771"/>
                  <a:pt x="2556377" y="222985"/>
                </a:cubicBezTo>
                <a:cubicBezTo>
                  <a:pt x="2637161" y="163199"/>
                  <a:pt x="2675938" y="109877"/>
                  <a:pt x="2789036" y="77560"/>
                </a:cubicBezTo>
                <a:cubicBezTo>
                  <a:pt x="2902134" y="45243"/>
                  <a:pt x="3121869" y="42012"/>
                  <a:pt x="3234967" y="29085"/>
                </a:cubicBezTo>
                <a:cubicBezTo>
                  <a:pt x="3348065" y="16158"/>
                  <a:pt x="3383610" y="0"/>
                  <a:pt x="3467626" y="0"/>
                </a:cubicBezTo>
                <a:cubicBezTo>
                  <a:pt x="3551642" y="0"/>
                  <a:pt x="3655046" y="3232"/>
                  <a:pt x="3739062" y="29085"/>
                </a:cubicBezTo>
                <a:cubicBezTo>
                  <a:pt x="3823078" y="54938"/>
                  <a:pt x="3913556" y="106645"/>
                  <a:pt x="3971721" y="155120"/>
                </a:cubicBezTo>
                <a:cubicBezTo>
                  <a:pt x="4029886" y="203595"/>
                  <a:pt x="4076741" y="258533"/>
                  <a:pt x="4088051" y="319935"/>
                </a:cubicBezTo>
                <a:cubicBezTo>
                  <a:pt x="4099361" y="381337"/>
                  <a:pt x="4049274" y="468592"/>
                  <a:pt x="4039580" y="523530"/>
                </a:cubicBezTo>
                <a:cubicBezTo>
                  <a:pt x="4029886" y="578468"/>
                  <a:pt x="4012113" y="618864"/>
                  <a:pt x="4029886" y="649565"/>
                </a:cubicBezTo>
                <a:cubicBezTo>
                  <a:pt x="4047659" y="680266"/>
                  <a:pt x="4073510" y="719046"/>
                  <a:pt x="4146216" y="707735"/>
                </a:cubicBezTo>
                <a:cubicBezTo>
                  <a:pt x="4218922" y="696424"/>
                  <a:pt x="4383723" y="614017"/>
                  <a:pt x="4466123" y="581700"/>
                </a:cubicBezTo>
                <a:lnTo>
                  <a:pt x="4640617" y="513835"/>
                </a:lnTo>
                <a:cubicBezTo>
                  <a:pt x="4698782" y="491213"/>
                  <a:pt x="4761794" y="457281"/>
                  <a:pt x="4815112" y="445970"/>
                </a:cubicBezTo>
                <a:cubicBezTo>
                  <a:pt x="4868430" y="434659"/>
                  <a:pt x="4939520" y="429812"/>
                  <a:pt x="4960524" y="445970"/>
                </a:cubicBezTo>
                <a:cubicBezTo>
                  <a:pt x="4981528" y="462128"/>
                  <a:pt x="4958909" y="513835"/>
                  <a:pt x="4941136" y="542920"/>
                </a:cubicBezTo>
                <a:cubicBezTo>
                  <a:pt x="4923363" y="572005"/>
                  <a:pt x="4853888" y="620480"/>
                  <a:pt x="4853888" y="620480"/>
                </a:cubicBezTo>
                <a:cubicBezTo>
                  <a:pt x="4826421" y="643102"/>
                  <a:pt x="4797339" y="656028"/>
                  <a:pt x="4776335" y="678650"/>
                </a:cubicBezTo>
                <a:cubicBezTo>
                  <a:pt x="4755331" y="701272"/>
                  <a:pt x="4737559" y="736820"/>
                  <a:pt x="4727865" y="756210"/>
                </a:cubicBezTo>
                <a:cubicBezTo>
                  <a:pt x="4718171" y="775600"/>
                  <a:pt x="4716554" y="778832"/>
                  <a:pt x="4718170" y="794990"/>
                </a:cubicBezTo>
                <a:cubicBezTo>
                  <a:pt x="4719786" y="811148"/>
                  <a:pt x="4716555" y="854776"/>
                  <a:pt x="4737559" y="853160"/>
                </a:cubicBezTo>
                <a:cubicBezTo>
                  <a:pt x="4758563" y="851544"/>
                  <a:pt x="4807033" y="804685"/>
                  <a:pt x="4844194" y="785295"/>
                </a:cubicBezTo>
                <a:cubicBezTo>
                  <a:pt x="4881355" y="765905"/>
                  <a:pt x="4924979" y="754594"/>
                  <a:pt x="4960524" y="736820"/>
                </a:cubicBezTo>
                <a:cubicBezTo>
                  <a:pt x="4996069" y="719046"/>
                  <a:pt x="5018689" y="696424"/>
                  <a:pt x="5057465" y="678650"/>
                </a:cubicBezTo>
                <a:cubicBezTo>
                  <a:pt x="5096241" y="660876"/>
                  <a:pt x="5149559" y="626943"/>
                  <a:pt x="5193183" y="630175"/>
                </a:cubicBezTo>
                <a:cubicBezTo>
                  <a:pt x="5236807" y="633407"/>
                  <a:pt x="5314360" y="667339"/>
                  <a:pt x="5319207" y="698040"/>
                </a:cubicBezTo>
                <a:cubicBezTo>
                  <a:pt x="5324054" y="728741"/>
                  <a:pt x="5256195" y="777216"/>
                  <a:pt x="5222266" y="814380"/>
                </a:cubicBezTo>
                <a:cubicBezTo>
                  <a:pt x="5188337" y="851544"/>
                  <a:pt x="5136634" y="882245"/>
                  <a:pt x="5115630" y="921025"/>
                </a:cubicBezTo>
                <a:cubicBezTo>
                  <a:pt x="5094626" y="959805"/>
                  <a:pt x="5078469" y="1017975"/>
                  <a:pt x="5096242" y="1047060"/>
                </a:cubicBezTo>
                <a:cubicBezTo>
                  <a:pt x="5114015" y="1076145"/>
                  <a:pt x="5165717" y="1090687"/>
                  <a:pt x="5222266" y="1095535"/>
                </a:cubicBezTo>
                <a:cubicBezTo>
                  <a:pt x="5278815" y="1100382"/>
                  <a:pt x="5357984" y="1101998"/>
                  <a:pt x="5435537" y="1076145"/>
                </a:cubicBezTo>
                <a:cubicBezTo>
                  <a:pt x="5513090" y="1050292"/>
                  <a:pt x="5613263" y="971116"/>
                  <a:pt x="5687585" y="940415"/>
                </a:cubicBezTo>
                <a:cubicBezTo>
                  <a:pt x="5761907" y="909714"/>
                  <a:pt x="5818456" y="908098"/>
                  <a:pt x="5881468" y="891940"/>
                </a:cubicBezTo>
                <a:cubicBezTo>
                  <a:pt x="5944480" y="875782"/>
                  <a:pt x="6018801" y="843465"/>
                  <a:pt x="6065656" y="843465"/>
                </a:cubicBezTo>
                <a:cubicBezTo>
                  <a:pt x="6112511" y="843465"/>
                  <a:pt x="6164214" y="859623"/>
                  <a:pt x="6162598" y="891940"/>
                </a:cubicBezTo>
                <a:cubicBezTo>
                  <a:pt x="6160982" y="924257"/>
                  <a:pt x="6107664" y="995353"/>
                  <a:pt x="6055962" y="1037365"/>
                </a:cubicBezTo>
                <a:cubicBezTo>
                  <a:pt x="6004260" y="1079377"/>
                  <a:pt x="5908934" y="1100383"/>
                  <a:pt x="5852385" y="1144010"/>
                </a:cubicBezTo>
                <a:cubicBezTo>
                  <a:pt x="5795836" y="1187637"/>
                  <a:pt x="5757059" y="1255502"/>
                  <a:pt x="5716667" y="1299130"/>
                </a:cubicBezTo>
                <a:cubicBezTo>
                  <a:pt x="5676275" y="1342757"/>
                  <a:pt x="5627805" y="1376690"/>
                  <a:pt x="5610032" y="1405775"/>
                </a:cubicBezTo>
                <a:cubicBezTo>
                  <a:pt x="5592259" y="1434860"/>
                  <a:pt x="5587412" y="1457482"/>
                  <a:pt x="5610032" y="1473640"/>
                </a:cubicBezTo>
                <a:cubicBezTo>
                  <a:pt x="5632652" y="1489798"/>
                  <a:pt x="5703742" y="1507572"/>
                  <a:pt x="5745750" y="1502725"/>
                </a:cubicBezTo>
                <a:cubicBezTo>
                  <a:pt x="5787758" y="1497878"/>
                  <a:pt x="5862079" y="1444555"/>
                  <a:pt x="5862079" y="1444555"/>
                </a:cubicBezTo>
                <a:cubicBezTo>
                  <a:pt x="5904087" y="1421933"/>
                  <a:pt x="5960636" y="1370227"/>
                  <a:pt x="5997797" y="1366995"/>
                </a:cubicBezTo>
                <a:cubicBezTo>
                  <a:pt x="6034958" y="1363763"/>
                  <a:pt x="6078582" y="1399312"/>
                  <a:pt x="6085045" y="1425165"/>
                </a:cubicBezTo>
                <a:cubicBezTo>
                  <a:pt x="6091508" y="1451018"/>
                  <a:pt x="6062425" y="1484951"/>
                  <a:pt x="6036574" y="1522115"/>
                </a:cubicBezTo>
                <a:cubicBezTo>
                  <a:pt x="6010723" y="1559279"/>
                  <a:pt x="5954173" y="1614218"/>
                  <a:pt x="5929938" y="1648150"/>
                </a:cubicBezTo>
                <a:cubicBezTo>
                  <a:pt x="5905703" y="1682082"/>
                  <a:pt x="5899240" y="1701473"/>
                  <a:pt x="5891162" y="1725710"/>
                </a:cubicBezTo>
                <a:cubicBezTo>
                  <a:pt x="5883084" y="1749947"/>
                  <a:pt x="5881468" y="1779033"/>
                  <a:pt x="5881468" y="1793575"/>
                </a:cubicBezTo>
                <a:cubicBezTo>
                  <a:pt x="5881468" y="1808117"/>
                  <a:pt x="5868542" y="1809733"/>
                  <a:pt x="5891162" y="1812965"/>
                </a:cubicBezTo>
                <a:cubicBezTo>
                  <a:pt x="5913782" y="1816197"/>
                  <a:pt x="5963868" y="1816197"/>
                  <a:pt x="6017186" y="1812965"/>
                </a:cubicBezTo>
                <a:cubicBezTo>
                  <a:pt x="6070504" y="1809733"/>
                  <a:pt x="6154519" y="1793575"/>
                  <a:pt x="6211068" y="1793575"/>
                </a:cubicBezTo>
                <a:cubicBezTo>
                  <a:pt x="6267617" y="1793575"/>
                  <a:pt x="6330630" y="1796807"/>
                  <a:pt x="6356481" y="1812965"/>
                </a:cubicBezTo>
                <a:cubicBezTo>
                  <a:pt x="6382332" y="1829123"/>
                  <a:pt x="6383948" y="1861440"/>
                  <a:pt x="6366175" y="1890525"/>
                </a:cubicBezTo>
                <a:cubicBezTo>
                  <a:pt x="6348402" y="1919610"/>
                  <a:pt x="6295084" y="1953543"/>
                  <a:pt x="6249845" y="1987475"/>
                </a:cubicBezTo>
                <a:cubicBezTo>
                  <a:pt x="6204606" y="2021407"/>
                  <a:pt x="6127053" y="2053724"/>
                  <a:pt x="6094739" y="2094120"/>
                </a:cubicBezTo>
                <a:cubicBezTo>
                  <a:pt x="6062425" y="2134516"/>
                  <a:pt x="6060809" y="2192686"/>
                  <a:pt x="6055962" y="2229850"/>
                </a:cubicBezTo>
                <a:cubicBezTo>
                  <a:pt x="6051115" y="2267014"/>
                  <a:pt x="6052731" y="2283173"/>
                  <a:pt x="6065656" y="2317105"/>
                </a:cubicBezTo>
                <a:cubicBezTo>
                  <a:pt x="6078581" y="2351037"/>
                  <a:pt x="6109280" y="2391433"/>
                  <a:pt x="6133515" y="2433445"/>
                </a:cubicBezTo>
                <a:cubicBezTo>
                  <a:pt x="6157750" y="2475457"/>
                  <a:pt x="6162597" y="2541706"/>
                  <a:pt x="6211068" y="2569175"/>
                </a:cubicBezTo>
                <a:cubicBezTo>
                  <a:pt x="6259539" y="2596644"/>
                  <a:pt x="6374252" y="2585333"/>
                  <a:pt x="6424339" y="2598260"/>
                </a:cubicBezTo>
                <a:cubicBezTo>
                  <a:pt x="6474426" y="2611187"/>
                  <a:pt x="6500277" y="2628960"/>
                  <a:pt x="6511587" y="2646734"/>
                </a:cubicBezTo>
                <a:cubicBezTo>
                  <a:pt x="6522897" y="2664508"/>
                  <a:pt x="6505124" y="2675819"/>
                  <a:pt x="6492198" y="2704904"/>
                </a:cubicBezTo>
                <a:cubicBezTo>
                  <a:pt x="6479272" y="2733989"/>
                  <a:pt x="6453422" y="2790543"/>
                  <a:pt x="6434034" y="2821244"/>
                </a:cubicBezTo>
                <a:cubicBezTo>
                  <a:pt x="6414646" y="2851945"/>
                  <a:pt x="6387179" y="2866487"/>
                  <a:pt x="6375869" y="2889109"/>
                </a:cubicBezTo>
                <a:cubicBezTo>
                  <a:pt x="6364559" y="2911731"/>
                  <a:pt x="6359712" y="2924657"/>
                  <a:pt x="6366175" y="2956974"/>
                </a:cubicBezTo>
                <a:cubicBezTo>
                  <a:pt x="6372638" y="2989291"/>
                  <a:pt x="6424339" y="3058772"/>
                  <a:pt x="6414645" y="3083009"/>
                </a:cubicBezTo>
                <a:cubicBezTo>
                  <a:pt x="6404951" y="3107246"/>
                  <a:pt x="6308010" y="3102399"/>
                  <a:pt x="6308010" y="3102399"/>
                </a:cubicBezTo>
                <a:lnTo>
                  <a:pt x="462442" y="3083009"/>
                </a:lnTo>
                <a:cubicBezTo>
                  <a:pt x="-529592" y="3066851"/>
                  <a:pt x="388120" y="3029686"/>
                  <a:pt x="355806" y="3005449"/>
                </a:cubicBezTo>
                <a:cubicBezTo>
                  <a:pt x="323492" y="2981212"/>
                  <a:pt x="300873" y="2968285"/>
                  <a:pt x="268559" y="2937584"/>
                </a:cubicBezTo>
                <a:cubicBezTo>
                  <a:pt x="236245" y="2906883"/>
                  <a:pt x="179696" y="2861640"/>
                  <a:pt x="161923" y="2821244"/>
                </a:cubicBezTo>
                <a:cubicBezTo>
                  <a:pt x="144150" y="2780848"/>
                  <a:pt x="139303" y="2740452"/>
                  <a:pt x="161923" y="2695209"/>
                </a:cubicBezTo>
                <a:cubicBezTo>
                  <a:pt x="184543" y="2649966"/>
                  <a:pt x="254017" y="2583717"/>
                  <a:pt x="297641" y="2549785"/>
                </a:cubicBezTo>
                <a:cubicBezTo>
                  <a:pt x="341265" y="2515853"/>
                  <a:pt x="399430" y="2517468"/>
                  <a:pt x="423665" y="2491615"/>
                </a:cubicBezTo>
                <a:cubicBezTo>
                  <a:pt x="447900" y="2465762"/>
                  <a:pt x="441438" y="2422134"/>
                  <a:pt x="443054" y="2394665"/>
                </a:cubicBezTo>
                <a:cubicBezTo>
                  <a:pt x="444670" y="2367196"/>
                  <a:pt x="455979" y="2342958"/>
                  <a:pt x="413971" y="2317105"/>
                </a:cubicBezTo>
                <a:close/>
              </a:path>
            </a:pathLst>
          </a:custGeom>
          <a:solidFill>
            <a:schemeClr val="accent1">
              <a:alpha val="5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8275972" y="3674405"/>
            <a:ext cx="983954" cy="523530"/>
          </a:xfrm>
          <a:prstGeom prst="straightConnector1">
            <a:avLst/>
          </a:prstGeom>
          <a:ln w="76200" cmpd="sng">
            <a:solidFill>
              <a:srgbClr val="C0504D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8525315" y="4275496"/>
            <a:ext cx="657059" cy="336605"/>
          </a:xfrm>
          <a:prstGeom prst="straightConnector1">
            <a:avLst/>
          </a:prstGeom>
          <a:ln w="76200" cmpd="sng">
            <a:solidFill>
              <a:srgbClr val="C0504D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8795143" y="4612100"/>
            <a:ext cx="823466" cy="210186"/>
          </a:xfrm>
          <a:prstGeom prst="straightConnector1">
            <a:avLst/>
          </a:prstGeom>
          <a:ln w="76200" cmpd="sng">
            <a:solidFill>
              <a:srgbClr val="C0504D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280150" y="3319946"/>
            <a:ext cx="554738" cy="286595"/>
          </a:xfrm>
          <a:prstGeom prst="straightConnector1">
            <a:avLst/>
          </a:prstGeom>
          <a:ln w="76200" cmpd="sng">
            <a:solidFill>
              <a:srgbClr val="C0504D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721234" y="3530516"/>
            <a:ext cx="452948" cy="286595"/>
          </a:xfrm>
          <a:prstGeom prst="straightConnector1">
            <a:avLst/>
          </a:prstGeom>
          <a:ln w="76200" cmpd="sng">
            <a:solidFill>
              <a:srgbClr val="C0504D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474027" y="5031321"/>
            <a:ext cx="620425" cy="0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784239" y="5478214"/>
            <a:ext cx="620425" cy="187309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598" y="1839054"/>
            <a:ext cx="1219319" cy="12226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32286" y="2260629"/>
            <a:ext cx="565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72057" y="5434690"/>
            <a:ext cx="2222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Valley Cold Pool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95714" y="155120"/>
            <a:ext cx="4467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Day-time exchange processes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72058" y="4953300"/>
            <a:ext cx="2223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Surface-based mixing</a:t>
            </a:r>
          </a:p>
        </p:txBody>
      </p:sp>
      <p:sp>
        <p:nvSpPr>
          <p:cNvPr id="30" name="Curved Left Arrow 29"/>
          <p:cNvSpPr/>
          <p:nvPr/>
        </p:nvSpPr>
        <p:spPr>
          <a:xfrm flipH="1" flipV="1">
            <a:off x="5934834" y="4639993"/>
            <a:ext cx="339482" cy="367667"/>
          </a:xfrm>
          <a:prstGeom prst="curved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urved Left Arrow 30"/>
          <p:cNvSpPr/>
          <p:nvPr/>
        </p:nvSpPr>
        <p:spPr>
          <a:xfrm rot="204748" flipV="1">
            <a:off x="6126890" y="4492587"/>
            <a:ext cx="316243" cy="399368"/>
          </a:xfrm>
          <a:prstGeom prst="curved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533536">
            <a:off x="7949345" y="2957278"/>
            <a:ext cx="3035521" cy="725335"/>
          </a:xfrm>
          <a:prstGeom prst="ellipse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2"/>
                </a:solidFill>
              </a:rPr>
              <a:t>Up-Canyon Flows</a:t>
            </a:r>
          </a:p>
        </p:txBody>
      </p:sp>
    </p:spTree>
    <p:extLst>
      <p:ext uri="{BB962C8B-B14F-4D97-AF65-F5344CB8AC3E}">
        <p14:creationId xmlns:p14="http://schemas.microsoft.com/office/powerpoint/2010/main" val="35963741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A79C17-4E58-8E46-B8A7-97EC69A80091}"/>
              </a:ext>
            </a:extLst>
          </p:cNvPr>
          <p:cNvGrpSpPr>
            <a:grpSpLocks noChangeAspect="1"/>
          </p:cNvGrpSpPr>
          <p:nvPr/>
        </p:nvGrpSpPr>
        <p:grpSpPr>
          <a:xfrm>
            <a:off x="2231627" y="300767"/>
            <a:ext cx="5313497" cy="6255977"/>
            <a:chOff x="514322" y="7778969"/>
            <a:chExt cx="8050753" cy="9478753"/>
          </a:xfrm>
        </p:grpSpPr>
        <p:pic>
          <p:nvPicPr>
            <p:cNvPr id="3" name="Picture 2" descr="S4S_map.ps">
              <a:extLst>
                <a:ext uri="{FF2B5EF4-FFF2-40B4-BE49-F238E27FC236}">
                  <a16:creationId xmlns:a16="http://schemas.microsoft.com/office/drawing/2014/main" id="{C5B094FF-CC9E-2549-8F2F-FC93497E2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95" t="20890" r="8930" b="7625"/>
            <a:stretch/>
          </p:blipFill>
          <p:spPr>
            <a:xfrm>
              <a:off x="514322" y="7778969"/>
              <a:ext cx="8050753" cy="94787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29A92-AF12-5C4B-B90F-98CC72B64DC1}"/>
                </a:ext>
              </a:extLst>
            </p:cNvPr>
            <p:cNvSpPr txBox="1"/>
            <p:nvPr/>
          </p:nvSpPr>
          <p:spPr>
            <a:xfrm rot="2405483">
              <a:off x="2014567" y="10604308"/>
              <a:ext cx="1933805" cy="39637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LAKE “EXCHANGE”</a:t>
              </a:r>
            </a:p>
          </p:txBody>
        </p:sp>
        <p:sp>
          <p:nvSpPr>
            <p:cNvPr id="5" name="Up-Down Arrow 4">
              <a:extLst>
                <a:ext uri="{FF2B5EF4-FFF2-40B4-BE49-F238E27FC236}">
                  <a16:creationId xmlns:a16="http://schemas.microsoft.com/office/drawing/2014/main" id="{1B881EE3-5A41-BA45-8044-483FE238E3C9}"/>
                </a:ext>
              </a:extLst>
            </p:cNvPr>
            <p:cNvSpPr/>
            <p:nvPr/>
          </p:nvSpPr>
          <p:spPr>
            <a:xfrm rot="18567397">
              <a:off x="2619897" y="9795802"/>
              <a:ext cx="541742" cy="1882823"/>
            </a:xfrm>
            <a:prstGeom prst="upDownArrow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Up-Down Arrow 5">
              <a:extLst>
                <a:ext uri="{FF2B5EF4-FFF2-40B4-BE49-F238E27FC236}">
                  <a16:creationId xmlns:a16="http://schemas.microsoft.com/office/drawing/2014/main" id="{AB731342-F712-174D-8711-4CBC25A9A5E4}"/>
                </a:ext>
              </a:extLst>
            </p:cNvPr>
            <p:cNvSpPr/>
            <p:nvPr/>
          </p:nvSpPr>
          <p:spPr>
            <a:xfrm rot="20272376">
              <a:off x="4403093" y="15035357"/>
              <a:ext cx="541742" cy="1684871"/>
            </a:xfrm>
            <a:prstGeom prst="upDownArrow">
              <a:avLst/>
            </a:prstGeom>
            <a:noFill/>
            <a:ln w="38100" cmpd="sng"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D802E4-73E2-3644-82ED-C3528213040F}"/>
                </a:ext>
              </a:extLst>
            </p:cNvPr>
            <p:cNvSpPr txBox="1"/>
            <p:nvPr/>
          </p:nvSpPr>
          <p:spPr>
            <a:xfrm rot="4200525">
              <a:off x="3798078" y="15655195"/>
              <a:ext cx="1749217" cy="396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3366FF"/>
                  </a:solidFill>
                </a:rPr>
                <a:t>INTER-BASIN EX.</a:t>
              </a:r>
            </a:p>
          </p:txBody>
        </p:sp>
        <p:sp>
          <p:nvSpPr>
            <p:cNvPr id="8" name="Up-Down Arrow 7">
              <a:extLst>
                <a:ext uri="{FF2B5EF4-FFF2-40B4-BE49-F238E27FC236}">
                  <a16:creationId xmlns:a16="http://schemas.microsoft.com/office/drawing/2014/main" id="{B78CEFE9-69AC-0A4C-8E0F-A62028852BEB}"/>
                </a:ext>
              </a:extLst>
            </p:cNvPr>
            <p:cNvSpPr/>
            <p:nvPr/>
          </p:nvSpPr>
          <p:spPr>
            <a:xfrm rot="4345024">
              <a:off x="6812377" y="12429254"/>
              <a:ext cx="175324" cy="1205575"/>
            </a:xfrm>
            <a:prstGeom prst="upDownArrow">
              <a:avLst/>
            </a:prstGeom>
            <a:noFill/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Up-Down Arrow 8">
              <a:extLst>
                <a:ext uri="{FF2B5EF4-FFF2-40B4-BE49-F238E27FC236}">
                  <a16:creationId xmlns:a16="http://schemas.microsoft.com/office/drawing/2014/main" id="{3A25258B-785C-8048-80F6-0A006FCD68C7}"/>
                </a:ext>
              </a:extLst>
            </p:cNvPr>
            <p:cNvSpPr/>
            <p:nvPr/>
          </p:nvSpPr>
          <p:spPr>
            <a:xfrm rot="5065168">
              <a:off x="6827470" y="11426623"/>
              <a:ext cx="142143" cy="1029671"/>
            </a:xfrm>
            <a:prstGeom prst="upDownArrow">
              <a:avLst/>
            </a:prstGeom>
            <a:noFill/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Up-Down Arrow 9">
              <a:extLst>
                <a:ext uri="{FF2B5EF4-FFF2-40B4-BE49-F238E27FC236}">
                  <a16:creationId xmlns:a16="http://schemas.microsoft.com/office/drawing/2014/main" id="{794BFE8D-9695-9B49-99D0-33C074797DA6}"/>
                </a:ext>
              </a:extLst>
            </p:cNvPr>
            <p:cNvSpPr/>
            <p:nvPr/>
          </p:nvSpPr>
          <p:spPr>
            <a:xfrm rot="3713219">
              <a:off x="6712939" y="10303852"/>
              <a:ext cx="151620" cy="1029671"/>
            </a:xfrm>
            <a:prstGeom prst="upDownArrow">
              <a:avLst/>
            </a:prstGeom>
            <a:noFill/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Up-Down Arrow 10">
              <a:extLst>
                <a:ext uri="{FF2B5EF4-FFF2-40B4-BE49-F238E27FC236}">
                  <a16:creationId xmlns:a16="http://schemas.microsoft.com/office/drawing/2014/main" id="{7AACC7C7-664A-1344-82A1-F277D9D65A10}"/>
                </a:ext>
              </a:extLst>
            </p:cNvPr>
            <p:cNvSpPr/>
            <p:nvPr/>
          </p:nvSpPr>
          <p:spPr>
            <a:xfrm rot="2595932">
              <a:off x="5497214" y="9976382"/>
              <a:ext cx="196525" cy="665919"/>
            </a:xfrm>
            <a:prstGeom prst="upDownArrow">
              <a:avLst/>
            </a:prstGeom>
            <a:noFill/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Up-Down Arrow 11">
              <a:extLst>
                <a:ext uri="{FF2B5EF4-FFF2-40B4-BE49-F238E27FC236}">
                  <a16:creationId xmlns:a16="http://schemas.microsoft.com/office/drawing/2014/main" id="{6FEAE6F0-E4F0-1B4F-99A8-845F0FA3BD5E}"/>
                </a:ext>
              </a:extLst>
            </p:cNvPr>
            <p:cNvSpPr/>
            <p:nvPr/>
          </p:nvSpPr>
          <p:spPr>
            <a:xfrm rot="5400000">
              <a:off x="2287022" y="12125805"/>
              <a:ext cx="167871" cy="863622"/>
            </a:xfrm>
            <a:prstGeom prst="upDownArrow">
              <a:avLst/>
            </a:prstGeom>
            <a:noFill/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Up-Down Arrow 12">
              <a:extLst>
                <a:ext uri="{FF2B5EF4-FFF2-40B4-BE49-F238E27FC236}">
                  <a16:creationId xmlns:a16="http://schemas.microsoft.com/office/drawing/2014/main" id="{BBD1E602-BBC0-C345-BF75-31CEE79CF82F}"/>
                </a:ext>
              </a:extLst>
            </p:cNvPr>
            <p:cNvSpPr/>
            <p:nvPr/>
          </p:nvSpPr>
          <p:spPr>
            <a:xfrm rot="5400000">
              <a:off x="6823839" y="13273493"/>
              <a:ext cx="152400" cy="1202213"/>
            </a:xfrm>
            <a:prstGeom prst="upDownArrow">
              <a:avLst/>
            </a:prstGeom>
            <a:noFill/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Up-Down Arrow 13">
              <a:extLst>
                <a:ext uri="{FF2B5EF4-FFF2-40B4-BE49-F238E27FC236}">
                  <a16:creationId xmlns:a16="http://schemas.microsoft.com/office/drawing/2014/main" id="{D7EBA358-1BA9-0742-BD47-7AF7458C8FE4}"/>
                </a:ext>
              </a:extLst>
            </p:cNvPr>
            <p:cNvSpPr/>
            <p:nvPr/>
          </p:nvSpPr>
          <p:spPr>
            <a:xfrm rot="3628601">
              <a:off x="2497765" y="13435964"/>
              <a:ext cx="201051" cy="1029671"/>
            </a:xfrm>
            <a:prstGeom prst="upDownArrow">
              <a:avLst/>
            </a:prstGeom>
            <a:noFill/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Up-Down Arrow 14">
              <a:extLst>
                <a:ext uri="{FF2B5EF4-FFF2-40B4-BE49-F238E27FC236}">
                  <a16:creationId xmlns:a16="http://schemas.microsoft.com/office/drawing/2014/main" id="{32189838-64D4-1342-9808-394A7C6E00E8}"/>
                </a:ext>
              </a:extLst>
            </p:cNvPr>
            <p:cNvSpPr/>
            <p:nvPr/>
          </p:nvSpPr>
          <p:spPr>
            <a:xfrm rot="2308215">
              <a:off x="2896754" y="14894807"/>
              <a:ext cx="201051" cy="1029671"/>
            </a:xfrm>
            <a:prstGeom prst="upDownArrow">
              <a:avLst/>
            </a:prstGeom>
            <a:noFill/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D6AD091-5420-C641-A437-110AD9537E46}"/>
                </a:ext>
              </a:extLst>
            </p:cNvPr>
            <p:cNvSpPr txBox="1"/>
            <p:nvPr/>
          </p:nvSpPr>
          <p:spPr>
            <a:xfrm>
              <a:off x="1896599" y="12862067"/>
              <a:ext cx="1695200" cy="699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8000"/>
                  </a:solidFill>
                </a:rPr>
                <a:t>CANYON </a:t>
              </a:r>
            </a:p>
            <a:p>
              <a:pPr algn="ctr"/>
              <a:r>
                <a:rPr lang="en-US" sz="1200" b="1" dirty="0">
                  <a:solidFill>
                    <a:srgbClr val="008000"/>
                  </a:solidFill>
                </a:rPr>
                <a:t>CIRCULATIONS</a:t>
              </a:r>
              <a:endParaRPr lang="en-US" sz="1400" b="1" dirty="0">
                <a:solidFill>
                  <a:srgbClr val="008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60D41B-49A2-2C46-A265-22452822ABBA}"/>
                </a:ext>
              </a:extLst>
            </p:cNvPr>
            <p:cNvSpPr txBox="1"/>
            <p:nvPr/>
          </p:nvSpPr>
          <p:spPr>
            <a:xfrm>
              <a:off x="6311545" y="12212071"/>
              <a:ext cx="1695200" cy="699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8000"/>
                  </a:solidFill>
                </a:rPr>
                <a:t>CANYON</a:t>
              </a:r>
            </a:p>
            <a:p>
              <a:pPr algn="ctr"/>
              <a:r>
                <a:rPr lang="en-US" sz="1200" b="1" dirty="0">
                  <a:solidFill>
                    <a:srgbClr val="008000"/>
                  </a:solidFill>
                </a:rPr>
                <a:t>CIRCULATIONS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3B53614-06FE-4244-A24A-8CDDCFC95FF1}"/>
              </a:ext>
            </a:extLst>
          </p:cNvPr>
          <p:cNvSpPr txBox="1"/>
          <p:nvPr/>
        </p:nvSpPr>
        <p:spPr>
          <a:xfrm>
            <a:off x="7708410" y="431395"/>
            <a:ext cx="2730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Previous sites investigation cold-air pool exchange processes in the Salt Lake Valley basin.</a:t>
            </a:r>
          </a:p>
        </p:txBody>
      </p:sp>
    </p:spTree>
    <p:extLst>
      <p:ext uri="{BB962C8B-B14F-4D97-AF65-F5344CB8AC3E}">
        <p14:creationId xmlns:p14="http://schemas.microsoft.com/office/powerpoint/2010/main" val="28397803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A460F0-E0C7-134F-A02D-3648088E27EF}"/>
              </a:ext>
            </a:extLst>
          </p:cNvPr>
          <p:cNvSpPr txBox="1"/>
          <p:nvPr/>
        </p:nvSpPr>
        <p:spPr>
          <a:xfrm>
            <a:off x="3962401" y="2514602"/>
            <a:ext cx="4724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PCAP Formation – clear AQ link</a:t>
            </a:r>
          </a:p>
        </p:txBody>
      </p:sp>
    </p:spTree>
    <p:extLst>
      <p:ext uri="{BB962C8B-B14F-4D97-AF65-F5344CB8AC3E}">
        <p14:creationId xmlns:p14="http://schemas.microsoft.com/office/powerpoint/2010/main" val="9216986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t_def_pm_daqstud_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869" y="791757"/>
            <a:ext cx="7718208" cy="5598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1" y="29057"/>
            <a:ext cx="8998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2015-2016 Cold Season  </a:t>
            </a:r>
          </a:p>
          <a:p>
            <a:r>
              <a:rPr lang="en-US" sz="2400" dirty="0"/>
              <a:t>					Valley Heat Deficit and PM</a:t>
            </a:r>
            <a:r>
              <a:rPr lang="en-US" sz="2400" baseline="-25000" dirty="0"/>
              <a:t>2.5</a:t>
            </a: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7958749" y="4128393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4813960" y="4064920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649226" y="3814304"/>
            <a:ext cx="5180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4 Jan.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05580" y="5115244"/>
            <a:ext cx="8483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7 – 14  Feb.</a:t>
            </a: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8056720" y="4128393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8158477" y="4130921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8247773" y="4133449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8326653" y="4133449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8413421" y="4133449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8500189" y="4133449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8597373" y="4135977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834330" y="6310772"/>
            <a:ext cx="53737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9 </a:t>
            </a:r>
            <a:r>
              <a:rPr lang="en-US" dirty="0" err="1"/>
              <a:t>Exceedances</a:t>
            </a:r>
            <a:r>
              <a:rPr lang="en-US" dirty="0"/>
              <a:t> (typically 18) of the NAAQS of 35 μg/m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95110" y="3128031"/>
            <a:ext cx="1617011" cy="251573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005038" y="4194559"/>
            <a:ext cx="5967957" cy="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50813" y="3952278"/>
            <a:ext cx="5982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NAAQS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78890" y="1508822"/>
            <a:ext cx="989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(2200 m MSL)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19426" y="3037756"/>
            <a:ext cx="989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(1300 m MSL)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1944108" y="4241500"/>
            <a:ext cx="13837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(below 2200 m MSL)</a:t>
            </a:r>
          </a:p>
        </p:txBody>
      </p:sp>
    </p:spTree>
    <p:extLst>
      <p:ext uri="{BB962C8B-B14F-4D97-AF65-F5344CB8AC3E}">
        <p14:creationId xmlns:p14="http://schemas.microsoft.com/office/powerpoint/2010/main" val="114742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A460F0-E0C7-134F-A02D-3648088E27EF}"/>
              </a:ext>
            </a:extLst>
          </p:cNvPr>
          <p:cNvSpPr txBox="1"/>
          <p:nvPr/>
        </p:nvSpPr>
        <p:spPr>
          <a:xfrm>
            <a:off x="4223658" y="2645230"/>
            <a:ext cx="4305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PCAP “Structure” Variability </a:t>
            </a:r>
          </a:p>
        </p:txBody>
      </p:sp>
    </p:spTree>
    <p:extLst>
      <p:ext uri="{BB962C8B-B14F-4D97-AF65-F5344CB8AC3E}">
        <p14:creationId xmlns:p14="http://schemas.microsoft.com/office/powerpoint/2010/main" val="40943503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8544" y="164060"/>
            <a:ext cx="7425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PCAP temporal variations  (6-16 February 2016 example) </a:t>
            </a:r>
          </a:p>
        </p:txBody>
      </p:sp>
      <p:pic>
        <p:nvPicPr>
          <p:cNvPr id="5" name="Picture 4" descr="RAD_and_PM_06-16Fe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40152"/>
            <a:ext cx="9144000" cy="464802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716381" y="853043"/>
            <a:ext cx="2727853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550868" y="853044"/>
            <a:ext cx="3864165" cy="17775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44055" y="802953"/>
            <a:ext cx="968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“Clear”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51723" y="804522"/>
            <a:ext cx="1386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“Haze/Fog”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520867" y="950110"/>
            <a:ext cx="0" cy="3825582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165065" y="3500032"/>
            <a:ext cx="3490493" cy="2822001"/>
            <a:chOff x="641064" y="3500031"/>
            <a:chExt cx="3490493" cy="2822001"/>
          </a:xfrm>
        </p:grpSpPr>
        <p:sp>
          <p:nvSpPr>
            <p:cNvPr id="19" name="Right Arrow 18"/>
            <p:cNvSpPr/>
            <p:nvPr/>
          </p:nvSpPr>
          <p:spPr>
            <a:xfrm rot="20682048">
              <a:off x="867366" y="3500031"/>
              <a:ext cx="3264191" cy="1062327"/>
            </a:xfrm>
            <a:prstGeom prst="rightArrow">
              <a:avLst/>
            </a:prstGeom>
            <a:noFill/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1064" y="5675701"/>
              <a:ext cx="33981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Daily increase by ~10-15 μg/m</a:t>
              </a:r>
              <a:r>
                <a:rPr lang="en-US" baseline="30000" dirty="0"/>
                <a:t>3</a:t>
              </a:r>
              <a:r>
                <a:rPr lang="en-US" dirty="0"/>
                <a:t> </a:t>
              </a:r>
            </a:p>
            <a:p>
              <a:r>
                <a:rPr lang="en-US" i="1" dirty="0"/>
                <a:t>(Whiteman et al. 2014: 10 μg/m</a:t>
              </a:r>
              <a:r>
                <a:rPr lang="en-US" i="1" baseline="30000" dirty="0"/>
                <a:t>3</a:t>
              </a:r>
              <a:r>
                <a:rPr lang="en-US" i="1" dirty="0"/>
                <a:t> )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704804" y="3160570"/>
            <a:ext cx="3707463" cy="3203027"/>
            <a:chOff x="4180803" y="3160569"/>
            <a:chExt cx="3707463" cy="3203027"/>
          </a:xfrm>
        </p:grpSpPr>
        <p:sp>
          <p:nvSpPr>
            <p:cNvPr id="20" name="Right Arrow 19"/>
            <p:cNvSpPr/>
            <p:nvPr/>
          </p:nvSpPr>
          <p:spPr>
            <a:xfrm>
              <a:off x="4180803" y="3160569"/>
              <a:ext cx="3264191" cy="1073929"/>
            </a:xfrm>
            <a:prstGeom prst="rightArrow">
              <a:avLst/>
            </a:prstGeom>
            <a:noFill/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90092" y="5717265"/>
              <a:ext cx="33981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Constant level of ~60 μg/m</a:t>
              </a:r>
              <a:r>
                <a:rPr lang="en-US" baseline="30000" dirty="0"/>
                <a:t>3</a:t>
              </a:r>
              <a:r>
                <a:rPr lang="en-US" dirty="0"/>
                <a:t> </a:t>
              </a:r>
            </a:p>
            <a:p>
              <a:r>
                <a:rPr lang="en-US" i="1" dirty="0"/>
                <a:t>(Whiteman et al. 2014: 60 μg/m</a:t>
              </a:r>
              <a:r>
                <a:rPr lang="en-US" i="1" baseline="30000" dirty="0"/>
                <a:t>3</a:t>
              </a:r>
              <a:r>
                <a:rPr lang="en-US" i="1" dirty="0"/>
                <a:t> 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812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ttemp_episo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09" y="360028"/>
            <a:ext cx="8096232" cy="300968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2746899" y="2526569"/>
            <a:ext cx="2387123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5210656" y="2526569"/>
            <a:ext cx="2692573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133844" y="700053"/>
            <a:ext cx="1281871" cy="523220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“Clear”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94325" y="2017433"/>
            <a:ext cx="1864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“Haze/Fog”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210655" y="479156"/>
            <a:ext cx="0" cy="221016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068244" y="-58148"/>
            <a:ext cx="73296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Temperature Structure           6-16 February 2016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524000" y="6125385"/>
            <a:ext cx="8993276" cy="646332"/>
            <a:chOff x="0" y="5990285"/>
            <a:chExt cx="8993276" cy="646332"/>
          </a:xfrm>
        </p:grpSpPr>
        <p:sp>
          <p:nvSpPr>
            <p:cNvPr id="9" name="TextBox 8"/>
            <p:cNvSpPr txBox="1"/>
            <p:nvPr/>
          </p:nvSpPr>
          <p:spPr>
            <a:xfrm>
              <a:off x="0" y="5990286"/>
              <a:ext cx="4699607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/>
                <a:t>Nocturnal strengthening of CAP (de-coupling)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/>
                <a:t>Daytime heating &amp; mixing (re-coupling)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05648" y="5990285"/>
              <a:ext cx="4187628" cy="64633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/>
                <a:t>Dampening of diurnal cycle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/>
                <a:t>Lowest 400 m remain “well mixed”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707835" y="3270687"/>
            <a:ext cx="8232406" cy="2785628"/>
            <a:chOff x="183835" y="3263485"/>
            <a:chExt cx="8232406" cy="2785628"/>
          </a:xfrm>
        </p:grpSpPr>
        <p:grpSp>
          <p:nvGrpSpPr>
            <p:cNvPr id="19" name="Group 18"/>
            <p:cNvGrpSpPr/>
            <p:nvPr/>
          </p:nvGrpSpPr>
          <p:grpSpPr>
            <a:xfrm>
              <a:off x="183835" y="3263485"/>
              <a:ext cx="3768281" cy="2785628"/>
              <a:chOff x="183835" y="3263485"/>
              <a:chExt cx="3768281" cy="2785628"/>
            </a:xfrm>
          </p:grpSpPr>
          <p:pic>
            <p:nvPicPr>
              <p:cNvPr id="12" name="Picture 11" descr="hobos_transitions_09Feb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60" t="7190" r="13451" b="50203"/>
              <a:stretch/>
            </p:blipFill>
            <p:spPr>
              <a:xfrm>
                <a:off x="183835" y="3263485"/>
                <a:ext cx="3768281" cy="2785628"/>
              </a:xfrm>
              <a:prstGeom prst="rect">
                <a:avLst/>
              </a:prstGeom>
            </p:spPr>
          </p:pic>
          <p:cxnSp>
            <p:nvCxnSpPr>
              <p:cNvPr id="15" name="Straight Connector 14"/>
              <p:cNvCxnSpPr/>
              <p:nvPr/>
            </p:nvCxnSpPr>
            <p:spPr>
              <a:xfrm>
                <a:off x="2405072" y="4782530"/>
                <a:ext cx="0" cy="63574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4701916" y="3306900"/>
              <a:ext cx="3714325" cy="2656308"/>
              <a:chOff x="4701916" y="3306900"/>
              <a:chExt cx="3714325" cy="2656308"/>
            </a:xfrm>
          </p:grpSpPr>
          <p:pic>
            <p:nvPicPr>
              <p:cNvPr id="13" name="Picture 12" descr="hobos_transitions_12Feb.jp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47" t="8090" r="16032" b="51281"/>
              <a:stretch/>
            </p:blipFill>
            <p:spPr>
              <a:xfrm>
                <a:off x="4701916" y="3306900"/>
                <a:ext cx="3714325" cy="2656308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>
              <a:xfrm>
                <a:off x="6379228" y="4651222"/>
                <a:ext cx="0" cy="75733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08F3422-538B-FA4A-ADA0-5B3CC4700DA1}"/>
              </a:ext>
            </a:extLst>
          </p:cNvPr>
          <p:cNvSpPr txBox="1"/>
          <p:nvPr/>
        </p:nvSpPr>
        <p:spPr>
          <a:xfrm>
            <a:off x="3253341" y="4543781"/>
            <a:ext cx="6152614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Effect on chemical processes!</a:t>
            </a:r>
          </a:p>
        </p:txBody>
      </p:sp>
    </p:spTree>
    <p:extLst>
      <p:ext uri="{BB962C8B-B14F-4D97-AF65-F5344CB8AC3E}">
        <p14:creationId xmlns:p14="http://schemas.microsoft.com/office/powerpoint/2010/main" val="328068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A460F0-E0C7-134F-A02D-3648088E27EF}"/>
              </a:ext>
            </a:extLst>
          </p:cNvPr>
          <p:cNvSpPr txBox="1"/>
          <p:nvPr/>
        </p:nvSpPr>
        <p:spPr>
          <a:xfrm>
            <a:off x="4223657" y="2645230"/>
            <a:ext cx="4236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Sidewall Ventilation Process</a:t>
            </a:r>
          </a:p>
        </p:txBody>
      </p:sp>
    </p:spTree>
    <p:extLst>
      <p:ext uri="{BB962C8B-B14F-4D97-AF65-F5344CB8AC3E}">
        <p14:creationId xmlns:p14="http://schemas.microsoft.com/office/powerpoint/2010/main" val="751804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5"/>
          <p:cNvSpPr/>
          <p:nvPr/>
        </p:nvSpPr>
        <p:spPr>
          <a:xfrm>
            <a:off x="3556727" y="1294168"/>
            <a:ext cx="6025505" cy="4210749"/>
          </a:xfrm>
          <a:custGeom>
            <a:avLst/>
            <a:gdLst>
              <a:gd name="connsiteX0" fmla="*/ 66198 w 6025505"/>
              <a:gd name="connsiteY0" fmla="*/ 2365327 h 4210749"/>
              <a:gd name="connsiteX1" fmla="*/ 1062432 w 6025505"/>
              <a:gd name="connsiteY1" fmla="*/ 2365327 h 4210749"/>
              <a:gd name="connsiteX2" fmla="*/ 2288565 w 6025505"/>
              <a:gd name="connsiteY2" fmla="*/ 2365327 h 4210749"/>
              <a:gd name="connsiteX3" fmla="*/ 2857841 w 6025505"/>
              <a:gd name="connsiteY3" fmla="*/ 2288686 h 4210749"/>
              <a:gd name="connsiteX4" fmla="*/ 3449013 w 6025505"/>
              <a:gd name="connsiteY4" fmla="*/ 1905481 h 4210749"/>
              <a:gd name="connsiteX5" fmla="*/ 4401456 w 6025505"/>
              <a:gd name="connsiteY5" fmla="*/ 1697455 h 4210749"/>
              <a:gd name="connsiteX6" fmla="*/ 5102104 w 6025505"/>
              <a:gd name="connsiteY6" fmla="*/ 1412789 h 4210749"/>
              <a:gd name="connsiteX7" fmla="*/ 5452428 w 6025505"/>
              <a:gd name="connsiteY7" fmla="*/ 931045 h 4210749"/>
              <a:gd name="connsiteX8" fmla="*/ 5550956 w 6025505"/>
              <a:gd name="connsiteY8" fmla="*/ 493097 h 4210749"/>
              <a:gd name="connsiteX9" fmla="*/ 4894099 w 6025505"/>
              <a:gd name="connsiteY9" fmla="*/ 383610 h 4210749"/>
              <a:gd name="connsiteX10" fmla="*/ 3569437 w 6025505"/>
              <a:gd name="connsiteY10" fmla="*/ 394558 h 4210749"/>
              <a:gd name="connsiteX11" fmla="*/ 3164375 w 6025505"/>
              <a:gd name="connsiteY11" fmla="*/ 317917 h 4210749"/>
              <a:gd name="connsiteX12" fmla="*/ 3087741 w 6025505"/>
              <a:gd name="connsiteY12" fmla="*/ 186533 h 4210749"/>
              <a:gd name="connsiteX13" fmla="*/ 3142480 w 6025505"/>
              <a:gd name="connsiteY13" fmla="*/ 109892 h 4210749"/>
              <a:gd name="connsiteX14" fmla="*/ 3284799 w 6025505"/>
              <a:gd name="connsiteY14" fmla="*/ 55148 h 4210749"/>
              <a:gd name="connsiteX15" fmla="*/ 3689861 w 6025505"/>
              <a:gd name="connsiteY15" fmla="*/ 11353 h 4210749"/>
              <a:gd name="connsiteX16" fmla="*/ 4270084 w 6025505"/>
              <a:gd name="connsiteY16" fmla="*/ 405 h 4210749"/>
              <a:gd name="connsiteX17" fmla="*/ 5167789 w 6025505"/>
              <a:gd name="connsiteY17" fmla="*/ 11353 h 4210749"/>
              <a:gd name="connsiteX18" fmla="*/ 5682328 w 6025505"/>
              <a:gd name="connsiteY18" fmla="*/ 87994 h 4210749"/>
              <a:gd name="connsiteX19" fmla="*/ 5945070 w 6025505"/>
              <a:gd name="connsiteY19" fmla="*/ 263174 h 4210749"/>
              <a:gd name="connsiteX20" fmla="*/ 6021704 w 6025505"/>
              <a:gd name="connsiteY20" fmla="*/ 471199 h 4210749"/>
              <a:gd name="connsiteX21" fmla="*/ 5999809 w 6025505"/>
              <a:gd name="connsiteY21" fmla="*/ 744917 h 4210749"/>
              <a:gd name="connsiteX22" fmla="*/ 5879385 w 6025505"/>
              <a:gd name="connsiteY22" fmla="*/ 1062430 h 4210749"/>
              <a:gd name="connsiteX23" fmla="*/ 5572851 w 6025505"/>
              <a:gd name="connsiteY23" fmla="*/ 1544173 h 4210749"/>
              <a:gd name="connsiteX24" fmla="*/ 4806518 w 6025505"/>
              <a:gd name="connsiteY24" fmla="*/ 1894532 h 4210749"/>
              <a:gd name="connsiteX25" fmla="*/ 3897865 w 6025505"/>
              <a:gd name="connsiteY25" fmla="*/ 2233942 h 4210749"/>
              <a:gd name="connsiteX26" fmla="*/ 3394275 w 6025505"/>
              <a:gd name="connsiteY26" fmla="*/ 2529557 h 4210749"/>
              <a:gd name="connsiteX27" fmla="*/ 2365199 w 6025505"/>
              <a:gd name="connsiteY27" fmla="*/ 3438300 h 4210749"/>
              <a:gd name="connsiteX28" fmla="*/ 1905398 w 6025505"/>
              <a:gd name="connsiteY28" fmla="*/ 3821505 h 4210749"/>
              <a:gd name="connsiteX29" fmla="*/ 1412756 w 6025505"/>
              <a:gd name="connsiteY29" fmla="*/ 4062377 h 4210749"/>
              <a:gd name="connsiteX30" fmla="*/ 668317 w 6025505"/>
              <a:gd name="connsiteY30" fmla="*/ 4149967 h 4210749"/>
              <a:gd name="connsiteX31" fmla="*/ 142832 w 6025505"/>
              <a:gd name="connsiteY31" fmla="*/ 4149967 h 4210749"/>
              <a:gd name="connsiteX32" fmla="*/ 88093 w 6025505"/>
              <a:gd name="connsiteY32" fmla="*/ 4160916 h 4210749"/>
              <a:gd name="connsiteX33" fmla="*/ 77146 w 6025505"/>
              <a:gd name="connsiteY33" fmla="*/ 4128069 h 4210749"/>
              <a:gd name="connsiteX34" fmla="*/ 88093 w 6025505"/>
              <a:gd name="connsiteY34" fmla="*/ 4106172 h 4210749"/>
              <a:gd name="connsiteX35" fmla="*/ 88093 w 6025505"/>
              <a:gd name="connsiteY35" fmla="*/ 4073326 h 4210749"/>
              <a:gd name="connsiteX36" fmla="*/ 66198 w 6025505"/>
              <a:gd name="connsiteY36" fmla="*/ 2365327 h 421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25505" h="4210749">
                <a:moveTo>
                  <a:pt x="66198" y="2365327"/>
                </a:moveTo>
                <a:cubicBezTo>
                  <a:pt x="228588" y="2080661"/>
                  <a:pt x="1062432" y="2365327"/>
                  <a:pt x="1062432" y="2365327"/>
                </a:cubicBezTo>
                <a:cubicBezTo>
                  <a:pt x="1432826" y="2365327"/>
                  <a:pt x="1989330" y="2378100"/>
                  <a:pt x="2288565" y="2365327"/>
                </a:cubicBezTo>
                <a:cubicBezTo>
                  <a:pt x="2587800" y="2352554"/>
                  <a:pt x="2664433" y="2365327"/>
                  <a:pt x="2857841" y="2288686"/>
                </a:cubicBezTo>
                <a:cubicBezTo>
                  <a:pt x="3051249" y="2212045"/>
                  <a:pt x="3191744" y="2004020"/>
                  <a:pt x="3449013" y="1905481"/>
                </a:cubicBezTo>
                <a:cubicBezTo>
                  <a:pt x="3706282" y="1806942"/>
                  <a:pt x="4125941" y="1779570"/>
                  <a:pt x="4401456" y="1697455"/>
                </a:cubicBezTo>
                <a:cubicBezTo>
                  <a:pt x="4676971" y="1615340"/>
                  <a:pt x="4926942" y="1540524"/>
                  <a:pt x="5102104" y="1412789"/>
                </a:cubicBezTo>
                <a:cubicBezTo>
                  <a:pt x="5277266" y="1285054"/>
                  <a:pt x="5377619" y="1084327"/>
                  <a:pt x="5452428" y="931045"/>
                </a:cubicBezTo>
                <a:cubicBezTo>
                  <a:pt x="5527237" y="777763"/>
                  <a:pt x="5644011" y="584336"/>
                  <a:pt x="5550956" y="493097"/>
                </a:cubicBezTo>
                <a:cubicBezTo>
                  <a:pt x="5457901" y="401858"/>
                  <a:pt x="5224352" y="400033"/>
                  <a:pt x="4894099" y="383610"/>
                </a:cubicBezTo>
                <a:cubicBezTo>
                  <a:pt x="4563846" y="367187"/>
                  <a:pt x="3857724" y="405507"/>
                  <a:pt x="3569437" y="394558"/>
                </a:cubicBezTo>
                <a:cubicBezTo>
                  <a:pt x="3281150" y="383609"/>
                  <a:pt x="3244658" y="352588"/>
                  <a:pt x="3164375" y="317917"/>
                </a:cubicBezTo>
                <a:cubicBezTo>
                  <a:pt x="3084092" y="283246"/>
                  <a:pt x="3091390" y="221204"/>
                  <a:pt x="3087741" y="186533"/>
                </a:cubicBezTo>
                <a:cubicBezTo>
                  <a:pt x="3084092" y="151862"/>
                  <a:pt x="3109637" y="131789"/>
                  <a:pt x="3142480" y="109892"/>
                </a:cubicBezTo>
                <a:cubicBezTo>
                  <a:pt x="3175323" y="87995"/>
                  <a:pt x="3193569" y="71571"/>
                  <a:pt x="3284799" y="55148"/>
                </a:cubicBezTo>
                <a:cubicBezTo>
                  <a:pt x="3376029" y="38725"/>
                  <a:pt x="3525647" y="20477"/>
                  <a:pt x="3689861" y="11353"/>
                </a:cubicBezTo>
                <a:cubicBezTo>
                  <a:pt x="3854075" y="2229"/>
                  <a:pt x="4023763" y="405"/>
                  <a:pt x="4270084" y="405"/>
                </a:cubicBezTo>
                <a:cubicBezTo>
                  <a:pt x="4516405" y="405"/>
                  <a:pt x="4932415" y="-3245"/>
                  <a:pt x="5167789" y="11353"/>
                </a:cubicBezTo>
                <a:cubicBezTo>
                  <a:pt x="5403163" y="25951"/>
                  <a:pt x="5552781" y="46024"/>
                  <a:pt x="5682328" y="87994"/>
                </a:cubicBezTo>
                <a:cubicBezTo>
                  <a:pt x="5811875" y="129964"/>
                  <a:pt x="5888507" y="199306"/>
                  <a:pt x="5945070" y="263174"/>
                </a:cubicBezTo>
                <a:cubicBezTo>
                  <a:pt x="6001633" y="327041"/>
                  <a:pt x="6012581" y="390908"/>
                  <a:pt x="6021704" y="471199"/>
                </a:cubicBezTo>
                <a:cubicBezTo>
                  <a:pt x="6030827" y="551489"/>
                  <a:pt x="6023529" y="646379"/>
                  <a:pt x="5999809" y="744917"/>
                </a:cubicBezTo>
                <a:cubicBezTo>
                  <a:pt x="5976089" y="843455"/>
                  <a:pt x="5950545" y="929221"/>
                  <a:pt x="5879385" y="1062430"/>
                </a:cubicBezTo>
                <a:cubicBezTo>
                  <a:pt x="5808225" y="1195639"/>
                  <a:pt x="5751662" y="1405489"/>
                  <a:pt x="5572851" y="1544173"/>
                </a:cubicBezTo>
                <a:cubicBezTo>
                  <a:pt x="5394040" y="1682857"/>
                  <a:pt x="5085682" y="1779571"/>
                  <a:pt x="4806518" y="1894532"/>
                </a:cubicBezTo>
                <a:cubicBezTo>
                  <a:pt x="4527354" y="2009493"/>
                  <a:pt x="4133239" y="2128105"/>
                  <a:pt x="3897865" y="2233942"/>
                </a:cubicBezTo>
                <a:cubicBezTo>
                  <a:pt x="3662491" y="2339779"/>
                  <a:pt x="3649719" y="2328831"/>
                  <a:pt x="3394275" y="2529557"/>
                </a:cubicBezTo>
                <a:cubicBezTo>
                  <a:pt x="3138831" y="2730283"/>
                  <a:pt x="2613345" y="3222975"/>
                  <a:pt x="2365199" y="3438300"/>
                </a:cubicBezTo>
                <a:cubicBezTo>
                  <a:pt x="2117053" y="3653625"/>
                  <a:pt x="2064138" y="3717492"/>
                  <a:pt x="1905398" y="3821505"/>
                </a:cubicBezTo>
                <a:cubicBezTo>
                  <a:pt x="1746658" y="3925518"/>
                  <a:pt x="1618936" y="4007633"/>
                  <a:pt x="1412756" y="4062377"/>
                </a:cubicBezTo>
                <a:cubicBezTo>
                  <a:pt x="1206576" y="4117121"/>
                  <a:pt x="879971" y="4135369"/>
                  <a:pt x="668317" y="4149967"/>
                </a:cubicBezTo>
                <a:cubicBezTo>
                  <a:pt x="456663" y="4164565"/>
                  <a:pt x="239536" y="4148142"/>
                  <a:pt x="142832" y="4149967"/>
                </a:cubicBezTo>
                <a:cubicBezTo>
                  <a:pt x="46128" y="4151792"/>
                  <a:pt x="99041" y="4164566"/>
                  <a:pt x="88093" y="4160916"/>
                </a:cubicBezTo>
                <a:cubicBezTo>
                  <a:pt x="77145" y="4157266"/>
                  <a:pt x="77146" y="4137193"/>
                  <a:pt x="77146" y="4128069"/>
                </a:cubicBezTo>
                <a:cubicBezTo>
                  <a:pt x="77146" y="4118945"/>
                  <a:pt x="86269" y="4115296"/>
                  <a:pt x="88093" y="4106172"/>
                </a:cubicBezTo>
                <a:cubicBezTo>
                  <a:pt x="89917" y="4097048"/>
                  <a:pt x="84444" y="4367116"/>
                  <a:pt x="88093" y="4073326"/>
                </a:cubicBezTo>
                <a:cubicBezTo>
                  <a:pt x="91742" y="3779536"/>
                  <a:pt x="-96192" y="2649993"/>
                  <a:pt x="66198" y="2365327"/>
                </a:cubicBezTo>
                <a:close/>
              </a:path>
            </a:pathLst>
          </a:custGeom>
          <a:solidFill>
            <a:schemeClr val="accent2">
              <a:lumMod val="75000"/>
              <a:alpha val="12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702539" y="3546231"/>
            <a:ext cx="3243385" cy="1924538"/>
          </a:xfrm>
          <a:custGeom>
            <a:avLst/>
            <a:gdLst>
              <a:gd name="connsiteX0" fmla="*/ 0 w 3243385"/>
              <a:gd name="connsiteY0" fmla="*/ 58615 h 1924538"/>
              <a:gd name="connsiteX1" fmla="*/ 185616 w 3243385"/>
              <a:gd name="connsiteY1" fmla="*/ 0 h 1924538"/>
              <a:gd name="connsiteX2" fmla="*/ 410308 w 3243385"/>
              <a:gd name="connsiteY2" fmla="*/ 9769 h 1924538"/>
              <a:gd name="connsiteX3" fmla="*/ 664308 w 3243385"/>
              <a:gd name="connsiteY3" fmla="*/ 58615 h 1924538"/>
              <a:gd name="connsiteX4" fmla="*/ 947616 w 3243385"/>
              <a:gd name="connsiteY4" fmla="*/ 127000 h 1924538"/>
              <a:gd name="connsiteX5" fmla="*/ 1279770 w 3243385"/>
              <a:gd name="connsiteY5" fmla="*/ 136769 h 1924538"/>
              <a:gd name="connsiteX6" fmla="*/ 1553308 w 3243385"/>
              <a:gd name="connsiteY6" fmla="*/ 127000 h 1924538"/>
              <a:gd name="connsiteX7" fmla="*/ 1944077 w 3243385"/>
              <a:gd name="connsiteY7" fmla="*/ 127000 h 1924538"/>
              <a:gd name="connsiteX8" fmla="*/ 2188308 w 3243385"/>
              <a:gd name="connsiteY8" fmla="*/ 127000 h 1924538"/>
              <a:gd name="connsiteX9" fmla="*/ 2442308 w 3243385"/>
              <a:gd name="connsiteY9" fmla="*/ 136769 h 1924538"/>
              <a:gd name="connsiteX10" fmla="*/ 2637693 w 3243385"/>
              <a:gd name="connsiteY10" fmla="*/ 224692 h 1924538"/>
              <a:gd name="connsiteX11" fmla="*/ 2862385 w 3243385"/>
              <a:gd name="connsiteY11" fmla="*/ 302846 h 1924538"/>
              <a:gd name="connsiteX12" fmla="*/ 3057770 w 3243385"/>
              <a:gd name="connsiteY12" fmla="*/ 312615 h 1924538"/>
              <a:gd name="connsiteX13" fmla="*/ 3243385 w 3243385"/>
              <a:gd name="connsiteY13" fmla="*/ 332154 h 1924538"/>
              <a:gd name="connsiteX14" fmla="*/ 2989385 w 3243385"/>
              <a:gd name="connsiteY14" fmla="*/ 527538 h 1924538"/>
              <a:gd name="connsiteX15" fmla="*/ 2647462 w 3243385"/>
              <a:gd name="connsiteY15" fmla="*/ 830384 h 1924538"/>
              <a:gd name="connsiteX16" fmla="*/ 2246924 w 3243385"/>
              <a:gd name="connsiteY16" fmla="*/ 1191846 h 1924538"/>
              <a:gd name="connsiteX17" fmla="*/ 1914770 w 3243385"/>
              <a:gd name="connsiteY17" fmla="*/ 1475154 h 1924538"/>
              <a:gd name="connsiteX18" fmla="*/ 1729154 w 3243385"/>
              <a:gd name="connsiteY18" fmla="*/ 1611923 h 1924538"/>
              <a:gd name="connsiteX19" fmla="*/ 1582616 w 3243385"/>
              <a:gd name="connsiteY19" fmla="*/ 1709615 h 1924538"/>
              <a:gd name="connsiteX20" fmla="*/ 1309077 w 3243385"/>
              <a:gd name="connsiteY20" fmla="*/ 1807307 h 1924538"/>
              <a:gd name="connsiteX21" fmla="*/ 976924 w 3243385"/>
              <a:gd name="connsiteY21" fmla="*/ 1905000 h 1924538"/>
              <a:gd name="connsiteX22" fmla="*/ 566616 w 3243385"/>
              <a:gd name="connsiteY22" fmla="*/ 1914769 h 1924538"/>
              <a:gd name="connsiteX23" fmla="*/ 0 w 3243385"/>
              <a:gd name="connsiteY23" fmla="*/ 1924538 h 1924538"/>
              <a:gd name="connsiteX24" fmla="*/ 19539 w 3243385"/>
              <a:gd name="connsiteY24" fmla="*/ 9769 h 1924538"/>
              <a:gd name="connsiteX25" fmla="*/ 19539 w 3243385"/>
              <a:gd name="connsiteY25" fmla="*/ 9769 h 192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243385" h="1924538">
                <a:moveTo>
                  <a:pt x="0" y="58615"/>
                </a:moveTo>
                <a:lnTo>
                  <a:pt x="185616" y="0"/>
                </a:lnTo>
                <a:lnTo>
                  <a:pt x="410308" y="9769"/>
                </a:lnTo>
                <a:lnTo>
                  <a:pt x="664308" y="58615"/>
                </a:lnTo>
                <a:lnTo>
                  <a:pt x="947616" y="127000"/>
                </a:lnTo>
                <a:lnTo>
                  <a:pt x="1279770" y="136769"/>
                </a:lnTo>
                <a:lnTo>
                  <a:pt x="1553308" y="127000"/>
                </a:lnTo>
                <a:lnTo>
                  <a:pt x="1944077" y="127000"/>
                </a:lnTo>
                <a:lnTo>
                  <a:pt x="2188308" y="127000"/>
                </a:lnTo>
                <a:lnTo>
                  <a:pt x="2442308" y="136769"/>
                </a:lnTo>
                <a:lnTo>
                  <a:pt x="2637693" y="224692"/>
                </a:lnTo>
                <a:lnTo>
                  <a:pt x="2862385" y="302846"/>
                </a:lnTo>
                <a:lnTo>
                  <a:pt x="3057770" y="312615"/>
                </a:lnTo>
                <a:lnTo>
                  <a:pt x="3243385" y="332154"/>
                </a:lnTo>
                <a:lnTo>
                  <a:pt x="2989385" y="527538"/>
                </a:lnTo>
                <a:lnTo>
                  <a:pt x="2647462" y="830384"/>
                </a:lnTo>
                <a:lnTo>
                  <a:pt x="2246924" y="1191846"/>
                </a:lnTo>
                <a:lnTo>
                  <a:pt x="1914770" y="1475154"/>
                </a:lnTo>
                <a:lnTo>
                  <a:pt x="1729154" y="1611923"/>
                </a:lnTo>
                <a:lnTo>
                  <a:pt x="1582616" y="1709615"/>
                </a:lnTo>
                <a:lnTo>
                  <a:pt x="1309077" y="1807307"/>
                </a:lnTo>
                <a:lnTo>
                  <a:pt x="976924" y="1905000"/>
                </a:lnTo>
                <a:lnTo>
                  <a:pt x="566616" y="1914769"/>
                </a:lnTo>
                <a:lnTo>
                  <a:pt x="0" y="1924538"/>
                </a:lnTo>
                <a:lnTo>
                  <a:pt x="19539" y="9769"/>
                </a:lnTo>
                <a:lnTo>
                  <a:pt x="19539" y="9769"/>
                </a:lnTo>
              </a:path>
            </a:pathLst>
          </a:custGeom>
          <a:solidFill>
            <a:schemeClr val="tx2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712916" y="1873197"/>
            <a:ext cx="5910500" cy="3588546"/>
          </a:xfrm>
          <a:custGeom>
            <a:avLst/>
            <a:gdLst>
              <a:gd name="connsiteX0" fmla="*/ 0 w 6906381"/>
              <a:gd name="connsiteY0" fmla="*/ 2515810 h 2597626"/>
              <a:gd name="connsiteX1" fmla="*/ 1814285 w 6906381"/>
              <a:gd name="connsiteY1" fmla="*/ 2491619 h 2597626"/>
              <a:gd name="connsiteX2" fmla="*/ 3713238 w 6906381"/>
              <a:gd name="connsiteY2" fmla="*/ 1475619 h 2597626"/>
              <a:gd name="connsiteX3" fmla="*/ 4777619 w 6906381"/>
              <a:gd name="connsiteY3" fmla="*/ 1136953 h 2597626"/>
              <a:gd name="connsiteX4" fmla="*/ 6120190 w 6906381"/>
              <a:gd name="connsiteY4" fmla="*/ 810381 h 2597626"/>
              <a:gd name="connsiteX5" fmla="*/ 6664476 w 6906381"/>
              <a:gd name="connsiteY5" fmla="*/ 411239 h 2597626"/>
              <a:gd name="connsiteX6" fmla="*/ 6906381 w 6906381"/>
              <a:gd name="connsiteY6" fmla="*/ 0 h 2597626"/>
              <a:gd name="connsiteX0" fmla="*/ 0 w 6374191"/>
              <a:gd name="connsiteY0" fmla="*/ 1923143 h 2498348"/>
              <a:gd name="connsiteX1" fmla="*/ 1282095 w 6374191"/>
              <a:gd name="connsiteY1" fmla="*/ 2491619 h 2498348"/>
              <a:gd name="connsiteX2" fmla="*/ 3181048 w 6374191"/>
              <a:gd name="connsiteY2" fmla="*/ 1475619 h 2498348"/>
              <a:gd name="connsiteX3" fmla="*/ 4245429 w 6374191"/>
              <a:gd name="connsiteY3" fmla="*/ 1136953 h 2498348"/>
              <a:gd name="connsiteX4" fmla="*/ 5588000 w 6374191"/>
              <a:gd name="connsiteY4" fmla="*/ 810381 h 2498348"/>
              <a:gd name="connsiteX5" fmla="*/ 6132286 w 6374191"/>
              <a:gd name="connsiteY5" fmla="*/ 411239 h 2498348"/>
              <a:gd name="connsiteX6" fmla="*/ 6374191 w 6374191"/>
              <a:gd name="connsiteY6" fmla="*/ 0 h 2498348"/>
              <a:gd name="connsiteX0" fmla="*/ 0 w 6507239"/>
              <a:gd name="connsiteY0" fmla="*/ 2588381 h 2640054"/>
              <a:gd name="connsiteX1" fmla="*/ 1415143 w 6507239"/>
              <a:gd name="connsiteY1" fmla="*/ 2491619 h 2640054"/>
              <a:gd name="connsiteX2" fmla="*/ 3314096 w 6507239"/>
              <a:gd name="connsiteY2" fmla="*/ 1475619 h 2640054"/>
              <a:gd name="connsiteX3" fmla="*/ 4378477 w 6507239"/>
              <a:gd name="connsiteY3" fmla="*/ 1136953 h 2640054"/>
              <a:gd name="connsiteX4" fmla="*/ 5721048 w 6507239"/>
              <a:gd name="connsiteY4" fmla="*/ 810381 h 2640054"/>
              <a:gd name="connsiteX5" fmla="*/ 6265334 w 6507239"/>
              <a:gd name="connsiteY5" fmla="*/ 411239 h 2640054"/>
              <a:gd name="connsiteX6" fmla="*/ 6507239 w 6507239"/>
              <a:gd name="connsiteY6" fmla="*/ 0 h 2640054"/>
              <a:gd name="connsiteX0" fmla="*/ 0 w 5890382"/>
              <a:gd name="connsiteY0" fmla="*/ 2624667 h 2666019"/>
              <a:gd name="connsiteX1" fmla="*/ 798286 w 5890382"/>
              <a:gd name="connsiteY1" fmla="*/ 2491619 h 2666019"/>
              <a:gd name="connsiteX2" fmla="*/ 2697239 w 5890382"/>
              <a:gd name="connsiteY2" fmla="*/ 1475619 h 2666019"/>
              <a:gd name="connsiteX3" fmla="*/ 3761620 w 5890382"/>
              <a:gd name="connsiteY3" fmla="*/ 1136953 h 2666019"/>
              <a:gd name="connsiteX4" fmla="*/ 5104191 w 5890382"/>
              <a:gd name="connsiteY4" fmla="*/ 810381 h 2666019"/>
              <a:gd name="connsiteX5" fmla="*/ 5648477 w 5890382"/>
              <a:gd name="connsiteY5" fmla="*/ 411239 h 2666019"/>
              <a:gd name="connsiteX6" fmla="*/ 5890382 w 5890382"/>
              <a:gd name="connsiteY6" fmla="*/ 0 h 2666019"/>
              <a:gd name="connsiteX0" fmla="*/ 0 w 5890382"/>
              <a:gd name="connsiteY0" fmla="*/ 2624667 h 2624667"/>
              <a:gd name="connsiteX1" fmla="*/ 798286 w 5890382"/>
              <a:gd name="connsiteY1" fmla="*/ 2491619 h 2624667"/>
              <a:gd name="connsiteX2" fmla="*/ 2697239 w 5890382"/>
              <a:gd name="connsiteY2" fmla="*/ 1475619 h 2624667"/>
              <a:gd name="connsiteX3" fmla="*/ 3761620 w 5890382"/>
              <a:gd name="connsiteY3" fmla="*/ 1136953 h 2624667"/>
              <a:gd name="connsiteX4" fmla="*/ 5104191 w 5890382"/>
              <a:gd name="connsiteY4" fmla="*/ 810381 h 2624667"/>
              <a:gd name="connsiteX5" fmla="*/ 5648477 w 5890382"/>
              <a:gd name="connsiteY5" fmla="*/ 411239 h 2624667"/>
              <a:gd name="connsiteX6" fmla="*/ 5890382 w 5890382"/>
              <a:gd name="connsiteY6" fmla="*/ 0 h 2624667"/>
              <a:gd name="connsiteX0" fmla="*/ 0 w 5890382"/>
              <a:gd name="connsiteY0" fmla="*/ 2624667 h 2624667"/>
              <a:gd name="connsiteX1" fmla="*/ 979714 w 5890382"/>
              <a:gd name="connsiteY1" fmla="*/ 2406952 h 2624667"/>
              <a:gd name="connsiteX2" fmla="*/ 2697239 w 5890382"/>
              <a:gd name="connsiteY2" fmla="*/ 1475619 h 2624667"/>
              <a:gd name="connsiteX3" fmla="*/ 3761620 w 5890382"/>
              <a:gd name="connsiteY3" fmla="*/ 1136953 h 2624667"/>
              <a:gd name="connsiteX4" fmla="*/ 5104191 w 5890382"/>
              <a:gd name="connsiteY4" fmla="*/ 810381 h 2624667"/>
              <a:gd name="connsiteX5" fmla="*/ 5648477 w 5890382"/>
              <a:gd name="connsiteY5" fmla="*/ 411239 h 2624667"/>
              <a:gd name="connsiteX6" fmla="*/ 5890382 w 5890382"/>
              <a:gd name="connsiteY6" fmla="*/ 0 h 2624667"/>
              <a:gd name="connsiteX0" fmla="*/ 0 w 7075716"/>
              <a:gd name="connsiteY0" fmla="*/ 2685143 h 2685143"/>
              <a:gd name="connsiteX1" fmla="*/ 2165048 w 7075716"/>
              <a:gd name="connsiteY1" fmla="*/ 2406952 h 2685143"/>
              <a:gd name="connsiteX2" fmla="*/ 3882573 w 7075716"/>
              <a:gd name="connsiteY2" fmla="*/ 1475619 h 2685143"/>
              <a:gd name="connsiteX3" fmla="*/ 4946954 w 7075716"/>
              <a:gd name="connsiteY3" fmla="*/ 1136953 h 2685143"/>
              <a:gd name="connsiteX4" fmla="*/ 6289525 w 7075716"/>
              <a:gd name="connsiteY4" fmla="*/ 810381 h 2685143"/>
              <a:gd name="connsiteX5" fmla="*/ 6833811 w 7075716"/>
              <a:gd name="connsiteY5" fmla="*/ 411239 h 2685143"/>
              <a:gd name="connsiteX6" fmla="*/ 7075716 w 7075716"/>
              <a:gd name="connsiteY6" fmla="*/ 0 h 2685143"/>
              <a:gd name="connsiteX0" fmla="*/ 0 w 7075716"/>
              <a:gd name="connsiteY0" fmla="*/ 2685143 h 2685143"/>
              <a:gd name="connsiteX1" fmla="*/ 1197818 w 7075716"/>
              <a:gd name="connsiteY1" fmla="*/ 2653209 h 2685143"/>
              <a:gd name="connsiteX2" fmla="*/ 2165048 w 7075716"/>
              <a:gd name="connsiteY2" fmla="*/ 2406952 h 2685143"/>
              <a:gd name="connsiteX3" fmla="*/ 3882573 w 7075716"/>
              <a:gd name="connsiteY3" fmla="*/ 1475619 h 2685143"/>
              <a:gd name="connsiteX4" fmla="*/ 4946954 w 7075716"/>
              <a:gd name="connsiteY4" fmla="*/ 1136953 h 2685143"/>
              <a:gd name="connsiteX5" fmla="*/ 6289525 w 7075716"/>
              <a:gd name="connsiteY5" fmla="*/ 810381 h 2685143"/>
              <a:gd name="connsiteX6" fmla="*/ 6833811 w 7075716"/>
              <a:gd name="connsiteY6" fmla="*/ 411239 h 2685143"/>
              <a:gd name="connsiteX7" fmla="*/ 7075716 w 7075716"/>
              <a:gd name="connsiteY7" fmla="*/ 0 h 268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75716" h="2685143">
                <a:moveTo>
                  <a:pt x="0" y="2685143"/>
                </a:moveTo>
                <a:cubicBezTo>
                  <a:pt x="123033" y="2673773"/>
                  <a:pt x="836977" y="2699574"/>
                  <a:pt x="1197818" y="2653209"/>
                </a:cubicBezTo>
                <a:cubicBezTo>
                  <a:pt x="1558659" y="2606844"/>
                  <a:pt x="1717589" y="2603217"/>
                  <a:pt x="2165048" y="2406952"/>
                </a:cubicBezTo>
                <a:cubicBezTo>
                  <a:pt x="2612507" y="2210687"/>
                  <a:pt x="3418922" y="1687285"/>
                  <a:pt x="3882573" y="1475619"/>
                </a:cubicBezTo>
                <a:cubicBezTo>
                  <a:pt x="4346224" y="1263953"/>
                  <a:pt x="4545795" y="1247826"/>
                  <a:pt x="4946954" y="1136953"/>
                </a:cubicBezTo>
                <a:cubicBezTo>
                  <a:pt x="5348113" y="1026080"/>
                  <a:pt x="5975049" y="931333"/>
                  <a:pt x="6289525" y="810381"/>
                </a:cubicBezTo>
                <a:cubicBezTo>
                  <a:pt x="6604001" y="689429"/>
                  <a:pt x="6702779" y="546302"/>
                  <a:pt x="6833811" y="411239"/>
                </a:cubicBezTo>
                <a:cubicBezTo>
                  <a:pt x="6964843" y="276176"/>
                  <a:pt x="7035399" y="66524"/>
                  <a:pt x="7075716" y="0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 flipV="1">
            <a:off x="807288" y="3103466"/>
            <a:ext cx="7687232" cy="820657"/>
          </a:xfrm>
          <a:custGeom>
            <a:avLst/>
            <a:gdLst>
              <a:gd name="connsiteX0" fmla="*/ 0 w 6382463"/>
              <a:gd name="connsiteY0" fmla="*/ 50718 h 631000"/>
              <a:gd name="connsiteX1" fmla="*/ 4160096 w 6382463"/>
              <a:gd name="connsiteY1" fmla="*/ 39769 h 631000"/>
              <a:gd name="connsiteX2" fmla="*/ 5408124 w 6382463"/>
              <a:gd name="connsiteY2" fmla="*/ 488667 h 631000"/>
              <a:gd name="connsiteX3" fmla="*/ 5900767 w 6382463"/>
              <a:gd name="connsiteY3" fmla="*/ 609102 h 631000"/>
              <a:gd name="connsiteX4" fmla="*/ 6382463 w 6382463"/>
              <a:gd name="connsiteY4" fmla="*/ 631000 h 631000"/>
              <a:gd name="connsiteX0" fmla="*/ 0 w 6415306"/>
              <a:gd name="connsiteY0" fmla="*/ 34256 h 647385"/>
              <a:gd name="connsiteX1" fmla="*/ 4192939 w 6415306"/>
              <a:gd name="connsiteY1" fmla="*/ 56154 h 647385"/>
              <a:gd name="connsiteX2" fmla="*/ 5440967 w 6415306"/>
              <a:gd name="connsiteY2" fmla="*/ 505052 h 647385"/>
              <a:gd name="connsiteX3" fmla="*/ 5933610 w 6415306"/>
              <a:gd name="connsiteY3" fmla="*/ 625487 h 647385"/>
              <a:gd name="connsiteX4" fmla="*/ 6415306 w 6415306"/>
              <a:gd name="connsiteY4" fmla="*/ 647385 h 647385"/>
              <a:gd name="connsiteX0" fmla="*/ 0 w 6415306"/>
              <a:gd name="connsiteY0" fmla="*/ 19186 h 632315"/>
              <a:gd name="connsiteX1" fmla="*/ 4192939 w 6415306"/>
              <a:gd name="connsiteY1" fmla="*/ 41084 h 632315"/>
              <a:gd name="connsiteX2" fmla="*/ 5440967 w 6415306"/>
              <a:gd name="connsiteY2" fmla="*/ 489982 h 632315"/>
              <a:gd name="connsiteX3" fmla="*/ 5933610 w 6415306"/>
              <a:gd name="connsiteY3" fmla="*/ 610417 h 632315"/>
              <a:gd name="connsiteX4" fmla="*/ 6415306 w 6415306"/>
              <a:gd name="connsiteY4" fmla="*/ 632315 h 63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5306" h="632315">
                <a:moveTo>
                  <a:pt x="0" y="19186"/>
                </a:moveTo>
                <a:cubicBezTo>
                  <a:pt x="1629371" y="21009"/>
                  <a:pt x="3286111" y="-37382"/>
                  <a:pt x="4192939" y="41084"/>
                </a:cubicBezTo>
                <a:cubicBezTo>
                  <a:pt x="5099767" y="119550"/>
                  <a:pt x="5150855" y="395093"/>
                  <a:pt x="5440967" y="489982"/>
                </a:cubicBezTo>
                <a:cubicBezTo>
                  <a:pt x="5731079" y="584871"/>
                  <a:pt x="5771220" y="586695"/>
                  <a:pt x="5933610" y="610417"/>
                </a:cubicBezTo>
                <a:cubicBezTo>
                  <a:pt x="6096000" y="634139"/>
                  <a:pt x="6335023" y="626841"/>
                  <a:pt x="6415306" y="632315"/>
                </a:cubicBezTo>
              </a:path>
            </a:pathLst>
          </a:cu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 flipV="1">
            <a:off x="2036008" y="3924122"/>
            <a:ext cx="4854561" cy="424184"/>
          </a:xfrm>
          <a:custGeom>
            <a:avLst/>
            <a:gdLst>
              <a:gd name="connsiteX0" fmla="*/ 0 w 6382463"/>
              <a:gd name="connsiteY0" fmla="*/ 50718 h 631000"/>
              <a:gd name="connsiteX1" fmla="*/ 4160096 w 6382463"/>
              <a:gd name="connsiteY1" fmla="*/ 39769 h 631000"/>
              <a:gd name="connsiteX2" fmla="*/ 5408124 w 6382463"/>
              <a:gd name="connsiteY2" fmla="*/ 488667 h 631000"/>
              <a:gd name="connsiteX3" fmla="*/ 5900767 w 6382463"/>
              <a:gd name="connsiteY3" fmla="*/ 609102 h 631000"/>
              <a:gd name="connsiteX4" fmla="*/ 6382463 w 6382463"/>
              <a:gd name="connsiteY4" fmla="*/ 631000 h 631000"/>
              <a:gd name="connsiteX0" fmla="*/ 0 w 6415306"/>
              <a:gd name="connsiteY0" fmla="*/ 34256 h 647385"/>
              <a:gd name="connsiteX1" fmla="*/ 4192939 w 6415306"/>
              <a:gd name="connsiteY1" fmla="*/ 56154 h 647385"/>
              <a:gd name="connsiteX2" fmla="*/ 5440967 w 6415306"/>
              <a:gd name="connsiteY2" fmla="*/ 505052 h 647385"/>
              <a:gd name="connsiteX3" fmla="*/ 5933610 w 6415306"/>
              <a:gd name="connsiteY3" fmla="*/ 625487 h 647385"/>
              <a:gd name="connsiteX4" fmla="*/ 6415306 w 6415306"/>
              <a:gd name="connsiteY4" fmla="*/ 647385 h 647385"/>
              <a:gd name="connsiteX0" fmla="*/ 0 w 6415306"/>
              <a:gd name="connsiteY0" fmla="*/ 19186 h 632315"/>
              <a:gd name="connsiteX1" fmla="*/ 4192939 w 6415306"/>
              <a:gd name="connsiteY1" fmla="*/ 41084 h 632315"/>
              <a:gd name="connsiteX2" fmla="*/ 5440967 w 6415306"/>
              <a:gd name="connsiteY2" fmla="*/ 489982 h 632315"/>
              <a:gd name="connsiteX3" fmla="*/ 5933610 w 6415306"/>
              <a:gd name="connsiteY3" fmla="*/ 610417 h 632315"/>
              <a:gd name="connsiteX4" fmla="*/ 6415306 w 6415306"/>
              <a:gd name="connsiteY4" fmla="*/ 632315 h 63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5306" h="632315">
                <a:moveTo>
                  <a:pt x="0" y="19186"/>
                </a:moveTo>
                <a:cubicBezTo>
                  <a:pt x="1629371" y="21009"/>
                  <a:pt x="3286111" y="-37382"/>
                  <a:pt x="4192939" y="41084"/>
                </a:cubicBezTo>
                <a:cubicBezTo>
                  <a:pt x="5099767" y="119550"/>
                  <a:pt x="5150855" y="395093"/>
                  <a:pt x="5440967" y="489982"/>
                </a:cubicBezTo>
                <a:cubicBezTo>
                  <a:pt x="5731079" y="584871"/>
                  <a:pt x="5771220" y="586695"/>
                  <a:pt x="5933610" y="610417"/>
                </a:cubicBezTo>
                <a:cubicBezTo>
                  <a:pt x="6096000" y="634139"/>
                  <a:pt x="6335023" y="626841"/>
                  <a:pt x="6415306" y="632315"/>
                </a:cubicBezTo>
              </a:path>
            </a:pathLst>
          </a:cu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 flipV="1">
            <a:off x="3626670" y="4348306"/>
            <a:ext cx="2801635" cy="403937"/>
          </a:xfrm>
          <a:custGeom>
            <a:avLst/>
            <a:gdLst>
              <a:gd name="connsiteX0" fmla="*/ 0 w 6382463"/>
              <a:gd name="connsiteY0" fmla="*/ 50718 h 631000"/>
              <a:gd name="connsiteX1" fmla="*/ 4160096 w 6382463"/>
              <a:gd name="connsiteY1" fmla="*/ 39769 h 631000"/>
              <a:gd name="connsiteX2" fmla="*/ 5408124 w 6382463"/>
              <a:gd name="connsiteY2" fmla="*/ 488667 h 631000"/>
              <a:gd name="connsiteX3" fmla="*/ 5900767 w 6382463"/>
              <a:gd name="connsiteY3" fmla="*/ 609102 h 631000"/>
              <a:gd name="connsiteX4" fmla="*/ 6382463 w 6382463"/>
              <a:gd name="connsiteY4" fmla="*/ 631000 h 631000"/>
              <a:gd name="connsiteX0" fmla="*/ 0 w 6415306"/>
              <a:gd name="connsiteY0" fmla="*/ 34256 h 647385"/>
              <a:gd name="connsiteX1" fmla="*/ 4192939 w 6415306"/>
              <a:gd name="connsiteY1" fmla="*/ 56154 h 647385"/>
              <a:gd name="connsiteX2" fmla="*/ 5440967 w 6415306"/>
              <a:gd name="connsiteY2" fmla="*/ 505052 h 647385"/>
              <a:gd name="connsiteX3" fmla="*/ 5933610 w 6415306"/>
              <a:gd name="connsiteY3" fmla="*/ 625487 h 647385"/>
              <a:gd name="connsiteX4" fmla="*/ 6415306 w 6415306"/>
              <a:gd name="connsiteY4" fmla="*/ 647385 h 647385"/>
              <a:gd name="connsiteX0" fmla="*/ 0 w 6415306"/>
              <a:gd name="connsiteY0" fmla="*/ 19186 h 632315"/>
              <a:gd name="connsiteX1" fmla="*/ 4192939 w 6415306"/>
              <a:gd name="connsiteY1" fmla="*/ 41084 h 632315"/>
              <a:gd name="connsiteX2" fmla="*/ 5440967 w 6415306"/>
              <a:gd name="connsiteY2" fmla="*/ 489982 h 632315"/>
              <a:gd name="connsiteX3" fmla="*/ 5933610 w 6415306"/>
              <a:gd name="connsiteY3" fmla="*/ 610417 h 632315"/>
              <a:gd name="connsiteX4" fmla="*/ 6415306 w 6415306"/>
              <a:gd name="connsiteY4" fmla="*/ 632315 h 63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5306" h="632315">
                <a:moveTo>
                  <a:pt x="0" y="19186"/>
                </a:moveTo>
                <a:cubicBezTo>
                  <a:pt x="1629371" y="21009"/>
                  <a:pt x="3286111" y="-37382"/>
                  <a:pt x="4192939" y="41084"/>
                </a:cubicBezTo>
                <a:cubicBezTo>
                  <a:pt x="5099767" y="119550"/>
                  <a:pt x="5150855" y="395093"/>
                  <a:pt x="5440967" y="489982"/>
                </a:cubicBezTo>
                <a:cubicBezTo>
                  <a:pt x="5731079" y="584871"/>
                  <a:pt x="5771220" y="586695"/>
                  <a:pt x="5933610" y="610417"/>
                </a:cubicBezTo>
                <a:cubicBezTo>
                  <a:pt x="6096000" y="634139"/>
                  <a:pt x="6335023" y="626841"/>
                  <a:pt x="6415306" y="632315"/>
                </a:cubicBezTo>
              </a:path>
            </a:pathLst>
          </a:cu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73283" y="3743726"/>
            <a:ext cx="278190" cy="40519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221501" y="4126018"/>
            <a:ext cx="1125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UU</a:t>
            </a:r>
          </a:p>
          <a:p>
            <a:pPr algn="ctr"/>
            <a:r>
              <a:rPr lang="en-US" sz="1000" dirty="0"/>
              <a:t>University of Utah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3038" y="4814114"/>
            <a:ext cx="11773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UDAQ-HW</a:t>
            </a:r>
          </a:p>
          <a:p>
            <a:pPr algn="ctr"/>
            <a:r>
              <a:rPr lang="en-US" sz="1100" dirty="0"/>
              <a:t>Hawthorne</a:t>
            </a:r>
          </a:p>
          <a:p>
            <a:pPr algn="ctr"/>
            <a:r>
              <a:rPr lang="en-US" sz="1100" dirty="0"/>
              <a:t>Elementary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029539" y="4174665"/>
            <a:ext cx="408534" cy="321647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479929" y="1831347"/>
            <a:ext cx="19179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Nighttime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7174573" y="3370236"/>
            <a:ext cx="328162" cy="216361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8704165" y="2416124"/>
            <a:ext cx="498450" cy="525081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107618" y="1555685"/>
            <a:ext cx="925245" cy="0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718121" y="1756773"/>
            <a:ext cx="6328237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692872" y="1371019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2200 m MSL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462954" y="3103465"/>
            <a:ext cx="2249962" cy="2594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702871" y="3887156"/>
            <a:ext cx="811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Isotherms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870" y="1885322"/>
            <a:ext cx="777058" cy="87235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047577" y="2073419"/>
            <a:ext cx="1326655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Nocturnal </a:t>
            </a:r>
          </a:p>
          <a:p>
            <a:r>
              <a:rPr lang="en-US" dirty="0">
                <a:solidFill>
                  <a:srgbClr val="0000FF"/>
                </a:solidFill>
              </a:rPr>
              <a:t>Downslope </a:t>
            </a:r>
          </a:p>
          <a:p>
            <a:r>
              <a:rPr lang="en-US" dirty="0">
                <a:solidFill>
                  <a:srgbClr val="0000FF"/>
                </a:solidFill>
              </a:rPr>
              <a:t>flows</a:t>
            </a:r>
          </a:p>
        </p:txBody>
      </p:sp>
      <p:sp>
        <p:nvSpPr>
          <p:cNvPr id="31" name="Freeform 30"/>
          <p:cNvSpPr/>
          <p:nvPr/>
        </p:nvSpPr>
        <p:spPr>
          <a:xfrm>
            <a:off x="3702871" y="3946720"/>
            <a:ext cx="2862053" cy="229316"/>
          </a:xfrm>
          <a:custGeom>
            <a:avLst/>
            <a:gdLst>
              <a:gd name="connsiteX0" fmla="*/ 0 w 6382463"/>
              <a:gd name="connsiteY0" fmla="*/ 50718 h 631000"/>
              <a:gd name="connsiteX1" fmla="*/ 4160096 w 6382463"/>
              <a:gd name="connsiteY1" fmla="*/ 39769 h 631000"/>
              <a:gd name="connsiteX2" fmla="*/ 5408124 w 6382463"/>
              <a:gd name="connsiteY2" fmla="*/ 488667 h 631000"/>
              <a:gd name="connsiteX3" fmla="*/ 5900767 w 6382463"/>
              <a:gd name="connsiteY3" fmla="*/ 609102 h 631000"/>
              <a:gd name="connsiteX4" fmla="*/ 6382463 w 6382463"/>
              <a:gd name="connsiteY4" fmla="*/ 631000 h 631000"/>
              <a:gd name="connsiteX0" fmla="*/ 0 w 6415306"/>
              <a:gd name="connsiteY0" fmla="*/ 34256 h 647385"/>
              <a:gd name="connsiteX1" fmla="*/ 4192939 w 6415306"/>
              <a:gd name="connsiteY1" fmla="*/ 56154 h 647385"/>
              <a:gd name="connsiteX2" fmla="*/ 5440967 w 6415306"/>
              <a:gd name="connsiteY2" fmla="*/ 505052 h 647385"/>
              <a:gd name="connsiteX3" fmla="*/ 5933610 w 6415306"/>
              <a:gd name="connsiteY3" fmla="*/ 625487 h 647385"/>
              <a:gd name="connsiteX4" fmla="*/ 6415306 w 6415306"/>
              <a:gd name="connsiteY4" fmla="*/ 647385 h 647385"/>
              <a:gd name="connsiteX0" fmla="*/ 0 w 6415306"/>
              <a:gd name="connsiteY0" fmla="*/ 19186 h 632315"/>
              <a:gd name="connsiteX1" fmla="*/ 4192939 w 6415306"/>
              <a:gd name="connsiteY1" fmla="*/ 41084 h 632315"/>
              <a:gd name="connsiteX2" fmla="*/ 5440967 w 6415306"/>
              <a:gd name="connsiteY2" fmla="*/ 489982 h 632315"/>
              <a:gd name="connsiteX3" fmla="*/ 5933610 w 6415306"/>
              <a:gd name="connsiteY3" fmla="*/ 610417 h 632315"/>
              <a:gd name="connsiteX4" fmla="*/ 6415306 w 6415306"/>
              <a:gd name="connsiteY4" fmla="*/ 632315 h 63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5306" h="632315">
                <a:moveTo>
                  <a:pt x="0" y="19186"/>
                </a:moveTo>
                <a:cubicBezTo>
                  <a:pt x="1629371" y="21009"/>
                  <a:pt x="3286111" y="-37382"/>
                  <a:pt x="4192939" y="41084"/>
                </a:cubicBezTo>
                <a:cubicBezTo>
                  <a:pt x="5099767" y="119550"/>
                  <a:pt x="5150855" y="395093"/>
                  <a:pt x="5440967" y="489982"/>
                </a:cubicBezTo>
                <a:cubicBezTo>
                  <a:pt x="5731079" y="584871"/>
                  <a:pt x="5771220" y="586695"/>
                  <a:pt x="5933610" y="610417"/>
                </a:cubicBezTo>
                <a:cubicBezTo>
                  <a:pt x="6096000" y="634139"/>
                  <a:pt x="6335023" y="626841"/>
                  <a:pt x="6415306" y="632315"/>
                </a:cubicBezTo>
              </a:path>
            </a:pathLst>
          </a:custGeom>
          <a:ln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3702870" y="4364234"/>
            <a:ext cx="2483102" cy="171935"/>
          </a:xfrm>
          <a:custGeom>
            <a:avLst/>
            <a:gdLst>
              <a:gd name="connsiteX0" fmla="*/ 0 w 6382463"/>
              <a:gd name="connsiteY0" fmla="*/ 50718 h 631000"/>
              <a:gd name="connsiteX1" fmla="*/ 4160096 w 6382463"/>
              <a:gd name="connsiteY1" fmla="*/ 39769 h 631000"/>
              <a:gd name="connsiteX2" fmla="*/ 5408124 w 6382463"/>
              <a:gd name="connsiteY2" fmla="*/ 488667 h 631000"/>
              <a:gd name="connsiteX3" fmla="*/ 5900767 w 6382463"/>
              <a:gd name="connsiteY3" fmla="*/ 609102 h 631000"/>
              <a:gd name="connsiteX4" fmla="*/ 6382463 w 6382463"/>
              <a:gd name="connsiteY4" fmla="*/ 631000 h 631000"/>
              <a:gd name="connsiteX0" fmla="*/ 0 w 6415306"/>
              <a:gd name="connsiteY0" fmla="*/ 34256 h 647385"/>
              <a:gd name="connsiteX1" fmla="*/ 4192939 w 6415306"/>
              <a:gd name="connsiteY1" fmla="*/ 56154 h 647385"/>
              <a:gd name="connsiteX2" fmla="*/ 5440967 w 6415306"/>
              <a:gd name="connsiteY2" fmla="*/ 505052 h 647385"/>
              <a:gd name="connsiteX3" fmla="*/ 5933610 w 6415306"/>
              <a:gd name="connsiteY3" fmla="*/ 625487 h 647385"/>
              <a:gd name="connsiteX4" fmla="*/ 6415306 w 6415306"/>
              <a:gd name="connsiteY4" fmla="*/ 647385 h 647385"/>
              <a:gd name="connsiteX0" fmla="*/ 0 w 6415306"/>
              <a:gd name="connsiteY0" fmla="*/ 19186 h 632315"/>
              <a:gd name="connsiteX1" fmla="*/ 4192939 w 6415306"/>
              <a:gd name="connsiteY1" fmla="*/ 41084 h 632315"/>
              <a:gd name="connsiteX2" fmla="*/ 5440967 w 6415306"/>
              <a:gd name="connsiteY2" fmla="*/ 489982 h 632315"/>
              <a:gd name="connsiteX3" fmla="*/ 5933610 w 6415306"/>
              <a:gd name="connsiteY3" fmla="*/ 610417 h 632315"/>
              <a:gd name="connsiteX4" fmla="*/ 6415306 w 6415306"/>
              <a:gd name="connsiteY4" fmla="*/ 632315 h 63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5306" h="632315">
                <a:moveTo>
                  <a:pt x="0" y="19186"/>
                </a:moveTo>
                <a:cubicBezTo>
                  <a:pt x="1629371" y="21009"/>
                  <a:pt x="3286111" y="-37382"/>
                  <a:pt x="4192939" y="41084"/>
                </a:cubicBezTo>
                <a:cubicBezTo>
                  <a:pt x="5099767" y="119550"/>
                  <a:pt x="5150855" y="395093"/>
                  <a:pt x="5440967" y="489982"/>
                </a:cubicBezTo>
                <a:cubicBezTo>
                  <a:pt x="5731079" y="584871"/>
                  <a:pt x="5771220" y="586695"/>
                  <a:pt x="5933610" y="610417"/>
                </a:cubicBezTo>
                <a:cubicBezTo>
                  <a:pt x="6096000" y="634139"/>
                  <a:pt x="6335023" y="626841"/>
                  <a:pt x="6415306" y="632315"/>
                </a:cubicBezTo>
              </a:path>
            </a:pathLst>
          </a:custGeom>
          <a:ln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3702870" y="4759443"/>
            <a:ext cx="2139130" cy="145492"/>
          </a:xfrm>
          <a:custGeom>
            <a:avLst/>
            <a:gdLst>
              <a:gd name="connsiteX0" fmla="*/ 0 w 6382463"/>
              <a:gd name="connsiteY0" fmla="*/ 50718 h 631000"/>
              <a:gd name="connsiteX1" fmla="*/ 4160096 w 6382463"/>
              <a:gd name="connsiteY1" fmla="*/ 39769 h 631000"/>
              <a:gd name="connsiteX2" fmla="*/ 5408124 w 6382463"/>
              <a:gd name="connsiteY2" fmla="*/ 488667 h 631000"/>
              <a:gd name="connsiteX3" fmla="*/ 5900767 w 6382463"/>
              <a:gd name="connsiteY3" fmla="*/ 609102 h 631000"/>
              <a:gd name="connsiteX4" fmla="*/ 6382463 w 6382463"/>
              <a:gd name="connsiteY4" fmla="*/ 631000 h 631000"/>
              <a:gd name="connsiteX0" fmla="*/ 0 w 6415306"/>
              <a:gd name="connsiteY0" fmla="*/ 34256 h 647385"/>
              <a:gd name="connsiteX1" fmla="*/ 4192939 w 6415306"/>
              <a:gd name="connsiteY1" fmla="*/ 56154 h 647385"/>
              <a:gd name="connsiteX2" fmla="*/ 5440967 w 6415306"/>
              <a:gd name="connsiteY2" fmla="*/ 505052 h 647385"/>
              <a:gd name="connsiteX3" fmla="*/ 5933610 w 6415306"/>
              <a:gd name="connsiteY3" fmla="*/ 625487 h 647385"/>
              <a:gd name="connsiteX4" fmla="*/ 6415306 w 6415306"/>
              <a:gd name="connsiteY4" fmla="*/ 647385 h 647385"/>
              <a:gd name="connsiteX0" fmla="*/ 0 w 6415306"/>
              <a:gd name="connsiteY0" fmla="*/ 19186 h 632315"/>
              <a:gd name="connsiteX1" fmla="*/ 4192939 w 6415306"/>
              <a:gd name="connsiteY1" fmla="*/ 41084 h 632315"/>
              <a:gd name="connsiteX2" fmla="*/ 5440967 w 6415306"/>
              <a:gd name="connsiteY2" fmla="*/ 489982 h 632315"/>
              <a:gd name="connsiteX3" fmla="*/ 5933610 w 6415306"/>
              <a:gd name="connsiteY3" fmla="*/ 610417 h 632315"/>
              <a:gd name="connsiteX4" fmla="*/ 6415306 w 6415306"/>
              <a:gd name="connsiteY4" fmla="*/ 632315 h 63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5306" h="632315">
                <a:moveTo>
                  <a:pt x="0" y="19186"/>
                </a:moveTo>
                <a:cubicBezTo>
                  <a:pt x="1629371" y="21009"/>
                  <a:pt x="3286111" y="-37382"/>
                  <a:pt x="4192939" y="41084"/>
                </a:cubicBezTo>
                <a:cubicBezTo>
                  <a:pt x="5099767" y="119550"/>
                  <a:pt x="5150855" y="395093"/>
                  <a:pt x="5440967" y="489982"/>
                </a:cubicBezTo>
                <a:cubicBezTo>
                  <a:pt x="5731079" y="584871"/>
                  <a:pt x="5771220" y="586695"/>
                  <a:pt x="5933610" y="610417"/>
                </a:cubicBezTo>
                <a:cubicBezTo>
                  <a:pt x="6096000" y="634139"/>
                  <a:pt x="6335023" y="626841"/>
                  <a:pt x="6415306" y="632315"/>
                </a:cubicBezTo>
              </a:path>
            </a:pathLst>
          </a:custGeom>
          <a:ln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743107" y="3525854"/>
            <a:ext cx="1031577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Daytime</a:t>
            </a:r>
          </a:p>
          <a:p>
            <a:r>
              <a:rPr lang="en-US" dirty="0">
                <a:solidFill>
                  <a:srgbClr val="FF0000"/>
                </a:solidFill>
              </a:rPr>
              <a:t>Upslope </a:t>
            </a:r>
          </a:p>
          <a:p>
            <a:r>
              <a:rPr lang="en-US" dirty="0">
                <a:solidFill>
                  <a:srgbClr val="FF0000"/>
                </a:solidFill>
              </a:rPr>
              <a:t>flows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6783363" y="3596757"/>
            <a:ext cx="381050" cy="256618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8801990" y="2472588"/>
            <a:ext cx="482334" cy="533930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871357" y="4425284"/>
            <a:ext cx="381050" cy="256618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 flipH="1" flipV="1">
            <a:off x="3774416" y="5332109"/>
            <a:ext cx="120453" cy="126999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192" y="2381491"/>
            <a:ext cx="988744" cy="988744"/>
          </a:xfrm>
          <a:prstGeom prst="rect">
            <a:avLst/>
          </a:prstGeom>
          <a:ln>
            <a:noFill/>
          </a:ln>
        </p:spPr>
      </p:pic>
      <p:sp>
        <p:nvSpPr>
          <p:cNvPr id="44" name="TextBox 43"/>
          <p:cNvSpPr txBox="1"/>
          <p:nvPr/>
        </p:nvSpPr>
        <p:spPr>
          <a:xfrm>
            <a:off x="3761996" y="2832545"/>
            <a:ext cx="1580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Daytime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9812CB-E33C-C447-B750-7D652174DDC8}"/>
              </a:ext>
            </a:extLst>
          </p:cNvPr>
          <p:cNvSpPr/>
          <p:nvPr/>
        </p:nvSpPr>
        <p:spPr>
          <a:xfrm>
            <a:off x="1848673" y="314345"/>
            <a:ext cx="8674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Thermally driven diurnal winds (slope and valley wind systems)</a:t>
            </a:r>
          </a:p>
        </p:txBody>
      </p:sp>
    </p:spTree>
    <p:extLst>
      <p:ext uri="{BB962C8B-B14F-4D97-AF65-F5344CB8AC3E}">
        <p14:creationId xmlns:p14="http://schemas.microsoft.com/office/powerpoint/2010/main" val="18563483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A460F0-E0C7-134F-A02D-3648088E27EF}"/>
              </a:ext>
            </a:extLst>
          </p:cNvPr>
          <p:cNvSpPr txBox="1"/>
          <p:nvPr/>
        </p:nvSpPr>
        <p:spPr>
          <a:xfrm>
            <a:off x="5040087" y="2775858"/>
            <a:ext cx="1903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CBL Growth</a:t>
            </a:r>
          </a:p>
        </p:txBody>
      </p:sp>
    </p:spTree>
    <p:extLst>
      <p:ext uri="{BB962C8B-B14F-4D97-AF65-F5344CB8AC3E}">
        <p14:creationId xmlns:p14="http://schemas.microsoft.com/office/powerpoint/2010/main" val="3957150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29 at 10.33.4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3" t="24399" r="16176"/>
          <a:stretch/>
        </p:blipFill>
        <p:spPr>
          <a:xfrm>
            <a:off x="0" y="13768"/>
            <a:ext cx="12144233" cy="684423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65331" y="750482"/>
            <a:ext cx="11614555" cy="5958662"/>
            <a:chOff x="-1164268" y="1674475"/>
            <a:chExt cx="11614555" cy="3187121"/>
          </a:xfrm>
        </p:grpSpPr>
        <p:sp>
          <p:nvSpPr>
            <p:cNvPr id="3" name="Oval 2"/>
            <p:cNvSpPr/>
            <p:nvPr/>
          </p:nvSpPr>
          <p:spPr>
            <a:xfrm>
              <a:off x="861560" y="1674475"/>
              <a:ext cx="7419973" cy="3187121"/>
            </a:xfrm>
            <a:prstGeom prst="ellipse">
              <a:avLst/>
            </a:prstGeom>
            <a:gradFill flip="none" rotWithShape="1">
              <a:gsLst>
                <a:gs pos="0">
                  <a:srgbClr val="FFFF99">
                    <a:alpha val="46667"/>
                  </a:srgbClr>
                </a:gs>
                <a:gs pos="100000">
                  <a:srgbClr val="FFFFFF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accent4">
                      <a:lumMod val="75000"/>
                    </a:schemeClr>
                  </a:solidFill>
                </a:rPr>
                <a:t>Geometry, land-use &amp; population</a:t>
              </a:r>
            </a:p>
            <a:p>
              <a:pPr algn="ctr"/>
              <a:r>
                <a:rPr lang="en-US" sz="2400" dirty="0">
                  <a:solidFill>
                    <a:schemeClr val="accent4">
                      <a:lumMod val="75000"/>
                    </a:schemeClr>
                  </a:solidFill>
                </a:rPr>
                <a:t>Existing resources &amp; flight restrictions</a:t>
              </a:r>
            </a:p>
            <a:p>
              <a:pPr algn="ctr"/>
              <a:r>
                <a:rPr lang="en-US" sz="2400" dirty="0">
                  <a:solidFill>
                    <a:schemeClr val="accent4">
                      <a:lumMod val="75000"/>
                    </a:schemeClr>
                  </a:solidFill>
                </a:rPr>
                <a:t>Surface state: snow-covered or wet/dry</a:t>
              </a:r>
            </a:p>
            <a:p>
              <a:pPr algn="ctr"/>
              <a:endParaRPr lang="en-US" sz="2400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Synoptic/mesoscale controls</a:t>
              </a:r>
            </a:p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Free atmos.-boundary layer exchanges Lateral transport within boundary layer</a:t>
              </a:r>
            </a:p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Terrain-flow interactions</a:t>
              </a:r>
            </a:p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Structure/turbulence in boundary layer</a:t>
              </a:r>
            </a:p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Water/ice clouds &amp; deposition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-1164268" y="3215396"/>
              <a:ext cx="11614555" cy="1476115"/>
              <a:chOff x="-1112864" y="3188697"/>
              <a:chExt cx="11205173" cy="133693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-1112864" y="3331205"/>
                <a:ext cx="2818190" cy="119442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/>
                  <a:t>Meteorology </a:t>
                </a:r>
                <a:endParaRPr lang="en-US" b="1" dirty="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046704" y="3188697"/>
                <a:ext cx="3045605" cy="1279794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0000"/>
                    </a:solidFill>
                  </a:rPr>
                  <a:t>Air Chemistry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CD08616C-BCD8-4C80-B799-ACFFC76831C1}"/>
              </a:ext>
            </a:extLst>
          </p:cNvPr>
          <p:cNvSpPr/>
          <p:nvPr/>
        </p:nvSpPr>
        <p:spPr>
          <a:xfrm>
            <a:off x="4157332" y="91264"/>
            <a:ext cx="4225966" cy="159134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Topography</a:t>
            </a:r>
          </a:p>
          <a:p>
            <a:pPr algn="ctr"/>
            <a:r>
              <a:rPr lang="en-US" sz="2400" b="1" dirty="0"/>
              <a:t>(Basins, Valleys) </a:t>
            </a:r>
            <a:endParaRPr lang="en-US" b="1" dirty="0"/>
          </a:p>
        </p:txBody>
      </p:sp>
      <p:sp>
        <p:nvSpPr>
          <p:cNvPr id="5" name="Up-Down Arrow 4">
            <a:extLst>
              <a:ext uri="{FF2B5EF4-FFF2-40B4-BE49-F238E27FC236}">
                <a16:creationId xmlns:a16="http://schemas.microsoft.com/office/drawing/2014/main" id="{DC023FAE-8250-B04A-8DB1-8A3CC9A79F4A}"/>
              </a:ext>
            </a:extLst>
          </p:cNvPr>
          <p:cNvSpPr/>
          <p:nvPr/>
        </p:nvSpPr>
        <p:spPr>
          <a:xfrm rot="2633558">
            <a:off x="2211152" y="980114"/>
            <a:ext cx="1499190" cy="305358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1200000" lon="0" rev="48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sp>
        <p:nvSpPr>
          <p:cNvPr id="11" name="Up-Down Arrow 10">
            <a:extLst>
              <a:ext uri="{FF2B5EF4-FFF2-40B4-BE49-F238E27FC236}">
                <a16:creationId xmlns:a16="http://schemas.microsoft.com/office/drawing/2014/main" id="{4DD26276-C73B-A94D-A0EF-E1463973E471}"/>
              </a:ext>
            </a:extLst>
          </p:cNvPr>
          <p:cNvSpPr/>
          <p:nvPr/>
        </p:nvSpPr>
        <p:spPr>
          <a:xfrm rot="8796019">
            <a:off x="8636027" y="832229"/>
            <a:ext cx="1499190" cy="305358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1200000" lon="0" rev="48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sp>
        <p:nvSpPr>
          <p:cNvPr id="12" name="Up-Down Arrow 11">
            <a:extLst>
              <a:ext uri="{FF2B5EF4-FFF2-40B4-BE49-F238E27FC236}">
                <a16:creationId xmlns:a16="http://schemas.microsoft.com/office/drawing/2014/main" id="{4F3CA7AD-F32B-BA41-9C56-CFE6ACC2B7B5}"/>
              </a:ext>
            </a:extLst>
          </p:cNvPr>
          <p:cNvSpPr/>
          <p:nvPr/>
        </p:nvSpPr>
        <p:spPr>
          <a:xfrm rot="16200000">
            <a:off x="5633745" y="4271302"/>
            <a:ext cx="1070517" cy="350071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1200000" lon="0" rev="48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pic>
        <p:nvPicPr>
          <p:cNvPr id="13" name="Picture 1" descr="PCAPS_Words_S.png">
            <a:extLst>
              <a:ext uri="{FF2B5EF4-FFF2-40B4-BE49-F238E27FC236}">
                <a16:creationId xmlns:a16="http://schemas.microsoft.com/office/drawing/2014/main" id="{33102484-0EF2-9B4A-9AC4-3A2826E2F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6346">
            <a:off x="2194446" y="2192640"/>
            <a:ext cx="1546060" cy="716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702A17E1-7E3A-CB42-AC8D-175157457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7907">
            <a:off x="8885870" y="1662986"/>
            <a:ext cx="1274310" cy="12561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633B71-449C-8146-8CF2-884568F94FFF}"/>
              </a:ext>
            </a:extLst>
          </p:cNvPr>
          <p:cNvSpPr txBox="1"/>
          <p:nvPr/>
        </p:nvSpPr>
        <p:spPr>
          <a:xfrm>
            <a:off x="69671" y="433486"/>
            <a:ext cx="44060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Synoptic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Valley/Basin Meteorology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Persistent Cold-Air Pools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Surface conditions (snow cover,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Vertical temperature structure and mixing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Terrain-Flow interactions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35FC22-C0DA-EA42-B83F-9501AC726EDF}"/>
              </a:ext>
            </a:extLst>
          </p:cNvPr>
          <p:cNvSpPr txBox="1"/>
          <p:nvPr/>
        </p:nvSpPr>
        <p:spPr>
          <a:xfrm>
            <a:off x="10201052" y="848691"/>
            <a:ext cx="22366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Land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Emission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Chemical pathways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Limiting reactants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8A7E1B-37C9-2C4E-A34B-51DE84F25B0B}"/>
              </a:ext>
            </a:extLst>
          </p:cNvPr>
          <p:cNvSpPr txBox="1"/>
          <p:nvPr/>
        </p:nvSpPr>
        <p:spPr>
          <a:xfrm>
            <a:off x="5313972" y="5458168"/>
            <a:ext cx="34375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Microphysics / Nucleation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Fog/Clouds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Radiative feedbacks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Deposition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0435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eb9_ceilo_wind_sig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148821"/>
            <a:ext cx="8988893" cy="39031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19356" y="5169181"/>
            <a:ext cx="6876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err="1"/>
              <a:t>σ</a:t>
            </a:r>
            <a:r>
              <a:rPr lang="en-US" sz="2400" baseline="-25000" dirty="0" err="1"/>
              <a:t>w</a:t>
            </a:r>
            <a:r>
              <a:rPr lang="en-US" sz="2400" baseline="-25000" dirty="0"/>
              <a:t> </a:t>
            </a:r>
            <a:r>
              <a:rPr lang="en-US" sz="2000" dirty="0"/>
              <a:t>(vertical velocity variance) from Lidar stares shows convection at the base of the PCAP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7037" y="265475"/>
            <a:ext cx="8492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Daytime heating  – Ventilation –  Aerosol layering?</a:t>
            </a:r>
          </a:p>
        </p:txBody>
      </p:sp>
      <p:sp>
        <p:nvSpPr>
          <p:cNvPr id="4" name="Rectangle 3"/>
          <p:cNvSpPr/>
          <p:nvPr/>
        </p:nvSpPr>
        <p:spPr>
          <a:xfrm>
            <a:off x="5205047" y="3799272"/>
            <a:ext cx="1275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σ</a:t>
            </a:r>
            <a:r>
              <a:rPr lang="en-US" baseline="-25000" dirty="0" err="1"/>
              <a:t>w</a:t>
            </a:r>
            <a:r>
              <a:rPr lang="en-US" baseline="-25000" dirty="0"/>
              <a:t> </a:t>
            </a:r>
            <a:r>
              <a:rPr lang="en-US" dirty="0"/>
              <a:t>contours</a:t>
            </a:r>
          </a:p>
        </p:txBody>
      </p:sp>
    </p:spTree>
    <p:extLst>
      <p:ext uri="{BB962C8B-B14F-4D97-AF65-F5344CB8AC3E}">
        <p14:creationId xmlns:p14="http://schemas.microsoft.com/office/powerpoint/2010/main" val="8870577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A460F0-E0C7-134F-A02D-3648088E27EF}"/>
              </a:ext>
            </a:extLst>
          </p:cNvPr>
          <p:cNvSpPr txBox="1"/>
          <p:nvPr/>
        </p:nvSpPr>
        <p:spPr>
          <a:xfrm>
            <a:off x="5040087" y="2775858"/>
            <a:ext cx="2945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Clear-Air Injections</a:t>
            </a:r>
          </a:p>
        </p:txBody>
      </p:sp>
    </p:spTree>
    <p:extLst>
      <p:ext uri="{BB962C8B-B14F-4D97-AF65-F5344CB8AC3E}">
        <p14:creationId xmlns:p14="http://schemas.microsoft.com/office/powerpoint/2010/main" val="37042751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0212" y="410661"/>
            <a:ext cx="875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Effect of drainage flows near center of narrow basin</a:t>
            </a:r>
          </a:p>
        </p:txBody>
      </p:sp>
      <p:pic>
        <p:nvPicPr>
          <p:cNvPr id="4" name="Picture 3" descr="ceilo_lidar_intrusionsHW_28Ja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" t="5126" r="12553" b="67094"/>
          <a:stretch/>
        </p:blipFill>
        <p:spPr>
          <a:xfrm>
            <a:off x="107229" y="961025"/>
            <a:ext cx="10913196" cy="4915580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3294187" y="4105052"/>
            <a:ext cx="993206" cy="848223"/>
          </a:xfrm>
          <a:prstGeom prst="donut">
            <a:avLst>
              <a:gd name="adj" fmla="val 10151"/>
            </a:avLst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4506475" y="4025669"/>
            <a:ext cx="1419432" cy="927606"/>
          </a:xfrm>
          <a:prstGeom prst="donut">
            <a:avLst>
              <a:gd name="adj" fmla="val 10151"/>
            </a:avLst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9393" y="5876605"/>
            <a:ext cx="8368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Time–height cross section of LiDAR wind, aerosol backscatter at Hawthorne Elementary</a:t>
            </a:r>
          </a:p>
          <a:p>
            <a:endParaRPr lang="en-US" dirty="0"/>
          </a:p>
          <a:p>
            <a:r>
              <a:rPr lang="en-US" dirty="0"/>
              <a:t>Injection of low-PM</a:t>
            </a:r>
            <a:r>
              <a:rPr lang="en-US" baseline="-25000" dirty="0"/>
              <a:t>2.5</a:t>
            </a:r>
            <a:r>
              <a:rPr lang="en-US" dirty="0"/>
              <a:t> and high-O</a:t>
            </a:r>
            <a:r>
              <a:rPr lang="en-US" baseline="-25000" dirty="0"/>
              <a:t>3</a:t>
            </a:r>
            <a:r>
              <a:rPr lang="en-US" dirty="0"/>
              <a:t> air </a:t>
            </a:r>
          </a:p>
        </p:txBody>
      </p:sp>
    </p:spTree>
    <p:extLst>
      <p:ext uri="{BB962C8B-B14F-4D97-AF65-F5344CB8AC3E}">
        <p14:creationId xmlns:p14="http://schemas.microsoft.com/office/powerpoint/2010/main" val="32959163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27 at 4.24.2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" t="58206" r="12199" b="11190"/>
          <a:stretch/>
        </p:blipFill>
        <p:spPr>
          <a:xfrm>
            <a:off x="2249739" y="535856"/>
            <a:ext cx="7325405" cy="1667013"/>
          </a:xfrm>
          <a:prstGeom prst="rect">
            <a:avLst/>
          </a:prstGeom>
        </p:spPr>
      </p:pic>
      <p:pic>
        <p:nvPicPr>
          <p:cNvPr id="3" name="Picture 2" descr="Screen Shot 2017-03-27 at 6.22.0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" t="58701" r="12199" b="11166"/>
          <a:stretch/>
        </p:blipFill>
        <p:spPr>
          <a:xfrm>
            <a:off x="2249739" y="2202868"/>
            <a:ext cx="7325405" cy="1621652"/>
          </a:xfrm>
          <a:prstGeom prst="rect">
            <a:avLst/>
          </a:prstGeom>
        </p:spPr>
      </p:pic>
      <p:pic>
        <p:nvPicPr>
          <p:cNvPr id="4" name="Picture 3" descr="Screen Shot 2017-03-27 at 6.20.0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t="43256" r="9966" b="683"/>
          <a:stretch/>
        </p:blipFill>
        <p:spPr>
          <a:xfrm>
            <a:off x="1943567" y="3857569"/>
            <a:ext cx="7847030" cy="2986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4308" y="643592"/>
            <a:ext cx="12987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Jan 14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74308" y="2338262"/>
            <a:ext cx="12987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Jan 15 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74308" y="3919329"/>
            <a:ext cx="12987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Jan 17 2017</a:t>
            </a:r>
          </a:p>
        </p:txBody>
      </p:sp>
      <p:sp>
        <p:nvSpPr>
          <p:cNvPr id="8" name="Donut 7"/>
          <p:cNvSpPr/>
          <p:nvPr/>
        </p:nvSpPr>
        <p:spPr>
          <a:xfrm>
            <a:off x="4256853" y="1165242"/>
            <a:ext cx="1417454" cy="1037626"/>
          </a:xfrm>
          <a:prstGeom prst="donut">
            <a:avLst>
              <a:gd name="adj" fmla="val 10151"/>
            </a:avLst>
          </a:prstGeom>
          <a:solidFill>
            <a:srgbClr val="FF6600"/>
          </a:solidFill>
          <a:ln w="571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4642402" y="5134320"/>
            <a:ext cx="1683251" cy="1258068"/>
          </a:xfrm>
          <a:prstGeom prst="donut">
            <a:avLst>
              <a:gd name="adj" fmla="val 10151"/>
            </a:avLst>
          </a:prstGeom>
          <a:solidFill>
            <a:srgbClr val="FF6600"/>
          </a:solidFill>
          <a:ln w="571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5384463" y="3274939"/>
            <a:ext cx="941189" cy="644391"/>
          </a:xfrm>
          <a:prstGeom prst="donut">
            <a:avLst>
              <a:gd name="adj" fmla="val 10151"/>
            </a:avLst>
          </a:prstGeom>
          <a:solidFill>
            <a:srgbClr val="FF6600"/>
          </a:solidFill>
          <a:ln w="571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25077" y="76962"/>
            <a:ext cx="2590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Lindon</a:t>
            </a:r>
            <a:r>
              <a:rPr lang="en-US" sz="2400" dirty="0"/>
              <a:t>, Utah Valley</a:t>
            </a:r>
          </a:p>
        </p:txBody>
      </p:sp>
    </p:spTree>
    <p:extLst>
      <p:ext uri="{BB962C8B-B14F-4D97-AF65-F5344CB8AC3E}">
        <p14:creationId xmlns:p14="http://schemas.microsoft.com/office/powerpoint/2010/main" val="37733492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A460F0-E0C7-134F-A02D-3648088E27EF}"/>
              </a:ext>
            </a:extLst>
          </p:cNvPr>
          <p:cNvSpPr txBox="1"/>
          <p:nvPr/>
        </p:nvSpPr>
        <p:spPr>
          <a:xfrm>
            <a:off x="3886200" y="2623458"/>
            <a:ext cx="3800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Example “Lake recharge”</a:t>
            </a:r>
          </a:p>
        </p:txBody>
      </p:sp>
    </p:spTree>
    <p:extLst>
      <p:ext uri="{BB962C8B-B14F-4D97-AF65-F5344CB8AC3E}">
        <p14:creationId xmlns:p14="http://schemas.microsoft.com/office/powerpoint/2010/main" val="10426192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56" descr="900am_3_Februar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1" y="0"/>
            <a:ext cx="9193161" cy="640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3765" y="637401"/>
            <a:ext cx="235289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3 February 2017</a:t>
            </a:r>
          </a:p>
          <a:p>
            <a:r>
              <a:rPr lang="en-US" sz="2400" b="1" dirty="0"/>
              <a:t>0900 MST   </a:t>
            </a:r>
          </a:p>
          <a:p>
            <a:endParaRPr lang="en-US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4802800" y="2373868"/>
            <a:ext cx="1404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Dirty lake air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467601" y="914401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20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10201" y="3657601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14858" y="2590801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18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415058" y="400187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15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991600" y="339227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15001" y="4419601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57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348258" y="445907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10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801496" y="453527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7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001001" y="3429001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13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15400" y="529727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6</a:t>
            </a:r>
          </a:p>
        </p:txBody>
      </p:sp>
      <p:grpSp>
        <p:nvGrpSpPr>
          <p:cNvPr id="2" name="Group 102"/>
          <p:cNvGrpSpPr/>
          <p:nvPr/>
        </p:nvGrpSpPr>
        <p:grpSpPr>
          <a:xfrm rot="-10080000">
            <a:off x="6482757" y="5840727"/>
            <a:ext cx="167640" cy="548640"/>
            <a:chOff x="4871530" y="2438400"/>
            <a:chExt cx="167640" cy="548640"/>
          </a:xfrm>
        </p:grpSpPr>
        <p:grpSp>
          <p:nvGrpSpPr>
            <p:cNvPr id="3" name="Group 8"/>
            <p:cNvGrpSpPr/>
            <p:nvPr/>
          </p:nvGrpSpPr>
          <p:grpSpPr>
            <a:xfrm>
              <a:off x="4871530" y="2438400"/>
              <a:ext cx="167640" cy="548640"/>
              <a:chOff x="4953000" y="2743200"/>
              <a:chExt cx="167640" cy="548640"/>
            </a:xfrm>
          </p:grpSpPr>
          <p:sp>
            <p:nvSpPr>
              <p:cNvPr id="63" name="Flowchart: Connector 62"/>
              <p:cNvSpPr>
                <a:spLocks noChangeAspect="1"/>
              </p:cNvSpPr>
              <p:nvPr/>
            </p:nvSpPr>
            <p:spPr>
              <a:xfrm>
                <a:off x="5029200" y="3200400"/>
                <a:ext cx="91440" cy="91440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 flipH="1" flipV="1">
                <a:off x="4964159" y="2819400"/>
                <a:ext cx="91440" cy="39215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H="1">
                <a:off x="4953000" y="2743200"/>
                <a:ext cx="152400" cy="7620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Connector 60"/>
            <p:cNvCxnSpPr/>
            <p:nvPr/>
          </p:nvCxnSpPr>
          <p:spPr>
            <a:xfrm flipH="1">
              <a:off x="4876800" y="2514600"/>
              <a:ext cx="152400" cy="76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Freeform 20"/>
          <p:cNvSpPr/>
          <p:nvPr/>
        </p:nvSpPr>
        <p:spPr>
          <a:xfrm>
            <a:off x="4757226" y="1"/>
            <a:ext cx="3167575" cy="5562600"/>
          </a:xfrm>
          <a:custGeom>
            <a:avLst/>
            <a:gdLst>
              <a:gd name="connsiteX0" fmla="*/ 0 w 3854547"/>
              <a:gd name="connsiteY0" fmla="*/ 3896750 h 4712677"/>
              <a:gd name="connsiteX1" fmla="*/ 1448972 w 3854547"/>
              <a:gd name="connsiteY1" fmla="*/ 4698609 h 4712677"/>
              <a:gd name="connsiteX2" fmla="*/ 2236763 w 3854547"/>
              <a:gd name="connsiteY2" fmla="*/ 3812344 h 4712677"/>
              <a:gd name="connsiteX3" fmla="*/ 2278966 w 3854547"/>
              <a:gd name="connsiteY3" fmla="*/ 1885070 h 4712677"/>
              <a:gd name="connsiteX4" fmla="*/ 3221501 w 3854547"/>
              <a:gd name="connsiteY4" fmla="*/ 956603 h 4712677"/>
              <a:gd name="connsiteX5" fmla="*/ 3854547 w 3854547"/>
              <a:gd name="connsiteY5" fmla="*/ 0 h 471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4547" h="4712677">
                <a:moveTo>
                  <a:pt x="0" y="3896750"/>
                </a:moveTo>
                <a:cubicBezTo>
                  <a:pt x="538089" y="4304713"/>
                  <a:pt x="1076178" y="4712677"/>
                  <a:pt x="1448972" y="4698609"/>
                </a:cubicBezTo>
                <a:cubicBezTo>
                  <a:pt x="1821766" y="4684541"/>
                  <a:pt x="2098431" y="4281267"/>
                  <a:pt x="2236763" y="3812344"/>
                </a:cubicBezTo>
                <a:cubicBezTo>
                  <a:pt x="2375095" y="3343421"/>
                  <a:pt x="2114843" y="2361027"/>
                  <a:pt x="2278966" y="1885070"/>
                </a:cubicBezTo>
                <a:cubicBezTo>
                  <a:pt x="2443089" y="1409113"/>
                  <a:pt x="2958904" y="1270781"/>
                  <a:pt x="3221501" y="956603"/>
                </a:cubicBezTo>
                <a:cubicBezTo>
                  <a:pt x="3484098" y="642425"/>
                  <a:pt x="3669322" y="321212"/>
                  <a:pt x="3854547" y="0"/>
                </a:cubicBezTo>
              </a:path>
            </a:pathLst>
          </a:cu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102"/>
          <p:cNvGrpSpPr/>
          <p:nvPr/>
        </p:nvGrpSpPr>
        <p:grpSpPr>
          <a:xfrm rot="-10080000">
            <a:off x="5415957" y="5802633"/>
            <a:ext cx="167640" cy="548640"/>
            <a:chOff x="4871530" y="2438400"/>
            <a:chExt cx="167640" cy="548640"/>
          </a:xfrm>
        </p:grpSpPr>
        <p:grpSp>
          <p:nvGrpSpPr>
            <p:cNvPr id="5" name="Group 8"/>
            <p:cNvGrpSpPr/>
            <p:nvPr/>
          </p:nvGrpSpPr>
          <p:grpSpPr>
            <a:xfrm>
              <a:off x="4871530" y="2438400"/>
              <a:ext cx="167640" cy="548640"/>
              <a:chOff x="4953000" y="2743200"/>
              <a:chExt cx="167640" cy="548640"/>
            </a:xfrm>
          </p:grpSpPr>
          <p:sp>
            <p:nvSpPr>
              <p:cNvPr id="25" name="Flowchart: Connector 24"/>
              <p:cNvSpPr>
                <a:spLocks noChangeAspect="1"/>
              </p:cNvSpPr>
              <p:nvPr/>
            </p:nvSpPr>
            <p:spPr>
              <a:xfrm>
                <a:off x="5029200" y="3200400"/>
                <a:ext cx="91440" cy="91440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 flipH="1" flipV="1">
                <a:off x="4964159" y="2819400"/>
                <a:ext cx="91440" cy="39215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4953000" y="2743200"/>
                <a:ext cx="152400" cy="7620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Straight Connector 23"/>
            <p:cNvCxnSpPr/>
            <p:nvPr/>
          </p:nvCxnSpPr>
          <p:spPr>
            <a:xfrm flipH="1">
              <a:off x="4876800" y="2514600"/>
              <a:ext cx="152400" cy="76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02"/>
          <p:cNvGrpSpPr/>
          <p:nvPr/>
        </p:nvGrpSpPr>
        <p:grpSpPr>
          <a:xfrm rot="-10080000">
            <a:off x="7701957" y="5193033"/>
            <a:ext cx="167640" cy="548640"/>
            <a:chOff x="4871530" y="2438400"/>
            <a:chExt cx="167640" cy="548640"/>
          </a:xfrm>
        </p:grpSpPr>
        <p:grpSp>
          <p:nvGrpSpPr>
            <p:cNvPr id="8" name="Group 8"/>
            <p:cNvGrpSpPr/>
            <p:nvPr/>
          </p:nvGrpSpPr>
          <p:grpSpPr>
            <a:xfrm>
              <a:off x="4871530" y="2438400"/>
              <a:ext cx="167640" cy="548640"/>
              <a:chOff x="4953000" y="2743200"/>
              <a:chExt cx="167640" cy="548640"/>
            </a:xfrm>
          </p:grpSpPr>
          <p:sp>
            <p:nvSpPr>
              <p:cNvPr id="34" name="Flowchart: Connector 33"/>
              <p:cNvSpPr>
                <a:spLocks noChangeAspect="1"/>
              </p:cNvSpPr>
              <p:nvPr/>
            </p:nvSpPr>
            <p:spPr>
              <a:xfrm>
                <a:off x="5029200" y="3200400"/>
                <a:ext cx="91440" cy="91440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 flipH="1" flipV="1">
                <a:off x="4964159" y="2819400"/>
                <a:ext cx="91440" cy="39215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>
                <a:off x="4953000" y="2743200"/>
                <a:ext cx="152400" cy="7620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/>
            <p:cNvCxnSpPr/>
            <p:nvPr/>
          </p:nvCxnSpPr>
          <p:spPr>
            <a:xfrm flipH="1">
              <a:off x="4876800" y="2514600"/>
              <a:ext cx="152400" cy="76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 rot="11520000">
            <a:off x="7446603" y="3669033"/>
            <a:ext cx="167640" cy="548640"/>
            <a:chOff x="4953000" y="2743200"/>
            <a:chExt cx="167640" cy="548640"/>
          </a:xfrm>
        </p:grpSpPr>
        <p:sp>
          <p:nvSpPr>
            <p:cNvPr id="51" name="Flowchart: Connector 50"/>
            <p:cNvSpPr>
              <a:spLocks noChangeAspect="1"/>
            </p:cNvSpPr>
            <p:nvPr/>
          </p:nvSpPr>
          <p:spPr>
            <a:xfrm>
              <a:off x="5029200" y="3200400"/>
              <a:ext cx="91440" cy="91440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/>
            <p:cNvCxnSpPr/>
            <p:nvPr/>
          </p:nvCxnSpPr>
          <p:spPr>
            <a:xfrm flipH="1" flipV="1">
              <a:off x="4964159" y="2819400"/>
              <a:ext cx="91440" cy="39215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4953000" y="2743200"/>
              <a:ext cx="152400" cy="76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8"/>
          <p:cNvGrpSpPr/>
          <p:nvPr/>
        </p:nvGrpSpPr>
        <p:grpSpPr>
          <a:xfrm rot="19920000">
            <a:off x="5529174" y="4503041"/>
            <a:ext cx="167640" cy="548640"/>
            <a:chOff x="4953000" y="2743200"/>
            <a:chExt cx="167640" cy="548640"/>
          </a:xfrm>
        </p:grpSpPr>
        <p:sp>
          <p:nvSpPr>
            <p:cNvPr id="55" name="Flowchart: Connector 54"/>
            <p:cNvSpPr>
              <a:spLocks noChangeAspect="1"/>
            </p:cNvSpPr>
            <p:nvPr/>
          </p:nvSpPr>
          <p:spPr>
            <a:xfrm>
              <a:off x="5029200" y="3200400"/>
              <a:ext cx="91440" cy="91440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/>
            <p:nvPr/>
          </p:nvCxnSpPr>
          <p:spPr>
            <a:xfrm flipH="1" flipV="1">
              <a:off x="4964159" y="2819400"/>
              <a:ext cx="91440" cy="39215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4953000" y="2743200"/>
              <a:ext cx="152400" cy="76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8"/>
          <p:cNvGrpSpPr/>
          <p:nvPr/>
        </p:nvGrpSpPr>
        <p:grpSpPr>
          <a:xfrm rot="18480000">
            <a:off x="6138774" y="2902842"/>
            <a:ext cx="167640" cy="548640"/>
            <a:chOff x="4953000" y="2743200"/>
            <a:chExt cx="167640" cy="548640"/>
          </a:xfrm>
        </p:grpSpPr>
        <p:sp>
          <p:nvSpPr>
            <p:cNvPr id="59" name="Flowchart: Connector 58"/>
            <p:cNvSpPr>
              <a:spLocks noChangeAspect="1"/>
            </p:cNvSpPr>
            <p:nvPr/>
          </p:nvSpPr>
          <p:spPr>
            <a:xfrm>
              <a:off x="5029200" y="3200400"/>
              <a:ext cx="91440" cy="91440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/>
            <p:cNvCxnSpPr/>
            <p:nvPr/>
          </p:nvCxnSpPr>
          <p:spPr>
            <a:xfrm flipH="1" flipV="1">
              <a:off x="4964159" y="2819400"/>
              <a:ext cx="91440" cy="39215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4953000" y="2743200"/>
              <a:ext cx="152400" cy="76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8"/>
          <p:cNvGrpSpPr/>
          <p:nvPr/>
        </p:nvGrpSpPr>
        <p:grpSpPr>
          <a:xfrm rot="17640000">
            <a:off x="4233774" y="3664842"/>
            <a:ext cx="167640" cy="548640"/>
            <a:chOff x="4953000" y="2743200"/>
            <a:chExt cx="167640" cy="548640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66" name="Flowchart: Connector 65"/>
            <p:cNvSpPr>
              <a:spLocks noChangeAspect="1"/>
            </p:cNvSpPr>
            <p:nvPr/>
          </p:nvSpPr>
          <p:spPr>
            <a:xfrm>
              <a:off x="5029200" y="3200400"/>
              <a:ext cx="91440" cy="91440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/>
            <p:cNvCxnSpPr/>
            <p:nvPr/>
          </p:nvCxnSpPr>
          <p:spPr>
            <a:xfrm flipH="1" flipV="1">
              <a:off x="4964159" y="2819400"/>
              <a:ext cx="91440" cy="39215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4953000" y="2743200"/>
              <a:ext cx="152400" cy="76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1543765" y="1944469"/>
            <a:ext cx="235289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PM</a:t>
            </a:r>
            <a:r>
              <a:rPr lang="en-US" sz="2800" b="1" baseline="-25000" dirty="0"/>
              <a:t>2.5 </a:t>
            </a:r>
            <a:r>
              <a:rPr lang="en-US" sz="2800" b="1" dirty="0"/>
              <a:t>[μg/m</a:t>
            </a:r>
            <a:r>
              <a:rPr lang="en-US" sz="2800" b="1" baseline="30000" dirty="0"/>
              <a:t>3</a:t>
            </a:r>
            <a:r>
              <a:rPr lang="en-US" sz="2800" b="1" dirty="0"/>
              <a:t>]</a:t>
            </a:r>
            <a:r>
              <a:rPr lang="en-US" sz="28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537740-698D-BB47-90B8-D02DCDD9E224}"/>
              </a:ext>
            </a:extLst>
          </p:cNvPr>
          <p:cNvSpPr txBox="1"/>
          <p:nvPr/>
        </p:nvSpPr>
        <p:spPr>
          <a:xfrm>
            <a:off x="7140829" y="6452817"/>
            <a:ext cx="3287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developed by Erik </a:t>
            </a:r>
            <a:r>
              <a:rPr lang="en-US" dirty="0" err="1"/>
              <a:t>Crosman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5888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3-28 at 1.38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03083"/>
            <a:ext cx="9144000" cy="2767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4507" y="5128149"/>
            <a:ext cx="4644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View from the “avenues”,  3 February 2017</a:t>
            </a:r>
          </a:p>
        </p:txBody>
      </p:sp>
      <p:sp>
        <p:nvSpPr>
          <p:cNvPr id="8" name="Left Arrow 7"/>
          <p:cNvSpPr/>
          <p:nvPr/>
        </p:nvSpPr>
        <p:spPr>
          <a:xfrm>
            <a:off x="5876382" y="3020602"/>
            <a:ext cx="3748223" cy="456173"/>
          </a:xfrm>
          <a:prstGeom prst="leftArrow">
            <a:avLst/>
          </a:prstGeom>
          <a:solidFill>
            <a:srgbClr val="0000FF">
              <a:alpha val="3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3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A460F0-E0C7-134F-A02D-3648088E27EF}"/>
              </a:ext>
            </a:extLst>
          </p:cNvPr>
          <p:cNvSpPr txBox="1"/>
          <p:nvPr/>
        </p:nvSpPr>
        <p:spPr>
          <a:xfrm>
            <a:off x="4757057" y="2623458"/>
            <a:ext cx="320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Inter-Basin Exchange</a:t>
            </a:r>
          </a:p>
        </p:txBody>
      </p:sp>
    </p:spTree>
    <p:extLst>
      <p:ext uri="{BB962C8B-B14F-4D97-AF65-F5344CB8AC3E}">
        <p14:creationId xmlns:p14="http://schemas.microsoft.com/office/powerpoint/2010/main" val="27520854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4D67FC-1E1C-6E42-9FF3-7E0A702B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481" r="7570"/>
          <a:stretch/>
        </p:blipFill>
        <p:spPr>
          <a:xfrm>
            <a:off x="1634532" y="3275762"/>
            <a:ext cx="8495296" cy="2559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B52CCC-3866-9A41-AE48-9FC563F60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48" b="35954"/>
          <a:stretch/>
        </p:blipFill>
        <p:spPr>
          <a:xfrm>
            <a:off x="2217336" y="1206399"/>
            <a:ext cx="8105731" cy="15741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2B122B-E7FD-4640-AB04-DC8D17A92339}"/>
              </a:ext>
            </a:extLst>
          </p:cNvPr>
          <p:cNvSpPr txBox="1"/>
          <p:nvPr/>
        </p:nvSpPr>
        <p:spPr>
          <a:xfrm>
            <a:off x="2520203" y="837067"/>
            <a:ext cx="71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Ammonia transport through the Jordan Narrows (Salt Lake &lt;-&gt; Utah Valley)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90BF26E-2E26-3841-A1F9-4097A1C4F1B5}"/>
              </a:ext>
            </a:extLst>
          </p:cNvPr>
          <p:cNvCxnSpPr>
            <a:cxnSpLocks/>
          </p:cNvCxnSpPr>
          <p:nvPr/>
        </p:nvCxnSpPr>
        <p:spPr>
          <a:xfrm flipH="1">
            <a:off x="5620908" y="2433377"/>
            <a:ext cx="1520680" cy="2411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43E696-F5B3-914A-8C93-30D867003AF5}"/>
              </a:ext>
            </a:extLst>
          </p:cNvPr>
          <p:cNvCxnSpPr>
            <a:cxnSpLocks/>
          </p:cNvCxnSpPr>
          <p:nvPr/>
        </p:nvCxnSpPr>
        <p:spPr>
          <a:xfrm flipV="1">
            <a:off x="5915110" y="2421561"/>
            <a:ext cx="932277" cy="11137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6E6D195-2F4A-834B-B8D1-3BFC3453C877}"/>
              </a:ext>
            </a:extLst>
          </p:cNvPr>
          <p:cNvSpPr txBox="1"/>
          <p:nvPr/>
        </p:nvSpPr>
        <p:spPr>
          <a:xfrm>
            <a:off x="3734639" y="2780541"/>
            <a:ext cx="4766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Combining LiDAR winds &amp; surface concentrations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3507EC-3ACC-A044-9FE8-82136DD244A5}"/>
              </a:ext>
            </a:extLst>
          </p:cNvPr>
          <p:cNvSpPr txBox="1"/>
          <p:nvPr/>
        </p:nvSpPr>
        <p:spPr>
          <a:xfrm>
            <a:off x="2388160" y="6190160"/>
            <a:ext cx="7664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Transport through gap is significant (typically  &gt;20% of average daily emissions)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2D02C2-4ABD-354D-9762-A241B579E5EF}"/>
              </a:ext>
            </a:extLst>
          </p:cNvPr>
          <p:cNvSpPr txBox="1"/>
          <p:nvPr/>
        </p:nvSpPr>
        <p:spPr>
          <a:xfrm>
            <a:off x="1634533" y="96164"/>
            <a:ext cx="406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Inter-Basin transport</a:t>
            </a:r>
          </a:p>
        </p:txBody>
      </p:sp>
    </p:spTree>
    <p:extLst>
      <p:ext uri="{BB962C8B-B14F-4D97-AF65-F5344CB8AC3E}">
        <p14:creationId xmlns:p14="http://schemas.microsoft.com/office/powerpoint/2010/main" val="4105888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A75BD0-2B5A-4841-92A0-89FB7E0B6CE0}"/>
              </a:ext>
            </a:extLst>
          </p:cNvPr>
          <p:cNvSpPr txBox="1"/>
          <p:nvPr/>
        </p:nvSpPr>
        <p:spPr>
          <a:xfrm>
            <a:off x="3058885" y="2623458"/>
            <a:ext cx="6390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Example Spatial Variations / Chopper flight</a:t>
            </a:r>
          </a:p>
        </p:txBody>
      </p:sp>
    </p:spTree>
    <p:extLst>
      <p:ext uri="{BB962C8B-B14F-4D97-AF65-F5344CB8AC3E}">
        <p14:creationId xmlns:p14="http://schemas.microsoft.com/office/powerpoint/2010/main" val="1901663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DE526-DD73-42A9-8ACB-B6F73DD2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6" y="1788658"/>
            <a:ext cx="4200896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Vertical Structure</a:t>
            </a:r>
            <a:br>
              <a:rPr lang="en-US" dirty="0"/>
            </a:br>
            <a:r>
              <a:rPr lang="en-US" dirty="0"/>
              <a:t>January 31,2017 </a:t>
            </a:r>
            <a:br>
              <a:rPr lang="en-US" dirty="0"/>
            </a:br>
            <a:r>
              <a:rPr lang="en-US" dirty="0"/>
              <a:t>12 UTC</a:t>
            </a:r>
            <a:br>
              <a:rPr lang="en-US" dirty="0"/>
            </a:br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69592BB-3725-40E8-B81F-93317946A9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35"/>
          <a:stretch/>
        </p:blipFill>
        <p:spPr bwMode="auto">
          <a:xfrm>
            <a:off x="8659772" y="3491778"/>
            <a:ext cx="327526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125BBC1D-F04B-4E03-8267-9E81654FD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30"/>
          <a:stretch/>
        </p:blipFill>
        <p:spPr bwMode="auto">
          <a:xfrm>
            <a:off x="5011767" y="190468"/>
            <a:ext cx="327545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203B018-B6C5-4609-9241-0576BA217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75"/>
          <a:stretch/>
        </p:blipFill>
        <p:spPr bwMode="auto">
          <a:xfrm>
            <a:off x="8672726" y="264658"/>
            <a:ext cx="326231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96530CF-D7DE-4F6B-86CB-9AF5E40E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72"/>
          <a:stretch/>
        </p:blipFill>
        <p:spPr bwMode="auto">
          <a:xfrm>
            <a:off x="5013367" y="3491778"/>
            <a:ext cx="327385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E2FF1E-125C-4D81-B95D-CF9FB32E976B}"/>
              </a:ext>
            </a:extLst>
          </p:cNvPr>
          <p:cNvCxnSpPr/>
          <p:nvPr/>
        </p:nvCxnSpPr>
        <p:spPr>
          <a:xfrm flipV="1">
            <a:off x="6553200" y="2152650"/>
            <a:ext cx="812800" cy="815975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874000-3D2F-42FC-9E18-6353D57B52A7}"/>
              </a:ext>
            </a:extLst>
          </p:cNvPr>
          <p:cNvCxnSpPr/>
          <p:nvPr/>
        </p:nvCxnSpPr>
        <p:spPr>
          <a:xfrm flipV="1">
            <a:off x="10213975" y="2228850"/>
            <a:ext cx="812800" cy="815975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10D6AD-FD32-4D80-86FA-E88E0C2C0A70}"/>
              </a:ext>
            </a:extLst>
          </p:cNvPr>
          <p:cNvCxnSpPr/>
          <p:nvPr/>
        </p:nvCxnSpPr>
        <p:spPr>
          <a:xfrm flipV="1">
            <a:off x="6553200" y="5444403"/>
            <a:ext cx="812800" cy="815975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E6A98F-725D-423E-966F-C2C7D8FCBA9C}"/>
              </a:ext>
            </a:extLst>
          </p:cNvPr>
          <p:cNvCxnSpPr/>
          <p:nvPr/>
        </p:nvCxnSpPr>
        <p:spPr>
          <a:xfrm flipV="1">
            <a:off x="10213975" y="5444403"/>
            <a:ext cx="812800" cy="815975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89B3705-230C-4192-863F-6F78BE2C760A}"/>
              </a:ext>
            </a:extLst>
          </p:cNvPr>
          <p:cNvSpPr txBox="1"/>
          <p:nvPr/>
        </p:nvSpPr>
        <p:spPr>
          <a:xfrm>
            <a:off x="7218355" y="5967990"/>
            <a:ext cx="734496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V 10 mi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76EA65-3822-4C44-99BD-CB66BB13CC83}"/>
              </a:ext>
            </a:extLst>
          </p:cNvPr>
          <p:cNvSpPr txBox="1"/>
          <p:nvPr/>
        </p:nvSpPr>
        <p:spPr>
          <a:xfrm>
            <a:off x="10956114" y="5675603"/>
            <a:ext cx="643125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1400" dirty="0"/>
              <a:t>Fog</a:t>
            </a:r>
          </a:p>
          <a:p>
            <a:r>
              <a:rPr lang="en-US" sz="1400" dirty="0"/>
              <a:t>V 3 mi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D26A36-A438-4F80-BD20-26F92EABB20A}"/>
              </a:ext>
            </a:extLst>
          </p:cNvPr>
          <p:cNvSpPr txBox="1"/>
          <p:nvPr/>
        </p:nvSpPr>
        <p:spPr>
          <a:xfrm>
            <a:off x="10969422" y="2460050"/>
            <a:ext cx="643125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1400" dirty="0"/>
              <a:t>Haze</a:t>
            </a:r>
          </a:p>
          <a:p>
            <a:r>
              <a:rPr lang="en-US" sz="1400" dirty="0"/>
              <a:t> V 5mi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2E7CF6-4817-4EE0-86E6-2B50CB5CA7A3}"/>
              </a:ext>
            </a:extLst>
          </p:cNvPr>
          <p:cNvSpPr txBox="1"/>
          <p:nvPr/>
        </p:nvSpPr>
        <p:spPr>
          <a:xfrm>
            <a:off x="7253451" y="2675493"/>
            <a:ext cx="720251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V 10mi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9D16FB-3E19-6C41-A2DF-E77147E38769}"/>
              </a:ext>
            </a:extLst>
          </p:cNvPr>
          <p:cNvSpPr txBox="1"/>
          <p:nvPr/>
        </p:nvSpPr>
        <p:spPr>
          <a:xfrm>
            <a:off x="-178260" y="5015778"/>
            <a:ext cx="51230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ZOOM TO BL ?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-&gt; Mention Heat deficit</a:t>
            </a:r>
          </a:p>
        </p:txBody>
      </p:sp>
    </p:spTree>
    <p:extLst>
      <p:ext uri="{BB962C8B-B14F-4D97-AF65-F5344CB8AC3E}">
        <p14:creationId xmlns:p14="http://schemas.microsoft.com/office/powerpoint/2010/main" val="35694480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li_track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2" y="155193"/>
            <a:ext cx="5572125" cy="65627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27972" y="1863433"/>
            <a:ext cx="2515810" cy="3054857"/>
            <a:chOff x="4832176" y="1853255"/>
            <a:chExt cx="4038936" cy="45755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0" t="3393" r="17653"/>
            <a:stretch/>
          </p:blipFill>
          <p:spPr>
            <a:xfrm>
              <a:off x="4832176" y="1853255"/>
              <a:ext cx="4038936" cy="45755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0929" y="1946225"/>
              <a:ext cx="851927" cy="7013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61681" y="1946225"/>
              <a:ext cx="3137139" cy="599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DA0000"/>
                  </a:solidFill>
                  <a:ea typeface="+mj-ea"/>
                  <a:cs typeface="+mj-cs"/>
                </a:rPr>
                <a:t>Chopper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588001" y="736787"/>
            <a:ext cx="144180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1) Takeoff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71923" y="3606800"/>
            <a:ext cx="1758238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2) Dip-down</a:t>
            </a:r>
          </a:p>
          <a:p>
            <a:r>
              <a:rPr lang="en-US" sz="2400" b="1" dirty="0"/>
              <a:t>South SLC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953275" y="5816396"/>
            <a:ext cx="1758238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3) Dip-down</a:t>
            </a:r>
          </a:p>
          <a:p>
            <a:r>
              <a:rPr lang="en-US" sz="2400" b="1" dirty="0"/>
              <a:t>Utah Basin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799008" y="1125325"/>
            <a:ext cx="150393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4) Landing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1891654" y="832936"/>
            <a:ext cx="14488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9 Feb. 2016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27973" y="1204875"/>
            <a:ext cx="1613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~1 Hour flight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0164" y="81039"/>
            <a:ext cx="6208559" cy="58477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Results – Spatial Variations (vertical)</a:t>
            </a:r>
          </a:p>
        </p:txBody>
      </p:sp>
      <p:pic>
        <p:nvPicPr>
          <p:cNvPr id="14" name="Picture 13" descr="pmScale_mesowest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670" y="3749885"/>
            <a:ext cx="1215576" cy="296803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050721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05752" y="930748"/>
            <a:ext cx="1186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North Salt </a:t>
            </a:r>
          </a:p>
          <a:p>
            <a:r>
              <a:rPr lang="en-US" dirty="0">
                <a:solidFill>
                  <a:srgbClr val="FF6600"/>
                </a:solidFill>
              </a:rPr>
              <a:t>Lake Basin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3648" y="904969"/>
            <a:ext cx="1186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North Salt </a:t>
            </a:r>
          </a:p>
          <a:p>
            <a:r>
              <a:rPr lang="en-US" dirty="0">
                <a:solidFill>
                  <a:srgbClr val="FF6600"/>
                </a:solidFill>
              </a:rPr>
              <a:t>Lake Basin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1496" y="930748"/>
            <a:ext cx="684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Utah</a:t>
            </a:r>
          </a:p>
          <a:p>
            <a:r>
              <a:rPr lang="en-US" dirty="0">
                <a:solidFill>
                  <a:srgbClr val="FD2FEB"/>
                </a:solidFill>
              </a:rPr>
              <a:t>Basin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65262" y="904969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South Salt </a:t>
            </a:r>
          </a:p>
          <a:p>
            <a:r>
              <a:rPr lang="en-US" dirty="0">
                <a:solidFill>
                  <a:srgbClr val="3366FF"/>
                </a:solidFill>
              </a:rPr>
              <a:t>Lake Basin</a:t>
            </a:r>
          </a:p>
        </p:txBody>
      </p:sp>
      <p:pic>
        <p:nvPicPr>
          <p:cNvPr id="3" name="Picture 2" descr="chopper_prof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661" y="1551299"/>
            <a:ext cx="3435481" cy="49977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4001" y="125554"/>
            <a:ext cx="90761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Spatial Variations : News Helicopter Flight 9 Feb. 2016 </a:t>
            </a:r>
          </a:p>
        </p:txBody>
      </p:sp>
      <p:pic>
        <p:nvPicPr>
          <p:cNvPr id="11" name="Picture 10" descr="chopper_thi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44" y="1577078"/>
            <a:ext cx="5443861" cy="50043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97809" y="3040161"/>
            <a:ext cx="1967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Salt Lake City Basin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64250" y="4194649"/>
            <a:ext cx="119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Utah Basin</a:t>
            </a:r>
          </a:p>
        </p:txBody>
      </p:sp>
    </p:spTree>
    <p:extLst>
      <p:ext uri="{BB962C8B-B14F-4D97-AF65-F5344CB8AC3E}">
        <p14:creationId xmlns:p14="http://schemas.microsoft.com/office/powerpoint/2010/main" val="27210973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911352-72CA-B542-94B7-F18D43FACAD1}"/>
              </a:ext>
            </a:extLst>
          </p:cNvPr>
          <p:cNvSpPr txBox="1"/>
          <p:nvPr/>
        </p:nvSpPr>
        <p:spPr>
          <a:xfrm>
            <a:off x="3614058" y="2677887"/>
            <a:ext cx="5133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Example diurnal aerosol evolution</a:t>
            </a:r>
          </a:p>
        </p:txBody>
      </p:sp>
    </p:spTree>
    <p:extLst>
      <p:ext uri="{BB962C8B-B14F-4D97-AF65-F5344CB8AC3E}">
        <p14:creationId xmlns:p14="http://schemas.microsoft.com/office/powerpoint/2010/main" val="27639949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ilo_winds_07-10Fe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2"/>
          <a:stretch/>
        </p:blipFill>
        <p:spPr>
          <a:xfrm>
            <a:off x="1644064" y="799561"/>
            <a:ext cx="8865175" cy="41773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39039" y="366206"/>
            <a:ext cx="5792035" cy="52322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Aerosol formation / droplet growth ?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6B944C-FF8A-C14C-B578-FB88BF1A2BE9}"/>
              </a:ext>
            </a:extLst>
          </p:cNvPr>
          <p:cNvGrpSpPr/>
          <p:nvPr/>
        </p:nvGrpSpPr>
        <p:grpSpPr>
          <a:xfrm>
            <a:off x="3883912" y="3078107"/>
            <a:ext cx="5571002" cy="958468"/>
            <a:chOff x="2414341" y="4735795"/>
            <a:chExt cx="5571002" cy="958468"/>
          </a:xfrm>
        </p:grpSpPr>
        <p:grpSp>
          <p:nvGrpSpPr>
            <p:cNvPr id="14" name="Group 13"/>
            <p:cNvGrpSpPr/>
            <p:nvPr/>
          </p:nvGrpSpPr>
          <p:grpSpPr>
            <a:xfrm>
              <a:off x="2598123" y="5126222"/>
              <a:ext cx="5387220" cy="568041"/>
              <a:chOff x="2428724" y="2903291"/>
              <a:chExt cx="5387220" cy="568041"/>
            </a:xfrm>
            <a:noFill/>
          </p:grpSpPr>
          <p:sp>
            <p:nvSpPr>
              <p:cNvPr id="15" name="Oval 14"/>
              <p:cNvSpPr/>
              <p:nvPr/>
            </p:nvSpPr>
            <p:spPr>
              <a:xfrm>
                <a:off x="2428724" y="2903291"/>
                <a:ext cx="1163562" cy="568041"/>
              </a:xfrm>
              <a:prstGeom prst="ellipse">
                <a:avLst/>
              </a:prstGeom>
              <a:grpFill/>
              <a:ln w="762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652382" y="2903291"/>
                <a:ext cx="1163562" cy="508773"/>
              </a:xfrm>
              <a:prstGeom prst="ellipse">
                <a:avLst/>
              </a:prstGeom>
              <a:grpFill/>
              <a:ln w="762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591352" y="2903291"/>
                <a:ext cx="1163562" cy="508773"/>
              </a:xfrm>
              <a:prstGeom prst="ellipse">
                <a:avLst/>
              </a:prstGeom>
              <a:grpFill/>
              <a:ln w="762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1C47800-843B-224E-BA04-301A9C7838FE}"/>
                </a:ext>
              </a:extLst>
            </p:cNvPr>
            <p:cNvSpPr txBox="1"/>
            <p:nvPr/>
          </p:nvSpPr>
          <p:spPr>
            <a:xfrm>
              <a:off x="2414341" y="4735795"/>
              <a:ext cx="153112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3744FF"/>
                  </a:solidFill>
                </a:rPr>
                <a:t>Nighttime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B641640-74C1-5846-AE31-6870AA2F537C}"/>
              </a:ext>
            </a:extLst>
          </p:cNvPr>
          <p:cNvGrpSpPr/>
          <p:nvPr/>
        </p:nvGrpSpPr>
        <p:grpSpPr>
          <a:xfrm>
            <a:off x="3171259" y="2740401"/>
            <a:ext cx="5483814" cy="1255195"/>
            <a:chOff x="1746860" y="4618250"/>
            <a:chExt cx="5483814" cy="1255195"/>
          </a:xfrm>
        </p:grpSpPr>
        <p:grpSp>
          <p:nvGrpSpPr>
            <p:cNvPr id="4" name="Group 3"/>
            <p:cNvGrpSpPr/>
            <p:nvPr/>
          </p:nvGrpSpPr>
          <p:grpSpPr>
            <a:xfrm>
              <a:off x="1746860" y="5079915"/>
              <a:ext cx="4792134" cy="793530"/>
              <a:chOff x="1630503" y="3280552"/>
              <a:chExt cx="4792134" cy="793530"/>
            </a:xfrm>
            <a:noFill/>
          </p:grpSpPr>
          <p:sp>
            <p:nvSpPr>
              <p:cNvPr id="11" name="Oval 10"/>
              <p:cNvSpPr/>
              <p:nvPr/>
            </p:nvSpPr>
            <p:spPr>
              <a:xfrm>
                <a:off x="1630503" y="3650748"/>
                <a:ext cx="423334" cy="423333"/>
              </a:xfrm>
              <a:prstGeom prst="ellipse">
                <a:avLst/>
              </a:prstGeom>
              <a:grpFill/>
              <a:ln w="571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826999" y="3515718"/>
                <a:ext cx="423334" cy="558364"/>
              </a:xfrm>
              <a:prstGeom prst="ellipse">
                <a:avLst/>
              </a:prstGeom>
              <a:grpFill/>
              <a:ln w="571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999303" y="3280552"/>
                <a:ext cx="423334" cy="783853"/>
              </a:xfrm>
              <a:prstGeom prst="ellipse">
                <a:avLst/>
              </a:prstGeom>
              <a:grpFill/>
              <a:ln w="571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EC88B0-9AB6-1A45-8AF1-13FE2DD22766}"/>
                </a:ext>
              </a:extLst>
            </p:cNvPr>
            <p:cNvSpPr txBox="1"/>
            <p:nvPr/>
          </p:nvSpPr>
          <p:spPr>
            <a:xfrm>
              <a:off x="5490967" y="4618250"/>
              <a:ext cx="17397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Post-sunrise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486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D85689-2623-432D-9808-780FE98E8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5849" y="2442948"/>
            <a:ext cx="4811897" cy="43436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8B406F-EF39-49AC-BB4A-4CB4CB41C8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8" t="11302"/>
          <a:stretch/>
        </p:blipFill>
        <p:spPr>
          <a:xfrm>
            <a:off x="7949879" y="3825163"/>
            <a:ext cx="4242121" cy="659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8002E1-A431-4E9C-87A4-809E99C73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2" y="549727"/>
            <a:ext cx="3995056" cy="592479"/>
          </a:xfrm>
        </p:spPr>
        <p:txBody>
          <a:bodyPr>
            <a:normAutofit fontScale="90000"/>
          </a:bodyPr>
          <a:lstStyle/>
          <a:p>
            <a:r>
              <a:rPr lang="en-US" dirty="0"/>
              <a:t>January 31, 2017</a:t>
            </a:r>
            <a:br>
              <a:rPr lang="en-US" dirty="0"/>
            </a:br>
            <a:r>
              <a:rPr lang="en-US" dirty="0"/>
              <a:t>San Joaquin Valley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A22590-57B4-407B-BBF8-C9944DB950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14" t="-940" r="35982" b="93893"/>
          <a:stretch/>
        </p:blipFill>
        <p:spPr>
          <a:xfrm>
            <a:off x="8267700" y="3380808"/>
            <a:ext cx="3450771" cy="44563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56DF9C3-0DCE-4952-B858-F9C02DBDD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386" y="71438"/>
            <a:ext cx="4250531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2C29FD-444E-4E4D-B744-DF6C07E3D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5472" y="4258858"/>
            <a:ext cx="3545341" cy="23670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4838B6-231D-41B7-90FF-00C2EA3C7A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73" y="2324099"/>
            <a:ext cx="2990672" cy="4533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E6790E-7BB6-4A62-B507-C34AD1AB4623}"/>
              </a:ext>
            </a:extLst>
          </p:cNvPr>
          <p:cNvSpPr txBox="1"/>
          <p:nvPr/>
        </p:nvSpPr>
        <p:spPr>
          <a:xfrm>
            <a:off x="361951" y="1954767"/>
            <a:ext cx="1827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(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22111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C361A-45FF-4F15-89EB-01D550B93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87782D-8706-4DEC-A47C-C93AF1963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510" y="0"/>
            <a:ext cx="5230490" cy="42345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D15FD45-D67C-4DF3-BA80-3A9395E3E121}"/>
              </a:ext>
            </a:extLst>
          </p:cNvPr>
          <p:cNvSpPr txBox="1">
            <a:spLocks/>
          </p:cNvSpPr>
          <p:nvPr/>
        </p:nvSpPr>
        <p:spPr>
          <a:xfrm>
            <a:off x="250372" y="549727"/>
            <a:ext cx="3995056" cy="5924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January 31, 2017</a:t>
            </a:r>
            <a:br>
              <a:rPr lang="en-US" sz="4000" dirty="0"/>
            </a:br>
            <a:r>
              <a:rPr lang="en-US" sz="4000" dirty="0"/>
              <a:t>Salt Lake Valley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0013C94-C406-4838-BCF1-47606E852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480" y="3546360"/>
            <a:ext cx="4415520" cy="331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BBB385-958A-4C36-A41F-63B7B9E47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24" y="1469571"/>
            <a:ext cx="5871776" cy="53139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44B5EB-9DF3-4AFE-B987-8D9F68979126}"/>
              </a:ext>
            </a:extLst>
          </p:cNvPr>
          <p:cNvSpPr txBox="1"/>
          <p:nvPr/>
        </p:nvSpPr>
        <p:spPr>
          <a:xfrm>
            <a:off x="457579" y="2427111"/>
            <a:ext cx="1827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(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)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7DE717AF-21B5-45FF-AC3B-A20C0252A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004" y="0"/>
            <a:ext cx="1551913" cy="15297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F57B07-9CE1-564E-B4B0-2C65604CB4AF}"/>
              </a:ext>
            </a:extLst>
          </p:cNvPr>
          <p:cNvSpPr txBox="1"/>
          <p:nvPr/>
        </p:nvSpPr>
        <p:spPr>
          <a:xfrm>
            <a:off x="2786063" y="7472363"/>
            <a:ext cx="3106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Mention or print mean T/PM ? </a:t>
            </a:r>
          </a:p>
        </p:txBody>
      </p:sp>
    </p:spTree>
    <p:extLst>
      <p:ext uri="{BB962C8B-B14F-4D97-AF65-F5344CB8AC3E}">
        <p14:creationId xmlns:p14="http://schemas.microsoft.com/office/powerpoint/2010/main" val="3009905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C361A-45FF-4F15-89EB-01D550B93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D15FD45-D67C-4DF3-BA80-3A9395E3E121}"/>
              </a:ext>
            </a:extLst>
          </p:cNvPr>
          <p:cNvSpPr txBox="1">
            <a:spLocks/>
          </p:cNvSpPr>
          <p:nvPr/>
        </p:nvSpPr>
        <p:spPr>
          <a:xfrm>
            <a:off x="250372" y="549727"/>
            <a:ext cx="3995056" cy="5924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January 31, 2017</a:t>
            </a:r>
            <a:br>
              <a:rPr lang="en-US" sz="4000" dirty="0"/>
            </a:br>
            <a:r>
              <a:rPr lang="en-US" sz="4000" dirty="0"/>
              <a:t>Cache Valley, UT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FAC325-4EAE-471C-977C-10E2A1912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83" y="1387929"/>
            <a:ext cx="3483791" cy="5470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C3E142-F6A8-4D48-9821-A80651C9B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912" y="395785"/>
            <a:ext cx="7382292" cy="290615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B7595B-0E4B-4A65-8A94-E770B4F02244}"/>
              </a:ext>
            </a:extLst>
          </p:cNvPr>
          <p:cNvCxnSpPr>
            <a:cxnSpLocks/>
          </p:cNvCxnSpPr>
          <p:nvPr/>
        </p:nvCxnSpPr>
        <p:spPr>
          <a:xfrm>
            <a:off x="6900529" y="825690"/>
            <a:ext cx="0" cy="1805565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>
            <a:extLst>
              <a:ext uri="{FF2B5EF4-FFF2-40B4-BE49-F238E27FC236}">
                <a16:creationId xmlns:a16="http://schemas.microsoft.com/office/drawing/2014/main" id="{0BEC609A-E88E-40D1-B80B-C8CD62FA0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7"/>
          <a:stretch/>
        </p:blipFill>
        <p:spPr bwMode="auto">
          <a:xfrm>
            <a:off x="4116912" y="3301936"/>
            <a:ext cx="7893117" cy="339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BAF992-EEB8-4769-83AB-78223CAC93DC}"/>
              </a:ext>
            </a:extLst>
          </p:cNvPr>
          <p:cNvCxnSpPr>
            <a:cxnSpLocks/>
          </p:cNvCxnSpPr>
          <p:nvPr/>
        </p:nvCxnSpPr>
        <p:spPr>
          <a:xfrm>
            <a:off x="6896262" y="3657600"/>
            <a:ext cx="0" cy="259941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0943DC3-7DA4-4C3C-A9E3-F30657428EA3}"/>
              </a:ext>
            </a:extLst>
          </p:cNvPr>
          <p:cNvSpPr txBox="1"/>
          <p:nvPr/>
        </p:nvSpPr>
        <p:spPr>
          <a:xfrm>
            <a:off x="355834" y="1304823"/>
            <a:ext cx="1827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(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5F23B2-A7C8-A84A-97CB-6043FD6592B3}"/>
              </a:ext>
            </a:extLst>
          </p:cNvPr>
          <p:cNvSpPr txBox="1"/>
          <p:nvPr/>
        </p:nvSpPr>
        <p:spPr>
          <a:xfrm>
            <a:off x="2786063" y="7472363"/>
            <a:ext cx="421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WEBCAM ? Mention or print mean T/PM ? </a:t>
            </a:r>
          </a:p>
        </p:txBody>
      </p:sp>
    </p:spTree>
    <p:extLst>
      <p:ext uri="{BB962C8B-B14F-4D97-AF65-F5344CB8AC3E}">
        <p14:creationId xmlns:p14="http://schemas.microsoft.com/office/powerpoint/2010/main" val="2698800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3422</TotalTime>
  <Words>1901</Words>
  <Application>Microsoft Macintosh PowerPoint</Application>
  <PresentationFormat>Widescreen</PresentationFormat>
  <Paragraphs>337</Paragraphs>
  <Slides>63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AdvOTd369e91e</vt:lpstr>
      <vt:lpstr>Arial</vt:lpstr>
      <vt:lpstr>Calibri</vt:lpstr>
      <vt:lpstr>Calibri Light</vt:lpstr>
      <vt:lpstr>Times New Roman</vt:lpstr>
      <vt:lpstr>Office Theme</vt:lpstr>
      <vt:lpstr>1_Office Theme</vt:lpstr>
      <vt:lpstr>Meteorology-Chemistry Coupling in Western Basins  What’s similar, what’s different, what’s missing? </vt:lpstr>
      <vt:lpstr>Meteorology-Chemistry Coupling in Western Basins  What’s similar, what’s different, what’s missing? </vt:lpstr>
      <vt:lpstr>PowerPoint Presentation</vt:lpstr>
      <vt:lpstr>PowerPoint Presentation</vt:lpstr>
      <vt:lpstr>PowerPoint Presentation</vt:lpstr>
      <vt:lpstr>Vertical Structure January 31,2017  12 UTC </vt:lpstr>
      <vt:lpstr>January 31, 2017 San Joaquin Valley</vt:lpstr>
      <vt:lpstr>PowerPoint Presentation</vt:lpstr>
      <vt:lpstr>PowerPoint Presentation</vt:lpstr>
      <vt:lpstr>Boundary layer &amp; slope flow evolution in the Salt Lake Valley: Jan. 31, 2017</vt:lpstr>
      <vt:lpstr>January 31, 2017</vt:lpstr>
      <vt:lpstr>Planning &amp; Situational Awareness Resources: PM2.5</vt:lpstr>
      <vt:lpstr>Planning &amp; Situational Awareness Resources: Surface Wind Observations</vt:lpstr>
      <vt:lpstr>Planning &amp; Situational Awareness</vt:lpstr>
      <vt:lpstr>Planning &amp; Situational Awareness</vt:lpstr>
      <vt:lpstr>What is missing and will need to be in place?</vt:lpstr>
      <vt:lpstr>Summary- planning steps to meet program objectives?</vt:lpstr>
      <vt:lpstr>PowerPoint Presentation</vt:lpstr>
      <vt:lpstr>Content below as extras or to fill in above</vt:lpstr>
      <vt:lpstr>Periods when ppt</vt:lpstr>
      <vt:lpstr>The Basic Ingredients for Persistent Cold-Air Pool Type Events</vt:lpstr>
      <vt:lpstr>Complicating Factors</vt:lpstr>
      <vt:lpstr>Pollution Transport (“Flows”) (updated version w flow to/from south?)</vt:lpstr>
      <vt:lpstr>PowerPoint Presentation</vt:lpstr>
      <vt:lpstr>What meteorological factors contribute to the life cycle of chemical species within basins? </vt:lpstr>
      <vt:lpstr>To what extent are chemical processes controlled by vertical mixing and entrainment between layers of differing stability relative to horizontal transport (interbasin and intrabasin)? </vt:lpstr>
      <vt:lpstr>How are chemical pathways affected by differences between thermodynamic and dynamical processes in the core of basins relative to those processes near their edges? </vt:lpstr>
      <vt:lpstr> How do variations in the  fluxes of heat, moisture, and momentum arising from heterogeneous surfaces within and between basins (e.g., rural or urban; vegetated, snow or water covered) lead to variations in the production and destruction of pollutants? </vt:lpstr>
      <vt:lpstr>Do chemical processes affect the structure of the boundary layer, for example, through contributing to the formation of clouds or reducing solar insolation received at the surface? </vt:lpstr>
      <vt:lpstr>What are the appropriate modeling approaches to use within wintertime basins and how may that differ as a function of factors such as basin dimensions, surface characteristics, exposure to differing mesoscale and synoptic conditions, etc.? </vt:lpstr>
      <vt:lpstr> What meteorological observations are required to help validate photochemical models?</vt:lpstr>
      <vt:lpstr>PowerPoint Presentation</vt:lpstr>
      <vt:lpstr>Wish List for Coupled Meteorology and Chemistry Observations of Cold-Air Pools</vt:lpstr>
      <vt:lpstr>Wish List for Meteorology Modeling to Support Chemistry of Cold-Air Pools</vt:lpstr>
      <vt:lpstr>Chopper Observing Wintertime Cold-Air Pools</vt:lpstr>
      <vt:lpstr>Remainder from Sebastian to help fill in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Sebastian Hoch</cp:lastModifiedBy>
  <cp:revision>104</cp:revision>
  <dcterms:created xsi:type="dcterms:W3CDTF">2019-02-08T23:10:47Z</dcterms:created>
  <dcterms:modified xsi:type="dcterms:W3CDTF">2019-09-19T23:13:57Z</dcterms:modified>
</cp:coreProperties>
</file>