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
  </p:notesMasterIdLst>
  <p:sldIdLst>
    <p:sldId id="256" r:id="rId2"/>
  </p:sldIdLst>
  <p:sldSz cx="30267275" cy="42794238"/>
  <p:notesSz cx="6858000" cy="9144000"/>
  <p:defaultTextStyle>
    <a:defPPr>
      <a:defRPr lang="en-US"/>
    </a:defPPr>
    <a:lvl1pPr marL="0" algn="l" defTabSz="2087438" rtl="0" eaLnBrk="1" latinLnBrk="0" hangingPunct="1">
      <a:defRPr sz="8200" kern="1200">
        <a:solidFill>
          <a:schemeClr val="tx1"/>
        </a:solidFill>
        <a:latin typeface="+mn-lt"/>
        <a:ea typeface="+mn-ea"/>
        <a:cs typeface="+mn-cs"/>
      </a:defRPr>
    </a:lvl1pPr>
    <a:lvl2pPr marL="2087438" algn="l" defTabSz="2087438" rtl="0" eaLnBrk="1" latinLnBrk="0" hangingPunct="1">
      <a:defRPr sz="8200" kern="1200">
        <a:solidFill>
          <a:schemeClr val="tx1"/>
        </a:solidFill>
        <a:latin typeface="+mn-lt"/>
        <a:ea typeface="+mn-ea"/>
        <a:cs typeface="+mn-cs"/>
      </a:defRPr>
    </a:lvl2pPr>
    <a:lvl3pPr marL="4174876" algn="l" defTabSz="2087438" rtl="0" eaLnBrk="1" latinLnBrk="0" hangingPunct="1">
      <a:defRPr sz="8200" kern="1200">
        <a:solidFill>
          <a:schemeClr val="tx1"/>
        </a:solidFill>
        <a:latin typeface="+mn-lt"/>
        <a:ea typeface="+mn-ea"/>
        <a:cs typeface="+mn-cs"/>
      </a:defRPr>
    </a:lvl3pPr>
    <a:lvl4pPr marL="6262314" algn="l" defTabSz="2087438" rtl="0" eaLnBrk="1" latinLnBrk="0" hangingPunct="1">
      <a:defRPr sz="8200" kern="1200">
        <a:solidFill>
          <a:schemeClr val="tx1"/>
        </a:solidFill>
        <a:latin typeface="+mn-lt"/>
        <a:ea typeface="+mn-ea"/>
        <a:cs typeface="+mn-cs"/>
      </a:defRPr>
    </a:lvl4pPr>
    <a:lvl5pPr marL="8349752" algn="l" defTabSz="2087438" rtl="0" eaLnBrk="1" latinLnBrk="0" hangingPunct="1">
      <a:defRPr sz="8200" kern="1200">
        <a:solidFill>
          <a:schemeClr val="tx1"/>
        </a:solidFill>
        <a:latin typeface="+mn-lt"/>
        <a:ea typeface="+mn-ea"/>
        <a:cs typeface="+mn-cs"/>
      </a:defRPr>
    </a:lvl5pPr>
    <a:lvl6pPr marL="10437190" algn="l" defTabSz="2087438" rtl="0" eaLnBrk="1" latinLnBrk="0" hangingPunct="1">
      <a:defRPr sz="8200" kern="1200">
        <a:solidFill>
          <a:schemeClr val="tx1"/>
        </a:solidFill>
        <a:latin typeface="+mn-lt"/>
        <a:ea typeface="+mn-ea"/>
        <a:cs typeface="+mn-cs"/>
      </a:defRPr>
    </a:lvl6pPr>
    <a:lvl7pPr marL="12524628" algn="l" defTabSz="2087438" rtl="0" eaLnBrk="1" latinLnBrk="0" hangingPunct="1">
      <a:defRPr sz="8200" kern="1200">
        <a:solidFill>
          <a:schemeClr val="tx1"/>
        </a:solidFill>
        <a:latin typeface="+mn-lt"/>
        <a:ea typeface="+mn-ea"/>
        <a:cs typeface="+mn-cs"/>
      </a:defRPr>
    </a:lvl7pPr>
    <a:lvl8pPr marL="14612066" algn="l" defTabSz="2087438" rtl="0" eaLnBrk="1" latinLnBrk="0" hangingPunct="1">
      <a:defRPr sz="8200" kern="1200">
        <a:solidFill>
          <a:schemeClr val="tx1"/>
        </a:solidFill>
        <a:latin typeface="+mn-lt"/>
        <a:ea typeface="+mn-ea"/>
        <a:cs typeface="+mn-cs"/>
      </a:defRPr>
    </a:lvl8pPr>
    <a:lvl9pPr marL="16699504" algn="l" defTabSz="2087438" rtl="0" eaLnBrk="1" latinLnBrk="0" hangingPunct="1">
      <a:defRPr sz="82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13479">
          <p15:clr>
            <a:srgbClr val="A4A3A4"/>
          </p15:clr>
        </p15:guide>
        <p15:guide id="2" pos="9533">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7898" autoAdjust="0"/>
    <p:restoredTop sz="94660"/>
  </p:normalViewPr>
  <p:slideViewPr>
    <p:cSldViewPr snapToGrid="0" snapToObjects="1">
      <p:cViewPr>
        <p:scale>
          <a:sx n="50" d="100"/>
          <a:sy n="50" d="100"/>
        </p:scale>
        <p:origin x="-680" y="4944"/>
      </p:cViewPr>
      <p:guideLst>
        <p:guide orient="horz" pos="13479"/>
        <p:guide pos="9533"/>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4" Type="http://schemas.openxmlformats.org/officeDocument/2006/relationships/printerSettings" Target="printerSettings/printerSettings1.bin"/><Relationship Id="rId5" Type="http://schemas.openxmlformats.org/officeDocument/2006/relationships/presProps" Target="presProps.xml"/><Relationship Id="rId6" Type="http://schemas.openxmlformats.org/officeDocument/2006/relationships/viewProps" Target="viewProps.xml"/><Relationship Id="rId7" Type="http://schemas.openxmlformats.org/officeDocument/2006/relationships/theme" Target="theme/theme1.xml"/><Relationship Id="rId8"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F528345-510E-DB45-A5E7-4114E08F2274}" type="datetimeFigureOut">
              <a:rPr lang="en-US" smtClean="0"/>
              <a:t>8/25/15</a:t>
            </a:fld>
            <a:endParaRPr lang="en-US"/>
          </a:p>
        </p:txBody>
      </p:sp>
      <p:sp>
        <p:nvSpPr>
          <p:cNvPr id="4" name="Slide Image Placeholder 3"/>
          <p:cNvSpPr>
            <a:spLocks noGrp="1" noRot="1" noChangeAspect="1"/>
          </p:cNvSpPr>
          <p:nvPr>
            <p:ph type="sldImg" idx="2"/>
          </p:nvPr>
        </p:nvSpPr>
        <p:spPr>
          <a:xfrm>
            <a:off x="2216150" y="685800"/>
            <a:ext cx="24257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1B81C66-BF76-BF4F-B9E2-C54399AACFE3}" type="slidenum">
              <a:rPr lang="en-US" smtClean="0"/>
              <a:t>‹#›</a:t>
            </a:fld>
            <a:endParaRPr lang="en-US"/>
          </a:p>
        </p:txBody>
      </p:sp>
    </p:spTree>
    <p:extLst>
      <p:ext uri="{BB962C8B-B14F-4D97-AF65-F5344CB8AC3E}">
        <p14:creationId xmlns:p14="http://schemas.microsoft.com/office/powerpoint/2010/main" val="304753390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1B81C66-BF76-BF4F-B9E2-C54399AACFE3}" type="slidenum">
              <a:rPr lang="en-US" smtClean="0"/>
              <a:t>1</a:t>
            </a:fld>
            <a:endParaRPr lang="en-US"/>
          </a:p>
        </p:txBody>
      </p:sp>
    </p:spTree>
    <p:extLst>
      <p:ext uri="{BB962C8B-B14F-4D97-AF65-F5344CB8AC3E}">
        <p14:creationId xmlns:p14="http://schemas.microsoft.com/office/powerpoint/2010/main" val="40835215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70046" y="13293954"/>
            <a:ext cx="25727184" cy="9173024"/>
          </a:xfrm>
        </p:spPr>
        <p:txBody>
          <a:bodyPr/>
          <a:lstStyle/>
          <a:p>
            <a:r>
              <a:rPr lang="en-US" smtClean="0"/>
              <a:t>Click to edit Master title style</a:t>
            </a:r>
            <a:endParaRPr lang="en-US"/>
          </a:p>
        </p:txBody>
      </p:sp>
      <p:sp>
        <p:nvSpPr>
          <p:cNvPr id="3" name="Subtitle 2"/>
          <p:cNvSpPr>
            <a:spLocks noGrp="1"/>
          </p:cNvSpPr>
          <p:nvPr>
            <p:ph type="subTitle" idx="1"/>
          </p:nvPr>
        </p:nvSpPr>
        <p:spPr>
          <a:xfrm>
            <a:off x="4540091" y="24250068"/>
            <a:ext cx="21187093" cy="10936305"/>
          </a:xfrm>
        </p:spPr>
        <p:txBody>
          <a:bodyPr/>
          <a:lstStyle>
            <a:lvl1pPr marL="0" indent="0" algn="ctr">
              <a:buNone/>
              <a:defRPr>
                <a:solidFill>
                  <a:schemeClr val="tx1">
                    <a:tint val="75000"/>
                  </a:schemeClr>
                </a:solidFill>
              </a:defRPr>
            </a:lvl1pPr>
            <a:lvl2pPr marL="2087438" indent="0" algn="ctr">
              <a:buNone/>
              <a:defRPr>
                <a:solidFill>
                  <a:schemeClr val="tx1">
                    <a:tint val="75000"/>
                  </a:schemeClr>
                </a:solidFill>
              </a:defRPr>
            </a:lvl2pPr>
            <a:lvl3pPr marL="4174876" indent="0" algn="ctr">
              <a:buNone/>
              <a:defRPr>
                <a:solidFill>
                  <a:schemeClr val="tx1">
                    <a:tint val="75000"/>
                  </a:schemeClr>
                </a:solidFill>
              </a:defRPr>
            </a:lvl3pPr>
            <a:lvl4pPr marL="6262314" indent="0" algn="ctr">
              <a:buNone/>
              <a:defRPr>
                <a:solidFill>
                  <a:schemeClr val="tx1">
                    <a:tint val="75000"/>
                  </a:schemeClr>
                </a:solidFill>
              </a:defRPr>
            </a:lvl4pPr>
            <a:lvl5pPr marL="8349752" indent="0" algn="ctr">
              <a:buNone/>
              <a:defRPr>
                <a:solidFill>
                  <a:schemeClr val="tx1">
                    <a:tint val="75000"/>
                  </a:schemeClr>
                </a:solidFill>
              </a:defRPr>
            </a:lvl5pPr>
            <a:lvl6pPr marL="10437190" indent="0" algn="ctr">
              <a:buNone/>
              <a:defRPr>
                <a:solidFill>
                  <a:schemeClr val="tx1">
                    <a:tint val="75000"/>
                  </a:schemeClr>
                </a:solidFill>
              </a:defRPr>
            </a:lvl6pPr>
            <a:lvl7pPr marL="12524628" indent="0" algn="ctr">
              <a:buNone/>
              <a:defRPr>
                <a:solidFill>
                  <a:schemeClr val="tx1">
                    <a:tint val="75000"/>
                  </a:schemeClr>
                </a:solidFill>
              </a:defRPr>
            </a:lvl7pPr>
            <a:lvl8pPr marL="14612066" indent="0" algn="ctr">
              <a:buNone/>
              <a:defRPr>
                <a:solidFill>
                  <a:schemeClr val="tx1">
                    <a:tint val="75000"/>
                  </a:schemeClr>
                </a:solidFill>
              </a:defRPr>
            </a:lvl8pPr>
            <a:lvl9pPr marL="16699504"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A9F5DE0-E283-9448-87F2-6EBB339CBF2A}" type="datetimeFigureOut">
              <a:rPr lang="en-US" smtClean="0"/>
              <a:t>8/25/15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55E7C8-25A6-4745-938F-AEB201E6FF35}" type="slidenum">
              <a:rPr lang="en-US" smtClean="0"/>
              <a:t>‹#›</a:t>
            </a:fld>
            <a:endParaRPr lang="en-US"/>
          </a:p>
        </p:txBody>
      </p:sp>
    </p:spTree>
    <p:extLst>
      <p:ext uri="{BB962C8B-B14F-4D97-AF65-F5344CB8AC3E}">
        <p14:creationId xmlns:p14="http://schemas.microsoft.com/office/powerpoint/2010/main" val="15930273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A9F5DE0-E283-9448-87F2-6EBB339CBF2A}" type="datetimeFigureOut">
              <a:rPr lang="en-US" smtClean="0"/>
              <a:t>8/25/15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55E7C8-25A6-4745-938F-AEB201E6FF35}" type="slidenum">
              <a:rPr lang="en-US" smtClean="0"/>
              <a:t>‹#›</a:t>
            </a:fld>
            <a:endParaRPr lang="en-US"/>
          </a:p>
        </p:txBody>
      </p:sp>
    </p:spTree>
    <p:extLst>
      <p:ext uri="{BB962C8B-B14F-4D97-AF65-F5344CB8AC3E}">
        <p14:creationId xmlns:p14="http://schemas.microsoft.com/office/powerpoint/2010/main" val="26280146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636209" y="10698560"/>
            <a:ext cx="22542814" cy="22783969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007766" y="10698560"/>
            <a:ext cx="67123988" cy="22783969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A9F5DE0-E283-9448-87F2-6EBB339CBF2A}" type="datetimeFigureOut">
              <a:rPr lang="en-US" smtClean="0"/>
              <a:t>8/25/15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55E7C8-25A6-4745-938F-AEB201E6FF35}" type="slidenum">
              <a:rPr lang="en-US" smtClean="0"/>
              <a:t>‹#›</a:t>
            </a:fld>
            <a:endParaRPr lang="en-US"/>
          </a:p>
        </p:txBody>
      </p:sp>
    </p:spTree>
    <p:extLst>
      <p:ext uri="{BB962C8B-B14F-4D97-AF65-F5344CB8AC3E}">
        <p14:creationId xmlns:p14="http://schemas.microsoft.com/office/powerpoint/2010/main" val="41047218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A9F5DE0-E283-9448-87F2-6EBB339CBF2A}" type="datetimeFigureOut">
              <a:rPr lang="en-US" smtClean="0"/>
              <a:t>8/25/15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55E7C8-25A6-4745-938F-AEB201E6FF35}" type="slidenum">
              <a:rPr lang="en-US" smtClean="0"/>
              <a:t>‹#›</a:t>
            </a:fld>
            <a:endParaRPr lang="en-US"/>
          </a:p>
        </p:txBody>
      </p:sp>
    </p:spTree>
    <p:extLst>
      <p:ext uri="{BB962C8B-B14F-4D97-AF65-F5344CB8AC3E}">
        <p14:creationId xmlns:p14="http://schemas.microsoft.com/office/powerpoint/2010/main" val="23759257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390906" y="27499264"/>
            <a:ext cx="25727184" cy="8499411"/>
          </a:xfrm>
        </p:spPr>
        <p:txBody>
          <a:bodyPr anchor="t"/>
          <a:lstStyle>
            <a:lvl1pPr algn="l">
              <a:defRPr sz="18300" b="1" cap="all"/>
            </a:lvl1pPr>
          </a:lstStyle>
          <a:p>
            <a:r>
              <a:rPr lang="en-US" smtClean="0"/>
              <a:t>Click to edit Master title style</a:t>
            </a:r>
            <a:endParaRPr lang="en-US"/>
          </a:p>
        </p:txBody>
      </p:sp>
      <p:sp>
        <p:nvSpPr>
          <p:cNvPr id="3" name="Text Placeholder 2"/>
          <p:cNvSpPr>
            <a:spLocks noGrp="1"/>
          </p:cNvSpPr>
          <p:nvPr>
            <p:ph type="body" idx="1"/>
          </p:nvPr>
        </p:nvSpPr>
        <p:spPr>
          <a:xfrm>
            <a:off x="2390906" y="18138027"/>
            <a:ext cx="25727184" cy="9361236"/>
          </a:xfrm>
        </p:spPr>
        <p:txBody>
          <a:bodyPr anchor="b"/>
          <a:lstStyle>
            <a:lvl1pPr marL="0" indent="0">
              <a:buNone/>
              <a:defRPr sz="9100">
                <a:solidFill>
                  <a:schemeClr val="tx1">
                    <a:tint val="75000"/>
                  </a:schemeClr>
                </a:solidFill>
              </a:defRPr>
            </a:lvl1pPr>
            <a:lvl2pPr marL="2087438" indent="0">
              <a:buNone/>
              <a:defRPr sz="8200">
                <a:solidFill>
                  <a:schemeClr val="tx1">
                    <a:tint val="75000"/>
                  </a:schemeClr>
                </a:solidFill>
              </a:defRPr>
            </a:lvl2pPr>
            <a:lvl3pPr marL="4174876" indent="0">
              <a:buNone/>
              <a:defRPr sz="7300">
                <a:solidFill>
                  <a:schemeClr val="tx1">
                    <a:tint val="75000"/>
                  </a:schemeClr>
                </a:solidFill>
              </a:defRPr>
            </a:lvl3pPr>
            <a:lvl4pPr marL="6262314" indent="0">
              <a:buNone/>
              <a:defRPr sz="6400">
                <a:solidFill>
                  <a:schemeClr val="tx1">
                    <a:tint val="75000"/>
                  </a:schemeClr>
                </a:solidFill>
              </a:defRPr>
            </a:lvl4pPr>
            <a:lvl5pPr marL="8349752" indent="0">
              <a:buNone/>
              <a:defRPr sz="6400">
                <a:solidFill>
                  <a:schemeClr val="tx1">
                    <a:tint val="75000"/>
                  </a:schemeClr>
                </a:solidFill>
              </a:defRPr>
            </a:lvl5pPr>
            <a:lvl6pPr marL="10437190" indent="0">
              <a:buNone/>
              <a:defRPr sz="6400">
                <a:solidFill>
                  <a:schemeClr val="tx1">
                    <a:tint val="75000"/>
                  </a:schemeClr>
                </a:solidFill>
              </a:defRPr>
            </a:lvl6pPr>
            <a:lvl7pPr marL="12524628" indent="0">
              <a:buNone/>
              <a:defRPr sz="6400">
                <a:solidFill>
                  <a:schemeClr val="tx1">
                    <a:tint val="75000"/>
                  </a:schemeClr>
                </a:solidFill>
              </a:defRPr>
            </a:lvl7pPr>
            <a:lvl8pPr marL="14612066" indent="0">
              <a:buNone/>
              <a:defRPr sz="6400">
                <a:solidFill>
                  <a:schemeClr val="tx1">
                    <a:tint val="75000"/>
                  </a:schemeClr>
                </a:solidFill>
              </a:defRPr>
            </a:lvl8pPr>
            <a:lvl9pPr marL="16699504" indent="0">
              <a:buNone/>
              <a:defRPr sz="6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A9F5DE0-E283-9448-87F2-6EBB339CBF2A}" type="datetimeFigureOut">
              <a:rPr lang="en-US" smtClean="0"/>
              <a:t>8/25/15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55E7C8-25A6-4745-938F-AEB201E6FF35}" type="slidenum">
              <a:rPr lang="en-US" smtClean="0"/>
              <a:t>‹#›</a:t>
            </a:fld>
            <a:endParaRPr lang="en-US"/>
          </a:p>
        </p:txBody>
      </p:sp>
    </p:spTree>
    <p:extLst>
      <p:ext uri="{BB962C8B-B14F-4D97-AF65-F5344CB8AC3E}">
        <p14:creationId xmlns:p14="http://schemas.microsoft.com/office/powerpoint/2010/main" val="14238947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007764" y="62309206"/>
            <a:ext cx="44833401" cy="176229050"/>
          </a:xfrm>
        </p:spPr>
        <p:txBody>
          <a:bodyPr/>
          <a:lstStyle>
            <a:lvl1pPr>
              <a:defRPr sz="12800"/>
            </a:lvl1pPr>
            <a:lvl2pPr>
              <a:defRPr sz="11000"/>
            </a:lvl2pPr>
            <a:lvl3pPr>
              <a:defRPr sz="9100"/>
            </a:lvl3pPr>
            <a:lvl4pPr>
              <a:defRPr sz="8200"/>
            </a:lvl4pPr>
            <a:lvl5pPr>
              <a:defRPr sz="8200"/>
            </a:lvl5pPr>
            <a:lvl6pPr>
              <a:defRPr sz="8200"/>
            </a:lvl6pPr>
            <a:lvl7pPr>
              <a:defRPr sz="8200"/>
            </a:lvl7pPr>
            <a:lvl8pPr>
              <a:defRPr sz="8200"/>
            </a:lvl8pPr>
            <a:lvl9pPr>
              <a:defRPr sz="8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0345620" y="62309206"/>
            <a:ext cx="44833401" cy="176229050"/>
          </a:xfrm>
        </p:spPr>
        <p:txBody>
          <a:bodyPr/>
          <a:lstStyle>
            <a:lvl1pPr>
              <a:defRPr sz="12800"/>
            </a:lvl1pPr>
            <a:lvl2pPr>
              <a:defRPr sz="11000"/>
            </a:lvl2pPr>
            <a:lvl3pPr>
              <a:defRPr sz="9100"/>
            </a:lvl3pPr>
            <a:lvl4pPr>
              <a:defRPr sz="8200"/>
            </a:lvl4pPr>
            <a:lvl5pPr>
              <a:defRPr sz="8200"/>
            </a:lvl5pPr>
            <a:lvl6pPr>
              <a:defRPr sz="8200"/>
            </a:lvl6pPr>
            <a:lvl7pPr>
              <a:defRPr sz="8200"/>
            </a:lvl7pPr>
            <a:lvl8pPr>
              <a:defRPr sz="8200"/>
            </a:lvl8pPr>
            <a:lvl9pPr>
              <a:defRPr sz="8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A9F5DE0-E283-9448-87F2-6EBB339CBF2A}" type="datetimeFigureOut">
              <a:rPr lang="en-US" smtClean="0"/>
              <a:t>8/25/15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055E7C8-25A6-4745-938F-AEB201E6FF35}" type="slidenum">
              <a:rPr lang="en-US" smtClean="0"/>
              <a:t>‹#›</a:t>
            </a:fld>
            <a:endParaRPr lang="en-US"/>
          </a:p>
        </p:txBody>
      </p:sp>
    </p:spTree>
    <p:extLst>
      <p:ext uri="{BB962C8B-B14F-4D97-AF65-F5344CB8AC3E}">
        <p14:creationId xmlns:p14="http://schemas.microsoft.com/office/powerpoint/2010/main" val="19016420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513364" y="1713754"/>
            <a:ext cx="27240548" cy="7132373"/>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513364" y="9579176"/>
            <a:ext cx="13373303" cy="3992145"/>
          </a:xfrm>
        </p:spPr>
        <p:txBody>
          <a:bodyPr anchor="b"/>
          <a:lstStyle>
            <a:lvl1pPr marL="0" indent="0">
              <a:buNone/>
              <a:defRPr sz="11000" b="1"/>
            </a:lvl1pPr>
            <a:lvl2pPr marL="2087438" indent="0">
              <a:buNone/>
              <a:defRPr sz="9100" b="1"/>
            </a:lvl2pPr>
            <a:lvl3pPr marL="4174876" indent="0">
              <a:buNone/>
              <a:defRPr sz="8200" b="1"/>
            </a:lvl3pPr>
            <a:lvl4pPr marL="6262314" indent="0">
              <a:buNone/>
              <a:defRPr sz="7300" b="1"/>
            </a:lvl4pPr>
            <a:lvl5pPr marL="8349752" indent="0">
              <a:buNone/>
              <a:defRPr sz="7300" b="1"/>
            </a:lvl5pPr>
            <a:lvl6pPr marL="10437190" indent="0">
              <a:buNone/>
              <a:defRPr sz="7300" b="1"/>
            </a:lvl6pPr>
            <a:lvl7pPr marL="12524628" indent="0">
              <a:buNone/>
              <a:defRPr sz="7300" b="1"/>
            </a:lvl7pPr>
            <a:lvl8pPr marL="14612066" indent="0">
              <a:buNone/>
              <a:defRPr sz="7300" b="1"/>
            </a:lvl8pPr>
            <a:lvl9pPr marL="16699504" indent="0">
              <a:buNone/>
              <a:defRPr sz="7300" b="1"/>
            </a:lvl9pPr>
          </a:lstStyle>
          <a:p>
            <a:pPr lvl="0"/>
            <a:r>
              <a:rPr lang="en-US" smtClean="0"/>
              <a:t>Click to edit Master text styles</a:t>
            </a:r>
          </a:p>
        </p:txBody>
      </p:sp>
      <p:sp>
        <p:nvSpPr>
          <p:cNvPr id="4" name="Content Placeholder 3"/>
          <p:cNvSpPr>
            <a:spLocks noGrp="1"/>
          </p:cNvSpPr>
          <p:nvPr>
            <p:ph sz="half" idx="2"/>
          </p:nvPr>
        </p:nvSpPr>
        <p:spPr>
          <a:xfrm>
            <a:off x="1513364" y="13571321"/>
            <a:ext cx="13373303" cy="24656220"/>
          </a:xfrm>
        </p:spPr>
        <p:txBody>
          <a:bodyPr/>
          <a:lstStyle>
            <a:lvl1pPr>
              <a:defRPr sz="11000"/>
            </a:lvl1pPr>
            <a:lvl2pPr>
              <a:defRPr sz="9100"/>
            </a:lvl2pPr>
            <a:lvl3pPr>
              <a:defRPr sz="8200"/>
            </a:lvl3pPr>
            <a:lvl4pPr>
              <a:defRPr sz="7300"/>
            </a:lvl4pPr>
            <a:lvl5pPr>
              <a:defRPr sz="7300"/>
            </a:lvl5pPr>
            <a:lvl6pPr>
              <a:defRPr sz="7300"/>
            </a:lvl6pPr>
            <a:lvl7pPr>
              <a:defRPr sz="7300"/>
            </a:lvl7pPr>
            <a:lvl8pPr>
              <a:defRPr sz="7300"/>
            </a:lvl8pPr>
            <a:lvl9pPr>
              <a:defRPr sz="7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15375357" y="9579176"/>
            <a:ext cx="13378556" cy="3992145"/>
          </a:xfrm>
        </p:spPr>
        <p:txBody>
          <a:bodyPr anchor="b"/>
          <a:lstStyle>
            <a:lvl1pPr marL="0" indent="0">
              <a:buNone/>
              <a:defRPr sz="11000" b="1"/>
            </a:lvl1pPr>
            <a:lvl2pPr marL="2087438" indent="0">
              <a:buNone/>
              <a:defRPr sz="9100" b="1"/>
            </a:lvl2pPr>
            <a:lvl3pPr marL="4174876" indent="0">
              <a:buNone/>
              <a:defRPr sz="8200" b="1"/>
            </a:lvl3pPr>
            <a:lvl4pPr marL="6262314" indent="0">
              <a:buNone/>
              <a:defRPr sz="7300" b="1"/>
            </a:lvl4pPr>
            <a:lvl5pPr marL="8349752" indent="0">
              <a:buNone/>
              <a:defRPr sz="7300" b="1"/>
            </a:lvl5pPr>
            <a:lvl6pPr marL="10437190" indent="0">
              <a:buNone/>
              <a:defRPr sz="7300" b="1"/>
            </a:lvl6pPr>
            <a:lvl7pPr marL="12524628" indent="0">
              <a:buNone/>
              <a:defRPr sz="7300" b="1"/>
            </a:lvl7pPr>
            <a:lvl8pPr marL="14612066" indent="0">
              <a:buNone/>
              <a:defRPr sz="7300" b="1"/>
            </a:lvl8pPr>
            <a:lvl9pPr marL="16699504" indent="0">
              <a:buNone/>
              <a:defRPr sz="7300" b="1"/>
            </a:lvl9pPr>
          </a:lstStyle>
          <a:p>
            <a:pPr lvl="0"/>
            <a:r>
              <a:rPr lang="en-US" smtClean="0"/>
              <a:t>Click to edit Master text styles</a:t>
            </a:r>
          </a:p>
        </p:txBody>
      </p:sp>
      <p:sp>
        <p:nvSpPr>
          <p:cNvPr id="6" name="Content Placeholder 5"/>
          <p:cNvSpPr>
            <a:spLocks noGrp="1"/>
          </p:cNvSpPr>
          <p:nvPr>
            <p:ph sz="quarter" idx="4"/>
          </p:nvPr>
        </p:nvSpPr>
        <p:spPr>
          <a:xfrm>
            <a:off x="15375357" y="13571321"/>
            <a:ext cx="13378556" cy="24656220"/>
          </a:xfrm>
        </p:spPr>
        <p:txBody>
          <a:bodyPr/>
          <a:lstStyle>
            <a:lvl1pPr>
              <a:defRPr sz="11000"/>
            </a:lvl1pPr>
            <a:lvl2pPr>
              <a:defRPr sz="9100"/>
            </a:lvl2pPr>
            <a:lvl3pPr>
              <a:defRPr sz="8200"/>
            </a:lvl3pPr>
            <a:lvl4pPr>
              <a:defRPr sz="7300"/>
            </a:lvl4pPr>
            <a:lvl5pPr>
              <a:defRPr sz="7300"/>
            </a:lvl5pPr>
            <a:lvl6pPr>
              <a:defRPr sz="7300"/>
            </a:lvl6pPr>
            <a:lvl7pPr>
              <a:defRPr sz="7300"/>
            </a:lvl7pPr>
            <a:lvl8pPr>
              <a:defRPr sz="7300"/>
            </a:lvl8pPr>
            <a:lvl9pPr>
              <a:defRPr sz="7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A9F5DE0-E283-9448-87F2-6EBB339CBF2A}" type="datetimeFigureOut">
              <a:rPr lang="en-US" smtClean="0"/>
              <a:t>8/25/15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055E7C8-25A6-4745-938F-AEB201E6FF35}" type="slidenum">
              <a:rPr lang="en-US" smtClean="0"/>
              <a:t>‹#›</a:t>
            </a:fld>
            <a:endParaRPr lang="en-US"/>
          </a:p>
        </p:txBody>
      </p:sp>
    </p:spTree>
    <p:extLst>
      <p:ext uri="{BB962C8B-B14F-4D97-AF65-F5344CB8AC3E}">
        <p14:creationId xmlns:p14="http://schemas.microsoft.com/office/powerpoint/2010/main" val="33860773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A9F5DE0-E283-9448-87F2-6EBB339CBF2A}" type="datetimeFigureOut">
              <a:rPr lang="en-US" smtClean="0"/>
              <a:t>8/25/15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055E7C8-25A6-4745-938F-AEB201E6FF35}" type="slidenum">
              <a:rPr lang="en-US" smtClean="0"/>
              <a:t>‹#›</a:t>
            </a:fld>
            <a:endParaRPr lang="en-US"/>
          </a:p>
        </p:txBody>
      </p:sp>
    </p:spTree>
    <p:extLst>
      <p:ext uri="{BB962C8B-B14F-4D97-AF65-F5344CB8AC3E}">
        <p14:creationId xmlns:p14="http://schemas.microsoft.com/office/powerpoint/2010/main" val="29198749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A9F5DE0-E283-9448-87F2-6EBB339CBF2A}" type="datetimeFigureOut">
              <a:rPr lang="en-US" smtClean="0"/>
              <a:t>8/25/15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055E7C8-25A6-4745-938F-AEB201E6FF35}" type="slidenum">
              <a:rPr lang="en-US" smtClean="0"/>
              <a:t>‹#›</a:t>
            </a:fld>
            <a:endParaRPr lang="en-US"/>
          </a:p>
        </p:txBody>
      </p:sp>
    </p:spTree>
    <p:extLst>
      <p:ext uri="{BB962C8B-B14F-4D97-AF65-F5344CB8AC3E}">
        <p14:creationId xmlns:p14="http://schemas.microsoft.com/office/powerpoint/2010/main" val="38532667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13365" y="1703845"/>
            <a:ext cx="9957725" cy="7251246"/>
          </a:xfrm>
        </p:spPr>
        <p:txBody>
          <a:bodyPr anchor="b"/>
          <a:lstStyle>
            <a:lvl1pPr algn="l">
              <a:defRPr sz="9100" b="1"/>
            </a:lvl1pPr>
          </a:lstStyle>
          <a:p>
            <a:r>
              <a:rPr lang="en-US" smtClean="0"/>
              <a:t>Click to edit Master title style</a:t>
            </a:r>
            <a:endParaRPr lang="en-US"/>
          </a:p>
        </p:txBody>
      </p:sp>
      <p:sp>
        <p:nvSpPr>
          <p:cNvPr id="3" name="Content Placeholder 2"/>
          <p:cNvSpPr>
            <a:spLocks noGrp="1"/>
          </p:cNvSpPr>
          <p:nvPr>
            <p:ph idx="1"/>
          </p:nvPr>
        </p:nvSpPr>
        <p:spPr>
          <a:xfrm>
            <a:off x="11833664" y="1703848"/>
            <a:ext cx="16920247" cy="36523697"/>
          </a:xfrm>
        </p:spPr>
        <p:txBody>
          <a:bodyPr/>
          <a:lstStyle>
            <a:lvl1pPr>
              <a:defRPr sz="14600"/>
            </a:lvl1pPr>
            <a:lvl2pPr>
              <a:defRPr sz="12800"/>
            </a:lvl2pPr>
            <a:lvl3pPr>
              <a:defRPr sz="11000"/>
            </a:lvl3pPr>
            <a:lvl4pPr>
              <a:defRPr sz="9100"/>
            </a:lvl4pPr>
            <a:lvl5pPr>
              <a:defRPr sz="9100"/>
            </a:lvl5pPr>
            <a:lvl6pPr>
              <a:defRPr sz="9100"/>
            </a:lvl6pPr>
            <a:lvl7pPr>
              <a:defRPr sz="9100"/>
            </a:lvl7pPr>
            <a:lvl8pPr>
              <a:defRPr sz="9100"/>
            </a:lvl8pPr>
            <a:lvl9pPr>
              <a:defRPr sz="9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513365" y="8955093"/>
            <a:ext cx="9957725" cy="29272451"/>
          </a:xfrm>
        </p:spPr>
        <p:txBody>
          <a:bodyPr/>
          <a:lstStyle>
            <a:lvl1pPr marL="0" indent="0">
              <a:buNone/>
              <a:defRPr sz="6400"/>
            </a:lvl1pPr>
            <a:lvl2pPr marL="2087438" indent="0">
              <a:buNone/>
              <a:defRPr sz="5500"/>
            </a:lvl2pPr>
            <a:lvl3pPr marL="4174876" indent="0">
              <a:buNone/>
              <a:defRPr sz="4600"/>
            </a:lvl3pPr>
            <a:lvl4pPr marL="6262314" indent="0">
              <a:buNone/>
              <a:defRPr sz="4100"/>
            </a:lvl4pPr>
            <a:lvl5pPr marL="8349752" indent="0">
              <a:buNone/>
              <a:defRPr sz="4100"/>
            </a:lvl5pPr>
            <a:lvl6pPr marL="10437190" indent="0">
              <a:buNone/>
              <a:defRPr sz="4100"/>
            </a:lvl6pPr>
            <a:lvl7pPr marL="12524628" indent="0">
              <a:buNone/>
              <a:defRPr sz="4100"/>
            </a:lvl7pPr>
            <a:lvl8pPr marL="14612066" indent="0">
              <a:buNone/>
              <a:defRPr sz="4100"/>
            </a:lvl8pPr>
            <a:lvl9pPr marL="16699504" indent="0">
              <a:buNone/>
              <a:defRPr sz="41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A9F5DE0-E283-9448-87F2-6EBB339CBF2A}" type="datetimeFigureOut">
              <a:rPr lang="en-US" smtClean="0"/>
              <a:t>8/25/15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055E7C8-25A6-4745-938F-AEB201E6FF35}" type="slidenum">
              <a:rPr lang="en-US" smtClean="0"/>
              <a:t>‹#›</a:t>
            </a:fld>
            <a:endParaRPr lang="en-US"/>
          </a:p>
        </p:txBody>
      </p:sp>
    </p:spTree>
    <p:extLst>
      <p:ext uri="{BB962C8B-B14F-4D97-AF65-F5344CB8AC3E}">
        <p14:creationId xmlns:p14="http://schemas.microsoft.com/office/powerpoint/2010/main" val="16003972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32598" y="29955967"/>
            <a:ext cx="18160365" cy="3536471"/>
          </a:xfrm>
        </p:spPr>
        <p:txBody>
          <a:bodyPr anchor="b"/>
          <a:lstStyle>
            <a:lvl1pPr algn="l">
              <a:defRPr sz="9100" b="1"/>
            </a:lvl1pPr>
          </a:lstStyle>
          <a:p>
            <a:r>
              <a:rPr lang="en-US" smtClean="0"/>
              <a:t>Click to edit Master title style</a:t>
            </a:r>
            <a:endParaRPr lang="en-US"/>
          </a:p>
        </p:txBody>
      </p:sp>
      <p:sp>
        <p:nvSpPr>
          <p:cNvPr id="3" name="Picture Placeholder 2"/>
          <p:cNvSpPr>
            <a:spLocks noGrp="1"/>
          </p:cNvSpPr>
          <p:nvPr>
            <p:ph type="pic" idx="1"/>
          </p:nvPr>
        </p:nvSpPr>
        <p:spPr>
          <a:xfrm>
            <a:off x="5932598" y="3823744"/>
            <a:ext cx="18160365" cy="25676543"/>
          </a:xfrm>
        </p:spPr>
        <p:txBody>
          <a:bodyPr/>
          <a:lstStyle>
            <a:lvl1pPr marL="0" indent="0">
              <a:buNone/>
              <a:defRPr sz="14600"/>
            </a:lvl1pPr>
            <a:lvl2pPr marL="2087438" indent="0">
              <a:buNone/>
              <a:defRPr sz="12800"/>
            </a:lvl2pPr>
            <a:lvl3pPr marL="4174876" indent="0">
              <a:buNone/>
              <a:defRPr sz="11000"/>
            </a:lvl3pPr>
            <a:lvl4pPr marL="6262314" indent="0">
              <a:buNone/>
              <a:defRPr sz="9100"/>
            </a:lvl4pPr>
            <a:lvl5pPr marL="8349752" indent="0">
              <a:buNone/>
              <a:defRPr sz="9100"/>
            </a:lvl5pPr>
            <a:lvl6pPr marL="10437190" indent="0">
              <a:buNone/>
              <a:defRPr sz="9100"/>
            </a:lvl6pPr>
            <a:lvl7pPr marL="12524628" indent="0">
              <a:buNone/>
              <a:defRPr sz="9100"/>
            </a:lvl7pPr>
            <a:lvl8pPr marL="14612066" indent="0">
              <a:buNone/>
              <a:defRPr sz="9100"/>
            </a:lvl8pPr>
            <a:lvl9pPr marL="16699504" indent="0">
              <a:buNone/>
              <a:defRPr sz="9100"/>
            </a:lvl9pPr>
          </a:lstStyle>
          <a:p>
            <a:endParaRPr lang="en-US"/>
          </a:p>
        </p:txBody>
      </p:sp>
      <p:sp>
        <p:nvSpPr>
          <p:cNvPr id="4" name="Text Placeholder 3"/>
          <p:cNvSpPr>
            <a:spLocks noGrp="1"/>
          </p:cNvSpPr>
          <p:nvPr>
            <p:ph type="body" sz="half" idx="2"/>
          </p:nvPr>
        </p:nvSpPr>
        <p:spPr>
          <a:xfrm>
            <a:off x="5932598" y="33492438"/>
            <a:ext cx="18160365" cy="5022376"/>
          </a:xfrm>
        </p:spPr>
        <p:txBody>
          <a:bodyPr/>
          <a:lstStyle>
            <a:lvl1pPr marL="0" indent="0">
              <a:buNone/>
              <a:defRPr sz="6400"/>
            </a:lvl1pPr>
            <a:lvl2pPr marL="2087438" indent="0">
              <a:buNone/>
              <a:defRPr sz="5500"/>
            </a:lvl2pPr>
            <a:lvl3pPr marL="4174876" indent="0">
              <a:buNone/>
              <a:defRPr sz="4600"/>
            </a:lvl3pPr>
            <a:lvl4pPr marL="6262314" indent="0">
              <a:buNone/>
              <a:defRPr sz="4100"/>
            </a:lvl4pPr>
            <a:lvl5pPr marL="8349752" indent="0">
              <a:buNone/>
              <a:defRPr sz="4100"/>
            </a:lvl5pPr>
            <a:lvl6pPr marL="10437190" indent="0">
              <a:buNone/>
              <a:defRPr sz="4100"/>
            </a:lvl6pPr>
            <a:lvl7pPr marL="12524628" indent="0">
              <a:buNone/>
              <a:defRPr sz="4100"/>
            </a:lvl7pPr>
            <a:lvl8pPr marL="14612066" indent="0">
              <a:buNone/>
              <a:defRPr sz="4100"/>
            </a:lvl8pPr>
            <a:lvl9pPr marL="16699504" indent="0">
              <a:buNone/>
              <a:defRPr sz="41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A9F5DE0-E283-9448-87F2-6EBB339CBF2A}" type="datetimeFigureOut">
              <a:rPr lang="en-US" smtClean="0"/>
              <a:t>8/25/15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055E7C8-25A6-4745-938F-AEB201E6FF35}" type="slidenum">
              <a:rPr lang="en-US" smtClean="0"/>
              <a:t>‹#›</a:t>
            </a:fld>
            <a:endParaRPr lang="en-US"/>
          </a:p>
        </p:txBody>
      </p:sp>
    </p:spTree>
    <p:extLst>
      <p:ext uri="{BB962C8B-B14F-4D97-AF65-F5344CB8AC3E}">
        <p14:creationId xmlns:p14="http://schemas.microsoft.com/office/powerpoint/2010/main" val="4221783437"/>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13364" y="1713754"/>
            <a:ext cx="27240548" cy="7132373"/>
          </a:xfrm>
          <a:prstGeom prst="rect">
            <a:avLst/>
          </a:prstGeom>
        </p:spPr>
        <p:txBody>
          <a:bodyPr vert="horz" lIns="417488" tIns="208744" rIns="417488" bIns="208744"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1513364" y="9985325"/>
            <a:ext cx="27240548" cy="28242219"/>
          </a:xfrm>
          <a:prstGeom prst="rect">
            <a:avLst/>
          </a:prstGeom>
        </p:spPr>
        <p:txBody>
          <a:bodyPr vert="horz" lIns="417488" tIns="208744" rIns="417488" bIns="208744"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1513364" y="39663922"/>
            <a:ext cx="7062364" cy="2278397"/>
          </a:xfrm>
          <a:prstGeom prst="rect">
            <a:avLst/>
          </a:prstGeom>
        </p:spPr>
        <p:txBody>
          <a:bodyPr vert="horz" lIns="417488" tIns="208744" rIns="417488" bIns="208744" rtlCol="0" anchor="ctr"/>
          <a:lstStyle>
            <a:lvl1pPr algn="l">
              <a:defRPr sz="5500">
                <a:solidFill>
                  <a:schemeClr val="tx1">
                    <a:tint val="75000"/>
                  </a:schemeClr>
                </a:solidFill>
              </a:defRPr>
            </a:lvl1pPr>
          </a:lstStyle>
          <a:p>
            <a:fld id="{AA9F5DE0-E283-9448-87F2-6EBB339CBF2A}" type="datetimeFigureOut">
              <a:rPr lang="en-US" smtClean="0"/>
              <a:t>8/25/15</a:t>
            </a:fld>
            <a:endParaRPr lang="en-US"/>
          </a:p>
        </p:txBody>
      </p:sp>
      <p:sp>
        <p:nvSpPr>
          <p:cNvPr id="5" name="Footer Placeholder 4"/>
          <p:cNvSpPr>
            <a:spLocks noGrp="1"/>
          </p:cNvSpPr>
          <p:nvPr>
            <p:ph type="ftr" sz="quarter" idx="3"/>
          </p:nvPr>
        </p:nvSpPr>
        <p:spPr>
          <a:xfrm>
            <a:off x="10341319" y="39663922"/>
            <a:ext cx="9584637" cy="2278397"/>
          </a:xfrm>
          <a:prstGeom prst="rect">
            <a:avLst/>
          </a:prstGeom>
        </p:spPr>
        <p:txBody>
          <a:bodyPr vert="horz" lIns="417488" tIns="208744" rIns="417488" bIns="208744" rtlCol="0" anchor="ctr"/>
          <a:lstStyle>
            <a:lvl1pPr algn="ctr">
              <a:defRPr sz="55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21691547" y="39663922"/>
            <a:ext cx="7062364" cy="2278397"/>
          </a:xfrm>
          <a:prstGeom prst="rect">
            <a:avLst/>
          </a:prstGeom>
        </p:spPr>
        <p:txBody>
          <a:bodyPr vert="horz" lIns="417488" tIns="208744" rIns="417488" bIns="208744" rtlCol="0" anchor="ctr"/>
          <a:lstStyle>
            <a:lvl1pPr algn="r">
              <a:defRPr sz="5500">
                <a:solidFill>
                  <a:schemeClr val="tx1">
                    <a:tint val="75000"/>
                  </a:schemeClr>
                </a:solidFill>
              </a:defRPr>
            </a:lvl1pPr>
          </a:lstStyle>
          <a:p>
            <a:fld id="{A055E7C8-25A6-4745-938F-AEB201E6FF35}" type="slidenum">
              <a:rPr lang="en-US" smtClean="0"/>
              <a:t>‹#›</a:t>
            </a:fld>
            <a:endParaRPr lang="en-US"/>
          </a:p>
        </p:txBody>
      </p:sp>
    </p:spTree>
    <p:extLst>
      <p:ext uri="{BB962C8B-B14F-4D97-AF65-F5344CB8AC3E}">
        <p14:creationId xmlns:p14="http://schemas.microsoft.com/office/powerpoint/2010/main" val="6260010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2087438" rtl="0" eaLnBrk="1" latinLnBrk="0" hangingPunct="1">
        <a:spcBef>
          <a:spcPct val="0"/>
        </a:spcBef>
        <a:buNone/>
        <a:defRPr sz="20100" kern="1200">
          <a:solidFill>
            <a:schemeClr val="tx1"/>
          </a:solidFill>
          <a:latin typeface="+mj-lt"/>
          <a:ea typeface="+mj-ea"/>
          <a:cs typeface="+mj-cs"/>
        </a:defRPr>
      </a:lvl1pPr>
    </p:titleStyle>
    <p:bodyStyle>
      <a:lvl1pPr marL="1565579" indent="-1565579" algn="l" defTabSz="2087438" rtl="0" eaLnBrk="1" latinLnBrk="0" hangingPunct="1">
        <a:spcBef>
          <a:spcPct val="20000"/>
        </a:spcBef>
        <a:buFont typeface="Arial"/>
        <a:buChar char="•"/>
        <a:defRPr sz="14600" kern="1200">
          <a:solidFill>
            <a:schemeClr val="tx1"/>
          </a:solidFill>
          <a:latin typeface="+mn-lt"/>
          <a:ea typeface="+mn-ea"/>
          <a:cs typeface="+mn-cs"/>
        </a:defRPr>
      </a:lvl1pPr>
      <a:lvl2pPr marL="3392087" indent="-1304649" algn="l" defTabSz="2087438" rtl="0" eaLnBrk="1" latinLnBrk="0" hangingPunct="1">
        <a:spcBef>
          <a:spcPct val="20000"/>
        </a:spcBef>
        <a:buFont typeface="Arial"/>
        <a:buChar char="–"/>
        <a:defRPr sz="12800" kern="1200">
          <a:solidFill>
            <a:schemeClr val="tx1"/>
          </a:solidFill>
          <a:latin typeface="+mn-lt"/>
          <a:ea typeface="+mn-ea"/>
          <a:cs typeface="+mn-cs"/>
        </a:defRPr>
      </a:lvl2pPr>
      <a:lvl3pPr marL="5218595" indent="-1043719" algn="l" defTabSz="2087438" rtl="0" eaLnBrk="1" latinLnBrk="0" hangingPunct="1">
        <a:spcBef>
          <a:spcPct val="20000"/>
        </a:spcBef>
        <a:buFont typeface="Arial"/>
        <a:buChar char="•"/>
        <a:defRPr sz="11000" kern="1200">
          <a:solidFill>
            <a:schemeClr val="tx1"/>
          </a:solidFill>
          <a:latin typeface="+mn-lt"/>
          <a:ea typeface="+mn-ea"/>
          <a:cs typeface="+mn-cs"/>
        </a:defRPr>
      </a:lvl3pPr>
      <a:lvl4pPr marL="7306033" indent="-1043719" algn="l" defTabSz="2087438" rtl="0" eaLnBrk="1" latinLnBrk="0" hangingPunct="1">
        <a:spcBef>
          <a:spcPct val="20000"/>
        </a:spcBef>
        <a:buFont typeface="Arial"/>
        <a:buChar char="–"/>
        <a:defRPr sz="9100" kern="1200">
          <a:solidFill>
            <a:schemeClr val="tx1"/>
          </a:solidFill>
          <a:latin typeface="+mn-lt"/>
          <a:ea typeface="+mn-ea"/>
          <a:cs typeface="+mn-cs"/>
        </a:defRPr>
      </a:lvl4pPr>
      <a:lvl5pPr marL="9393471" indent="-1043719" algn="l" defTabSz="2087438" rtl="0" eaLnBrk="1" latinLnBrk="0" hangingPunct="1">
        <a:spcBef>
          <a:spcPct val="20000"/>
        </a:spcBef>
        <a:buFont typeface="Arial"/>
        <a:buChar char="»"/>
        <a:defRPr sz="9100" kern="1200">
          <a:solidFill>
            <a:schemeClr val="tx1"/>
          </a:solidFill>
          <a:latin typeface="+mn-lt"/>
          <a:ea typeface="+mn-ea"/>
          <a:cs typeface="+mn-cs"/>
        </a:defRPr>
      </a:lvl5pPr>
      <a:lvl6pPr marL="11480909" indent="-1043719" algn="l" defTabSz="2087438" rtl="0" eaLnBrk="1" latinLnBrk="0" hangingPunct="1">
        <a:spcBef>
          <a:spcPct val="20000"/>
        </a:spcBef>
        <a:buFont typeface="Arial"/>
        <a:buChar char="•"/>
        <a:defRPr sz="9100" kern="1200">
          <a:solidFill>
            <a:schemeClr val="tx1"/>
          </a:solidFill>
          <a:latin typeface="+mn-lt"/>
          <a:ea typeface="+mn-ea"/>
          <a:cs typeface="+mn-cs"/>
        </a:defRPr>
      </a:lvl6pPr>
      <a:lvl7pPr marL="13568347" indent="-1043719" algn="l" defTabSz="2087438" rtl="0" eaLnBrk="1" latinLnBrk="0" hangingPunct="1">
        <a:spcBef>
          <a:spcPct val="20000"/>
        </a:spcBef>
        <a:buFont typeface="Arial"/>
        <a:buChar char="•"/>
        <a:defRPr sz="9100" kern="1200">
          <a:solidFill>
            <a:schemeClr val="tx1"/>
          </a:solidFill>
          <a:latin typeface="+mn-lt"/>
          <a:ea typeface="+mn-ea"/>
          <a:cs typeface="+mn-cs"/>
        </a:defRPr>
      </a:lvl7pPr>
      <a:lvl8pPr marL="15655785" indent="-1043719" algn="l" defTabSz="2087438" rtl="0" eaLnBrk="1" latinLnBrk="0" hangingPunct="1">
        <a:spcBef>
          <a:spcPct val="20000"/>
        </a:spcBef>
        <a:buFont typeface="Arial"/>
        <a:buChar char="•"/>
        <a:defRPr sz="9100" kern="1200">
          <a:solidFill>
            <a:schemeClr val="tx1"/>
          </a:solidFill>
          <a:latin typeface="+mn-lt"/>
          <a:ea typeface="+mn-ea"/>
          <a:cs typeface="+mn-cs"/>
        </a:defRPr>
      </a:lvl8pPr>
      <a:lvl9pPr marL="17743223" indent="-1043719" algn="l" defTabSz="2087438" rtl="0" eaLnBrk="1" latinLnBrk="0" hangingPunct="1">
        <a:spcBef>
          <a:spcPct val="20000"/>
        </a:spcBef>
        <a:buFont typeface="Arial"/>
        <a:buChar char="•"/>
        <a:defRPr sz="9100" kern="1200">
          <a:solidFill>
            <a:schemeClr val="tx1"/>
          </a:solidFill>
          <a:latin typeface="+mn-lt"/>
          <a:ea typeface="+mn-ea"/>
          <a:cs typeface="+mn-cs"/>
        </a:defRPr>
      </a:lvl9pPr>
    </p:bodyStyle>
    <p:otherStyle>
      <a:defPPr>
        <a:defRPr lang="en-US"/>
      </a:defPPr>
      <a:lvl1pPr marL="0" algn="l" defTabSz="2087438" rtl="0" eaLnBrk="1" latinLnBrk="0" hangingPunct="1">
        <a:defRPr sz="8200" kern="1200">
          <a:solidFill>
            <a:schemeClr val="tx1"/>
          </a:solidFill>
          <a:latin typeface="+mn-lt"/>
          <a:ea typeface="+mn-ea"/>
          <a:cs typeface="+mn-cs"/>
        </a:defRPr>
      </a:lvl1pPr>
      <a:lvl2pPr marL="2087438" algn="l" defTabSz="2087438" rtl="0" eaLnBrk="1" latinLnBrk="0" hangingPunct="1">
        <a:defRPr sz="8200" kern="1200">
          <a:solidFill>
            <a:schemeClr val="tx1"/>
          </a:solidFill>
          <a:latin typeface="+mn-lt"/>
          <a:ea typeface="+mn-ea"/>
          <a:cs typeface="+mn-cs"/>
        </a:defRPr>
      </a:lvl2pPr>
      <a:lvl3pPr marL="4174876" algn="l" defTabSz="2087438" rtl="0" eaLnBrk="1" latinLnBrk="0" hangingPunct="1">
        <a:defRPr sz="8200" kern="1200">
          <a:solidFill>
            <a:schemeClr val="tx1"/>
          </a:solidFill>
          <a:latin typeface="+mn-lt"/>
          <a:ea typeface="+mn-ea"/>
          <a:cs typeface="+mn-cs"/>
        </a:defRPr>
      </a:lvl3pPr>
      <a:lvl4pPr marL="6262314" algn="l" defTabSz="2087438" rtl="0" eaLnBrk="1" latinLnBrk="0" hangingPunct="1">
        <a:defRPr sz="8200" kern="1200">
          <a:solidFill>
            <a:schemeClr val="tx1"/>
          </a:solidFill>
          <a:latin typeface="+mn-lt"/>
          <a:ea typeface="+mn-ea"/>
          <a:cs typeface="+mn-cs"/>
        </a:defRPr>
      </a:lvl4pPr>
      <a:lvl5pPr marL="8349752" algn="l" defTabSz="2087438" rtl="0" eaLnBrk="1" latinLnBrk="0" hangingPunct="1">
        <a:defRPr sz="8200" kern="1200">
          <a:solidFill>
            <a:schemeClr val="tx1"/>
          </a:solidFill>
          <a:latin typeface="+mn-lt"/>
          <a:ea typeface="+mn-ea"/>
          <a:cs typeface="+mn-cs"/>
        </a:defRPr>
      </a:lvl5pPr>
      <a:lvl6pPr marL="10437190" algn="l" defTabSz="2087438" rtl="0" eaLnBrk="1" latinLnBrk="0" hangingPunct="1">
        <a:defRPr sz="8200" kern="1200">
          <a:solidFill>
            <a:schemeClr val="tx1"/>
          </a:solidFill>
          <a:latin typeface="+mn-lt"/>
          <a:ea typeface="+mn-ea"/>
          <a:cs typeface="+mn-cs"/>
        </a:defRPr>
      </a:lvl6pPr>
      <a:lvl7pPr marL="12524628" algn="l" defTabSz="2087438" rtl="0" eaLnBrk="1" latinLnBrk="0" hangingPunct="1">
        <a:defRPr sz="8200" kern="1200">
          <a:solidFill>
            <a:schemeClr val="tx1"/>
          </a:solidFill>
          <a:latin typeface="+mn-lt"/>
          <a:ea typeface="+mn-ea"/>
          <a:cs typeface="+mn-cs"/>
        </a:defRPr>
      </a:lvl7pPr>
      <a:lvl8pPr marL="14612066" algn="l" defTabSz="2087438" rtl="0" eaLnBrk="1" latinLnBrk="0" hangingPunct="1">
        <a:defRPr sz="8200" kern="1200">
          <a:solidFill>
            <a:schemeClr val="tx1"/>
          </a:solidFill>
          <a:latin typeface="+mn-lt"/>
          <a:ea typeface="+mn-ea"/>
          <a:cs typeface="+mn-cs"/>
        </a:defRPr>
      </a:lvl8pPr>
      <a:lvl9pPr marL="16699504" algn="l" defTabSz="2087438" rtl="0" eaLnBrk="1" latinLnBrk="0" hangingPunct="1">
        <a:defRPr sz="8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image" Target="../media/image7.png"/><Relationship Id="rId20" Type="http://schemas.openxmlformats.org/officeDocument/2006/relationships/image" Target="../media/image18.jpeg"/><Relationship Id="rId21" Type="http://schemas.openxmlformats.org/officeDocument/2006/relationships/image" Target="../media/image19.JPG"/><Relationship Id="rId22" Type="http://schemas.openxmlformats.org/officeDocument/2006/relationships/image" Target="../media/image20.JPG"/><Relationship Id="rId23" Type="http://schemas.openxmlformats.org/officeDocument/2006/relationships/image" Target="../media/image21.JPG"/><Relationship Id="rId24" Type="http://schemas.openxmlformats.org/officeDocument/2006/relationships/image" Target="../media/image22.JPG"/><Relationship Id="rId25" Type="http://schemas.openxmlformats.org/officeDocument/2006/relationships/image" Target="../media/image23.png"/><Relationship Id="rId26" Type="http://schemas.openxmlformats.org/officeDocument/2006/relationships/image" Target="../media/image24.png"/><Relationship Id="rId27" Type="http://schemas.openxmlformats.org/officeDocument/2006/relationships/image" Target="../media/image25.png"/><Relationship Id="rId10" Type="http://schemas.openxmlformats.org/officeDocument/2006/relationships/image" Target="../media/image8.png"/><Relationship Id="rId11" Type="http://schemas.openxmlformats.org/officeDocument/2006/relationships/image" Target="../media/image9.png"/><Relationship Id="rId12" Type="http://schemas.openxmlformats.org/officeDocument/2006/relationships/image" Target="../media/image10.JPG"/><Relationship Id="rId13" Type="http://schemas.openxmlformats.org/officeDocument/2006/relationships/image" Target="../media/image11.jpg"/><Relationship Id="rId14" Type="http://schemas.openxmlformats.org/officeDocument/2006/relationships/image" Target="../media/image12.png"/><Relationship Id="rId15" Type="http://schemas.openxmlformats.org/officeDocument/2006/relationships/image" Target="../media/image13.jpg"/><Relationship Id="rId16" Type="http://schemas.openxmlformats.org/officeDocument/2006/relationships/image" Target="../media/image14.jpg"/><Relationship Id="rId17" Type="http://schemas.openxmlformats.org/officeDocument/2006/relationships/image" Target="../media/image15.jpg"/><Relationship Id="rId18" Type="http://schemas.openxmlformats.org/officeDocument/2006/relationships/image" Target="../media/image16.jpg"/><Relationship Id="rId19" Type="http://schemas.openxmlformats.org/officeDocument/2006/relationships/image" Target="../media/image17.jpeg"/><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4.jpg"/><Relationship Id="rId7" Type="http://schemas.openxmlformats.org/officeDocument/2006/relationships/image" Target="../media/image5.jpg"/><Relationship Id="rId8" Type="http://schemas.openxmlformats.org/officeDocument/2006/relationships/image" Target="../media/image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p:cNvGrpSpPr/>
          <p:nvPr/>
        </p:nvGrpSpPr>
        <p:grpSpPr>
          <a:xfrm>
            <a:off x="18116936" y="37998183"/>
            <a:ext cx="10990455" cy="3891514"/>
            <a:chOff x="9157773" y="37774531"/>
            <a:chExt cx="10990455" cy="3891514"/>
          </a:xfrm>
        </p:grpSpPr>
        <p:pic>
          <p:nvPicPr>
            <p:cNvPr id="95" name="Picture 94" descr="differnet_hcalc.jpg"/>
            <p:cNvPicPr>
              <a:picLocks noChangeAspect="1"/>
            </p:cNvPicPr>
            <p:nvPr/>
          </p:nvPicPr>
          <p:blipFill rotWithShape="1">
            <a:blip r:embed="rId3">
              <a:extLst>
                <a:ext uri="{28A0092B-C50C-407E-A947-70E740481C1C}">
                  <a14:useLocalDpi xmlns:a14="http://schemas.microsoft.com/office/drawing/2010/main" val="0"/>
                </a:ext>
              </a:extLst>
            </a:blip>
            <a:srcRect l="10622" t="4984" r="49603" b="77449"/>
            <a:stretch/>
          </p:blipFill>
          <p:spPr>
            <a:xfrm>
              <a:off x="9157773" y="37774531"/>
              <a:ext cx="6808624" cy="3891514"/>
            </a:xfrm>
            <a:prstGeom prst="rect">
              <a:avLst/>
            </a:prstGeom>
          </p:spPr>
        </p:pic>
        <p:pic>
          <p:nvPicPr>
            <p:cNvPr id="96" name="Picture 95" descr="H_interpol.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565685" y="38070744"/>
              <a:ext cx="3582543" cy="3299089"/>
            </a:xfrm>
            <a:prstGeom prst="rect">
              <a:avLst/>
            </a:prstGeom>
          </p:spPr>
        </p:pic>
      </p:grpSp>
      <p:sp>
        <p:nvSpPr>
          <p:cNvPr id="57" name="TextBox 56"/>
          <p:cNvSpPr txBox="1"/>
          <p:nvPr/>
        </p:nvSpPr>
        <p:spPr>
          <a:xfrm>
            <a:off x="17865868" y="34869174"/>
            <a:ext cx="12134964" cy="3108544"/>
          </a:xfrm>
          <a:prstGeom prst="rect">
            <a:avLst/>
          </a:prstGeom>
          <a:noFill/>
        </p:spPr>
        <p:txBody>
          <a:bodyPr wrap="square" rtlCol="0">
            <a:spAutoFit/>
          </a:bodyPr>
          <a:lstStyle/>
          <a:p>
            <a:r>
              <a:rPr lang="en-US" sz="2800" dirty="0" smtClean="0">
                <a:latin typeface="Arial"/>
                <a:cs typeface="Arial"/>
              </a:rPr>
              <a:t>Future work will involve estimating the other terms in the heat budget:</a:t>
            </a:r>
          </a:p>
          <a:p>
            <a:endParaRPr lang="en-US" sz="2800" dirty="0">
              <a:latin typeface="Arial"/>
              <a:cs typeface="Arial"/>
            </a:endParaRPr>
          </a:p>
          <a:p>
            <a:endParaRPr lang="en-US" sz="2800" dirty="0">
              <a:latin typeface="Arial"/>
              <a:cs typeface="Arial"/>
            </a:endParaRPr>
          </a:p>
          <a:p>
            <a:endParaRPr lang="en-US" sz="2800" dirty="0" smtClean="0">
              <a:latin typeface="Arial"/>
              <a:cs typeface="Arial"/>
            </a:endParaRPr>
          </a:p>
          <a:p>
            <a:r>
              <a:rPr lang="en-US" sz="2800" dirty="0" smtClean="0">
                <a:latin typeface="Arial"/>
                <a:cs typeface="Arial"/>
              </a:rPr>
              <a:t>Especially the derivation of </a:t>
            </a:r>
            <a:r>
              <a:rPr lang="en-US" sz="2800" b="1" i="1" dirty="0" smtClean="0">
                <a:latin typeface="Arial"/>
                <a:cs typeface="Arial"/>
              </a:rPr>
              <a:t>sensible heat flux divergence </a:t>
            </a:r>
            <a:r>
              <a:rPr lang="en-US" sz="2800" i="1" dirty="0" smtClean="0">
                <a:latin typeface="Arial"/>
                <a:cs typeface="Arial"/>
              </a:rPr>
              <a:t>(SHFD) </a:t>
            </a:r>
            <a:r>
              <a:rPr lang="en-US" sz="2800" dirty="0" smtClean="0">
                <a:latin typeface="Arial"/>
                <a:cs typeface="Arial"/>
              </a:rPr>
              <a:t>is of interest. Key questions relative to SHFD derivation include averaging times for flux calculations, interpolation of fluxes to different levels, etc.</a:t>
            </a:r>
            <a:endParaRPr lang="en-US" sz="2800" baseline="30000" dirty="0" smtClean="0">
              <a:latin typeface="Arial"/>
              <a:cs typeface="Arial"/>
            </a:endParaRPr>
          </a:p>
        </p:txBody>
      </p:sp>
      <p:sp>
        <p:nvSpPr>
          <p:cNvPr id="5" name="Rectangle 122"/>
          <p:cNvSpPr>
            <a:spLocks noChangeArrowheads="1"/>
          </p:cNvSpPr>
          <p:nvPr/>
        </p:nvSpPr>
        <p:spPr bwMode="auto">
          <a:xfrm>
            <a:off x="0" y="0"/>
            <a:ext cx="30275213" cy="4919596"/>
          </a:xfrm>
          <a:prstGeom prst="rect">
            <a:avLst/>
          </a:prstGeom>
          <a:solidFill>
            <a:schemeClr val="accent5">
              <a:lumMod val="20000"/>
              <a:lumOff val="80000"/>
            </a:schemeClr>
          </a:solidFill>
          <a:ln w="9525">
            <a:noFill/>
            <a:miter lim="800000"/>
            <a:headEnd/>
            <a:tailEnd/>
          </a:ln>
        </p:spPr>
        <p:txBody>
          <a:bodyPr wrap="none" lIns="0" tIns="468000" rIns="0" bIns="42122" anchor="t" anchorCtr="0">
            <a:prstTxWarp prst="textNoShape">
              <a:avLst/>
            </a:prstTxWarp>
          </a:bodyPr>
          <a:lstStyle/>
          <a:p>
            <a:pPr algn="ctr"/>
            <a:r>
              <a:rPr lang="en-US" sz="8000" b="1" dirty="0" smtClean="0">
                <a:latin typeface="Arial"/>
              </a:rPr>
              <a:t>Observations of radiative cooling and heating </a:t>
            </a:r>
          </a:p>
          <a:p>
            <a:pPr algn="ctr"/>
            <a:r>
              <a:rPr lang="en-US" sz="8000" b="1" dirty="0" smtClean="0">
                <a:latin typeface="Arial"/>
              </a:rPr>
              <a:t>under clear sky and fog conditions</a:t>
            </a:r>
          </a:p>
          <a:p>
            <a:pPr algn="ctr" defTabSz="842963">
              <a:lnSpc>
                <a:spcPct val="50000"/>
              </a:lnSpc>
              <a:spcBef>
                <a:spcPct val="40000"/>
              </a:spcBef>
            </a:pPr>
            <a:r>
              <a:rPr lang="en-US" sz="9600" dirty="0" smtClean="0">
                <a:latin typeface="Arial"/>
                <a:cs typeface="Arial"/>
              </a:rPr>
              <a:t> </a:t>
            </a:r>
            <a:endParaRPr lang="de-CH" sz="5500" i="0" dirty="0" smtClean="0">
              <a:latin typeface="Arial"/>
              <a:cs typeface="Arial"/>
            </a:endParaRPr>
          </a:p>
        </p:txBody>
      </p:sp>
      <p:sp>
        <p:nvSpPr>
          <p:cNvPr id="7" name="Rectangle 6"/>
          <p:cNvSpPr/>
          <p:nvPr/>
        </p:nvSpPr>
        <p:spPr>
          <a:xfrm>
            <a:off x="-1" y="3145159"/>
            <a:ext cx="30275213" cy="1323439"/>
          </a:xfrm>
          <a:prstGeom prst="rect">
            <a:avLst/>
          </a:prstGeom>
        </p:spPr>
        <p:txBody>
          <a:bodyPr wrap="square">
            <a:spAutoFit/>
          </a:bodyPr>
          <a:lstStyle/>
          <a:p>
            <a:pPr algn="ctr"/>
            <a:r>
              <a:rPr lang="en-US" sz="4800" dirty="0" smtClean="0">
                <a:latin typeface="Arial"/>
                <a:cs typeface="Arial"/>
              </a:rPr>
              <a:t>Sebastian W. Hoch and Eric R. </a:t>
            </a:r>
            <a:r>
              <a:rPr lang="en-US" sz="4800" dirty="0" err="1" smtClean="0">
                <a:latin typeface="Arial"/>
                <a:cs typeface="Arial"/>
              </a:rPr>
              <a:t>Pardyjak</a:t>
            </a:r>
            <a:endParaRPr lang="en-US" sz="4800" dirty="0" smtClean="0">
              <a:latin typeface="Arial"/>
              <a:cs typeface="Arial"/>
            </a:endParaRPr>
          </a:p>
          <a:p>
            <a:pPr algn="ctr"/>
            <a:r>
              <a:rPr lang="en-US" sz="3200" dirty="0" smtClean="0">
                <a:latin typeface="Arial"/>
                <a:cs typeface="Arial"/>
              </a:rPr>
              <a:t>University of Utah</a:t>
            </a:r>
            <a:endParaRPr lang="de-CH" sz="3200" dirty="0" smtClean="0">
              <a:latin typeface="Arial"/>
              <a:cs typeface="Arial"/>
            </a:endParaRPr>
          </a:p>
        </p:txBody>
      </p:sp>
      <p:sp>
        <p:nvSpPr>
          <p:cNvPr id="8" name="Text Box 50"/>
          <p:cNvSpPr txBox="1">
            <a:spLocks noChangeArrowheads="1"/>
          </p:cNvSpPr>
          <p:nvPr/>
        </p:nvSpPr>
        <p:spPr bwMode="auto">
          <a:xfrm>
            <a:off x="26747677" y="1816651"/>
            <a:ext cx="3458145" cy="3051322"/>
          </a:xfrm>
          <a:prstGeom prst="rect">
            <a:avLst/>
          </a:prstGeom>
          <a:noFill/>
          <a:ln w="9525">
            <a:noFill/>
            <a:miter lim="800000"/>
            <a:headEnd/>
            <a:tailEnd/>
          </a:ln>
        </p:spPr>
        <p:txBody>
          <a:bodyPr wrap="square" lIns="0" tIns="47866" rIns="0" bIns="47866" anchor="ctr">
            <a:prstTxWarp prst="textNoShape">
              <a:avLst/>
            </a:prstTxWarp>
            <a:spAutoFit/>
          </a:bodyPr>
          <a:lstStyle/>
          <a:p>
            <a:r>
              <a:rPr lang="en-US" sz="3200" i="1" dirty="0" smtClean="0">
                <a:latin typeface="Arial" panose="020B0604020202020204" pitchFamily="34" charset="0"/>
                <a:cs typeface="Arial" panose="020B0604020202020204" pitchFamily="34" charset="0"/>
              </a:rPr>
              <a:t>International </a:t>
            </a:r>
            <a:r>
              <a:rPr lang="en-US" sz="3200" i="1" dirty="0">
                <a:latin typeface="Arial" panose="020B0604020202020204" pitchFamily="34" charset="0"/>
                <a:cs typeface="Arial" panose="020B0604020202020204" pitchFamily="34" charset="0"/>
              </a:rPr>
              <a:t>Conference </a:t>
            </a:r>
            <a:endParaRPr lang="en-US" sz="3200" i="1" dirty="0" smtClean="0">
              <a:latin typeface="Arial" panose="020B0604020202020204" pitchFamily="34" charset="0"/>
              <a:cs typeface="Arial" panose="020B0604020202020204" pitchFamily="34" charset="0"/>
            </a:endParaRPr>
          </a:p>
          <a:p>
            <a:r>
              <a:rPr lang="en-US" sz="3200" i="1" dirty="0">
                <a:latin typeface="Arial" panose="020B0604020202020204" pitchFamily="34" charset="0"/>
                <a:cs typeface="Arial" panose="020B0604020202020204" pitchFamily="34" charset="0"/>
              </a:rPr>
              <a:t>o</a:t>
            </a:r>
            <a:r>
              <a:rPr lang="en-US" sz="3200" i="1" dirty="0" smtClean="0">
                <a:latin typeface="Arial" panose="020B0604020202020204" pitchFamily="34" charset="0"/>
                <a:cs typeface="Arial" panose="020B0604020202020204" pitchFamily="34" charset="0"/>
              </a:rPr>
              <a:t>n Alpine </a:t>
            </a:r>
            <a:r>
              <a:rPr lang="en-US" sz="3200" i="1" dirty="0">
                <a:latin typeface="Arial" panose="020B0604020202020204" pitchFamily="34" charset="0"/>
                <a:cs typeface="Arial" panose="020B0604020202020204" pitchFamily="34" charset="0"/>
              </a:rPr>
              <a:t>Meteorology</a:t>
            </a:r>
          </a:p>
          <a:p>
            <a:r>
              <a:rPr lang="en-US" sz="3200" dirty="0" smtClean="0">
                <a:latin typeface="Arial" panose="020B0604020202020204" pitchFamily="34" charset="0"/>
                <a:cs typeface="Arial" panose="020B0604020202020204" pitchFamily="34" charset="0"/>
              </a:rPr>
              <a:t>31 Aug. – 4 Sep. 2015</a:t>
            </a:r>
            <a:endParaRPr lang="en-US" sz="3200" dirty="0">
              <a:latin typeface="Arial" panose="020B0604020202020204" pitchFamily="34" charset="0"/>
              <a:cs typeface="Arial" panose="020B0604020202020204" pitchFamily="34" charset="0"/>
            </a:endParaRPr>
          </a:p>
        </p:txBody>
      </p:sp>
      <p:pic>
        <p:nvPicPr>
          <p:cNvPr id="9" name="Picture 8" descr="MATERHORN_Logo4_gold.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6096" y="1194713"/>
            <a:ext cx="3443523" cy="2555254"/>
          </a:xfrm>
          <a:prstGeom prst="rect">
            <a:avLst/>
          </a:prstGeom>
        </p:spPr>
      </p:pic>
      <p:grpSp>
        <p:nvGrpSpPr>
          <p:cNvPr id="29" name="Group 28"/>
          <p:cNvGrpSpPr/>
          <p:nvPr/>
        </p:nvGrpSpPr>
        <p:grpSpPr>
          <a:xfrm>
            <a:off x="245155" y="3765859"/>
            <a:ext cx="3725403" cy="1038558"/>
            <a:chOff x="22640103" y="3446565"/>
            <a:chExt cx="3725403" cy="1038558"/>
          </a:xfrm>
        </p:grpSpPr>
        <p:pic>
          <p:nvPicPr>
            <p:cNvPr id="10" name="Picture 9" descr="Mount_Met_Group.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068203" y="3446565"/>
              <a:ext cx="2297303" cy="1038558"/>
            </a:xfrm>
            <a:prstGeom prst="rect">
              <a:avLst/>
            </a:prstGeom>
          </p:spPr>
        </p:pic>
        <p:pic>
          <p:nvPicPr>
            <p:cNvPr id="11" name="Picture 10" descr="Ulogo.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640103" y="3454361"/>
              <a:ext cx="1443067" cy="1030762"/>
            </a:xfrm>
            <a:prstGeom prst="rect">
              <a:avLst/>
            </a:prstGeom>
          </p:spPr>
        </p:pic>
      </p:grpSp>
      <p:sp>
        <p:nvSpPr>
          <p:cNvPr id="13" name="TextBox 12"/>
          <p:cNvSpPr txBox="1"/>
          <p:nvPr/>
        </p:nvSpPr>
        <p:spPr>
          <a:xfrm>
            <a:off x="0" y="41679004"/>
            <a:ext cx="30275213" cy="1107996"/>
          </a:xfrm>
          <a:prstGeom prst="rect">
            <a:avLst/>
          </a:prstGeom>
          <a:solidFill>
            <a:schemeClr val="accent5">
              <a:lumMod val="20000"/>
              <a:lumOff val="80000"/>
            </a:schemeClr>
          </a:solidFill>
        </p:spPr>
        <p:txBody>
          <a:bodyPr wrap="square" rtlCol="0" anchor="b" anchorCtr="0">
            <a:spAutoFit/>
          </a:bodyPr>
          <a:lstStyle/>
          <a:p>
            <a:endParaRPr lang="en-US" sz="6600" dirty="0"/>
          </a:p>
        </p:txBody>
      </p:sp>
      <p:sp>
        <p:nvSpPr>
          <p:cNvPr id="14" name="Rectangle 13"/>
          <p:cNvSpPr/>
          <p:nvPr/>
        </p:nvSpPr>
        <p:spPr>
          <a:xfrm>
            <a:off x="23405874" y="41943941"/>
            <a:ext cx="6714699" cy="584776"/>
          </a:xfrm>
          <a:prstGeom prst="rect">
            <a:avLst/>
          </a:prstGeom>
        </p:spPr>
        <p:txBody>
          <a:bodyPr wrap="none">
            <a:spAutoFit/>
          </a:bodyPr>
          <a:lstStyle/>
          <a:p>
            <a:r>
              <a:rPr lang="en-US" sz="3200" b="1" dirty="0">
                <a:latin typeface="Arial"/>
                <a:cs typeface="Arial"/>
              </a:rPr>
              <a:t>C</a:t>
            </a:r>
            <a:r>
              <a:rPr lang="en-US" sz="3200" b="1" dirty="0" smtClean="0">
                <a:latin typeface="Arial"/>
                <a:cs typeface="Arial"/>
              </a:rPr>
              <a:t>ontact</a:t>
            </a:r>
            <a:r>
              <a:rPr lang="en-US" sz="3200" dirty="0" smtClean="0">
                <a:latin typeface="Arial"/>
                <a:cs typeface="Arial"/>
              </a:rPr>
              <a:t>: </a:t>
            </a:r>
            <a:r>
              <a:rPr lang="en-US" sz="3200" dirty="0" err="1" smtClean="0">
                <a:latin typeface="Arial"/>
                <a:cs typeface="Arial"/>
              </a:rPr>
              <a:t>sebastian.hoch@utah.edu</a:t>
            </a:r>
            <a:endParaRPr lang="en-US" sz="3200" dirty="0" smtClean="0">
              <a:latin typeface="Arial"/>
              <a:cs typeface="Arial"/>
            </a:endParaRPr>
          </a:p>
        </p:txBody>
      </p:sp>
      <p:sp>
        <p:nvSpPr>
          <p:cNvPr id="15" name="TextBox 14"/>
          <p:cNvSpPr txBox="1"/>
          <p:nvPr/>
        </p:nvSpPr>
        <p:spPr>
          <a:xfrm>
            <a:off x="245154" y="41697720"/>
            <a:ext cx="17620713" cy="1077218"/>
          </a:xfrm>
          <a:prstGeom prst="rect">
            <a:avLst/>
          </a:prstGeom>
          <a:noFill/>
        </p:spPr>
        <p:txBody>
          <a:bodyPr wrap="square" rtlCol="0">
            <a:spAutoFit/>
          </a:bodyPr>
          <a:lstStyle/>
          <a:p>
            <a:r>
              <a:rPr lang="en-US" sz="3200" b="1" dirty="0" smtClean="0">
                <a:latin typeface="Arial" panose="020B0604020202020204" pitchFamily="34" charset="0"/>
                <a:cs typeface="Arial" panose="020B0604020202020204" pitchFamily="34" charset="0"/>
              </a:rPr>
              <a:t>Acknowledgments</a:t>
            </a:r>
            <a:r>
              <a:rPr lang="en-US" sz="3200" dirty="0" smtClean="0">
                <a:latin typeface="Arial" panose="020B0604020202020204" pitchFamily="34" charset="0"/>
                <a:cs typeface="Arial" panose="020B0604020202020204" pitchFamily="34" charset="0"/>
              </a:rPr>
              <a:t>: MATERHORN is sponsored by the US Department of Defense, Office of Naval Research. We thank all MATERHORN-FOG participants and student volunteers.</a:t>
            </a:r>
          </a:p>
        </p:txBody>
      </p:sp>
      <p:sp>
        <p:nvSpPr>
          <p:cNvPr id="4" name="TextBox 3"/>
          <p:cNvSpPr txBox="1"/>
          <p:nvPr/>
        </p:nvSpPr>
        <p:spPr>
          <a:xfrm>
            <a:off x="189806" y="9830176"/>
            <a:ext cx="4494740" cy="646331"/>
          </a:xfrm>
          <a:prstGeom prst="rect">
            <a:avLst/>
          </a:prstGeom>
          <a:noFill/>
        </p:spPr>
        <p:txBody>
          <a:bodyPr wrap="none" rtlCol="0">
            <a:spAutoFit/>
          </a:bodyPr>
          <a:lstStyle/>
          <a:p>
            <a:r>
              <a:rPr lang="en-US" sz="3600" b="1" dirty="0" smtClean="0">
                <a:latin typeface="Arial"/>
                <a:cs typeface="Arial"/>
              </a:rPr>
              <a:t>Relative Calibration</a:t>
            </a:r>
            <a:endParaRPr lang="en-US" sz="3600" b="1" dirty="0">
              <a:latin typeface="Arial"/>
              <a:cs typeface="Arial"/>
            </a:endParaRPr>
          </a:p>
        </p:txBody>
      </p:sp>
      <p:sp>
        <p:nvSpPr>
          <p:cNvPr id="16" name="TextBox 15"/>
          <p:cNvSpPr txBox="1"/>
          <p:nvPr/>
        </p:nvSpPr>
        <p:spPr>
          <a:xfrm rot="16200000">
            <a:off x="-3631753" y="24495016"/>
            <a:ext cx="8289449" cy="646331"/>
          </a:xfrm>
          <a:prstGeom prst="rect">
            <a:avLst/>
          </a:prstGeom>
          <a:noFill/>
        </p:spPr>
        <p:txBody>
          <a:bodyPr wrap="none" rtlCol="0">
            <a:spAutoFit/>
          </a:bodyPr>
          <a:lstStyle/>
          <a:p>
            <a:r>
              <a:rPr lang="en-US" sz="3600" dirty="0" smtClean="0">
                <a:solidFill>
                  <a:schemeClr val="tx1">
                    <a:lumMod val="75000"/>
                    <a:lumOff val="25000"/>
                  </a:schemeClr>
                </a:solidFill>
                <a:latin typeface="Arial"/>
                <a:cs typeface="Arial"/>
              </a:rPr>
              <a:t>Clear Sky Conditions (7-9 March 2015) </a:t>
            </a:r>
            <a:endParaRPr lang="en-US" sz="3600" dirty="0">
              <a:solidFill>
                <a:schemeClr val="tx1">
                  <a:lumMod val="75000"/>
                  <a:lumOff val="25000"/>
                </a:schemeClr>
              </a:solidFill>
              <a:latin typeface="Arial"/>
              <a:cs typeface="Arial"/>
            </a:endParaRPr>
          </a:p>
        </p:txBody>
      </p:sp>
      <p:sp>
        <p:nvSpPr>
          <p:cNvPr id="17" name="TextBox 16"/>
          <p:cNvSpPr txBox="1"/>
          <p:nvPr/>
        </p:nvSpPr>
        <p:spPr>
          <a:xfrm rot="16200000">
            <a:off x="10172307" y="24495016"/>
            <a:ext cx="6472370" cy="646331"/>
          </a:xfrm>
          <a:prstGeom prst="rect">
            <a:avLst/>
          </a:prstGeom>
          <a:noFill/>
        </p:spPr>
        <p:txBody>
          <a:bodyPr wrap="none" rtlCol="0">
            <a:spAutoFit/>
          </a:bodyPr>
          <a:lstStyle/>
          <a:p>
            <a:r>
              <a:rPr lang="en-US" sz="3600" dirty="0" smtClean="0">
                <a:solidFill>
                  <a:schemeClr val="tx1">
                    <a:lumMod val="75000"/>
                    <a:lumOff val="25000"/>
                  </a:schemeClr>
                </a:solidFill>
                <a:latin typeface="Arial"/>
                <a:cs typeface="Arial"/>
              </a:rPr>
              <a:t>Fog episodes (7-10 Jan. 2015)</a:t>
            </a:r>
            <a:endParaRPr lang="en-US" sz="3600" dirty="0">
              <a:solidFill>
                <a:schemeClr val="tx1">
                  <a:lumMod val="75000"/>
                  <a:lumOff val="25000"/>
                </a:schemeClr>
              </a:solidFill>
              <a:latin typeface="Arial"/>
              <a:cs typeface="Arial"/>
            </a:endParaRPr>
          </a:p>
        </p:txBody>
      </p:sp>
      <p:sp>
        <p:nvSpPr>
          <p:cNvPr id="18" name="TextBox 17"/>
          <p:cNvSpPr txBox="1"/>
          <p:nvPr/>
        </p:nvSpPr>
        <p:spPr>
          <a:xfrm>
            <a:off x="189806" y="16874668"/>
            <a:ext cx="3418123" cy="646331"/>
          </a:xfrm>
          <a:prstGeom prst="rect">
            <a:avLst/>
          </a:prstGeom>
          <a:noFill/>
        </p:spPr>
        <p:txBody>
          <a:bodyPr wrap="none" rtlCol="0">
            <a:spAutoFit/>
          </a:bodyPr>
          <a:lstStyle/>
          <a:p>
            <a:r>
              <a:rPr lang="en-US" sz="3600" b="1" dirty="0" smtClean="0">
                <a:latin typeface="Arial"/>
                <a:cs typeface="Arial"/>
              </a:rPr>
              <a:t>Data examples</a:t>
            </a:r>
            <a:endParaRPr lang="en-US" sz="3600" b="1" dirty="0">
              <a:latin typeface="Arial"/>
              <a:cs typeface="Arial"/>
            </a:endParaRPr>
          </a:p>
        </p:txBody>
      </p:sp>
      <p:sp>
        <p:nvSpPr>
          <p:cNvPr id="19" name="TextBox 18"/>
          <p:cNvSpPr txBox="1"/>
          <p:nvPr/>
        </p:nvSpPr>
        <p:spPr>
          <a:xfrm>
            <a:off x="189806" y="5082203"/>
            <a:ext cx="2877110" cy="646331"/>
          </a:xfrm>
          <a:prstGeom prst="rect">
            <a:avLst/>
          </a:prstGeom>
          <a:noFill/>
        </p:spPr>
        <p:txBody>
          <a:bodyPr wrap="none" rtlCol="0">
            <a:spAutoFit/>
          </a:bodyPr>
          <a:lstStyle/>
          <a:p>
            <a:r>
              <a:rPr lang="en-US" sz="3600" b="1" dirty="0" smtClean="0">
                <a:latin typeface="Arial"/>
                <a:cs typeface="Arial"/>
              </a:rPr>
              <a:t>Introduction</a:t>
            </a:r>
            <a:endParaRPr lang="en-US" sz="3600" b="1" dirty="0">
              <a:latin typeface="Arial"/>
              <a:cs typeface="Arial"/>
            </a:endParaRPr>
          </a:p>
        </p:txBody>
      </p:sp>
      <p:sp>
        <p:nvSpPr>
          <p:cNvPr id="2" name="TextBox 1"/>
          <p:cNvSpPr txBox="1"/>
          <p:nvPr/>
        </p:nvSpPr>
        <p:spPr>
          <a:xfrm>
            <a:off x="245155" y="281082"/>
            <a:ext cx="1793279" cy="830997"/>
          </a:xfrm>
          <a:prstGeom prst="rect">
            <a:avLst/>
          </a:prstGeom>
          <a:noFill/>
        </p:spPr>
        <p:txBody>
          <a:bodyPr wrap="none" rtlCol="0">
            <a:spAutoFit/>
          </a:bodyPr>
          <a:lstStyle/>
          <a:p>
            <a:r>
              <a:rPr lang="en-US" sz="4800" dirty="0" smtClean="0">
                <a:latin typeface="Arial"/>
                <a:cs typeface="Arial"/>
              </a:rPr>
              <a:t>P1.32</a:t>
            </a:r>
          </a:p>
        </p:txBody>
      </p:sp>
      <p:pic>
        <p:nvPicPr>
          <p:cNvPr id="20" name="Picture 1034" descr="D:\sebastian\auswertung_ms\Vortraege\Diss\images\formel_3a.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863151" y="35407871"/>
            <a:ext cx="7399077" cy="1176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189806" y="5794196"/>
            <a:ext cx="10655707" cy="3970318"/>
          </a:xfrm>
          <a:prstGeom prst="rect">
            <a:avLst/>
          </a:prstGeom>
          <a:noFill/>
        </p:spPr>
        <p:txBody>
          <a:bodyPr wrap="square" rtlCol="0">
            <a:spAutoFit/>
          </a:bodyPr>
          <a:lstStyle/>
          <a:p>
            <a:r>
              <a:rPr lang="en-US" sz="2800" dirty="0" smtClean="0">
                <a:latin typeface="Arial"/>
                <a:cs typeface="Arial"/>
              </a:rPr>
              <a:t>The radiative heat exchange in the lowest atmospheric layers leads to “clear-air” radiative heating and cooling. During the third field campaign of the Mountain Terrain Atmospheric Modeling and Observations Program (MATERHORN), the contribution of the longwave radiative heating rate to the overall temperature tendency was directly measured in the near-surface layer between 2 and ~8 m above ground. Measurements were conducted at two sites: in the high alpine Heber Valley (1697 m MSL) and in the broad Salt Lake City (SLC) Basin (1289 m MSL).</a:t>
            </a:r>
          </a:p>
        </p:txBody>
      </p:sp>
      <p:sp>
        <p:nvSpPr>
          <p:cNvPr id="21" name="TextBox 20"/>
          <p:cNvSpPr txBox="1"/>
          <p:nvPr/>
        </p:nvSpPr>
        <p:spPr>
          <a:xfrm>
            <a:off x="189806" y="10542169"/>
            <a:ext cx="10387498" cy="3970318"/>
          </a:xfrm>
          <a:prstGeom prst="rect">
            <a:avLst/>
          </a:prstGeom>
          <a:noFill/>
        </p:spPr>
        <p:txBody>
          <a:bodyPr wrap="square" rtlCol="0">
            <a:spAutoFit/>
          </a:bodyPr>
          <a:lstStyle/>
          <a:p>
            <a:r>
              <a:rPr lang="en-US" sz="2800" dirty="0" err="1" smtClean="0">
                <a:latin typeface="Arial"/>
                <a:cs typeface="Arial"/>
              </a:rPr>
              <a:t>Kipp</a:t>
            </a:r>
            <a:r>
              <a:rPr lang="en-US" sz="2800" dirty="0" smtClean="0">
                <a:latin typeface="Arial"/>
                <a:cs typeface="Arial"/>
              </a:rPr>
              <a:t> and </a:t>
            </a:r>
            <a:r>
              <a:rPr lang="en-US" sz="2800" dirty="0" err="1" smtClean="0">
                <a:latin typeface="Arial"/>
                <a:cs typeface="Arial"/>
              </a:rPr>
              <a:t>Zonen</a:t>
            </a:r>
            <a:r>
              <a:rPr lang="en-US" sz="2800" dirty="0" smtClean="0">
                <a:latin typeface="Arial"/>
                <a:cs typeface="Arial"/>
              </a:rPr>
              <a:t> CGR4 </a:t>
            </a:r>
            <a:r>
              <a:rPr lang="en-US" sz="2800" dirty="0" err="1" smtClean="0">
                <a:latin typeface="Arial"/>
                <a:cs typeface="Arial"/>
              </a:rPr>
              <a:t>pyrgeometers</a:t>
            </a:r>
            <a:r>
              <a:rPr lang="en-US" sz="2800" dirty="0" smtClean="0">
                <a:latin typeface="Arial"/>
                <a:cs typeface="Arial"/>
              </a:rPr>
              <a:t> were carefully calibrated at the SLC field site prior to deployment on meteorological masts. The </a:t>
            </a:r>
            <a:r>
              <a:rPr lang="en-US" sz="2800" i="1" dirty="0" smtClean="0">
                <a:latin typeface="Arial"/>
                <a:cs typeface="Arial"/>
              </a:rPr>
              <a:t>relative</a:t>
            </a:r>
            <a:r>
              <a:rPr lang="en-US" sz="2800" dirty="0" smtClean="0">
                <a:latin typeface="Arial"/>
                <a:cs typeface="Arial"/>
              </a:rPr>
              <a:t> </a:t>
            </a:r>
            <a:r>
              <a:rPr lang="en-US" sz="2800" i="1" dirty="0" smtClean="0">
                <a:latin typeface="Arial"/>
                <a:cs typeface="Arial"/>
              </a:rPr>
              <a:t>calibration </a:t>
            </a:r>
            <a:r>
              <a:rPr lang="en-US" sz="2800" dirty="0" smtClean="0">
                <a:latin typeface="Arial"/>
                <a:cs typeface="Arial"/>
              </a:rPr>
              <a:t>involves a regression allowing the calibration coefficient of the instruments and the thermistor coefficients to vary within their uncertainty ranges. It yielded an agreement of individual sensor pairs to between </a:t>
            </a:r>
            <a:r>
              <a:rPr lang="en-US" sz="2800" dirty="0">
                <a:latin typeface="Arial"/>
                <a:cs typeface="Arial"/>
              </a:rPr>
              <a:t>±</a:t>
            </a:r>
            <a:r>
              <a:rPr lang="en-US" sz="2800" dirty="0" smtClean="0">
                <a:latin typeface="Arial"/>
                <a:cs typeface="Arial"/>
              </a:rPr>
              <a:t>0.15 W m</a:t>
            </a:r>
            <a:r>
              <a:rPr lang="en-US" sz="2800" baseline="30000" dirty="0" smtClean="0">
                <a:latin typeface="Arial"/>
                <a:cs typeface="Arial"/>
              </a:rPr>
              <a:t>-2</a:t>
            </a:r>
            <a:r>
              <a:rPr lang="en-US" sz="2800" dirty="0" smtClean="0">
                <a:latin typeface="Arial"/>
                <a:cs typeface="Arial"/>
              </a:rPr>
              <a:t> and ±0.59 W </a:t>
            </a:r>
            <a:r>
              <a:rPr lang="en-US" sz="2800" dirty="0">
                <a:latin typeface="Arial"/>
                <a:cs typeface="Arial"/>
              </a:rPr>
              <a:t>m</a:t>
            </a:r>
            <a:r>
              <a:rPr lang="en-US" sz="2800" baseline="30000" dirty="0">
                <a:latin typeface="Arial"/>
                <a:cs typeface="Arial"/>
              </a:rPr>
              <a:t>-</a:t>
            </a:r>
            <a:r>
              <a:rPr lang="en-US" sz="2800" baseline="30000" dirty="0" smtClean="0">
                <a:latin typeface="Arial"/>
                <a:cs typeface="Arial"/>
              </a:rPr>
              <a:t>2</a:t>
            </a:r>
            <a:r>
              <a:rPr lang="en-US" sz="2800" dirty="0" smtClean="0">
                <a:latin typeface="Arial"/>
                <a:cs typeface="Arial"/>
              </a:rPr>
              <a:t>. The uncertainties in the radiative heating rates determined for the bulk layer between the two measurement levels were below 7 K day</a:t>
            </a:r>
            <a:r>
              <a:rPr lang="en-US" sz="2800" baseline="30000" dirty="0" smtClean="0">
                <a:latin typeface="Arial"/>
                <a:cs typeface="Arial"/>
              </a:rPr>
              <a:t>-1 </a:t>
            </a:r>
            <a:r>
              <a:rPr lang="en-US" sz="2800" dirty="0" smtClean="0">
                <a:latin typeface="Arial"/>
                <a:cs typeface="Arial"/>
              </a:rPr>
              <a:t>or 0.3 K hr</a:t>
            </a:r>
            <a:r>
              <a:rPr lang="en-US" sz="2800" baseline="30000" dirty="0" smtClean="0">
                <a:latin typeface="Arial"/>
                <a:cs typeface="Arial"/>
              </a:rPr>
              <a:t>-1</a:t>
            </a:r>
            <a:r>
              <a:rPr lang="en-US" sz="2800" dirty="0">
                <a:latin typeface="Arial"/>
                <a:cs typeface="Arial"/>
              </a:rPr>
              <a:t>.</a:t>
            </a:r>
            <a:endParaRPr lang="en-US" sz="2800" baseline="30000" dirty="0" smtClean="0">
              <a:latin typeface="Arial"/>
              <a:cs typeface="Arial"/>
            </a:endParaRPr>
          </a:p>
        </p:txBody>
      </p:sp>
      <p:graphicFrame>
        <p:nvGraphicFramePr>
          <p:cNvPr id="6" name="Table 5"/>
          <p:cNvGraphicFramePr>
            <a:graphicFrameLocks noGrp="1"/>
          </p:cNvGraphicFramePr>
          <p:nvPr>
            <p:extLst>
              <p:ext uri="{D42A27DB-BD31-4B8C-83A1-F6EECF244321}">
                <p14:modId xmlns:p14="http://schemas.microsoft.com/office/powerpoint/2010/main" val="2495465827"/>
              </p:ext>
            </p:extLst>
          </p:nvPr>
        </p:nvGraphicFramePr>
        <p:xfrm>
          <a:off x="1148834" y="14537870"/>
          <a:ext cx="8469442" cy="2286000"/>
        </p:xfrm>
        <a:graphic>
          <a:graphicData uri="http://schemas.openxmlformats.org/drawingml/2006/table">
            <a:tbl>
              <a:tblPr firstRow="1" bandRow="1">
                <a:tableStyleId>{7E9639D4-E3E2-4D34-9284-5A2195B3D0D7}</a:tableStyleId>
              </a:tblPr>
              <a:tblGrid>
                <a:gridCol w="3551581"/>
                <a:gridCol w="2395379"/>
                <a:gridCol w="2522482"/>
              </a:tblGrid>
              <a:tr h="373533">
                <a:tc>
                  <a:txBody>
                    <a:bodyPr/>
                    <a:lstStyle/>
                    <a:p>
                      <a:pPr algn="ctr"/>
                      <a:r>
                        <a:rPr lang="en-US" sz="2400" dirty="0" smtClean="0">
                          <a:solidFill>
                            <a:schemeClr val="tx1">
                              <a:lumMod val="85000"/>
                              <a:lumOff val="15000"/>
                            </a:schemeClr>
                          </a:solidFill>
                          <a:latin typeface="Arial"/>
                          <a:cs typeface="Arial"/>
                        </a:rPr>
                        <a:t>Uncertainties</a:t>
                      </a:r>
                      <a:endParaRPr lang="en-US" sz="2400" b="1" i="1" dirty="0">
                        <a:solidFill>
                          <a:schemeClr val="tx1">
                            <a:lumMod val="85000"/>
                            <a:lumOff val="15000"/>
                          </a:schemeClr>
                        </a:solidFill>
                        <a:latin typeface="Arial"/>
                        <a:cs typeface="Arial"/>
                      </a:endParaRPr>
                    </a:p>
                  </a:txBody>
                  <a:tcPr>
                    <a:solidFill>
                      <a:schemeClr val="accent5">
                        <a:lumMod val="20000"/>
                        <a:lumOff val="80000"/>
                      </a:schemeClr>
                    </a:solidFill>
                  </a:tcPr>
                </a:tc>
                <a:tc>
                  <a:txBody>
                    <a:bodyPr/>
                    <a:lstStyle/>
                    <a:p>
                      <a:pPr algn="ctr"/>
                      <a:r>
                        <a:rPr lang="en-US" sz="2400" dirty="0" smtClean="0">
                          <a:solidFill>
                            <a:schemeClr val="tx1">
                              <a:lumMod val="85000"/>
                              <a:lumOff val="15000"/>
                            </a:schemeClr>
                          </a:solidFill>
                          <a:latin typeface="Arial"/>
                          <a:cs typeface="Arial"/>
                        </a:rPr>
                        <a:t>SLC</a:t>
                      </a:r>
                      <a:endParaRPr lang="en-US" sz="2400" b="1" dirty="0">
                        <a:solidFill>
                          <a:schemeClr val="tx1">
                            <a:lumMod val="85000"/>
                            <a:lumOff val="15000"/>
                          </a:schemeClr>
                        </a:solidFill>
                        <a:latin typeface="Arial"/>
                        <a:cs typeface="Arial"/>
                      </a:endParaRPr>
                    </a:p>
                  </a:txBody>
                  <a:tcPr>
                    <a:solidFill>
                      <a:schemeClr val="accent5">
                        <a:lumMod val="20000"/>
                        <a:lumOff val="80000"/>
                      </a:schemeClr>
                    </a:solidFill>
                  </a:tcPr>
                </a:tc>
                <a:tc>
                  <a:txBody>
                    <a:bodyPr/>
                    <a:lstStyle/>
                    <a:p>
                      <a:pPr algn="ctr"/>
                      <a:r>
                        <a:rPr lang="en-US" sz="2400" dirty="0" smtClean="0">
                          <a:solidFill>
                            <a:schemeClr val="tx1">
                              <a:lumMod val="85000"/>
                              <a:lumOff val="15000"/>
                            </a:schemeClr>
                          </a:solidFill>
                          <a:latin typeface="Arial"/>
                          <a:cs typeface="Arial"/>
                        </a:rPr>
                        <a:t>Heber</a:t>
                      </a:r>
                      <a:endParaRPr lang="en-US" sz="2400" b="1" dirty="0">
                        <a:solidFill>
                          <a:schemeClr val="tx1">
                            <a:lumMod val="85000"/>
                            <a:lumOff val="15000"/>
                          </a:schemeClr>
                        </a:solidFill>
                        <a:latin typeface="Arial"/>
                        <a:cs typeface="Arial"/>
                      </a:endParaRPr>
                    </a:p>
                  </a:txBody>
                  <a:tcPr>
                    <a:solidFill>
                      <a:schemeClr val="accent5">
                        <a:lumMod val="20000"/>
                        <a:lumOff val="80000"/>
                      </a:schemeClr>
                    </a:solidFill>
                  </a:tcPr>
                </a:tc>
              </a:tr>
              <a:tr h="373533">
                <a:tc>
                  <a:txBody>
                    <a:bodyPr/>
                    <a:lstStyle/>
                    <a:p>
                      <a:r>
                        <a:rPr lang="en-US" sz="2400" baseline="0" dirty="0" smtClean="0">
                          <a:latin typeface="Arial" panose="020B0604020202020204" pitchFamily="34" charset="0"/>
                          <a:cs typeface="Arial" panose="020B0604020202020204" pitchFamily="34" charset="0"/>
                        </a:rPr>
                        <a:t>LW in</a:t>
                      </a:r>
                      <a:endParaRPr lang="en-US" sz="2400" dirty="0">
                        <a:latin typeface="Arial" panose="020B0604020202020204" pitchFamily="34" charset="0"/>
                        <a:cs typeface="Arial" panose="020B0604020202020204" pitchFamily="34" charset="0"/>
                      </a:endParaRPr>
                    </a:p>
                  </a:txBody>
                  <a:tcPr/>
                </a:tc>
                <a:tc>
                  <a:txBody>
                    <a:bodyPr/>
                    <a:lstStyle/>
                    <a:p>
                      <a:r>
                        <a:rPr lang="en-US" sz="2400" dirty="0" smtClean="0">
                          <a:latin typeface="Arial" panose="020B0604020202020204" pitchFamily="34" charset="0"/>
                          <a:cs typeface="Arial" panose="020B0604020202020204" pitchFamily="34" charset="0"/>
                        </a:rPr>
                        <a:t>± 0.38 W m</a:t>
                      </a:r>
                      <a:r>
                        <a:rPr lang="en-US" sz="2400" baseline="30000" dirty="0" smtClean="0">
                          <a:latin typeface="Arial" panose="020B0604020202020204" pitchFamily="34" charset="0"/>
                          <a:cs typeface="Arial" panose="020B0604020202020204" pitchFamily="34" charset="0"/>
                        </a:rPr>
                        <a:t>-2</a:t>
                      </a:r>
                      <a:endParaRPr lang="en-US" sz="2400" baseline="30000" dirty="0">
                        <a:latin typeface="Arial" panose="020B0604020202020204" pitchFamily="34" charset="0"/>
                        <a:cs typeface="Arial" panose="020B0604020202020204" pitchFamily="34" charset="0"/>
                      </a:endParaRPr>
                    </a:p>
                  </a:txBody>
                  <a:tcPr/>
                </a:tc>
                <a:tc>
                  <a:txBody>
                    <a:bodyPr/>
                    <a:lstStyle/>
                    <a:p>
                      <a:r>
                        <a:rPr lang="en-US" sz="2400" dirty="0" smtClean="0">
                          <a:latin typeface="Arial" panose="020B0604020202020204" pitchFamily="34" charset="0"/>
                          <a:cs typeface="Arial" panose="020B0604020202020204" pitchFamily="34" charset="0"/>
                        </a:rPr>
                        <a:t>± 0.59 W m</a:t>
                      </a:r>
                      <a:r>
                        <a:rPr lang="en-US" sz="2400" baseline="30000" dirty="0" smtClean="0">
                          <a:latin typeface="Arial" panose="020B0604020202020204" pitchFamily="34" charset="0"/>
                          <a:cs typeface="Arial" panose="020B0604020202020204" pitchFamily="34" charset="0"/>
                        </a:rPr>
                        <a:t>-2</a:t>
                      </a:r>
                      <a:endParaRPr lang="en-US" sz="2400" dirty="0">
                        <a:latin typeface="Arial" panose="020B0604020202020204" pitchFamily="34" charset="0"/>
                        <a:cs typeface="Arial" panose="020B0604020202020204" pitchFamily="34" charset="0"/>
                      </a:endParaRPr>
                    </a:p>
                  </a:txBody>
                  <a:tcPr/>
                </a:tc>
              </a:tr>
              <a:tr h="373533">
                <a:tc>
                  <a:txBody>
                    <a:bodyPr/>
                    <a:lstStyle/>
                    <a:p>
                      <a:r>
                        <a:rPr lang="en-US" sz="2400" baseline="0" dirty="0" smtClean="0">
                          <a:latin typeface="Arial" panose="020B0604020202020204" pitchFamily="34" charset="0"/>
                          <a:cs typeface="Arial" panose="020B0604020202020204" pitchFamily="34" charset="0"/>
                        </a:rPr>
                        <a:t>LW out</a:t>
                      </a:r>
                      <a:endParaRPr lang="en-US" sz="2400" dirty="0">
                        <a:latin typeface="Arial" panose="020B0604020202020204" pitchFamily="34" charset="0"/>
                        <a:cs typeface="Arial" panose="020B0604020202020204" pitchFamily="34" charset="0"/>
                      </a:endParaRPr>
                    </a:p>
                  </a:txBody>
                  <a:tcPr/>
                </a:tc>
                <a:tc>
                  <a:txBody>
                    <a:bodyPr/>
                    <a:lstStyle/>
                    <a:p>
                      <a:r>
                        <a:rPr lang="en-US" sz="2400" dirty="0" smtClean="0">
                          <a:latin typeface="Arial" panose="020B0604020202020204" pitchFamily="34" charset="0"/>
                          <a:cs typeface="Arial" panose="020B0604020202020204" pitchFamily="34" charset="0"/>
                        </a:rPr>
                        <a:t>± 0.15 W m</a:t>
                      </a:r>
                      <a:r>
                        <a:rPr lang="en-US" sz="2400" baseline="30000" dirty="0" smtClean="0">
                          <a:latin typeface="Arial" panose="020B0604020202020204" pitchFamily="34" charset="0"/>
                          <a:cs typeface="Arial" panose="020B0604020202020204" pitchFamily="34" charset="0"/>
                        </a:rPr>
                        <a:t>-2</a:t>
                      </a:r>
                      <a:endParaRPr lang="en-US" sz="2400" dirty="0">
                        <a:latin typeface="Arial" panose="020B0604020202020204" pitchFamily="34" charset="0"/>
                        <a:cs typeface="Arial" panose="020B0604020202020204" pitchFamily="34" charset="0"/>
                      </a:endParaRPr>
                    </a:p>
                  </a:txBody>
                  <a:tcPr/>
                </a:tc>
                <a:tc>
                  <a:txBody>
                    <a:bodyPr/>
                    <a:lstStyle/>
                    <a:p>
                      <a:r>
                        <a:rPr lang="en-US" sz="2400" dirty="0" smtClean="0">
                          <a:latin typeface="Arial" panose="020B0604020202020204" pitchFamily="34" charset="0"/>
                          <a:cs typeface="Arial" panose="020B0604020202020204" pitchFamily="34" charset="0"/>
                        </a:rPr>
                        <a:t>± 0.18 W m</a:t>
                      </a:r>
                      <a:r>
                        <a:rPr lang="en-US" sz="2400" baseline="30000" dirty="0" smtClean="0">
                          <a:latin typeface="Arial" panose="020B0604020202020204" pitchFamily="34" charset="0"/>
                          <a:cs typeface="Arial" panose="020B0604020202020204" pitchFamily="34" charset="0"/>
                        </a:rPr>
                        <a:t>-2</a:t>
                      </a:r>
                      <a:endParaRPr lang="en-US" sz="2400" dirty="0">
                        <a:latin typeface="Arial" panose="020B0604020202020204" pitchFamily="34" charset="0"/>
                        <a:cs typeface="Arial" panose="020B0604020202020204" pitchFamily="34" charset="0"/>
                      </a:endParaRPr>
                    </a:p>
                  </a:txBody>
                  <a:tcPr/>
                </a:tc>
              </a:tr>
              <a:tr h="373533">
                <a:tc>
                  <a:txBody>
                    <a:bodyPr/>
                    <a:lstStyle/>
                    <a:p>
                      <a:r>
                        <a:rPr lang="en-US" sz="2400" baseline="0" dirty="0" smtClean="0">
                          <a:latin typeface="Arial" panose="020B0604020202020204" pitchFamily="34" charset="0"/>
                          <a:cs typeface="Arial" panose="020B0604020202020204" pitchFamily="34" charset="0"/>
                        </a:rPr>
                        <a:t>LW net</a:t>
                      </a:r>
                      <a:endParaRPr lang="en-US" sz="2400" dirty="0">
                        <a:latin typeface="Arial" panose="020B0604020202020204" pitchFamily="34" charset="0"/>
                        <a:cs typeface="Arial" panose="020B0604020202020204" pitchFamily="34" charset="0"/>
                      </a:endParaRPr>
                    </a:p>
                  </a:txBody>
                  <a:tcPr/>
                </a:tc>
                <a:tc>
                  <a:txBody>
                    <a:bodyPr/>
                    <a:lstStyle/>
                    <a:p>
                      <a:r>
                        <a:rPr lang="en-US" sz="2400" dirty="0" smtClean="0">
                          <a:latin typeface="Arial" panose="020B0604020202020204" pitchFamily="34" charset="0"/>
                          <a:cs typeface="Arial" panose="020B0604020202020204" pitchFamily="34" charset="0"/>
                        </a:rPr>
                        <a:t>± 0.42 W m</a:t>
                      </a:r>
                      <a:r>
                        <a:rPr lang="en-US" sz="2400" baseline="30000" dirty="0" smtClean="0">
                          <a:latin typeface="Arial" panose="020B0604020202020204" pitchFamily="34" charset="0"/>
                          <a:cs typeface="Arial" panose="020B0604020202020204" pitchFamily="34" charset="0"/>
                        </a:rPr>
                        <a:t>-2</a:t>
                      </a:r>
                      <a:endParaRPr lang="en-US" sz="2400" dirty="0">
                        <a:latin typeface="Arial" panose="020B0604020202020204" pitchFamily="34" charset="0"/>
                        <a:cs typeface="Arial" panose="020B0604020202020204" pitchFamily="34" charset="0"/>
                      </a:endParaRPr>
                    </a:p>
                  </a:txBody>
                  <a:tcPr/>
                </a:tc>
                <a:tc>
                  <a:txBody>
                    <a:bodyPr/>
                    <a:lstStyle/>
                    <a:p>
                      <a:r>
                        <a:rPr lang="en-US" sz="2400" dirty="0" smtClean="0">
                          <a:latin typeface="Arial" panose="020B0604020202020204" pitchFamily="34" charset="0"/>
                          <a:cs typeface="Arial" panose="020B0604020202020204" pitchFamily="34" charset="0"/>
                        </a:rPr>
                        <a:t>± 0.61 W m</a:t>
                      </a:r>
                      <a:r>
                        <a:rPr lang="en-US" sz="2400" baseline="30000" dirty="0" smtClean="0">
                          <a:latin typeface="Arial" panose="020B0604020202020204" pitchFamily="34" charset="0"/>
                          <a:cs typeface="Arial" panose="020B0604020202020204" pitchFamily="34" charset="0"/>
                        </a:rPr>
                        <a:t>-2</a:t>
                      </a:r>
                      <a:endParaRPr lang="en-US" sz="2400" dirty="0">
                        <a:latin typeface="Arial" panose="020B0604020202020204" pitchFamily="34" charset="0"/>
                        <a:cs typeface="Arial" panose="020B0604020202020204" pitchFamily="34" charset="0"/>
                      </a:endParaRPr>
                    </a:p>
                  </a:txBody>
                  <a:tcPr/>
                </a:tc>
              </a:tr>
              <a:tr h="373533">
                <a:tc>
                  <a:txBody>
                    <a:bodyPr/>
                    <a:lstStyle/>
                    <a:p>
                      <a:r>
                        <a:rPr lang="en-US" sz="2400" baseline="0" dirty="0" smtClean="0">
                          <a:latin typeface="Arial" panose="020B0604020202020204" pitchFamily="34" charset="0"/>
                          <a:cs typeface="Arial" panose="020B0604020202020204" pitchFamily="34" charset="0"/>
                        </a:rPr>
                        <a:t>Radiative Heating Rate</a:t>
                      </a:r>
                      <a:endParaRPr lang="en-US" sz="2400" dirty="0">
                        <a:latin typeface="Arial" panose="020B0604020202020204" pitchFamily="34" charset="0"/>
                        <a:cs typeface="Arial" panose="020B0604020202020204" pitchFamily="34" charset="0"/>
                      </a:endParaRPr>
                    </a:p>
                  </a:txBody>
                  <a:tcPr/>
                </a:tc>
                <a:tc>
                  <a:txBody>
                    <a:bodyPr/>
                    <a:lstStyle/>
                    <a:p>
                      <a:r>
                        <a:rPr lang="en-US" sz="2400" dirty="0" smtClean="0">
                          <a:latin typeface="Arial" panose="020B0604020202020204" pitchFamily="34" charset="0"/>
                          <a:cs typeface="Arial" panose="020B0604020202020204" pitchFamily="34" charset="0"/>
                        </a:rPr>
                        <a:t>± 5.5 K day</a:t>
                      </a:r>
                      <a:r>
                        <a:rPr lang="en-US" sz="2400" baseline="30000" dirty="0" smtClean="0">
                          <a:latin typeface="Arial" panose="020B0604020202020204" pitchFamily="34" charset="0"/>
                          <a:cs typeface="Arial" panose="020B0604020202020204" pitchFamily="34" charset="0"/>
                        </a:rPr>
                        <a:t>-1</a:t>
                      </a:r>
                      <a:endParaRPr lang="en-US" sz="2400" baseline="30000" dirty="0">
                        <a:latin typeface="Arial" panose="020B0604020202020204" pitchFamily="34" charset="0"/>
                        <a:cs typeface="Arial" panose="020B0604020202020204" pitchFamily="34" charset="0"/>
                      </a:endParaRPr>
                    </a:p>
                  </a:txBody>
                  <a:tcPr/>
                </a:tc>
                <a:tc>
                  <a:txBody>
                    <a:bodyPr/>
                    <a:lstStyle/>
                    <a:p>
                      <a:r>
                        <a:rPr lang="en-US" sz="2400" dirty="0" smtClean="0">
                          <a:latin typeface="Arial" panose="020B0604020202020204" pitchFamily="34" charset="0"/>
                          <a:cs typeface="Arial" panose="020B0604020202020204" pitchFamily="34" charset="0"/>
                        </a:rPr>
                        <a:t>±</a:t>
                      </a:r>
                      <a:r>
                        <a:rPr lang="en-US" sz="2400" baseline="0" dirty="0" smtClean="0">
                          <a:latin typeface="Arial" panose="020B0604020202020204" pitchFamily="34" charset="0"/>
                          <a:cs typeface="Arial" panose="020B0604020202020204" pitchFamily="34" charset="0"/>
                        </a:rPr>
                        <a:t> 6.5</a:t>
                      </a:r>
                      <a:r>
                        <a:rPr lang="en-US" sz="2400" dirty="0" smtClean="0">
                          <a:latin typeface="Arial" panose="020B0604020202020204" pitchFamily="34" charset="0"/>
                          <a:cs typeface="Arial" panose="020B0604020202020204" pitchFamily="34" charset="0"/>
                        </a:rPr>
                        <a:t> K day</a:t>
                      </a:r>
                      <a:r>
                        <a:rPr lang="en-US" sz="2400" baseline="30000" dirty="0" smtClean="0">
                          <a:latin typeface="Arial" panose="020B0604020202020204" pitchFamily="34" charset="0"/>
                          <a:cs typeface="Arial" panose="020B0604020202020204" pitchFamily="34" charset="0"/>
                        </a:rPr>
                        <a:t>-1</a:t>
                      </a:r>
                      <a:endParaRPr lang="en-US" sz="2400" baseline="30000" dirty="0">
                        <a:latin typeface="Arial" panose="020B0604020202020204" pitchFamily="34" charset="0"/>
                        <a:cs typeface="Arial" panose="020B0604020202020204" pitchFamily="34" charset="0"/>
                      </a:endParaRPr>
                    </a:p>
                  </a:txBody>
                  <a:tcPr/>
                </a:tc>
              </a:tr>
            </a:tbl>
          </a:graphicData>
        </a:graphic>
      </p:graphicFrame>
      <p:sp>
        <p:nvSpPr>
          <p:cNvPr id="22" name="TextBox 21"/>
          <p:cNvSpPr txBox="1"/>
          <p:nvPr/>
        </p:nvSpPr>
        <p:spPr>
          <a:xfrm>
            <a:off x="17863151" y="34119459"/>
            <a:ext cx="5648677" cy="646331"/>
          </a:xfrm>
          <a:prstGeom prst="rect">
            <a:avLst/>
          </a:prstGeom>
          <a:noFill/>
        </p:spPr>
        <p:txBody>
          <a:bodyPr wrap="none" rtlCol="0">
            <a:spAutoFit/>
          </a:bodyPr>
          <a:lstStyle/>
          <a:p>
            <a:r>
              <a:rPr lang="en-US" sz="3600" b="1" dirty="0" smtClean="0">
                <a:latin typeface="Arial"/>
                <a:cs typeface="Arial"/>
              </a:rPr>
              <a:t>Heat budget calculations</a:t>
            </a:r>
            <a:endParaRPr lang="en-US" sz="3600" b="1" dirty="0">
              <a:latin typeface="Arial"/>
              <a:cs typeface="Arial"/>
            </a:endParaRPr>
          </a:p>
        </p:txBody>
      </p:sp>
      <p:pic>
        <p:nvPicPr>
          <p:cNvPr id="12" name="Picture 11" descr="Screen Shot 2015-08-17 at 5.07.05 PM.png"/>
          <p:cNvPicPr>
            <a:picLocks noChangeAspect="1"/>
          </p:cNvPicPr>
          <p:nvPr/>
        </p:nvPicPr>
        <p:blipFill rotWithShape="1">
          <a:blip r:embed="rId9">
            <a:extLst>
              <a:ext uri="{28A0092B-C50C-407E-A947-70E740481C1C}">
                <a14:useLocalDpi xmlns:a14="http://schemas.microsoft.com/office/drawing/2010/main" val="0"/>
              </a:ext>
            </a:extLst>
          </a:blip>
          <a:srcRect t="8243" b="14790"/>
          <a:stretch/>
        </p:blipFill>
        <p:spPr>
          <a:xfrm>
            <a:off x="23913649" y="13134022"/>
            <a:ext cx="5947842" cy="3424574"/>
          </a:xfrm>
          <a:prstGeom prst="rect">
            <a:avLst/>
          </a:prstGeom>
          <a:ln>
            <a:solidFill>
              <a:srgbClr val="000000"/>
            </a:solidFill>
          </a:ln>
        </p:spPr>
      </p:pic>
      <p:grpSp>
        <p:nvGrpSpPr>
          <p:cNvPr id="25" name="Group 24"/>
          <p:cNvGrpSpPr>
            <a:grpSpLocks noChangeAspect="1"/>
          </p:cNvGrpSpPr>
          <p:nvPr/>
        </p:nvGrpSpPr>
        <p:grpSpPr>
          <a:xfrm>
            <a:off x="11080965" y="13436591"/>
            <a:ext cx="7278418" cy="3223601"/>
            <a:chOff x="12928802" y="14106720"/>
            <a:chExt cx="14984624" cy="7321144"/>
          </a:xfrm>
        </p:grpSpPr>
        <p:pic>
          <p:nvPicPr>
            <p:cNvPr id="23" name="Picture 22" descr="Screen Shot calexamp.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2928802" y="14263747"/>
              <a:ext cx="7476917" cy="7164117"/>
            </a:xfrm>
            <a:prstGeom prst="rect">
              <a:avLst/>
            </a:prstGeom>
          </p:spPr>
        </p:pic>
        <p:pic>
          <p:nvPicPr>
            <p:cNvPr id="24" name="Picture 23" descr="Screen Shot calexampNET.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0182219" y="14106720"/>
              <a:ext cx="7731207" cy="7321144"/>
            </a:xfrm>
            <a:prstGeom prst="rect">
              <a:avLst/>
            </a:prstGeom>
          </p:spPr>
        </p:pic>
      </p:grpSp>
      <p:pic>
        <p:nvPicPr>
          <p:cNvPr id="26" name="Picture 25" descr="MFDC0016.JP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6203891" y="19000331"/>
            <a:ext cx="3657600" cy="2057400"/>
          </a:xfrm>
          <a:prstGeom prst="rect">
            <a:avLst/>
          </a:prstGeom>
          <a:ln>
            <a:noFill/>
          </a:ln>
        </p:spPr>
      </p:pic>
      <p:pic>
        <p:nvPicPr>
          <p:cNvPr id="32" name="Picture 31" descr="steinhardhart.jpg"/>
          <p:cNvPicPr>
            <a:picLocks noChangeAspect="1"/>
          </p:cNvPicPr>
          <p:nvPr/>
        </p:nvPicPr>
        <p:blipFill rotWithShape="1">
          <a:blip r:embed="rId13">
            <a:extLst>
              <a:ext uri="{28A0092B-C50C-407E-A947-70E740481C1C}">
                <a14:useLocalDpi xmlns:a14="http://schemas.microsoft.com/office/drawing/2010/main" val="0"/>
              </a:ext>
            </a:extLst>
          </a:blip>
          <a:srcRect l="16106" t="49154" r="7387" b="11091"/>
          <a:stretch/>
        </p:blipFill>
        <p:spPr>
          <a:xfrm>
            <a:off x="18307178" y="13210219"/>
            <a:ext cx="5454296" cy="3667789"/>
          </a:xfrm>
          <a:prstGeom prst="rect">
            <a:avLst/>
          </a:prstGeom>
        </p:spPr>
      </p:pic>
      <p:pic>
        <p:nvPicPr>
          <p:cNvPr id="33" name="Picture 5" descr="ConfTool Logo"/>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6747677" y="135130"/>
            <a:ext cx="3339180" cy="1595056"/>
          </a:xfrm>
          <a:prstGeom prst="rect">
            <a:avLst/>
          </a:prstGeom>
          <a:noFill/>
          <a:extLst>
            <a:ext uri="{909E8E84-426E-40dd-AFC4-6F175D3DCCD1}">
              <a14:hiddenFill xmlns:a14="http://schemas.microsoft.com/office/drawing/2010/main">
                <a:solidFill>
                  <a:srgbClr val="FFFFFF"/>
                </a:solidFill>
              </a14:hiddenFill>
            </a:ext>
          </a:extLst>
        </p:spPr>
      </p:pic>
      <p:grpSp>
        <p:nvGrpSpPr>
          <p:cNvPr id="54" name="Group 53"/>
          <p:cNvGrpSpPr/>
          <p:nvPr/>
        </p:nvGrpSpPr>
        <p:grpSpPr>
          <a:xfrm>
            <a:off x="710563" y="18869017"/>
            <a:ext cx="12255221" cy="11297956"/>
            <a:chOff x="750251" y="18678517"/>
            <a:chExt cx="12255221" cy="11297956"/>
          </a:xfrm>
        </p:grpSpPr>
        <p:pic>
          <p:nvPicPr>
            <p:cNvPr id="39" name="Picture 38" descr="march_slc.jpg"/>
            <p:cNvPicPr>
              <a:picLocks noChangeAspect="1"/>
            </p:cNvPicPr>
            <p:nvPr/>
          </p:nvPicPr>
          <p:blipFill rotWithShape="1">
            <a:blip r:embed="rId15">
              <a:extLst>
                <a:ext uri="{28A0092B-C50C-407E-A947-70E740481C1C}">
                  <a14:useLocalDpi xmlns:a14="http://schemas.microsoft.com/office/drawing/2010/main" val="0"/>
                </a:ext>
              </a:extLst>
            </a:blip>
            <a:srcRect l="9369" t="2907" r="46025" b="34985"/>
            <a:stretch/>
          </p:blipFill>
          <p:spPr>
            <a:xfrm>
              <a:off x="750251" y="19044099"/>
              <a:ext cx="6067175" cy="10932374"/>
            </a:xfrm>
            <a:prstGeom prst="rect">
              <a:avLst/>
            </a:prstGeom>
          </p:spPr>
        </p:pic>
        <p:pic>
          <p:nvPicPr>
            <p:cNvPr id="40" name="Picture 39" descr="march_heber.jpg"/>
            <p:cNvPicPr>
              <a:picLocks noChangeAspect="1"/>
            </p:cNvPicPr>
            <p:nvPr/>
          </p:nvPicPr>
          <p:blipFill rotWithShape="1">
            <a:blip r:embed="rId16">
              <a:extLst>
                <a:ext uri="{28A0092B-C50C-407E-A947-70E740481C1C}">
                  <a14:useLocalDpi xmlns:a14="http://schemas.microsoft.com/office/drawing/2010/main" val="0"/>
                </a:ext>
              </a:extLst>
            </a:blip>
            <a:srcRect l="9906" t="2907" r="44599" b="34985"/>
            <a:stretch/>
          </p:blipFill>
          <p:spPr>
            <a:xfrm>
              <a:off x="6817426" y="19026339"/>
              <a:ext cx="6188046" cy="10932374"/>
            </a:xfrm>
            <a:prstGeom prst="rect">
              <a:avLst/>
            </a:prstGeom>
          </p:spPr>
        </p:pic>
        <p:sp>
          <p:nvSpPr>
            <p:cNvPr id="41" name="TextBox 40"/>
            <p:cNvSpPr txBox="1"/>
            <p:nvPr/>
          </p:nvSpPr>
          <p:spPr>
            <a:xfrm>
              <a:off x="7306101" y="18678517"/>
              <a:ext cx="5148966" cy="584776"/>
            </a:xfrm>
            <a:prstGeom prst="rect">
              <a:avLst/>
            </a:prstGeom>
            <a:noFill/>
          </p:spPr>
          <p:txBody>
            <a:bodyPr wrap="none" rtlCol="0">
              <a:spAutoFit/>
            </a:bodyPr>
            <a:lstStyle/>
            <a:p>
              <a:r>
                <a:rPr lang="en-US" sz="3200" b="1" dirty="0" smtClean="0">
                  <a:latin typeface="Arial"/>
                  <a:cs typeface="Arial"/>
                </a:rPr>
                <a:t>Heber</a:t>
              </a:r>
              <a:r>
                <a:rPr lang="en-US" sz="3200" dirty="0" smtClean="0">
                  <a:latin typeface="Arial"/>
                  <a:cs typeface="Arial"/>
                </a:rPr>
                <a:t>, </a:t>
              </a:r>
              <a:r>
                <a:rPr lang="en-US" sz="3200" dirty="0">
                  <a:latin typeface="Arial"/>
                  <a:cs typeface="Arial"/>
                </a:rPr>
                <a:t>clear sky, snow free</a:t>
              </a:r>
              <a:endParaRPr lang="en-US" sz="3200" b="1" dirty="0" smtClean="0">
                <a:latin typeface="Arial"/>
                <a:cs typeface="Arial"/>
              </a:endParaRPr>
            </a:p>
          </p:txBody>
        </p:sp>
        <p:sp>
          <p:nvSpPr>
            <p:cNvPr id="43" name="TextBox 42"/>
            <p:cNvSpPr txBox="1"/>
            <p:nvPr/>
          </p:nvSpPr>
          <p:spPr>
            <a:xfrm>
              <a:off x="1505489" y="18678517"/>
              <a:ext cx="4829167" cy="584776"/>
            </a:xfrm>
            <a:prstGeom prst="rect">
              <a:avLst/>
            </a:prstGeom>
            <a:noFill/>
          </p:spPr>
          <p:txBody>
            <a:bodyPr wrap="none" rtlCol="0">
              <a:spAutoFit/>
            </a:bodyPr>
            <a:lstStyle/>
            <a:p>
              <a:r>
                <a:rPr lang="en-US" sz="3200" b="1" dirty="0" smtClean="0">
                  <a:latin typeface="Arial"/>
                  <a:cs typeface="Arial"/>
                </a:rPr>
                <a:t>SLC</a:t>
              </a:r>
              <a:r>
                <a:rPr lang="en-US" sz="3200" dirty="0" smtClean="0">
                  <a:latin typeface="Arial"/>
                  <a:cs typeface="Arial"/>
                </a:rPr>
                <a:t>, clear sky, snow free</a:t>
              </a:r>
            </a:p>
          </p:txBody>
        </p:sp>
      </p:grpSp>
      <p:sp>
        <p:nvSpPr>
          <p:cNvPr id="49" name="TextBox 48"/>
          <p:cNvSpPr txBox="1"/>
          <p:nvPr/>
        </p:nvSpPr>
        <p:spPr>
          <a:xfrm>
            <a:off x="189806" y="17571797"/>
            <a:ext cx="29902574" cy="954107"/>
          </a:xfrm>
          <a:prstGeom prst="rect">
            <a:avLst/>
          </a:prstGeom>
          <a:noFill/>
        </p:spPr>
        <p:txBody>
          <a:bodyPr wrap="square" rtlCol="0">
            <a:spAutoFit/>
          </a:bodyPr>
          <a:lstStyle/>
          <a:p>
            <a:r>
              <a:rPr lang="en-US" sz="2800" dirty="0" smtClean="0">
                <a:latin typeface="Arial"/>
                <a:cs typeface="Arial"/>
              </a:rPr>
              <a:t>Time series of short- and longwave radiative fluxes, temperatures and inferred radiative heating rates are shown for </a:t>
            </a:r>
            <a:r>
              <a:rPr lang="en-US" sz="2800" dirty="0" smtClean="0">
                <a:latin typeface="Arial"/>
                <a:cs typeface="Arial"/>
              </a:rPr>
              <a:t>a selected </a:t>
            </a:r>
            <a:r>
              <a:rPr lang="en-US" sz="2800" dirty="0" smtClean="0">
                <a:latin typeface="Arial"/>
                <a:cs typeface="Arial"/>
              </a:rPr>
              <a:t>3-day period of clear skies in March, and for 3-day periods in early January when fog formed at both the Salt Lake Basin and Heber Valley sites.</a:t>
            </a:r>
            <a:endParaRPr lang="en-US" sz="2800" baseline="30000" dirty="0" smtClean="0">
              <a:latin typeface="Arial"/>
              <a:cs typeface="Arial"/>
            </a:endParaRPr>
          </a:p>
        </p:txBody>
      </p:sp>
      <p:grpSp>
        <p:nvGrpSpPr>
          <p:cNvPr id="56" name="Group 55"/>
          <p:cNvGrpSpPr/>
          <p:nvPr/>
        </p:nvGrpSpPr>
        <p:grpSpPr>
          <a:xfrm>
            <a:off x="13931323" y="18853539"/>
            <a:ext cx="12074128" cy="11313434"/>
            <a:chOff x="14844147" y="18663039"/>
            <a:chExt cx="12074128" cy="11313434"/>
          </a:xfrm>
        </p:grpSpPr>
        <p:pic>
          <p:nvPicPr>
            <p:cNvPr id="44" name="Picture 43" descr="jan_heber.jpg"/>
            <p:cNvPicPr>
              <a:picLocks noChangeAspect="1"/>
            </p:cNvPicPr>
            <p:nvPr/>
          </p:nvPicPr>
          <p:blipFill rotWithShape="1">
            <a:blip r:embed="rId17">
              <a:extLst>
                <a:ext uri="{28A0092B-C50C-407E-A947-70E740481C1C}">
                  <a14:useLocalDpi xmlns:a14="http://schemas.microsoft.com/office/drawing/2010/main" val="0"/>
                </a:ext>
              </a:extLst>
            </a:blip>
            <a:srcRect l="10155" t="3786" r="45823" b="35161"/>
            <a:stretch/>
          </p:blipFill>
          <p:spPr>
            <a:xfrm>
              <a:off x="20930534" y="19227721"/>
              <a:ext cx="5987741" cy="10746671"/>
            </a:xfrm>
            <a:prstGeom prst="rect">
              <a:avLst/>
            </a:prstGeom>
          </p:spPr>
        </p:pic>
        <p:pic>
          <p:nvPicPr>
            <p:cNvPr id="45" name="Picture 44" descr="jan_slc.jpg"/>
            <p:cNvPicPr>
              <a:picLocks noChangeAspect="1"/>
            </p:cNvPicPr>
            <p:nvPr/>
          </p:nvPicPr>
          <p:blipFill rotWithShape="1">
            <a:blip r:embed="rId18">
              <a:extLst>
                <a:ext uri="{28A0092B-C50C-407E-A947-70E740481C1C}">
                  <a14:useLocalDpi xmlns:a14="http://schemas.microsoft.com/office/drawing/2010/main" val="0"/>
                </a:ext>
              </a:extLst>
            </a:blip>
            <a:srcRect l="9220" t="3516" r="45797" b="35134"/>
            <a:stretch/>
          </p:blipFill>
          <p:spPr>
            <a:xfrm>
              <a:off x="14844147" y="19177524"/>
              <a:ext cx="6118453" cy="10798949"/>
            </a:xfrm>
            <a:prstGeom prst="rect">
              <a:avLst/>
            </a:prstGeom>
          </p:spPr>
        </p:pic>
        <p:sp>
          <p:nvSpPr>
            <p:cNvPr id="47" name="TextBox 46"/>
            <p:cNvSpPr txBox="1"/>
            <p:nvPr/>
          </p:nvSpPr>
          <p:spPr>
            <a:xfrm>
              <a:off x="15609770" y="18663039"/>
              <a:ext cx="4928553" cy="584776"/>
            </a:xfrm>
            <a:prstGeom prst="rect">
              <a:avLst/>
            </a:prstGeom>
            <a:noFill/>
          </p:spPr>
          <p:txBody>
            <a:bodyPr wrap="none" rtlCol="0">
              <a:spAutoFit/>
            </a:bodyPr>
            <a:lstStyle/>
            <a:p>
              <a:r>
                <a:rPr lang="en-US" sz="3200" b="1" dirty="0" smtClean="0">
                  <a:latin typeface="Arial"/>
                  <a:cs typeface="Arial"/>
                </a:rPr>
                <a:t>SLC</a:t>
              </a:r>
              <a:r>
                <a:rPr lang="en-US" sz="3200" dirty="0" smtClean="0">
                  <a:latin typeface="Arial"/>
                  <a:cs typeface="Arial"/>
                </a:rPr>
                <a:t>, snow free, some fog</a:t>
              </a:r>
            </a:p>
          </p:txBody>
        </p:sp>
        <p:sp>
          <p:nvSpPr>
            <p:cNvPr id="55" name="TextBox 54"/>
            <p:cNvSpPr txBox="1"/>
            <p:nvPr/>
          </p:nvSpPr>
          <p:spPr>
            <a:xfrm>
              <a:off x="20886061" y="18663039"/>
              <a:ext cx="6023804" cy="584776"/>
            </a:xfrm>
            <a:prstGeom prst="rect">
              <a:avLst/>
            </a:prstGeom>
            <a:noFill/>
          </p:spPr>
          <p:txBody>
            <a:bodyPr wrap="none" rtlCol="0">
              <a:spAutoFit/>
            </a:bodyPr>
            <a:lstStyle/>
            <a:p>
              <a:r>
                <a:rPr lang="en-US" sz="3200" b="1" dirty="0" smtClean="0">
                  <a:latin typeface="Arial"/>
                  <a:cs typeface="Arial"/>
                </a:rPr>
                <a:t>Heber</a:t>
              </a:r>
              <a:r>
                <a:rPr lang="en-US" sz="3200" dirty="0" smtClean="0">
                  <a:latin typeface="Arial"/>
                  <a:cs typeface="Arial"/>
                </a:rPr>
                <a:t>, snow covered, some fog</a:t>
              </a:r>
            </a:p>
          </p:txBody>
        </p:sp>
      </p:grpSp>
      <p:sp>
        <p:nvSpPr>
          <p:cNvPr id="58" name="Rectangle 57"/>
          <p:cNvSpPr/>
          <p:nvPr/>
        </p:nvSpPr>
        <p:spPr>
          <a:xfrm>
            <a:off x="12965784" y="18843073"/>
            <a:ext cx="17119665" cy="11323901"/>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9" name="Rectangle 58"/>
          <p:cNvSpPr/>
          <p:nvPr/>
        </p:nvSpPr>
        <p:spPr>
          <a:xfrm>
            <a:off x="189806" y="18836626"/>
            <a:ext cx="12605959" cy="11330348"/>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8" name="Group 27"/>
          <p:cNvGrpSpPr/>
          <p:nvPr/>
        </p:nvGrpSpPr>
        <p:grpSpPr>
          <a:xfrm>
            <a:off x="10953965" y="5156633"/>
            <a:ext cx="19168516" cy="7417833"/>
            <a:chOff x="11044164" y="5140086"/>
            <a:chExt cx="19168516" cy="7417833"/>
          </a:xfrm>
        </p:grpSpPr>
        <p:grpSp>
          <p:nvGrpSpPr>
            <p:cNvPr id="53" name="Group 52"/>
            <p:cNvGrpSpPr/>
            <p:nvPr/>
          </p:nvGrpSpPr>
          <p:grpSpPr>
            <a:xfrm>
              <a:off x="11318885" y="5405369"/>
              <a:ext cx="9160269" cy="6870202"/>
              <a:chOff x="11318885" y="5405369"/>
              <a:chExt cx="9160269" cy="6906016"/>
            </a:xfrm>
          </p:grpSpPr>
          <p:pic>
            <p:nvPicPr>
              <p:cNvPr id="42" name="Picture 41" descr="Hebr_tower_8Jan2015.jpeg"/>
              <p:cNvPicPr>
                <a:picLocks noChangeAspect="1"/>
              </p:cNvPicPr>
              <p:nvPr/>
            </p:nvPicPr>
            <p:blipFill rotWithShape="1">
              <a:blip r:embed="rId19">
                <a:extLst>
                  <a:ext uri="{28A0092B-C50C-407E-A947-70E740481C1C}">
                    <a14:useLocalDpi xmlns:a14="http://schemas.microsoft.com/office/drawing/2010/main" val="0"/>
                  </a:ext>
                </a:extLst>
              </a:blip>
              <a:srcRect l="10719"/>
              <a:stretch/>
            </p:blipFill>
            <p:spPr>
              <a:xfrm>
                <a:off x="11318885" y="5405369"/>
                <a:ext cx="9160269" cy="6906016"/>
              </a:xfrm>
              <a:prstGeom prst="rect">
                <a:avLst/>
              </a:prstGeom>
              <a:ln>
                <a:solidFill>
                  <a:srgbClr val="000000"/>
                </a:solidFill>
              </a:ln>
            </p:spPr>
          </p:pic>
          <p:sp>
            <p:nvSpPr>
              <p:cNvPr id="50" name="Rectangle 49"/>
              <p:cNvSpPr/>
              <p:nvPr/>
            </p:nvSpPr>
            <p:spPr>
              <a:xfrm>
                <a:off x="15823234" y="11693540"/>
                <a:ext cx="4568430" cy="525948"/>
              </a:xfrm>
              <a:prstGeom prst="rect">
                <a:avLst/>
              </a:prstGeom>
              <a:solidFill>
                <a:schemeClr val="bg1">
                  <a:alpha val="50000"/>
                </a:schemeClr>
              </a:solidFill>
            </p:spPr>
            <p:txBody>
              <a:bodyPr wrap="square" anchor="ctr" anchorCtr="0">
                <a:spAutoFit/>
              </a:bodyPr>
              <a:lstStyle/>
              <a:p>
                <a:r>
                  <a:rPr lang="en-US" sz="2800" dirty="0">
                    <a:latin typeface="Arial"/>
                    <a:cs typeface="Arial"/>
                  </a:rPr>
                  <a:t>Heber </a:t>
                </a:r>
                <a:r>
                  <a:rPr lang="en-US" sz="2800" dirty="0" smtClean="0">
                    <a:latin typeface="Arial"/>
                    <a:cs typeface="Arial"/>
                  </a:rPr>
                  <a:t>Valley, Jan. 8, 2015  </a:t>
                </a:r>
                <a:endParaRPr lang="en-US" sz="2800" dirty="0"/>
              </a:p>
            </p:txBody>
          </p:sp>
        </p:grpSp>
        <p:grpSp>
          <p:nvGrpSpPr>
            <p:cNvPr id="52" name="Group 51"/>
            <p:cNvGrpSpPr/>
            <p:nvPr/>
          </p:nvGrpSpPr>
          <p:grpSpPr>
            <a:xfrm>
              <a:off x="20777689" y="5405369"/>
              <a:ext cx="9160269" cy="6870202"/>
              <a:chOff x="20777689" y="5405369"/>
              <a:chExt cx="9160269" cy="6870202"/>
            </a:xfrm>
          </p:grpSpPr>
          <p:pic>
            <p:nvPicPr>
              <p:cNvPr id="48" name="Picture 47" descr="SLC_tower_jan8.jpeg"/>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20777689" y="5405369"/>
                <a:ext cx="9160269" cy="6870202"/>
              </a:xfrm>
              <a:prstGeom prst="rect">
                <a:avLst/>
              </a:prstGeom>
              <a:ln>
                <a:solidFill>
                  <a:srgbClr val="000000"/>
                </a:solidFill>
              </a:ln>
            </p:spPr>
          </p:pic>
          <p:sp>
            <p:nvSpPr>
              <p:cNvPr id="51" name="Rectangle 50"/>
              <p:cNvSpPr/>
              <p:nvPr/>
            </p:nvSpPr>
            <p:spPr>
              <a:xfrm>
                <a:off x="24094927" y="11683106"/>
                <a:ext cx="5777544" cy="523220"/>
              </a:xfrm>
              <a:prstGeom prst="rect">
                <a:avLst/>
              </a:prstGeom>
              <a:solidFill>
                <a:schemeClr val="bg1">
                  <a:alpha val="50000"/>
                </a:schemeClr>
              </a:solidFill>
            </p:spPr>
            <p:txBody>
              <a:bodyPr wrap="none" anchor="ctr" anchorCtr="0">
                <a:spAutoFit/>
              </a:bodyPr>
              <a:lstStyle/>
              <a:p>
                <a:r>
                  <a:rPr lang="en-US" sz="2800" dirty="0" smtClean="0">
                    <a:latin typeface="Arial"/>
                    <a:cs typeface="Arial"/>
                  </a:rPr>
                  <a:t>Salt Lake City Basin, Jan. 8, 2015  </a:t>
                </a:r>
                <a:endParaRPr lang="en-US" sz="2800" dirty="0"/>
              </a:p>
            </p:txBody>
          </p:sp>
        </p:grpSp>
        <p:sp>
          <p:nvSpPr>
            <p:cNvPr id="60" name="Rectangle 59"/>
            <p:cNvSpPr/>
            <p:nvPr/>
          </p:nvSpPr>
          <p:spPr>
            <a:xfrm>
              <a:off x="11044164" y="5140086"/>
              <a:ext cx="19168516" cy="7417833"/>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1" name="TextBox 60"/>
          <p:cNvSpPr txBox="1"/>
          <p:nvPr/>
        </p:nvSpPr>
        <p:spPr>
          <a:xfrm>
            <a:off x="26240506" y="19068496"/>
            <a:ext cx="2192202" cy="276999"/>
          </a:xfrm>
          <a:prstGeom prst="rect">
            <a:avLst/>
          </a:prstGeom>
          <a:noFill/>
        </p:spPr>
        <p:txBody>
          <a:bodyPr wrap="none" rtlCol="0">
            <a:spAutoFit/>
          </a:bodyPr>
          <a:lstStyle/>
          <a:p>
            <a:r>
              <a:rPr lang="en-US" sz="1200" dirty="0" smtClean="0">
                <a:solidFill>
                  <a:schemeClr val="bg1"/>
                </a:solidFill>
                <a:latin typeface="Arial"/>
                <a:cs typeface="Arial"/>
              </a:rPr>
              <a:t>Heber, 7 Jan 2015, 7:30 MST</a:t>
            </a:r>
          </a:p>
        </p:txBody>
      </p:sp>
      <p:grpSp>
        <p:nvGrpSpPr>
          <p:cNvPr id="64" name="Group 63"/>
          <p:cNvGrpSpPr/>
          <p:nvPr/>
        </p:nvGrpSpPr>
        <p:grpSpPr>
          <a:xfrm>
            <a:off x="26203891" y="21263767"/>
            <a:ext cx="3657600" cy="2057400"/>
            <a:chOff x="26203891" y="22712678"/>
            <a:chExt cx="3657600" cy="2057400"/>
          </a:xfrm>
        </p:grpSpPr>
        <p:pic>
          <p:nvPicPr>
            <p:cNvPr id="27" name="Picture 26" descr="MFDC0612.JPG"/>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26203891" y="22712678"/>
              <a:ext cx="3657600" cy="2057400"/>
            </a:xfrm>
            <a:prstGeom prst="rect">
              <a:avLst/>
            </a:prstGeom>
            <a:ln>
              <a:noFill/>
            </a:ln>
          </p:spPr>
        </p:pic>
        <p:sp>
          <p:nvSpPr>
            <p:cNvPr id="62" name="TextBox 61"/>
            <p:cNvSpPr txBox="1"/>
            <p:nvPr/>
          </p:nvSpPr>
          <p:spPr>
            <a:xfrm>
              <a:off x="26240506" y="22737403"/>
              <a:ext cx="2192202" cy="276999"/>
            </a:xfrm>
            <a:prstGeom prst="rect">
              <a:avLst/>
            </a:prstGeom>
            <a:noFill/>
            <a:ln>
              <a:noFill/>
            </a:ln>
          </p:spPr>
          <p:txBody>
            <a:bodyPr wrap="none" rtlCol="0">
              <a:spAutoFit/>
            </a:bodyPr>
            <a:lstStyle/>
            <a:p>
              <a:r>
                <a:rPr lang="en-US" sz="1200" dirty="0" smtClean="0">
                  <a:solidFill>
                    <a:schemeClr val="bg1"/>
                  </a:solidFill>
                  <a:latin typeface="Arial"/>
                  <a:cs typeface="Arial"/>
                </a:rPr>
                <a:t>Heber, 9 Jan 2015, 8:03 MST</a:t>
              </a:r>
            </a:p>
          </p:txBody>
        </p:sp>
      </p:grpSp>
      <p:grpSp>
        <p:nvGrpSpPr>
          <p:cNvPr id="65" name="Group 64"/>
          <p:cNvGrpSpPr/>
          <p:nvPr/>
        </p:nvGrpSpPr>
        <p:grpSpPr>
          <a:xfrm>
            <a:off x="26186263" y="23522384"/>
            <a:ext cx="3657600" cy="2057400"/>
            <a:chOff x="26186263" y="23433480"/>
            <a:chExt cx="3657600" cy="2057400"/>
          </a:xfrm>
        </p:grpSpPr>
        <p:pic>
          <p:nvPicPr>
            <p:cNvPr id="30" name="Picture 29" descr="MFDC3192.JPG"/>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26186263" y="23433480"/>
              <a:ext cx="3657600" cy="2057400"/>
            </a:xfrm>
            <a:prstGeom prst="rect">
              <a:avLst/>
            </a:prstGeom>
            <a:ln>
              <a:noFill/>
            </a:ln>
          </p:spPr>
        </p:pic>
        <p:sp>
          <p:nvSpPr>
            <p:cNvPr id="63" name="TextBox 62"/>
            <p:cNvSpPr txBox="1"/>
            <p:nvPr/>
          </p:nvSpPr>
          <p:spPr>
            <a:xfrm>
              <a:off x="26240506" y="23467120"/>
              <a:ext cx="2082621" cy="276999"/>
            </a:xfrm>
            <a:prstGeom prst="rect">
              <a:avLst/>
            </a:prstGeom>
            <a:noFill/>
            <a:ln>
              <a:noFill/>
            </a:ln>
          </p:spPr>
          <p:txBody>
            <a:bodyPr wrap="none" rtlCol="0">
              <a:spAutoFit/>
            </a:bodyPr>
            <a:lstStyle/>
            <a:p>
              <a:r>
                <a:rPr lang="en-US" sz="1200" dirty="0" smtClean="0">
                  <a:solidFill>
                    <a:schemeClr val="bg1"/>
                  </a:solidFill>
                  <a:latin typeface="Arial"/>
                  <a:cs typeface="Arial"/>
                </a:rPr>
                <a:t>SLC, 9 Jan 2015, 8:33 MST</a:t>
              </a:r>
            </a:p>
          </p:txBody>
        </p:sp>
      </p:grpSp>
      <p:sp>
        <p:nvSpPr>
          <p:cNvPr id="66" name="TextBox 65"/>
          <p:cNvSpPr txBox="1"/>
          <p:nvPr/>
        </p:nvSpPr>
        <p:spPr>
          <a:xfrm>
            <a:off x="189806" y="30331270"/>
            <a:ext cx="3186164" cy="646331"/>
          </a:xfrm>
          <a:prstGeom prst="rect">
            <a:avLst/>
          </a:prstGeom>
          <a:noFill/>
        </p:spPr>
        <p:txBody>
          <a:bodyPr wrap="none" rtlCol="0">
            <a:spAutoFit/>
          </a:bodyPr>
          <a:lstStyle/>
          <a:p>
            <a:r>
              <a:rPr lang="en-US" sz="3600" b="1" dirty="0" smtClean="0">
                <a:latin typeface="Arial"/>
                <a:cs typeface="Arial"/>
              </a:rPr>
              <a:t>Initial Results</a:t>
            </a:r>
            <a:endParaRPr lang="en-US" sz="3600" b="1" dirty="0">
              <a:latin typeface="Arial"/>
              <a:cs typeface="Arial"/>
            </a:endParaRPr>
          </a:p>
        </p:txBody>
      </p:sp>
      <p:sp>
        <p:nvSpPr>
          <p:cNvPr id="67" name="Rectangle 66"/>
          <p:cNvSpPr/>
          <p:nvPr/>
        </p:nvSpPr>
        <p:spPr>
          <a:xfrm>
            <a:off x="10953965" y="12745201"/>
            <a:ext cx="19168516" cy="4399164"/>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8" name="TextBox 67"/>
          <p:cNvSpPr txBox="1"/>
          <p:nvPr/>
        </p:nvSpPr>
        <p:spPr>
          <a:xfrm>
            <a:off x="189806" y="31366190"/>
            <a:ext cx="17189948" cy="7802136"/>
          </a:xfrm>
          <a:prstGeom prst="rect">
            <a:avLst/>
          </a:prstGeom>
          <a:noFill/>
        </p:spPr>
        <p:txBody>
          <a:bodyPr wrap="square" rtlCol="0">
            <a:spAutoFit/>
          </a:bodyPr>
          <a:lstStyle/>
          <a:p>
            <a:pPr marL="457200" indent="-457200">
              <a:spcAft>
                <a:spcPts val="600"/>
              </a:spcAft>
              <a:buFont typeface="Arial" panose="020B0604020202020204" pitchFamily="34" charset="0"/>
              <a:buChar char="»"/>
            </a:pPr>
            <a:r>
              <a:rPr lang="en-US" sz="2800" dirty="0" smtClean="0">
                <a:latin typeface="Arial"/>
                <a:cs typeface="Arial"/>
              </a:rPr>
              <a:t>Significant differences in the incoming, outgoing, and net longwave radiative </a:t>
            </a:r>
            <a:r>
              <a:rPr lang="en-US" sz="2800" dirty="0">
                <a:latin typeface="Arial"/>
                <a:cs typeface="Arial"/>
              </a:rPr>
              <a:t>fluxes between </a:t>
            </a:r>
            <a:r>
              <a:rPr lang="en-US" sz="2800" dirty="0" smtClean="0">
                <a:latin typeface="Arial"/>
                <a:cs typeface="Arial"/>
              </a:rPr>
              <a:t>2 and ~8 m AGL can be resolved after a careful relative calibration of research-grade </a:t>
            </a:r>
            <a:r>
              <a:rPr lang="en-US" sz="2800" dirty="0" err="1" smtClean="0">
                <a:latin typeface="Arial"/>
                <a:cs typeface="Arial"/>
              </a:rPr>
              <a:t>pyrgeometers</a:t>
            </a:r>
            <a:r>
              <a:rPr lang="en-US" sz="2800" dirty="0" smtClean="0">
                <a:latin typeface="Arial"/>
                <a:cs typeface="Arial"/>
              </a:rPr>
              <a:t>.</a:t>
            </a:r>
          </a:p>
          <a:p>
            <a:pPr marL="457200" indent="-457200">
              <a:spcAft>
                <a:spcPts val="600"/>
              </a:spcAft>
              <a:buFont typeface="Arial" panose="020B0604020202020204" pitchFamily="34" charset="0"/>
              <a:buChar char="»"/>
            </a:pPr>
            <a:r>
              <a:rPr lang="en-US" sz="2800" dirty="0" smtClean="0">
                <a:latin typeface="Arial"/>
                <a:cs typeface="Arial"/>
              </a:rPr>
              <a:t>A daytime convergence of the net longwave flux typically leads to a daytime radiative heating rate of up to ~100 K day</a:t>
            </a:r>
            <a:r>
              <a:rPr lang="en-US" sz="2800" baseline="30000" dirty="0" smtClean="0">
                <a:latin typeface="Arial"/>
                <a:cs typeface="Arial"/>
              </a:rPr>
              <a:t>-1 </a:t>
            </a:r>
            <a:r>
              <a:rPr lang="en-US" sz="2800" dirty="0" smtClean="0">
                <a:latin typeface="Arial"/>
                <a:cs typeface="Arial"/>
              </a:rPr>
              <a:t>(~4 K hr</a:t>
            </a:r>
            <a:r>
              <a:rPr lang="en-US" sz="2800" baseline="30000" dirty="0" smtClean="0">
                <a:latin typeface="Arial"/>
                <a:cs typeface="Arial"/>
              </a:rPr>
              <a:t>-1</a:t>
            </a:r>
            <a:r>
              <a:rPr lang="en-US" sz="2800" dirty="0" smtClean="0">
                <a:latin typeface="Arial"/>
                <a:cs typeface="Arial"/>
              </a:rPr>
              <a:t>). This magnitude corresponds to the temperature tendency observed in the morning hours. This illustrates the importance of clear-air longwave radiative heat exchange in the surface layer.</a:t>
            </a:r>
          </a:p>
          <a:p>
            <a:pPr marL="457200" indent="-457200">
              <a:spcAft>
                <a:spcPts val="600"/>
              </a:spcAft>
              <a:buFont typeface="Arial" panose="020B0604020202020204" pitchFamily="34" charset="0"/>
              <a:buChar char="»"/>
            </a:pPr>
            <a:r>
              <a:rPr lang="en-US" sz="2800" dirty="0" smtClean="0">
                <a:latin typeface="Arial"/>
                <a:cs typeface="Arial"/>
              </a:rPr>
              <a:t>The time lag between maximum observed heating and radiative heating indicates the important role of other processes.</a:t>
            </a:r>
          </a:p>
          <a:p>
            <a:pPr marL="457200" indent="-457200">
              <a:spcAft>
                <a:spcPts val="600"/>
              </a:spcAft>
              <a:buFont typeface="Arial" panose="020B0604020202020204" pitchFamily="34" charset="0"/>
              <a:buChar char="»"/>
            </a:pPr>
            <a:r>
              <a:rPr lang="en-US" sz="2800" dirty="0">
                <a:latin typeface="Arial"/>
                <a:cs typeface="Arial"/>
              </a:rPr>
              <a:t>At night, under clear skies, the divergence of the outgoing flux is compensated by a convergence of the </a:t>
            </a:r>
            <a:r>
              <a:rPr lang="en-US" sz="2800" dirty="0" smtClean="0">
                <a:latin typeface="Arial"/>
                <a:cs typeface="Arial"/>
              </a:rPr>
              <a:t>incoming </a:t>
            </a:r>
            <a:r>
              <a:rPr lang="en-US" sz="2800" dirty="0">
                <a:latin typeface="Arial"/>
                <a:cs typeface="Arial"/>
              </a:rPr>
              <a:t>flux. Zero to weak cooling results.</a:t>
            </a:r>
          </a:p>
          <a:p>
            <a:pPr marL="457200" indent="-457200">
              <a:spcAft>
                <a:spcPts val="600"/>
              </a:spcAft>
              <a:buFont typeface="Arial" panose="020B0604020202020204" pitchFamily="34" charset="0"/>
              <a:buChar char="»"/>
            </a:pPr>
            <a:r>
              <a:rPr lang="en-US" sz="2800" dirty="0" smtClean="0">
                <a:latin typeface="Arial"/>
                <a:cs typeface="Arial"/>
              </a:rPr>
              <a:t>Under clear-sky conditions, the divergence/convergence of the outgoing longwave flux component dominates net radiative cooling/heating.</a:t>
            </a:r>
          </a:p>
          <a:p>
            <a:pPr marL="457200" indent="-457200">
              <a:spcAft>
                <a:spcPts val="600"/>
              </a:spcAft>
              <a:buFont typeface="Arial" panose="020B0604020202020204" pitchFamily="34" charset="0"/>
              <a:buChar char="»"/>
            </a:pPr>
            <a:r>
              <a:rPr lang="en-US" sz="2800" dirty="0" smtClean="0">
                <a:latin typeface="Arial"/>
                <a:cs typeface="Arial"/>
              </a:rPr>
              <a:t>When fog droplets are introduced in the surface layer, radiative energy exchange changes dramatically. Initially, shallow fog leads to enhanced radiative cooling (Heber, 7 Jan.); persistent deep, but thin fog/haze in cold air pools leads to a radiative warming dominated by the convergence of the incoming flux (SLC, Jan 8 ~20:00 MST, Jan 9 ~13:00 MST); very deep thick fog results in a zero radiative heating/cooling (SLC, 9 Jan ~18:30 MST).</a:t>
            </a:r>
            <a:endParaRPr lang="en-US" sz="2800" dirty="0">
              <a:latin typeface="Arial"/>
              <a:cs typeface="Arial"/>
            </a:endParaRPr>
          </a:p>
        </p:txBody>
      </p:sp>
      <p:grpSp>
        <p:nvGrpSpPr>
          <p:cNvPr id="74" name="Group 73"/>
          <p:cNvGrpSpPr/>
          <p:nvPr/>
        </p:nvGrpSpPr>
        <p:grpSpPr>
          <a:xfrm>
            <a:off x="26186263" y="25765259"/>
            <a:ext cx="3657600" cy="2057400"/>
            <a:chOff x="26186263" y="25676355"/>
            <a:chExt cx="3657600" cy="2057400"/>
          </a:xfrm>
        </p:grpSpPr>
        <p:pic>
          <p:nvPicPr>
            <p:cNvPr id="69" name="Picture 68" descr="MFDC3454.JPG"/>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26186263" y="25676355"/>
              <a:ext cx="3657600" cy="2057400"/>
            </a:xfrm>
            <a:prstGeom prst="rect">
              <a:avLst/>
            </a:prstGeom>
            <a:ln>
              <a:noFill/>
            </a:ln>
          </p:spPr>
        </p:pic>
        <p:sp>
          <p:nvSpPr>
            <p:cNvPr id="70" name="Rectangle 69"/>
            <p:cNvSpPr/>
            <p:nvPr/>
          </p:nvSpPr>
          <p:spPr>
            <a:xfrm>
              <a:off x="26240506" y="25694131"/>
              <a:ext cx="2166504" cy="276999"/>
            </a:xfrm>
            <a:prstGeom prst="rect">
              <a:avLst/>
            </a:prstGeom>
            <a:ln>
              <a:noFill/>
            </a:ln>
          </p:spPr>
          <p:txBody>
            <a:bodyPr wrap="none">
              <a:spAutoFit/>
            </a:bodyPr>
            <a:lstStyle/>
            <a:p>
              <a:r>
                <a:rPr lang="en-US" sz="1200" dirty="0">
                  <a:solidFill>
                    <a:schemeClr val="bg1"/>
                  </a:solidFill>
                  <a:latin typeface="Arial"/>
                  <a:cs typeface="Arial"/>
                </a:rPr>
                <a:t>SLC, 9 Jan 2015, </a:t>
              </a:r>
              <a:r>
                <a:rPr lang="en-US" sz="1200" dirty="0" smtClean="0">
                  <a:solidFill>
                    <a:schemeClr val="bg1"/>
                  </a:solidFill>
                  <a:latin typeface="Arial"/>
                  <a:cs typeface="Arial"/>
                </a:rPr>
                <a:t>12:55 MST</a:t>
              </a:r>
              <a:endParaRPr lang="en-US" sz="1200" dirty="0">
                <a:solidFill>
                  <a:schemeClr val="bg1"/>
                </a:solidFill>
                <a:latin typeface="Arial"/>
                <a:cs typeface="Arial"/>
              </a:endParaRPr>
            </a:p>
          </p:txBody>
        </p:sp>
      </p:grpSp>
      <p:grpSp>
        <p:nvGrpSpPr>
          <p:cNvPr id="81" name="Group 80"/>
          <p:cNvGrpSpPr/>
          <p:nvPr/>
        </p:nvGrpSpPr>
        <p:grpSpPr>
          <a:xfrm>
            <a:off x="26177471" y="27920416"/>
            <a:ext cx="3657600" cy="2057400"/>
            <a:chOff x="26177471" y="27729916"/>
            <a:chExt cx="3657600" cy="2057400"/>
          </a:xfrm>
        </p:grpSpPr>
        <p:pic>
          <p:nvPicPr>
            <p:cNvPr id="80" name="Picture 79" descr="MFDC3779.JPG"/>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26177471" y="27729916"/>
              <a:ext cx="3657600" cy="2057400"/>
            </a:xfrm>
            <a:prstGeom prst="rect">
              <a:avLst/>
            </a:prstGeom>
          </p:spPr>
        </p:pic>
        <p:sp>
          <p:nvSpPr>
            <p:cNvPr id="72" name="Rectangle 71"/>
            <p:cNvSpPr/>
            <p:nvPr/>
          </p:nvSpPr>
          <p:spPr>
            <a:xfrm>
              <a:off x="26222117" y="27814324"/>
              <a:ext cx="2123748" cy="276999"/>
            </a:xfrm>
            <a:prstGeom prst="rect">
              <a:avLst/>
            </a:prstGeom>
            <a:ln>
              <a:noFill/>
            </a:ln>
          </p:spPr>
          <p:txBody>
            <a:bodyPr wrap="none">
              <a:spAutoFit/>
            </a:bodyPr>
            <a:lstStyle/>
            <a:p>
              <a:r>
                <a:rPr lang="en-US" sz="1200" dirty="0">
                  <a:solidFill>
                    <a:schemeClr val="bg1"/>
                  </a:solidFill>
                  <a:latin typeface="Arial"/>
                  <a:cs typeface="Arial"/>
                </a:rPr>
                <a:t>SLC, 9 Jan 2015, </a:t>
              </a:r>
              <a:r>
                <a:rPr lang="en-US" sz="1200" dirty="0" smtClean="0">
                  <a:solidFill>
                    <a:schemeClr val="bg1"/>
                  </a:solidFill>
                  <a:latin typeface="Arial"/>
                  <a:cs typeface="Arial"/>
                </a:rPr>
                <a:t>18:20MST</a:t>
              </a:r>
              <a:endParaRPr lang="en-US" sz="1200" dirty="0">
                <a:solidFill>
                  <a:schemeClr val="bg1"/>
                </a:solidFill>
                <a:latin typeface="Arial"/>
                <a:cs typeface="Arial"/>
              </a:endParaRPr>
            </a:p>
          </p:txBody>
        </p:sp>
      </p:grpSp>
      <p:grpSp>
        <p:nvGrpSpPr>
          <p:cNvPr id="77" name="Group 76"/>
          <p:cNvGrpSpPr/>
          <p:nvPr/>
        </p:nvGrpSpPr>
        <p:grpSpPr>
          <a:xfrm>
            <a:off x="17926558" y="30273522"/>
            <a:ext cx="8821119" cy="3712301"/>
            <a:chOff x="21264330" y="30447378"/>
            <a:chExt cx="8821119" cy="3712301"/>
          </a:xfrm>
        </p:grpSpPr>
        <p:pic>
          <p:nvPicPr>
            <p:cNvPr id="34" name="Picture 33" descr="ceiloslc_fog.png"/>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21370488" y="30516570"/>
              <a:ext cx="8584272" cy="3567800"/>
            </a:xfrm>
            <a:prstGeom prst="rect">
              <a:avLst/>
            </a:prstGeom>
            <a:ln>
              <a:noFill/>
            </a:ln>
          </p:spPr>
        </p:pic>
        <p:sp>
          <p:nvSpPr>
            <p:cNvPr id="75" name="Rectangle 74"/>
            <p:cNvSpPr/>
            <p:nvPr/>
          </p:nvSpPr>
          <p:spPr>
            <a:xfrm>
              <a:off x="22255874" y="30786976"/>
              <a:ext cx="5389554" cy="369332"/>
            </a:xfrm>
            <a:prstGeom prst="rect">
              <a:avLst/>
            </a:prstGeom>
            <a:ln>
              <a:noFill/>
            </a:ln>
          </p:spPr>
          <p:txBody>
            <a:bodyPr wrap="none">
              <a:spAutoFit/>
            </a:bodyPr>
            <a:lstStyle/>
            <a:p>
              <a:r>
                <a:rPr lang="en-US" sz="1800" dirty="0" smtClean="0">
                  <a:solidFill>
                    <a:srgbClr val="FFFFFF"/>
                  </a:solidFill>
                  <a:latin typeface="Arial"/>
                  <a:cs typeface="Arial"/>
                </a:rPr>
                <a:t>Ceilometer backscatter at SLC site, 8-11 Jan. 2015</a:t>
              </a:r>
              <a:endParaRPr lang="en-US" sz="1800" dirty="0">
                <a:solidFill>
                  <a:srgbClr val="FFFFFF"/>
                </a:solidFill>
              </a:endParaRPr>
            </a:p>
          </p:txBody>
        </p:sp>
        <p:sp>
          <p:nvSpPr>
            <p:cNvPr id="76" name="Rectangle 75"/>
            <p:cNvSpPr/>
            <p:nvPr/>
          </p:nvSpPr>
          <p:spPr>
            <a:xfrm>
              <a:off x="21264330" y="30447378"/>
              <a:ext cx="8821119" cy="371230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8" name="TextBox 77"/>
          <p:cNvSpPr txBox="1"/>
          <p:nvPr/>
        </p:nvSpPr>
        <p:spPr>
          <a:xfrm>
            <a:off x="245155" y="39237576"/>
            <a:ext cx="6341625" cy="646331"/>
          </a:xfrm>
          <a:prstGeom prst="rect">
            <a:avLst/>
          </a:prstGeom>
          <a:noFill/>
        </p:spPr>
        <p:txBody>
          <a:bodyPr wrap="none" rtlCol="0">
            <a:spAutoFit/>
          </a:bodyPr>
          <a:lstStyle/>
          <a:p>
            <a:r>
              <a:rPr lang="en-US" sz="3600" b="1" dirty="0" smtClean="0">
                <a:latin typeface="Arial"/>
                <a:cs typeface="Arial"/>
              </a:rPr>
              <a:t>Radiative Transfer Modeling</a:t>
            </a:r>
            <a:endParaRPr lang="en-US" sz="3600" b="1" dirty="0">
              <a:latin typeface="Arial"/>
              <a:cs typeface="Arial"/>
            </a:endParaRPr>
          </a:p>
        </p:txBody>
      </p:sp>
      <p:sp>
        <p:nvSpPr>
          <p:cNvPr id="79" name="TextBox 78"/>
          <p:cNvSpPr txBox="1"/>
          <p:nvPr/>
        </p:nvSpPr>
        <p:spPr>
          <a:xfrm>
            <a:off x="245155" y="39991936"/>
            <a:ext cx="17448466" cy="1384995"/>
          </a:xfrm>
          <a:prstGeom prst="rect">
            <a:avLst/>
          </a:prstGeom>
          <a:noFill/>
        </p:spPr>
        <p:txBody>
          <a:bodyPr wrap="square" rtlCol="0">
            <a:spAutoFit/>
          </a:bodyPr>
          <a:lstStyle/>
          <a:p>
            <a:r>
              <a:rPr lang="en-US" sz="2800" dirty="0" smtClean="0">
                <a:latin typeface="Arial"/>
                <a:cs typeface="Arial"/>
              </a:rPr>
              <a:t>Spectrally-resolved radiative transfer modeling using observed temperature and humidity profiles and measured aerosol concentrations and size distributions will be necessary to fully understand the radiative energy exchange. </a:t>
            </a:r>
            <a:endParaRPr lang="en-US" sz="2800" baseline="30000" dirty="0" smtClean="0">
              <a:latin typeface="Arial"/>
              <a:cs typeface="Arial"/>
            </a:endParaRPr>
          </a:p>
        </p:txBody>
      </p:sp>
      <p:pic>
        <p:nvPicPr>
          <p:cNvPr id="83" name="Picture 82" descr="Screen Shot 2015-06-07 at 4.24.15 PM.png"/>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19695596" y="41781275"/>
            <a:ext cx="1880549" cy="896877"/>
          </a:xfrm>
          <a:prstGeom prst="rect">
            <a:avLst/>
          </a:prstGeom>
        </p:spPr>
      </p:pic>
      <p:sp>
        <p:nvSpPr>
          <p:cNvPr id="84" name="Oval 83"/>
          <p:cNvSpPr/>
          <p:nvPr/>
        </p:nvSpPr>
        <p:spPr>
          <a:xfrm>
            <a:off x="24190177" y="25999529"/>
            <a:ext cx="321696" cy="320040"/>
          </a:xfrm>
          <a:prstGeom prst="ellipse">
            <a:avLst/>
          </a:prstGeom>
          <a:solidFill>
            <a:srgbClr val="FF6600"/>
          </a:solidFill>
          <a:ln>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smtClean="0">
                <a:solidFill>
                  <a:schemeClr val="tx1"/>
                </a:solidFill>
              </a:rPr>
              <a:t>2</a:t>
            </a:r>
            <a:endParaRPr lang="en-US" sz="1600" b="1" dirty="0">
              <a:solidFill>
                <a:schemeClr val="tx1"/>
              </a:solidFill>
            </a:endParaRPr>
          </a:p>
        </p:txBody>
      </p:sp>
      <p:sp>
        <p:nvSpPr>
          <p:cNvPr id="85" name="Oval 84"/>
          <p:cNvSpPr/>
          <p:nvPr/>
        </p:nvSpPr>
        <p:spPr>
          <a:xfrm>
            <a:off x="29457991" y="21330238"/>
            <a:ext cx="321696" cy="320040"/>
          </a:xfrm>
          <a:prstGeom prst="ellipse">
            <a:avLst/>
          </a:prstGeom>
          <a:solidFill>
            <a:srgbClr val="FF6600"/>
          </a:solidFill>
          <a:ln>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smtClean="0">
                <a:solidFill>
                  <a:schemeClr val="tx1"/>
                </a:solidFill>
              </a:rPr>
              <a:t>2</a:t>
            </a:r>
            <a:endParaRPr lang="en-US" sz="1600" b="1" dirty="0">
              <a:solidFill>
                <a:schemeClr val="tx1"/>
              </a:solidFill>
            </a:endParaRPr>
          </a:p>
        </p:txBody>
      </p:sp>
      <p:sp>
        <p:nvSpPr>
          <p:cNvPr id="86" name="Oval 85"/>
          <p:cNvSpPr/>
          <p:nvPr/>
        </p:nvSpPr>
        <p:spPr>
          <a:xfrm>
            <a:off x="16630759" y="26880842"/>
            <a:ext cx="321696" cy="320040"/>
          </a:xfrm>
          <a:prstGeom prst="ellipse">
            <a:avLst/>
          </a:prstGeom>
          <a:solidFill>
            <a:schemeClr val="accent2"/>
          </a:solidFill>
          <a:ln>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smtClean="0">
                <a:solidFill>
                  <a:schemeClr val="tx1"/>
                </a:solidFill>
              </a:rPr>
              <a:t>3</a:t>
            </a:r>
            <a:endParaRPr lang="en-US" sz="1600" b="1" dirty="0">
              <a:solidFill>
                <a:schemeClr val="tx1"/>
              </a:solidFill>
            </a:endParaRPr>
          </a:p>
        </p:txBody>
      </p:sp>
      <p:sp>
        <p:nvSpPr>
          <p:cNvPr id="87" name="Oval 86"/>
          <p:cNvSpPr/>
          <p:nvPr/>
        </p:nvSpPr>
        <p:spPr>
          <a:xfrm>
            <a:off x="29457991" y="23593674"/>
            <a:ext cx="321696" cy="320040"/>
          </a:xfrm>
          <a:prstGeom prst="ellipse">
            <a:avLst/>
          </a:prstGeom>
          <a:solidFill>
            <a:schemeClr val="accent2"/>
          </a:solidFill>
          <a:ln>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smtClean="0">
                <a:solidFill>
                  <a:schemeClr val="tx1"/>
                </a:solidFill>
              </a:rPr>
              <a:t>3</a:t>
            </a:r>
            <a:endParaRPr lang="en-US" sz="1600" b="1" dirty="0">
              <a:solidFill>
                <a:schemeClr val="tx1"/>
              </a:solidFill>
            </a:endParaRPr>
          </a:p>
        </p:txBody>
      </p:sp>
      <p:sp>
        <p:nvSpPr>
          <p:cNvPr id="88" name="Oval 87"/>
          <p:cNvSpPr/>
          <p:nvPr/>
        </p:nvSpPr>
        <p:spPr>
          <a:xfrm>
            <a:off x="21285038" y="29090989"/>
            <a:ext cx="321696" cy="320040"/>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a:solidFill>
                  <a:schemeClr val="tx1"/>
                </a:solidFill>
              </a:rPr>
              <a:t>1</a:t>
            </a:r>
          </a:p>
        </p:txBody>
      </p:sp>
      <p:sp>
        <p:nvSpPr>
          <p:cNvPr id="89" name="Oval 88"/>
          <p:cNvSpPr/>
          <p:nvPr/>
        </p:nvSpPr>
        <p:spPr>
          <a:xfrm>
            <a:off x="29457991" y="19074036"/>
            <a:ext cx="321696" cy="320040"/>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a:solidFill>
                  <a:schemeClr val="tx1"/>
                </a:solidFill>
              </a:rPr>
              <a:t>1</a:t>
            </a:r>
          </a:p>
        </p:txBody>
      </p:sp>
      <p:sp>
        <p:nvSpPr>
          <p:cNvPr id="90" name="Oval 89"/>
          <p:cNvSpPr/>
          <p:nvPr/>
        </p:nvSpPr>
        <p:spPr>
          <a:xfrm>
            <a:off x="17058058" y="26880842"/>
            <a:ext cx="321696" cy="320040"/>
          </a:xfrm>
          <a:prstGeom prst="ellipse">
            <a:avLst/>
          </a:prstGeom>
          <a:solidFill>
            <a:schemeClr val="accent6"/>
          </a:solidFill>
          <a:ln>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smtClean="0">
                <a:solidFill>
                  <a:schemeClr val="tx1"/>
                </a:solidFill>
              </a:rPr>
              <a:t>4</a:t>
            </a:r>
            <a:endParaRPr lang="en-US" sz="1600" b="1" dirty="0">
              <a:solidFill>
                <a:schemeClr val="tx1"/>
              </a:solidFill>
            </a:endParaRPr>
          </a:p>
        </p:txBody>
      </p:sp>
      <p:sp>
        <p:nvSpPr>
          <p:cNvPr id="91" name="Oval 90"/>
          <p:cNvSpPr/>
          <p:nvPr/>
        </p:nvSpPr>
        <p:spPr>
          <a:xfrm>
            <a:off x="29457991" y="25842932"/>
            <a:ext cx="321696" cy="320040"/>
          </a:xfrm>
          <a:prstGeom prst="ellipse">
            <a:avLst/>
          </a:prstGeom>
          <a:solidFill>
            <a:schemeClr val="accent6"/>
          </a:solidFill>
          <a:ln>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smtClean="0">
                <a:solidFill>
                  <a:schemeClr val="tx1"/>
                </a:solidFill>
              </a:rPr>
              <a:t>4</a:t>
            </a:r>
            <a:endParaRPr lang="en-US" sz="1600" b="1" dirty="0">
              <a:solidFill>
                <a:schemeClr val="tx1"/>
              </a:solidFill>
            </a:endParaRPr>
          </a:p>
        </p:txBody>
      </p:sp>
      <p:sp>
        <p:nvSpPr>
          <p:cNvPr id="93" name="Oval 92"/>
          <p:cNvSpPr/>
          <p:nvPr/>
        </p:nvSpPr>
        <p:spPr>
          <a:xfrm>
            <a:off x="29457991" y="27989727"/>
            <a:ext cx="321696" cy="320040"/>
          </a:xfrm>
          <a:prstGeom prst="ellipse">
            <a:avLst/>
          </a:prstGeom>
          <a:solidFill>
            <a:srgbClr val="800000"/>
          </a:solidFill>
          <a:ln>
            <a:solidFill>
              <a:srgbClr val="8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smtClean="0">
                <a:solidFill>
                  <a:schemeClr val="tx1"/>
                </a:solidFill>
              </a:rPr>
              <a:t>5</a:t>
            </a:r>
            <a:endParaRPr lang="en-US" sz="1600" b="1" dirty="0">
              <a:solidFill>
                <a:schemeClr val="tx1"/>
              </a:solidFill>
            </a:endParaRPr>
          </a:p>
        </p:txBody>
      </p:sp>
      <p:sp>
        <p:nvSpPr>
          <p:cNvPr id="94" name="Oval 93"/>
          <p:cNvSpPr/>
          <p:nvPr/>
        </p:nvSpPr>
        <p:spPr>
          <a:xfrm>
            <a:off x="18799768" y="28020809"/>
            <a:ext cx="321696" cy="320040"/>
          </a:xfrm>
          <a:prstGeom prst="ellipse">
            <a:avLst/>
          </a:prstGeom>
          <a:solidFill>
            <a:srgbClr val="800000"/>
          </a:solidFill>
          <a:ln>
            <a:solidFill>
              <a:srgbClr val="8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smtClean="0">
                <a:solidFill>
                  <a:schemeClr val="tx1"/>
                </a:solidFill>
              </a:rPr>
              <a:t>5</a:t>
            </a:r>
            <a:endParaRPr lang="en-US" sz="1600" b="1" dirty="0">
              <a:solidFill>
                <a:schemeClr val="tx1"/>
              </a:solidFill>
            </a:endParaRPr>
          </a:p>
        </p:txBody>
      </p:sp>
      <p:sp>
        <p:nvSpPr>
          <p:cNvPr id="92" name="Rectangle 91"/>
          <p:cNvSpPr/>
          <p:nvPr/>
        </p:nvSpPr>
        <p:spPr>
          <a:xfrm>
            <a:off x="189806" y="30263137"/>
            <a:ext cx="17503815" cy="11330348"/>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7" name="Rectangle 96"/>
          <p:cNvSpPr/>
          <p:nvPr/>
        </p:nvSpPr>
        <p:spPr>
          <a:xfrm>
            <a:off x="17807167" y="34119459"/>
            <a:ext cx="12278282" cy="7474026"/>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5" name="Picture 34" descr="Screen Shot 2015-08-25 at 1.40.18 PM.png"/>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27290259" y="30321565"/>
            <a:ext cx="2557500" cy="3579549"/>
          </a:xfrm>
          <a:prstGeom prst="rect">
            <a:avLst/>
          </a:prstGeom>
        </p:spPr>
      </p:pic>
      <p:sp>
        <p:nvSpPr>
          <p:cNvPr id="98" name="Rectangle 97"/>
          <p:cNvSpPr/>
          <p:nvPr/>
        </p:nvSpPr>
        <p:spPr>
          <a:xfrm>
            <a:off x="17807167" y="30263138"/>
            <a:ext cx="12278282" cy="3722686"/>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56714490"/>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none" rtlCol="0">
        <a:spAutoFit/>
      </a:bodyPr>
      <a:lstStyle>
        <a:defPPr>
          <a:defRPr sz="4800" dirty="0" smtClean="0">
            <a:latin typeface="Arial"/>
            <a:cs typeface="Arial"/>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11028</TotalTime>
  <Words>891</Words>
  <Application>Microsoft Macintosh PowerPoint</Application>
  <PresentationFormat>Custom</PresentationFormat>
  <Paragraphs>72</Paragraphs>
  <Slides>1</Slides>
  <Notes>1</Notes>
  <HiddenSlides>0</HiddenSlides>
  <MMClips>0</MMClips>
  <ScaleCrop>false</ScaleCrop>
  <HeadingPairs>
    <vt:vector size="4" baseType="variant">
      <vt:variant>
        <vt:lpstr>Theme</vt:lpstr>
      </vt:variant>
      <vt:variant>
        <vt:i4>1</vt:i4>
      </vt:variant>
      <vt:variant>
        <vt:lpstr>Slide Titles</vt:lpstr>
      </vt:variant>
      <vt:variant>
        <vt:i4>1</vt:i4>
      </vt:variant>
    </vt:vector>
  </HeadingPairs>
  <TitlesOfParts>
    <vt:vector size="2" baseType="lpstr">
      <vt:lpstr>Office Theme</vt:lpstr>
      <vt:lpstr>PowerPoint Presentation</vt:lpstr>
    </vt:vector>
  </TitlesOfParts>
  <Company>U of Utah</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Sebastian Hoch</dc:creator>
  <cp:lastModifiedBy>Sebastian Hoch</cp:lastModifiedBy>
  <cp:revision>70</cp:revision>
  <dcterms:created xsi:type="dcterms:W3CDTF">2015-08-03T23:28:05Z</dcterms:created>
  <dcterms:modified xsi:type="dcterms:W3CDTF">2015-08-25T19:45:16Z</dcterms:modified>
</cp:coreProperties>
</file>