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91" r:id="rId2"/>
    <p:sldId id="295" r:id="rId3"/>
    <p:sldId id="302" r:id="rId4"/>
    <p:sldId id="256" r:id="rId5"/>
    <p:sldId id="257" r:id="rId6"/>
    <p:sldId id="271" r:id="rId7"/>
    <p:sldId id="296" r:id="rId8"/>
    <p:sldId id="263" r:id="rId9"/>
    <p:sldId id="260" r:id="rId10"/>
    <p:sldId id="261" r:id="rId11"/>
    <p:sldId id="262" r:id="rId12"/>
    <p:sldId id="264" r:id="rId13"/>
    <p:sldId id="265" r:id="rId14"/>
    <p:sldId id="266" r:id="rId15"/>
    <p:sldId id="268" r:id="rId16"/>
    <p:sldId id="269" r:id="rId17"/>
    <p:sldId id="270" r:id="rId18"/>
    <p:sldId id="297" r:id="rId19"/>
    <p:sldId id="298" r:id="rId20"/>
    <p:sldId id="299" r:id="rId21"/>
    <p:sldId id="289" r:id="rId22"/>
    <p:sldId id="275" r:id="rId23"/>
    <p:sldId id="277" r:id="rId24"/>
    <p:sldId id="283" r:id="rId25"/>
    <p:sldId id="286" r:id="rId26"/>
    <p:sldId id="282" r:id="rId27"/>
    <p:sldId id="293" r:id="rId28"/>
    <p:sldId id="288" r:id="rId29"/>
    <p:sldId id="290" r:id="rId30"/>
    <p:sldId id="281" r:id="rId31"/>
    <p:sldId id="284" r:id="rId32"/>
    <p:sldId id="301" r:id="rId33"/>
    <p:sldId id="280" r:id="rId34"/>
    <p:sldId id="300" r:id="rId35"/>
    <p:sldId id="287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C9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52" d="100"/>
          <a:sy n="52" d="100"/>
        </p:scale>
        <p:origin x="-7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D49D99-200D-FA46-AB14-6E171255D9E3}" type="datetimeFigureOut">
              <a:rPr lang="en-US" smtClean="0"/>
              <a:t>9/8/11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453AB2-00B7-C840-84AC-E61C0A4B7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992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53AB2-00B7-C840-84AC-E61C0A4B74D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505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EA581-6998-3140-B4BD-0C43198BEDFF}" type="datetimeFigureOut">
              <a:rPr lang="en-US" smtClean="0"/>
              <a:pPr/>
              <a:t>9/8/11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2B3B9-8C67-274E-BE7B-FF9906B3A2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EA581-6998-3140-B4BD-0C43198BEDFF}" type="datetimeFigureOut">
              <a:rPr lang="en-US" smtClean="0"/>
              <a:pPr/>
              <a:t>9/8/11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2B3B9-8C67-274E-BE7B-FF9906B3A2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EA581-6998-3140-B4BD-0C43198BEDFF}" type="datetimeFigureOut">
              <a:rPr lang="en-US" smtClean="0"/>
              <a:pPr/>
              <a:t>9/8/11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2B3B9-8C67-274E-BE7B-FF9906B3A2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EA581-6998-3140-B4BD-0C43198BEDFF}" type="datetimeFigureOut">
              <a:rPr lang="en-US" smtClean="0"/>
              <a:pPr/>
              <a:t>9/8/11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2B3B9-8C67-274E-BE7B-FF9906B3A2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EA581-6998-3140-B4BD-0C43198BEDFF}" type="datetimeFigureOut">
              <a:rPr lang="en-US" smtClean="0"/>
              <a:pPr/>
              <a:t>9/8/11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2B3B9-8C67-274E-BE7B-FF9906B3A2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EA581-6998-3140-B4BD-0C43198BEDFF}" type="datetimeFigureOut">
              <a:rPr lang="en-US" smtClean="0"/>
              <a:pPr/>
              <a:t>9/8/11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2B3B9-8C67-274E-BE7B-FF9906B3A2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EA581-6998-3140-B4BD-0C43198BEDFF}" type="datetimeFigureOut">
              <a:rPr lang="en-US" smtClean="0"/>
              <a:pPr/>
              <a:t>9/8/11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2B3B9-8C67-274E-BE7B-FF9906B3A2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EA581-6998-3140-B4BD-0C43198BEDFF}" type="datetimeFigureOut">
              <a:rPr lang="en-US" smtClean="0"/>
              <a:pPr/>
              <a:t>9/8/11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2B3B9-8C67-274E-BE7B-FF9906B3A2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EA581-6998-3140-B4BD-0C43198BEDFF}" type="datetimeFigureOut">
              <a:rPr lang="en-US" smtClean="0"/>
              <a:pPr/>
              <a:t>9/8/11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2B3B9-8C67-274E-BE7B-FF9906B3A2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EA581-6998-3140-B4BD-0C43198BEDFF}" type="datetimeFigureOut">
              <a:rPr lang="en-US" smtClean="0"/>
              <a:pPr/>
              <a:t>9/8/11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2B3B9-8C67-274E-BE7B-FF9906B3A2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EA581-6998-3140-B4BD-0C43198BEDFF}" type="datetimeFigureOut">
              <a:rPr lang="en-US" smtClean="0"/>
              <a:pPr/>
              <a:t>9/8/11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2B3B9-8C67-274E-BE7B-FF9906B3A2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2EA581-6998-3140-B4BD-0C43198BEDFF}" type="datetimeFigureOut">
              <a:rPr lang="en-US" smtClean="0"/>
              <a:pPr/>
              <a:t>9/8/11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2B3B9-8C67-274E-BE7B-FF9906B3A20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0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emf"/><Relationship Id="rId3" Type="http://schemas.openxmlformats.org/officeDocument/2006/relationships/image" Target="../media/image23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emf"/><Relationship Id="rId3" Type="http://schemas.openxmlformats.org/officeDocument/2006/relationships/image" Target="../media/image25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tterhorn-EastAndNorthside-viewedFromZermatt_landscapeformat-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63877" y="326277"/>
            <a:ext cx="3053597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</a:rPr>
              <a:t>Materhorn</a:t>
            </a:r>
            <a:r>
              <a:rPr lang="en-US" sz="3600" dirty="0">
                <a:solidFill>
                  <a:schemeClr val="bg1"/>
                </a:solidFill>
              </a:rPr>
              <a:t> X: </a:t>
            </a:r>
            <a:endParaRPr lang="en-US" sz="3600" dirty="0" smtClean="0">
              <a:solidFill>
                <a:schemeClr val="bg1"/>
              </a:solidFill>
            </a:endParaRPr>
          </a:p>
          <a:p>
            <a:r>
              <a:rPr lang="en-US" sz="3600" dirty="0" smtClean="0">
                <a:solidFill>
                  <a:schemeClr val="bg1"/>
                </a:solidFill>
              </a:rPr>
              <a:t>Field studies</a:t>
            </a:r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4225" y="6514714"/>
            <a:ext cx="27505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© Marcel </a:t>
            </a:r>
            <a:r>
              <a:rPr lang="en-US" sz="1200" dirty="0" err="1" smtClean="0">
                <a:solidFill>
                  <a:schemeClr val="bg1"/>
                </a:solidFill>
              </a:rPr>
              <a:t>Wiesweg</a:t>
            </a:r>
            <a:r>
              <a:rPr lang="en-US" sz="1200" dirty="0" smtClean="0">
                <a:solidFill>
                  <a:schemeClr val="bg1"/>
                </a:solidFill>
              </a:rPr>
              <a:t>, Wikipedia Commons 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48520" y="4243339"/>
            <a:ext cx="518398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Dave Whiteman &amp; Sebastian </a:t>
            </a:r>
            <a:r>
              <a:rPr lang="en-US" sz="2800" dirty="0" smtClean="0">
                <a:solidFill>
                  <a:schemeClr val="bg1"/>
                </a:solidFill>
              </a:rPr>
              <a:t>Hoch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Matt </a:t>
            </a:r>
            <a:r>
              <a:rPr lang="en-US" sz="2800" dirty="0" err="1" smtClean="0">
                <a:solidFill>
                  <a:schemeClr val="bg1"/>
                </a:solidFill>
              </a:rPr>
              <a:t>Jeglum</a:t>
            </a:r>
            <a:r>
              <a:rPr lang="en-US" sz="2800" dirty="0" smtClean="0">
                <a:solidFill>
                  <a:schemeClr val="bg1"/>
                </a:solidFill>
              </a:rPr>
              <a:t> &amp; Leah Campbell</a:t>
            </a:r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University of Utah</a:t>
            </a:r>
          </a:p>
          <a:p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044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stdesert_all_klh_w10m_08h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4498"/>
            <a:ext cx="9144000" cy="64645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54013" y="12036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 hours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stdesert_all_klh_w10m_12h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702"/>
            <a:ext cx="9144000" cy="64645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54013" y="12036"/>
            <a:ext cx="1005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 hours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ugway_all_klh_w10m_01h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702"/>
            <a:ext cx="9144000" cy="64645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54013" y="12036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hour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ugway_all_klh_w10m_03h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702"/>
            <a:ext cx="9144000" cy="64645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54013" y="12036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 hours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ugway_all_klh_w10m_05h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702"/>
            <a:ext cx="9144000" cy="64645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54013" y="12036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 hours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ugway_kb_klh_w10m_01h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702"/>
            <a:ext cx="9144000" cy="64645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54013" y="12036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hour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ugway_kb_klh_w10m_03h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702"/>
            <a:ext cx="9144000" cy="64645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54013" y="12036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 hours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ugway_kb_klh_w10m_05h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702"/>
            <a:ext cx="9144000" cy="64645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54013" y="12036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 hours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9955" y="429410"/>
            <a:ext cx="2778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Summary – KLAM 21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529955" y="1763323"/>
            <a:ext cx="8071440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The nocturnal wind field at DGP is strongly influenced by thermally driven flows.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 homogeneous SE down-valley flow results across the basin east of Granite Peak.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KLAM 21 produces a cold air layer of ~100 m depth.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Local drainage flows from Granite Peak interact with the SE down-valley flow.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638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PGsite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23"/>
          <a:stretch/>
        </p:blipFill>
        <p:spPr>
          <a:xfrm>
            <a:off x="169029" y="731514"/>
            <a:ext cx="8607193" cy="600200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2125" y="63952"/>
            <a:ext cx="87671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Wind field evolution over </a:t>
            </a:r>
            <a:r>
              <a:rPr lang="en-US" sz="2000" dirty="0" smtClean="0"/>
              <a:t>DPG </a:t>
            </a:r>
            <a:r>
              <a:rPr lang="en-US" sz="2000" dirty="0"/>
              <a:t>during </a:t>
            </a:r>
            <a:r>
              <a:rPr lang="en-US" sz="2000" i="1" dirty="0"/>
              <a:t>undisturbed fair weather </a:t>
            </a:r>
            <a:r>
              <a:rPr lang="en-US" sz="2000" i="1" dirty="0" smtClean="0"/>
              <a:t>days</a:t>
            </a:r>
            <a:r>
              <a:rPr lang="en-US" sz="2000" dirty="0" smtClean="0"/>
              <a:t>.</a:t>
            </a:r>
          </a:p>
          <a:p>
            <a:r>
              <a:rPr lang="en-US" sz="2000" dirty="0" smtClean="0"/>
              <a:t>JJA 1998-2008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17245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16927" y="4403839"/>
            <a:ext cx="39745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From </a:t>
            </a:r>
            <a:r>
              <a:rPr lang="en-US" sz="1200" dirty="0" err="1" smtClean="0"/>
              <a:t>WillhiteWeb.com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pic>
        <p:nvPicPr>
          <p:cNvPr id="6" name="Picture 5" descr="Matterhorn-EastAndNorthside-viewedFromZermatt_landscapeformat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4" y="1576460"/>
            <a:ext cx="3769839" cy="28273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68029" y="740047"/>
            <a:ext cx="20045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MATTERHORN 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4551893" y="746265"/>
            <a:ext cx="20045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MAT</a:t>
            </a:r>
            <a:r>
              <a:rPr lang="en-US" sz="2400" strike="sngStrike" dirty="0" smtClean="0">
                <a:solidFill>
                  <a:srgbClr val="FF0000"/>
                </a:solidFill>
              </a:rPr>
              <a:t>T</a:t>
            </a:r>
            <a:r>
              <a:rPr lang="en-US" sz="2400" dirty="0" smtClean="0"/>
              <a:t>ERHORN 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138650" y="4386037"/>
            <a:ext cx="27505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© Marcel </a:t>
            </a:r>
            <a:r>
              <a:rPr lang="en-US" sz="1200" dirty="0" err="1" smtClean="0"/>
              <a:t>Wiesweg</a:t>
            </a:r>
            <a:r>
              <a:rPr lang="en-US" sz="1200" dirty="0" smtClean="0"/>
              <a:t>, Wikipedia Commons </a:t>
            </a:r>
            <a:endParaRPr lang="en-US" sz="1200" dirty="0"/>
          </a:p>
        </p:txBody>
      </p:sp>
      <p:pic>
        <p:nvPicPr>
          <p:cNvPr id="10" name="Picture 9" descr="granite_peak_dugway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6" t="6571" r="3861" b="35744"/>
          <a:stretch/>
        </p:blipFill>
        <p:spPr>
          <a:xfrm>
            <a:off x="3916927" y="1585597"/>
            <a:ext cx="5212389" cy="279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297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22057" y="6039299"/>
            <a:ext cx="7230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4025" indent="-454025"/>
            <a:r>
              <a:rPr lang="en-US" sz="1200" dirty="0" err="1" smtClean="0">
                <a:latin typeface="Arial"/>
                <a:cs typeface="Arial"/>
              </a:rPr>
              <a:t>Tippetts</a:t>
            </a:r>
            <a:r>
              <a:rPr lang="en-US" sz="1200" dirty="0" smtClean="0">
                <a:latin typeface="Arial"/>
                <a:cs typeface="Arial"/>
              </a:rPr>
              <a:t>, J. M., and C. D. Whiteman, 2010: Fair-weather diurnal wind field in a complex mountainous region. Amer. Meteor. Soc. Annual Meeting 9th Student Conference, 16-17 Jan 2010, Atlanta, GA.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22057" y="240374"/>
            <a:ext cx="6525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Fair weather day: </a:t>
            </a:r>
            <a:r>
              <a:rPr lang="en-US" dirty="0" smtClean="0">
                <a:solidFill>
                  <a:srgbClr val="FF0000"/>
                </a:solidFill>
              </a:rPr>
              <a:t>70% of total global radiation, wind speeds &lt; 3 </a:t>
            </a:r>
            <a:r>
              <a:rPr lang="en-US" dirty="0" err="1" smtClean="0">
                <a:solidFill>
                  <a:srgbClr val="FF0000"/>
                </a:solidFill>
              </a:rPr>
              <a:t>m/s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MM_70MST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969" y="800206"/>
            <a:ext cx="7365781" cy="484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79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4925" y="149696"/>
            <a:ext cx="402944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Drainage Flow Experiment</a:t>
            </a:r>
          </a:p>
          <a:p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55402" y="782865"/>
            <a:ext cx="4339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Experiment designed by Al </a:t>
            </a:r>
            <a:r>
              <a:rPr lang="en-US" dirty="0" err="1" smtClean="0"/>
              <a:t>Astling</a:t>
            </a:r>
            <a:r>
              <a:rPr lang="en-US" dirty="0" smtClean="0"/>
              <a:t> at DPG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East slope of Granite Mountain</a:t>
            </a:r>
            <a:endParaRPr lang="en-US" dirty="0"/>
          </a:p>
        </p:txBody>
      </p:sp>
      <p:pic>
        <p:nvPicPr>
          <p:cNvPr id="5" name="Picture 4" descr="WSE_Granite_Mtn_V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494" y="1429196"/>
            <a:ext cx="6962506" cy="538011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734338"/>
            <a:ext cx="232310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6875" indent="-396875"/>
            <a:endParaRPr lang="en-US" dirty="0"/>
          </a:p>
          <a:p>
            <a:r>
              <a:rPr lang="en-US" dirty="0" smtClean="0"/>
              <a:t>Years </a:t>
            </a:r>
            <a:r>
              <a:rPr lang="en-US" dirty="0"/>
              <a:t>2008-</a:t>
            </a:r>
            <a:r>
              <a:rPr lang="en-US" dirty="0" smtClean="0"/>
              <a:t>2009</a:t>
            </a:r>
          </a:p>
          <a:p>
            <a:r>
              <a:rPr lang="en-US" dirty="0" smtClean="0"/>
              <a:t>9 </a:t>
            </a:r>
            <a:r>
              <a:rPr lang="en-US" dirty="0"/>
              <a:t>SAMS</a:t>
            </a:r>
          </a:p>
          <a:p>
            <a:r>
              <a:rPr lang="en-US" dirty="0" smtClean="0"/>
              <a:t>5 </a:t>
            </a:r>
            <a:r>
              <a:rPr lang="en-US" dirty="0"/>
              <a:t>PWIDS</a:t>
            </a:r>
          </a:p>
          <a:p>
            <a:r>
              <a:rPr lang="en-US" dirty="0" smtClean="0"/>
              <a:t>1 </a:t>
            </a:r>
            <a:r>
              <a:rPr lang="en-US" dirty="0"/>
              <a:t>32-m tower, 5 </a:t>
            </a:r>
            <a:r>
              <a:rPr lang="en-US" dirty="0" smtClean="0"/>
              <a:t>levels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67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ugway_map_winds_v2_horplot_MAM_CEDAR_LT_5ms.pdf"/>
          <p:cNvPicPr>
            <a:picLocks noChangeAspect="1"/>
          </p:cNvPicPr>
          <p:nvPr/>
        </p:nvPicPr>
        <p:blipFill>
          <a:blip r:embed="rId2"/>
          <a:srcRect t="12516" b="46105"/>
          <a:stretch>
            <a:fillRect/>
          </a:stretch>
        </p:blipFill>
        <p:spPr>
          <a:xfrm rot="10800000">
            <a:off x="134470" y="858345"/>
            <a:ext cx="8875059" cy="2837793"/>
          </a:xfrm>
          <a:prstGeom prst="rect">
            <a:avLst/>
          </a:prstGeom>
        </p:spPr>
      </p:pic>
      <p:pic>
        <p:nvPicPr>
          <p:cNvPr id="4" name="Picture 3" descr="dugway_map_winds_v2_horplot_MAM_CEDAR_LT_5ms.pdf"/>
          <p:cNvPicPr>
            <a:picLocks noChangeAspect="1"/>
          </p:cNvPicPr>
          <p:nvPr/>
        </p:nvPicPr>
        <p:blipFill>
          <a:blip r:embed="rId3"/>
          <a:srcRect t="12261" b="45977"/>
          <a:stretch>
            <a:fillRect/>
          </a:stretch>
        </p:blipFill>
        <p:spPr>
          <a:xfrm rot="10800000">
            <a:off x="134470" y="3801247"/>
            <a:ext cx="8875059" cy="28640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7793" y="244506"/>
            <a:ext cx="2134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Spring: March-May</a:t>
            </a:r>
            <a:endParaRPr lang="en-US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ugway_map_winds_v2_horplot_SON_CEDAR_LT_5ms.pdf"/>
          <p:cNvPicPr>
            <a:picLocks noChangeAspect="1"/>
          </p:cNvPicPr>
          <p:nvPr/>
        </p:nvPicPr>
        <p:blipFill>
          <a:blip r:embed="rId2"/>
          <a:srcRect t="13027" b="46616"/>
          <a:stretch>
            <a:fillRect/>
          </a:stretch>
        </p:blipFill>
        <p:spPr>
          <a:xfrm rot="10800000">
            <a:off x="134470" y="893379"/>
            <a:ext cx="8875059" cy="2767724"/>
          </a:xfrm>
          <a:prstGeom prst="rect">
            <a:avLst/>
          </a:prstGeom>
        </p:spPr>
      </p:pic>
      <p:pic>
        <p:nvPicPr>
          <p:cNvPr id="3" name="Picture 2" descr="dugway_map_winds_v2_horplot_SON_CEDAR_LT_5ms.pdf"/>
          <p:cNvPicPr>
            <a:picLocks noChangeAspect="1"/>
          </p:cNvPicPr>
          <p:nvPr/>
        </p:nvPicPr>
        <p:blipFill>
          <a:blip r:embed="rId3"/>
          <a:srcRect t="12261" b="45849"/>
          <a:stretch>
            <a:fillRect/>
          </a:stretch>
        </p:blipFill>
        <p:spPr>
          <a:xfrm rot="10800000">
            <a:off x="134470" y="3792487"/>
            <a:ext cx="8875059" cy="28728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0276" y="244506"/>
            <a:ext cx="2955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Fall: September-November</a:t>
            </a:r>
            <a:endParaRPr lang="en-US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4725" y="639955"/>
            <a:ext cx="563878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Dave Whiteman (Research Professor, University of Utah)</a:t>
            </a:r>
            <a:endParaRPr lang="en-US" sz="1600" dirty="0"/>
          </a:p>
          <a:p>
            <a:r>
              <a:rPr lang="en-US" sz="1600" dirty="0" smtClean="0"/>
              <a:t>Sebastian </a:t>
            </a:r>
            <a:r>
              <a:rPr lang="en-US" sz="1600" dirty="0"/>
              <a:t>Hoch </a:t>
            </a:r>
            <a:r>
              <a:rPr lang="en-US" sz="1600" dirty="0" smtClean="0"/>
              <a:t>(Assistant Research </a:t>
            </a:r>
            <a:r>
              <a:rPr lang="en-US" sz="1600" dirty="0"/>
              <a:t>Professor, University of Utah</a:t>
            </a:r>
            <a:r>
              <a:rPr lang="en-US" sz="1600" dirty="0" smtClean="0"/>
              <a:t>)</a:t>
            </a:r>
            <a:endParaRPr lang="en-US" sz="1600" dirty="0"/>
          </a:p>
          <a:p>
            <a:r>
              <a:rPr lang="en-US" sz="1600" dirty="0" smtClean="0"/>
              <a:t>Matt </a:t>
            </a:r>
            <a:r>
              <a:rPr lang="en-US" sz="1600" dirty="0" err="1" smtClean="0"/>
              <a:t>Jeglum</a:t>
            </a:r>
            <a:r>
              <a:rPr lang="en-US" sz="1600" dirty="0" smtClean="0"/>
              <a:t> (PhD Student</a:t>
            </a:r>
            <a:r>
              <a:rPr lang="en-US" sz="1600" dirty="0"/>
              <a:t>, University of Utah</a:t>
            </a:r>
            <a:r>
              <a:rPr lang="en-US" sz="1600" dirty="0" smtClean="0"/>
              <a:t>)</a:t>
            </a:r>
            <a:endParaRPr lang="en-US" sz="1600" dirty="0"/>
          </a:p>
          <a:p>
            <a:r>
              <a:rPr lang="en-US" sz="1600" dirty="0" smtClean="0"/>
              <a:t>Leah Campbell (</a:t>
            </a:r>
            <a:r>
              <a:rPr lang="en-US" sz="1600" dirty="0"/>
              <a:t>Masters Student, University of </a:t>
            </a:r>
            <a:r>
              <a:rPr lang="en-US" sz="1600" dirty="0" smtClean="0"/>
              <a:t>Utah</a:t>
            </a:r>
          </a:p>
          <a:p>
            <a:endParaRPr lang="en-US" sz="1600" dirty="0"/>
          </a:p>
          <a:p>
            <a:r>
              <a:rPr lang="en-US" sz="1600" dirty="0" smtClean="0"/>
              <a:t>Eric </a:t>
            </a:r>
            <a:r>
              <a:rPr lang="en-US" sz="1600" dirty="0" err="1" smtClean="0"/>
              <a:t>Pardyjak</a:t>
            </a:r>
            <a:r>
              <a:rPr lang="en-US" sz="1600" dirty="0" smtClean="0"/>
              <a:t>, Jim </a:t>
            </a:r>
            <a:r>
              <a:rPr lang="en-US" sz="1600" dirty="0" err="1" smtClean="0"/>
              <a:t>Steenburgh</a:t>
            </a:r>
            <a:r>
              <a:rPr lang="en-US" sz="1600" dirty="0" smtClean="0"/>
              <a:t>, </a:t>
            </a:r>
            <a:r>
              <a:rPr lang="en-US" sz="1600" dirty="0" err="1" smtClean="0"/>
              <a:t>Zhaoxia</a:t>
            </a:r>
            <a:r>
              <a:rPr lang="en-US" sz="1600" dirty="0" smtClean="0"/>
              <a:t> </a:t>
            </a:r>
            <a:r>
              <a:rPr lang="en-US" sz="1600" dirty="0" err="1" smtClean="0"/>
              <a:t>Pu</a:t>
            </a:r>
            <a:r>
              <a:rPr lang="en-US" sz="1600" dirty="0" smtClean="0"/>
              <a:t> </a:t>
            </a:r>
            <a:endParaRPr lang="en-US" sz="1600" dirty="0" smtClean="0"/>
          </a:p>
        </p:txBody>
      </p:sp>
      <p:sp>
        <p:nvSpPr>
          <p:cNvPr id="2" name="Rectangle 1"/>
          <p:cNvSpPr/>
          <p:nvPr/>
        </p:nvSpPr>
        <p:spPr>
          <a:xfrm>
            <a:off x="464725" y="110139"/>
            <a:ext cx="54809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rial"/>
                <a:cs typeface="Arial"/>
              </a:rPr>
              <a:t>Planned </a:t>
            </a:r>
            <a:r>
              <a:rPr lang="en-US" sz="2800" dirty="0" smtClean="0">
                <a:latin typeface="Arial"/>
                <a:cs typeface="Arial"/>
              </a:rPr>
              <a:t>Work – MATERHORN-X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4725" y="2421173"/>
            <a:ext cx="8480542" cy="4001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Research objectives</a:t>
            </a:r>
          </a:p>
          <a:p>
            <a:endParaRPr lang="en-US" dirty="0" smtClean="0"/>
          </a:p>
          <a:p>
            <a:r>
              <a:rPr lang="en-US" dirty="0" smtClean="0"/>
              <a:t>MATERHORN addresses the interaction of flows of different scales in complex terrain, and their predictability.</a:t>
            </a:r>
          </a:p>
          <a:p>
            <a:endParaRPr lang="en-US" dirty="0" smtClean="0"/>
          </a:p>
          <a:p>
            <a:r>
              <a:rPr lang="en-US" dirty="0" smtClean="0"/>
              <a:t>Local, thermally driven flows </a:t>
            </a:r>
            <a:r>
              <a:rPr lang="en-US" sz="1400" dirty="0" smtClean="0">
                <a:latin typeface="Wingdings"/>
                <a:ea typeface="Wingdings"/>
                <a:cs typeface="Wingdings"/>
                <a:sym typeface="Wingdings"/>
              </a:rPr>
              <a:t></a:t>
            </a:r>
            <a:r>
              <a:rPr lang="en-US" dirty="0" smtClean="0">
                <a:ea typeface="Wingdings"/>
                <a:cs typeface="Wingdings"/>
                <a:sym typeface="Wingdings"/>
              </a:rPr>
              <a:t> synoptic scale flows</a:t>
            </a:r>
            <a:endParaRPr lang="en-US" dirty="0" smtClean="0"/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/>
              <a:t>What drives the </a:t>
            </a:r>
            <a:r>
              <a:rPr lang="en-US" dirty="0" smtClean="0"/>
              <a:t>temporal </a:t>
            </a:r>
            <a:r>
              <a:rPr lang="en-US" dirty="0"/>
              <a:t>evolution </a:t>
            </a:r>
            <a:r>
              <a:rPr lang="en-US" dirty="0" smtClean="0"/>
              <a:t>and spatial variability of </a:t>
            </a:r>
            <a:r>
              <a:rPr lang="en-US" dirty="0"/>
              <a:t>thermally driven flows in the complex terrain around Granite Peak</a:t>
            </a:r>
            <a:r>
              <a:rPr lang="en-US" dirty="0" smtClean="0"/>
              <a:t>? 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How do these flows interact with the larger scale flows?</a:t>
            </a: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The collected comprehensive dataset is available for </a:t>
            </a:r>
            <a:r>
              <a:rPr lang="en-US" b="1" dirty="0" smtClean="0"/>
              <a:t>model validation </a:t>
            </a:r>
            <a:r>
              <a:rPr lang="en-US" dirty="0" smtClean="0"/>
              <a:t>and </a:t>
            </a:r>
            <a:r>
              <a:rPr lang="en-US" b="1" dirty="0" smtClean="0"/>
              <a:t>parameterization development</a:t>
            </a:r>
            <a:r>
              <a:rPr lang="en-US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81108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4725" y="551612"/>
            <a:ext cx="5273223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What drives the local circulations ?</a:t>
            </a:r>
          </a:p>
          <a:p>
            <a:endParaRPr lang="en-US" dirty="0" smtClean="0"/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Energy budget variations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1200150" lvl="2" indent="-285750">
              <a:buFontTx/>
              <a:buChar char="-"/>
            </a:pPr>
            <a:r>
              <a:rPr lang="en-US" dirty="0" smtClean="0"/>
              <a:t>Surface Layer development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114550" lvl="4" indent="-285750">
              <a:buFontTx/>
              <a:buChar char="-"/>
            </a:pPr>
            <a:r>
              <a:rPr lang="en-US" dirty="0" smtClean="0"/>
              <a:t>Boundary Layer evolution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604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7147" y="6288"/>
            <a:ext cx="8886853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Extended Flux Sites  (EFS)</a:t>
            </a:r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/>
          </a:p>
          <a:p>
            <a:endParaRPr lang="en-US" sz="2000" dirty="0" smtClean="0"/>
          </a:p>
          <a:p>
            <a:r>
              <a:rPr lang="en-US" sz="2000" dirty="0" smtClean="0"/>
              <a:t>3 Sites in different locations near Granite Peak: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9393885" y="170743"/>
            <a:ext cx="2282964" cy="360098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Related work:</a:t>
            </a:r>
          </a:p>
          <a:p>
            <a:endParaRPr lang="en-US" sz="1400" dirty="0"/>
          </a:p>
          <a:p>
            <a:r>
              <a:rPr lang="en-US" sz="1400" dirty="0" smtClean="0"/>
              <a:t>Whiteman et al. 2009:</a:t>
            </a:r>
          </a:p>
          <a:p>
            <a:r>
              <a:rPr lang="en-US" sz="1400" dirty="0" smtClean="0"/>
              <a:t>Evening Temperature Rises on Valley Floors and Slopes […]</a:t>
            </a:r>
          </a:p>
          <a:p>
            <a:r>
              <a:rPr lang="en-US" sz="1400" dirty="0" smtClean="0"/>
              <a:t>JAMC</a:t>
            </a:r>
          </a:p>
          <a:p>
            <a:endParaRPr lang="en-US" sz="1400" dirty="0"/>
          </a:p>
          <a:p>
            <a:r>
              <a:rPr lang="en-US" sz="1400" dirty="0" smtClean="0"/>
              <a:t>Hoch and Whiteman 2010:</a:t>
            </a:r>
          </a:p>
          <a:p>
            <a:r>
              <a:rPr lang="en-US" sz="1400" dirty="0" smtClean="0"/>
              <a:t>Topographic Effects on the radiation balance […]</a:t>
            </a:r>
          </a:p>
          <a:p>
            <a:r>
              <a:rPr lang="en-US" sz="1400" dirty="0" smtClean="0"/>
              <a:t>JAMC</a:t>
            </a:r>
          </a:p>
          <a:p>
            <a:endParaRPr lang="en-US" sz="1400" dirty="0"/>
          </a:p>
          <a:p>
            <a:r>
              <a:rPr lang="en-US" sz="1400" dirty="0" smtClean="0"/>
              <a:t>Hoch et al. 2011: </a:t>
            </a:r>
          </a:p>
          <a:p>
            <a:endParaRPr lang="en-US" sz="1400" dirty="0"/>
          </a:p>
          <a:p>
            <a:r>
              <a:rPr lang="en-US" sz="1400" dirty="0" smtClean="0"/>
              <a:t>Mayer et al. 2010: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257147" y="740827"/>
            <a:ext cx="8466967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Observe the spatial and temporal variability of surface–atmosphere interactions: </a:t>
            </a:r>
            <a:r>
              <a:rPr lang="en-US" dirty="0"/>
              <a:t>E</a:t>
            </a:r>
            <a:r>
              <a:rPr lang="en-US" dirty="0" smtClean="0"/>
              <a:t>xchange of heat and momentum.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Dataset for model validation &amp; parameterization </a:t>
            </a:r>
            <a:r>
              <a:rPr lang="en-US" dirty="0"/>
              <a:t>d</a:t>
            </a:r>
            <a:r>
              <a:rPr lang="en-US" dirty="0" smtClean="0"/>
              <a:t>evelopment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3815306" y="2609720"/>
            <a:ext cx="4618195" cy="3966725"/>
            <a:chOff x="3815306" y="2609720"/>
            <a:chExt cx="4618195" cy="3966725"/>
          </a:xfrm>
        </p:grpSpPr>
        <p:pic>
          <p:nvPicPr>
            <p:cNvPr id="6" name="Picture 5" descr="map_efs_dgp30m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95" t="41551" r="10520" b="8016"/>
            <a:stretch/>
          </p:blipFill>
          <p:spPr>
            <a:xfrm>
              <a:off x="3815306" y="2609720"/>
              <a:ext cx="4618195" cy="3966725"/>
            </a:xfrm>
            <a:prstGeom prst="rect">
              <a:avLst/>
            </a:prstGeom>
          </p:spPr>
        </p:pic>
        <p:sp>
          <p:nvSpPr>
            <p:cNvPr id="3" name="Oval 2"/>
            <p:cNvSpPr/>
            <p:nvPr/>
          </p:nvSpPr>
          <p:spPr>
            <a:xfrm>
              <a:off x="7718380" y="4260348"/>
              <a:ext cx="209605" cy="19931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4443128" y="3925069"/>
              <a:ext cx="209605" cy="19931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6679245" y="4533642"/>
              <a:ext cx="209605" cy="19931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ectangle 9"/>
          <p:cNvSpPr/>
          <p:nvPr/>
        </p:nvSpPr>
        <p:spPr>
          <a:xfrm>
            <a:off x="311900" y="2479067"/>
            <a:ext cx="378155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i="1" dirty="0"/>
              <a:t>East</a:t>
            </a:r>
            <a:r>
              <a:rPr lang="en-US" dirty="0"/>
              <a:t> and </a:t>
            </a:r>
            <a:r>
              <a:rPr lang="en-US" i="1" dirty="0"/>
              <a:t>West</a:t>
            </a:r>
            <a:r>
              <a:rPr lang="en-US" dirty="0"/>
              <a:t> of Granite Peak</a:t>
            </a:r>
          </a:p>
          <a:p>
            <a:pPr marL="342900" indent="-342900">
              <a:buFont typeface="Arial"/>
              <a:buChar char="•"/>
            </a:pPr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i="1" dirty="0"/>
              <a:t>High</a:t>
            </a:r>
            <a:r>
              <a:rPr lang="en-US" dirty="0"/>
              <a:t> and </a:t>
            </a:r>
            <a:r>
              <a:rPr lang="en-US" i="1" dirty="0"/>
              <a:t>low</a:t>
            </a:r>
            <a:r>
              <a:rPr lang="en-US" dirty="0"/>
              <a:t> surface albedos (Playa – Sagebrush)</a:t>
            </a:r>
          </a:p>
          <a:p>
            <a:pPr marL="342900" indent="-342900">
              <a:buFont typeface="Arial"/>
              <a:buChar char="•"/>
            </a:pPr>
            <a:endParaRPr lang="en-US" i="1" dirty="0"/>
          </a:p>
          <a:p>
            <a:pPr marL="342900" indent="-342900">
              <a:buFont typeface="Arial"/>
              <a:buChar char="•"/>
            </a:pPr>
            <a:r>
              <a:rPr lang="en-US" i="1" dirty="0"/>
              <a:t>Sloping</a:t>
            </a:r>
            <a:r>
              <a:rPr lang="en-US" dirty="0"/>
              <a:t> site and </a:t>
            </a:r>
            <a:r>
              <a:rPr lang="en-US" i="1" dirty="0"/>
              <a:t>flat</a:t>
            </a:r>
            <a:r>
              <a:rPr lang="en-US" dirty="0"/>
              <a:t> terrain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238001" y="3587063"/>
            <a:ext cx="80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PLAYA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68018" y="3866358"/>
            <a:ext cx="1428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SAGE-BRUSH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79245" y="4735824"/>
            <a:ext cx="782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SLOPE</a:t>
            </a:r>
            <a:endParaRPr lang="en-US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676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2380" y="32970"/>
            <a:ext cx="80594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ESF (cont.) - Observations</a:t>
            </a:r>
          </a:p>
          <a:p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623989" y="6277146"/>
            <a:ext cx="6589590" cy="369332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6600"/>
                </a:solidFill>
              </a:rPr>
              <a:t>Modelers – What data do you need? What would you like to have?</a:t>
            </a:r>
            <a:endParaRPr lang="en-US" b="1" dirty="0">
              <a:solidFill>
                <a:srgbClr val="FF66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2379" y="658021"/>
            <a:ext cx="7539101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Full surface energy </a:t>
            </a:r>
            <a:r>
              <a:rPr lang="en-US" dirty="0" smtClean="0"/>
              <a:t>budget (SEB)</a:t>
            </a:r>
            <a:endParaRPr lang="en-US" dirty="0"/>
          </a:p>
          <a:p>
            <a:pPr marL="1200150" lvl="2" indent="-285750">
              <a:buFontTx/>
              <a:buChar char="-"/>
            </a:pPr>
            <a:r>
              <a:rPr lang="en-US" dirty="0"/>
              <a:t>4-Component </a:t>
            </a:r>
            <a:r>
              <a:rPr lang="en-US" dirty="0" smtClean="0"/>
              <a:t>radiation budget </a:t>
            </a:r>
            <a:r>
              <a:rPr lang="en-US" dirty="0"/>
              <a:t>(SW/LW - IN/OUT)</a:t>
            </a:r>
          </a:p>
          <a:p>
            <a:pPr marL="1200150" lvl="2" indent="-285750">
              <a:buFontTx/>
              <a:buChar char="-"/>
            </a:pPr>
            <a:r>
              <a:rPr lang="en-US" dirty="0"/>
              <a:t>Ground </a:t>
            </a:r>
            <a:r>
              <a:rPr lang="en-US" dirty="0" smtClean="0"/>
              <a:t>heat flux </a:t>
            </a:r>
            <a:endParaRPr lang="en-US" dirty="0"/>
          </a:p>
          <a:p>
            <a:pPr marL="1200150" lvl="2" indent="-285750">
              <a:buFontTx/>
              <a:buChar char="-"/>
            </a:pPr>
            <a:r>
              <a:rPr lang="en-US" dirty="0"/>
              <a:t>Latent </a:t>
            </a:r>
            <a:r>
              <a:rPr lang="en-US" dirty="0" smtClean="0"/>
              <a:t>heat flux </a:t>
            </a:r>
            <a:endParaRPr lang="en-US" dirty="0"/>
          </a:p>
          <a:p>
            <a:pPr marL="1200150" lvl="2" indent="-285750">
              <a:buFontTx/>
              <a:buChar char="-"/>
            </a:pPr>
            <a:r>
              <a:rPr lang="en-US" dirty="0"/>
              <a:t>Sensible </a:t>
            </a:r>
            <a:r>
              <a:rPr lang="en-US" dirty="0" smtClean="0"/>
              <a:t>heat flux </a:t>
            </a:r>
            <a:r>
              <a:rPr lang="en-US" dirty="0"/>
              <a:t>(2 levels)</a:t>
            </a:r>
          </a:p>
          <a:p>
            <a:pPr lvl="3"/>
            <a:endParaRPr lang="en-US" dirty="0"/>
          </a:p>
          <a:p>
            <a:pPr marL="285750" lvl="3" indent="-285750">
              <a:buFont typeface="Arial"/>
              <a:buChar char="•"/>
            </a:pPr>
            <a:r>
              <a:rPr lang="en-US" dirty="0"/>
              <a:t>Temperature </a:t>
            </a:r>
            <a:r>
              <a:rPr lang="en-US" dirty="0" smtClean="0"/>
              <a:t>fine structure </a:t>
            </a:r>
            <a:r>
              <a:rPr lang="en-US" dirty="0"/>
              <a:t>(~ 20 thermocouples)</a:t>
            </a:r>
          </a:p>
          <a:p>
            <a:pPr marL="1200150" lvl="2" indent="-285750">
              <a:buFontTx/>
              <a:buChar char="-"/>
            </a:pPr>
            <a:r>
              <a:rPr lang="en-US" dirty="0"/>
              <a:t>Surface Layer evolution</a:t>
            </a:r>
          </a:p>
          <a:p>
            <a:pPr marL="1200150" lvl="2" indent="-285750">
              <a:buFontTx/>
              <a:buChar char="-"/>
            </a:pPr>
            <a:r>
              <a:rPr lang="en-US" dirty="0"/>
              <a:t>Inversion build-up / super-adiabatic </a:t>
            </a:r>
            <a:r>
              <a:rPr lang="en-US" dirty="0" err="1"/>
              <a:t>sublayers</a:t>
            </a:r>
            <a:endParaRPr lang="en-US" dirty="0"/>
          </a:p>
          <a:p>
            <a:pPr marL="1200150" lvl="2" indent="-285750">
              <a:buFontTx/>
              <a:buChar char="-"/>
            </a:pPr>
            <a:r>
              <a:rPr lang="en-US" dirty="0" err="1"/>
              <a:t>Radiative</a:t>
            </a:r>
            <a:r>
              <a:rPr lang="en-US" dirty="0"/>
              <a:t> </a:t>
            </a:r>
            <a:r>
              <a:rPr lang="en-US" dirty="0" smtClean="0"/>
              <a:t>flux divergence </a:t>
            </a:r>
            <a:r>
              <a:rPr lang="en-US" dirty="0"/>
              <a:t>(modeling, supported by TCs)</a:t>
            </a:r>
          </a:p>
          <a:p>
            <a:pPr lvl="3"/>
            <a:endParaRPr lang="en-US" dirty="0"/>
          </a:p>
          <a:p>
            <a:pPr marL="285750" lvl="3" indent="-285750">
              <a:buFont typeface="Arial"/>
              <a:buChar char="•"/>
            </a:pPr>
            <a:r>
              <a:rPr lang="en-US" dirty="0"/>
              <a:t>Tethersonde observations (Playa &amp; Sage)</a:t>
            </a:r>
          </a:p>
          <a:p>
            <a:pPr marL="1200150" lvl="2" indent="-285750">
              <a:buFontTx/>
              <a:buChar char="-"/>
            </a:pPr>
            <a:r>
              <a:rPr lang="en-US" dirty="0"/>
              <a:t>Boundary Layer evolution &amp; interaction with larger scale flows</a:t>
            </a:r>
          </a:p>
        </p:txBody>
      </p:sp>
      <p:sp>
        <p:nvSpPr>
          <p:cNvPr id="6" name="Rectangle 5"/>
          <p:cNvSpPr/>
          <p:nvPr/>
        </p:nvSpPr>
        <p:spPr>
          <a:xfrm>
            <a:off x="92380" y="4656660"/>
            <a:ext cx="8234991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Comprehensive dataset collected for:</a:t>
            </a:r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Validation </a:t>
            </a:r>
            <a:r>
              <a:rPr lang="en-US" dirty="0"/>
              <a:t>of surface parameterizations – Land Surface Models and </a:t>
            </a:r>
            <a:r>
              <a:rPr lang="en-US" dirty="0" smtClean="0"/>
              <a:t>Initialization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Data </a:t>
            </a:r>
            <a:r>
              <a:rPr lang="en-US" dirty="0"/>
              <a:t>to test Boundary Layer Schemes</a:t>
            </a:r>
          </a:p>
          <a:p>
            <a:endParaRPr lang="en-US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81384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3321" y="412977"/>
            <a:ext cx="816507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EFS-Playa SITE: A </a:t>
            </a:r>
            <a:r>
              <a:rPr lang="en-US" sz="2800" dirty="0">
                <a:solidFill>
                  <a:srgbClr val="FF0000"/>
                </a:solidFill>
              </a:rPr>
              <a:t>Super </a:t>
            </a:r>
            <a:r>
              <a:rPr lang="en-US" sz="2800" dirty="0" smtClean="0">
                <a:solidFill>
                  <a:srgbClr val="FF0000"/>
                </a:solidFill>
              </a:rPr>
              <a:t>EFS (former SLTEST-Site)</a:t>
            </a:r>
          </a:p>
          <a:p>
            <a:endParaRPr lang="en-US" sz="2800" dirty="0" smtClean="0">
              <a:solidFill>
                <a:srgbClr val="FF0000"/>
              </a:solidFill>
            </a:endParaRPr>
          </a:p>
          <a:p>
            <a:endParaRPr lang="en-US" sz="2400" dirty="0" smtClean="0"/>
          </a:p>
          <a:p>
            <a:endParaRPr lang="en-US" sz="2400" dirty="0"/>
          </a:p>
          <a:p>
            <a:r>
              <a:rPr lang="en-US" sz="2000" dirty="0" smtClean="0"/>
              <a:t>Extremely homogenous playa surface -</a:t>
            </a:r>
          </a:p>
          <a:p>
            <a:r>
              <a:rPr lang="en-US" sz="2000" dirty="0" smtClean="0"/>
              <a:t>Perfectly suited for micro-meteorological observations</a:t>
            </a:r>
          </a:p>
          <a:p>
            <a:endParaRPr lang="en-US" sz="2000" dirty="0"/>
          </a:p>
          <a:p>
            <a:endParaRPr lang="en-US" dirty="0"/>
          </a:p>
          <a:p>
            <a:pPr marL="1200150" lvl="2" indent="-285750">
              <a:buFontTx/>
              <a:buChar char="-"/>
            </a:pPr>
            <a:r>
              <a:rPr lang="en-US" dirty="0" smtClean="0"/>
              <a:t>All terms in the temperature tendency equation will be measured - as a function of height!</a:t>
            </a:r>
          </a:p>
          <a:p>
            <a:pPr marL="1200150" lvl="2" indent="-285750">
              <a:buFontTx/>
              <a:buChar char="-"/>
            </a:pPr>
            <a:endParaRPr lang="en-US" dirty="0"/>
          </a:p>
          <a:p>
            <a:pPr marL="1200150" lvl="2" indent="-285750">
              <a:buFontTx/>
              <a:buChar char="-"/>
            </a:pPr>
            <a:r>
              <a:rPr lang="en-US" dirty="0" smtClean="0"/>
              <a:t>Dataset for Model Validation &amp; development of new parameterizations</a:t>
            </a: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23321" y="1304169"/>
            <a:ext cx="558693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Exchange of heat and momentum – a very detailed look. 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23321" y="4829061"/>
            <a:ext cx="40122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</a:t>
            </a:r>
            <a:r>
              <a:rPr lang="en-US" dirty="0" smtClean="0">
                <a:solidFill>
                  <a:srgbClr val="000000"/>
                </a:solidFill>
              </a:rPr>
              <a:t>ee </a:t>
            </a:r>
            <a:r>
              <a:rPr lang="en-US" dirty="0">
                <a:solidFill>
                  <a:srgbClr val="000000"/>
                </a:solidFill>
              </a:rPr>
              <a:t>Eric </a:t>
            </a:r>
            <a:r>
              <a:rPr lang="en-US" dirty="0" err="1">
                <a:solidFill>
                  <a:srgbClr val="000000"/>
                </a:solidFill>
              </a:rPr>
              <a:t>Pardyjak’s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talk for all the details!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005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4725" y="507815"/>
            <a:ext cx="4874877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What </a:t>
            </a:r>
            <a:r>
              <a:rPr lang="en-US" sz="2800" i="1" dirty="0" smtClean="0"/>
              <a:t>are</a:t>
            </a:r>
            <a:r>
              <a:rPr lang="en-US" sz="2800" dirty="0" smtClean="0"/>
              <a:t> the local circulations ?</a:t>
            </a:r>
          </a:p>
          <a:p>
            <a:endParaRPr lang="en-US" sz="2800" dirty="0"/>
          </a:p>
          <a:p>
            <a:endParaRPr lang="en-US" sz="2800" dirty="0" smtClean="0"/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Slope flows and Valley flows.</a:t>
            </a:r>
          </a:p>
          <a:p>
            <a:r>
              <a:rPr lang="en-US" dirty="0"/>
              <a:t>	</a:t>
            </a:r>
            <a:r>
              <a:rPr lang="en-US" dirty="0" smtClean="0"/>
              <a:t>	How do these interact? 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Gap flows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Lake- or Playa Breeze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336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4834469" y="326466"/>
            <a:ext cx="3759298" cy="3101118"/>
            <a:chOff x="4834469" y="326466"/>
            <a:chExt cx="3759298" cy="3101118"/>
          </a:xfrm>
        </p:grpSpPr>
        <p:pic>
          <p:nvPicPr>
            <p:cNvPr id="6" name="Picture 3" descr="5161370815_56fb452db9_o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4469" y="326466"/>
              <a:ext cx="3759298" cy="3101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3"/>
            <p:cNvSpPr>
              <a:spLocks/>
            </p:cNvSpPr>
            <p:nvPr/>
          </p:nvSpPr>
          <p:spPr bwMode="auto">
            <a:xfrm>
              <a:off x="4948511" y="3128771"/>
              <a:ext cx="721351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  <a:latin typeface="Tahoma" charset="0"/>
                  <a:ea typeface="ヒラギノ明朝 ProN W3" charset="0"/>
                  <a:cs typeface="ヒラギノ明朝 ProN W3" charset="0"/>
                  <a:sym typeface="Tahoma" charset="0"/>
                </a:rPr>
                <a:t>KUC photo</a:t>
              </a:r>
              <a:endParaRPr lang="en-US" sz="1200" dirty="0">
                <a:solidFill>
                  <a:schemeClr val="bg1"/>
                </a:solidFill>
                <a:latin typeface="Tahoma" charset="0"/>
                <a:ea typeface="ヒラギノ明朝 ProN W3" charset="0"/>
                <a:cs typeface="ヒラギノ明朝 ProN W3" charset="0"/>
                <a:sym typeface="Tahoma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33802" y="326466"/>
            <a:ext cx="3939883" cy="3101118"/>
            <a:chOff x="418354" y="326466"/>
            <a:chExt cx="3939883" cy="3101118"/>
          </a:xfrm>
        </p:grpSpPr>
        <p:pic>
          <p:nvPicPr>
            <p:cNvPr id="5" name="Picture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354" y="326466"/>
              <a:ext cx="3939883" cy="3101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2871818" y="3124624"/>
              <a:ext cx="132177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  <a:latin typeface="Tahoma"/>
                  <a:cs typeface="Tahoma"/>
                </a:rPr>
                <a:t>J. Sheldon photo</a:t>
              </a:r>
              <a:endParaRPr lang="en-US" sz="1200" dirty="0">
                <a:solidFill>
                  <a:schemeClr val="bg1"/>
                </a:solidFill>
                <a:latin typeface="Tahoma"/>
                <a:cs typeface="Tahoma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05957" y="3602653"/>
            <a:ext cx="3845495" cy="2883722"/>
            <a:chOff x="418354" y="3602653"/>
            <a:chExt cx="3845495" cy="2883722"/>
          </a:xfrm>
        </p:grpSpPr>
        <p:pic>
          <p:nvPicPr>
            <p:cNvPr id="7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354" y="3602653"/>
              <a:ext cx="3845495" cy="2883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586282" y="6090933"/>
              <a:ext cx="156109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  <a:latin typeface="Tahoma"/>
                  <a:cs typeface="Tahoma"/>
                </a:rPr>
                <a:t>J. </a:t>
              </a:r>
              <a:r>
                <a:rPr lang="en-US" sz="1200" dirty="0" err="1" smtClean="0">
                  <a:solidFill>
                    <a:schemeClr val="bg1"/>
                  </a:solidFill>
                  <a:latin typeface="Tahoma"/>
                  <a:cs typeface="Tahoma"/>
                </a:rPr>
                <a:t>Steenburgh</a:t>
              </a:r>
              <a:r>
                <a:rPr lang="en-US" sz="1200" dirty="0" smtClean="0">
                  <a:solidFill>
                    <a:schemeClr val="bg1"/>
                  </a:solidFill>
                  <a:latin typeface="Tahoma"/>
                  <a:cs typeface="Tahoma"/>
                </a:rPr>
                <a:t> photo</a:t>
              </a:r>
              <a:endParaRPr lang="en-US" sz="1200" dirty="0">
                <a:solidFill>
                  <a:schemeClr val="bg1"/>
                </a:solidFill>
                <a:latin typeface="Tahoma"/>
                <a:cs typeface="Tahoma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834470" y="3602653"/>
            <a:ext cx="3759298" cy="2883722"/>
            <a:chOff x="4834470" y="3602653"/>
            <a:chExt cx="3759298" cy="2883722"/>
          </a:xfrm>
        </p:grpSpPr>
        <p:pic>
          <p:nvPicPr>
            <p:cNvPr id="22" name="Picture 21" descr="granite_peak_dugway.jp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06" t="4761" r="3861" b="12864"/>
            <a:stretch/>
          </p:blipFill>
          <p:spPr>
            <a:xfrm>
              <a:off x="4834470" y="3602653"/>
              <a:ext cx="3759298" cy="2883722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4942007" y="6090933"/>
              <a:ext cx="1455710" cy="307777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400" dirty="0" err="1">
                  <a:solidFill>
                    <a:schemeClr val="bg1"/>
                  </a:solidFill>
                </a:rPr>
                <a:t>WillhiteWeb.com</a:t>
              </a:r>
              <a:r>
                <a:rPr lang="en-US" sz="1400" dirty="0">
                  <a:solidFill>
                    <a:schemeClr val="bg1"/>
                  </a:solidFill>
                </a:rPr>
                <a:t> 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9584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5534894" y="247523"/>
            <a:ext cx="2041832" cy="2431725"/>
            <a:chOff x="5534894" y="247523"/>
            <a:chExt cx="2041832" cy="2431725"/>
          </a:xfrm>
        </p:grpSpPr>
        <p:pic>
          <p:nvPicPr>
            <p:cNvPr id="7" name="Picture 5" descr="PWIDS-dpg-12"/>
            <p:cNvPicPr>
              <a:picLocks noChangeAspect="1" noChangeArrowheads="1"/>
            </p:cNvPicPr>
            <p:nvPr/>
          </p:nvPicPr>
          <p:blipFill>
            <a:blip r:embed="rId2" cstate="print">
              <a:lum bright="30000" contrast="54000"/>
            </a:blip>
            <a:srcRect l="26602" t="7382" r="21562"/>
            <a:stretch>
              <a:fillRect/>
            </a:stretch>
          </p:blipFill>
          <p:spPr bwMode="auto">
            <a:xfrm>
              <a:off x="5534894" y="247523"/>
              <a:ext cx="2041832" cy="24317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5534894" y="250142"/>
              <a:ext cx="16081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PWIDS - DPG photo</a:t>
              </a:r>
              <a:endParaRPr lang="en-US" sz="1400" dirty="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99422" y="165191"/>
            <a:ext cx="47055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Granite Peak Slope Experiment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9422" y="1244003"/>
            <a:ext cx="51645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Slope flow initiation –</a:t>
            </a:r>
            <a:r>
              <a:rPr lang="en-US" dirty="0"/>
              <a:t> </a:t>
            </a:r>
            <a:r>
              <a:rPr lang="en-US" dirty="0" smtClean="0"/>
              <a:t>What are the driving cooling processes (SEB, div H and div R)?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Slope flow variations (spatial – along slope; temporal)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Upslope-downslope transition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Daytime upslope flow, ridge-top convergence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Interactions </a:t>
            </a:r>
            <a:r>
              <a:rPr lang="en-US" dirty="0"/>
              <a:t>with </a:t>
            </a:r>
            <a:r>
              <a:rPr lang="en-US" dirty="0" smtClean="0"/>
              <a:t>valley </a:t>
            </a:r>
            <a:r>
              <a:rPr lang="en-US" dirty="0"/>
              <a:t>flows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20605" b="36622"/>
          <a:stretch/>
        </p:blipFill>
        <p:spPr>
          <a:xfrm>
            <a:off x="0" y="5566576"/>
            <a:ext cx="9144000" cy="129142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765069" y="247523"/>
            <a:ext cx="1240073" cy="5179455"/>
            <a:chOff x="7765069" y="247523"/>
            <a:chExt cx="1240073" cy="5179455"/>
          </a:xfrm>
        </p:grpSpPr>
        <p:pic>
          <p:nvPicPr>
            <p:cNvPr id="9" name="Picture 4"/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l="29831" t="13000" r="64871" b="19501"/>
            <a:stretch/>
          </p:blipFill>
          <p:spPr bwMode="auto">
            <a:xfrm>
              <a:off x="7765070" y="805772"/>
              <a:ext cx="1240072" cy="46212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" name="Rectangle 9"/>
            <p:cNvSpPr/>
            <p:nvPr/>
          </p:nvSpPr>
          <p:spPr>
            <a:xfrm>
              <a:off x="7765069" y="282552"/>
              <a:ext cx="124007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/>
                <a:t>30 m Tower</a:t>
              </a:r>
            </a:p>
            <a:p>
              <a:r>
                <a:rPr lang="en-US" sz="1400" dirty="0" smtClean="0"/>
                <a:t>DPG </a:t>
              </a:r>
              <a:r>
                <a:rPr lang="en-US" sz="1400" dirty="0"/>
                <a:t>photo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765069" y="247523"/>
              <a:ext cx="1240072" cy="517945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 2"/>
          <p:cNvSpPr/>
          <p:nvPr/>
        </p:nvSpPr>
        <p:spPr>
          <a:xfrm>
            <a:off x="299422" y="621106"/>
            <a:ext cx="2646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East Slope of Granite Peak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99422" y="3542999"/>
            <a:ext cx="7332137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dirty="0"/>
              <a:t>1  EFS–SLOPE (10-m tower)  - Extended Flux Site + 3</a:t>
            </a:r>
            <a:r>
              <a:rPr lang="en-US" baseline="30000" dirty="0"/>
              <a:t>rd</a:t>
            </a:r>
            <a:r>
              <a:rPr lang="en-US" dirty="0"/>
              <a:t> Sonic</a:t>
            </a:r>
          </a:p>
          <a:p>
            <a:r>
              <a:rPr lang="en-US" dirty="0"/>
              <a:t>1  DPG 30-m Tower </a:t>
            </a:r>
          </a:p>
          <a:p>
            <a:r>
              <a:rPr lang="en-US" dirty="0"/>
              <a:t>5(+)   PWIDS </a:t>
            </a:r>
            <a:r>
              <a:rPr lang="en-US" dirty="0" smtClean="0"/>
              <a:t>(DPG Sonics </a:t>
            </a:r>
            <a:r>
              <a:rPr lang="en-US" dirty="0"/>
              <a:t>? – 2 Levels ? – discuss with </a:t>
            </a:r>
            <a:r>
              <a:rPr lang="en-US" dirty="0" err="1"/>
              <a:t>Dragan</a:t>
            </a:r>
            <a:r>
              <a:rPr lang="en-US" dirty="0"/>
              <a:t>)</a:t>
            </a:r>
          </a:p>
          <a:p>
            <a:r>
              <a:rPr lang="en-US" dirty="0"/>
              <a:t>5-10   IR Surface temperature / Air temperature </a:t>
            </a:r>
          </a:p>
          <a:p>
            <a:r>
              <a:rPr lang="en-US" dirty="0" smtClean="0"/>
              <a:t>UU Halo </a:t>
            </a:r>
            <a:r>
              <a:rPr lang="en-US" dirty="0"/>
              <a:t>Photonics Streamline Doppler Wind </a:t>
            </a:r>
            <a:r>
              <a:rPr lang="en-US" dirty="0" err="1"/>
              <a:t>LiDAR</a:t>
            </a:r>
            <a:r>
              <a:rPr lang="en-US" dirty="0"/>
              <a:t> – slope scans</a:t>
            </a:r>
          </a:p>
        </p:txBody>
      </p:sp>
    </p:spTree>
    <p:extLst>
      <p:ext uri="{BB962C8B-B14F-4D97-AF65-F5344CB8AC3E}">
        <p14:creationId xmlns:p14="http://schemas.microsoft.com/office/powerpoint/2010/main" val="2109511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281244" y="436693"/>
            <a:ext cx="6136554" cy="6214818"/>
            <a:chOff x="106826" y="643182"/>
            <a:chExt cx="6136554" cy="6214818"/>
          </a:xfrm>
        </p:grpSpPr>
        <p:pic>
          <p:nvPicPr>
            <p:cNvPr id="4" name="Picture 3" descr="map_slope_esf_slope_transsect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04" t="27174" r="14342" b="17611"/>
            <a:stretch/>
          </p:blipFill>
          <p:spPr>
            <a:xfrm>
              <a:off x="106826" y="643182"/>
              <a:ext cx="6136554" cy="621481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946074" y="3656018"/>
              <a:ext cx="8155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PWIDS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593513" y="4314134"/>
              <a:ext cx="11680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6"/>
                  </a:solidFill>
                </a:rPr>
                <a:t>EFS-SLOPE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142922" y="4319813"/>
              <a:ext cx="17795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DPG-30 m Tower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962477" y="899505"/>
              <a:ext cx="12620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Slope angle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735151" y="1256967"/>
              <a:ext cx="37988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8° 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403572" y="1736820"/>
              <a:ext cx="37988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4°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381702" y="1806130"/>
              <a:ext cx="37988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1°</a:t>
              </a:r>
              <a:endParaRPr lang="en-US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120492" y="4475616"/>
            <a:ext cx="1083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UU </a:t>
            </a:r>
            <a:r>
              <a:rPr lang="en-US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LiDAR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 flipH="1">
            <a:off x="4321903" y="4012598"/>
            <a:ext cx="77063" cy="9504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504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2249" b="12249"/>
          <a:stretch>
            <a:fillRect/>
          </a:stretch>
        </p:blipFill>
        <p:spPr>
          <a:xfrm>
            <a:off x="412683" y="1728396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7049669" y="1340542"/>
            <a:ext cx="2094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Radial velocity [m/s]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20803" y="1525208"/>
            <a:ext cx="3032950" cy="11923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253753" y="1340542"/>
            <a:ext cx="33242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Upslope flows in Val Ferret (CH)</a:t>
            </a:r>
          </a:p>
          <a:p>
            <a:r>
              <a:rPr lang="en-US" dirty="0" smtClean="0"/>
              <a:t>EPFL Lausanne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9" name="Picture 8" descr="20110122_DWHITEMAN_2283_Complete_Installation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03" y="1986873"/>
            <a:ext cx="2423813" cy="28105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0803" y="1340542"/>
            <a:ext cx="2416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University of Utah </a:t>
            </a:r>
          </a:p>
          <a:p>
            <a:r>
              <a:rPr lang="en-US" dirty="0" smtClean="0"/>
              <a:t>Scanning </a:t>
            </a:r>
            <a:r>
              <a:rPr lang="en-US" dirty="0" err="1" smtClean="0"/>
              <a:t>doppler</a:t>
            </a:r>
            <a:r>
              <a:rPr lang="en-US" dirty="0" smtClean="0"/>
              <a:t> </a:t>
            </a:r>
            <a:r>
              <a:rPr lang="en-US" dirty="0" err="1" smtClean="0"/>
              <a:t>LiDAR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20803" y="171653"/>
            <a:ext cx="79306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LiDAR</a:t>
            </a:r>
            <a:r>
              <a:rPr lang="en-US" sz="2000" dirty="0" smtClean="0"/>
              <a:t> observations with UU </a:t>
            </a:r>
            <a:r>
              <a:rPr lang="en-US" sz="2000" dirty="0" err="1" smtClean="0"/>
              <a:t>LiDAR</a:t>
            </a:r>
            <a:r>
              <a:rPr lang="en-US" sz="2000" dirty="0" smtClean="0"/>
              <a:t> – along-slope scans, range ~100-650 m 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52574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p_efs_dgp30m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5" t="41551" r="10520" b="8016"/>
          <a:stretch/>
        </p:blipFill>
        <p:spPr>
          <a:xfrm>
            <a:off x="123899" y="103244"/>
            <a:ext cx="7846933" cy="67399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18339" y="2075205"/>
            <a:ext cx="1176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ESF-PLAYA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94784" y="3105185"/>
            <a:ext cx="1168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ESF-SLOPE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75848" y="2493697"/>
            <a:ext cx="1078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ESF-SAGE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635886" y="3665171"/>
            <a:ext cx="1259639" cy="113569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841945" y="3653901"/>
            <a:ext cx="11327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2EC91B"/>
                </a:solidFill>
              </a:rPr>
              <a:t>DGP-30 m</a:t>
            </a:r>
          </a:p>
          <a:p>
            <a:r>
              <a:rPr lang="en-US" dirty="0" smtClean="0">
                <a:solidFill>
                  <a:srgbClr val="2EC91B"/>
                </a:solidFill>
              </a:rPr>
              <a:t>Tower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3376247" y="3029458"/>
            <a:ext cx="784692" cy="312547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ys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028147" y="3346754"/>
            <a:ext cx="11327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2EC91B"/>
                </a:solidFill>
              </a:rPr>
              <a:t>DGP-30 m</a:t>
            </a:r>
          </a:p>
          <a:p>
            <a:r>
              <a:rPr lang="en-US" dirty="0" smtClean="0">
                <a:solidFill>
                  <a:srgbClr val="2EC91B"/>
                </a:solidFill>
              </a:rPr>
              <a:t>Tower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30740" y="4727762"/>
            <a:ext cx="11327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2EC91B"/>
                </a:solidFill>
              </a:rPr>
              <a:t>DGP-30 m</a:t>
            </a:r>
          </a:p>
          <a:p>
            <a:r>
              <a:rPr lang="en-US" dirty="0" smtClean="0">
                <a:solidFill>
                  <a:srgbClr val="2EC91B"/>
                </a:solidFill>
              </a:rPr>
              <a:t>Tower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5841945" y="2265859"/>
            <a:ext cx="1612030" cy="1399312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 rot="2465066">
            <a:off x="5324585" y="2978829"/>
            <a:ext cx="2623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Up- and </a:t>
            </a:r>
            <a:r>
              <a:rPr lang="en-US" dirty="0" err="1" smtClean="0">
                <a:solidFill>
                  <a:srgbClr val="FF0000"/>
                </a:solidFill>
              </a:rPr>
              <a:t>Downvalley</a:t>
            </a:r>
            <a:r>
              <a:rPr lang="en-US" dirty="0" smtClean="0">
                <a:solidFill>
                  <a:srgbClr val="FF0000"/>
                </a:solidFill>
              </a:rPr>
              <a:t> flows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48949" y="3714787"/>
            <a:ext cx="1083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UU </a:t>
            </a:r>
            <a:r>
              <a:rPr lang="en-US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LiDAR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4725" y="818273"/>
            <a:ext cx="79871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Slope </a:t>
            </a:r>
            <a:r>
              <a:rPr lang="en-US" dirty="0"/>
              <a:t>flow </a:t>
            </a:r>
            <a:r>
              <a:rPr lang="en-US" dirty="0" smtClean="0"/>
              <a:t>- Valley </a:t>
            </a:r>
            <a:r>
              <a:rPr lang="en-US" dirty="0"/>
              <a:t>flow </a:t>
            </a:r>
            <a:r>
              <a:rPr lang="en-US" dirty="0" smtClean="0"/>
              <a:t>interactions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Gap </a:t>
            </a:r>
            <a:r>
              <a:rPr lang="en-US" dirty="0"/>
              <a:t>flows – channeled flows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Wakes</a:t>
            </a:r>
          </a:p>
          <a:p>
            <a:pPr marL="285750" indent="-285750">
              <a:buFontTx/>
              <a:buChar char="-"/>
            </a:pPr>
            <a:endParaRPr lang="en-US" dirty="0" smtClean="0"/>
          </a:p>
        </p:txBody>
      </p:sp>
      <p:sp>
        <p:nvSpPr>
          <p:cNvPr id="2" name="Rectangle 1"/>
          <p:cNvSpPr/>
          <p:nvPr/>
        </p:nvSpPr>
        <p:spPr>
          <a:xfrm>
            <a:off x="458621" y="4270405"/>
            <a:ext cx="80663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Upper Air </a:t>
            </a:r>
            <a:r>
              <a:rPr lang="en-US" sz="2400" dirty="0" smtClean="0"/>
              <a:t>Soundings during MATERHORN-X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160 </a:t>
            </a:r>
            <a:r>
              <a:rPr lang="en-US" dirty="0" err="1" smtClean="0"/>
              <a:t>sondes</a:t>
            </a:r>
            <a:r>
              <a:rPr lang="en-US" dirty="0" smtClean="0"/>
              <a:t> budgeted in our project (8 per IOP)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MATERHORN participants need to plan the </a:t>
            </a:r>
            <a:r>
              <a:rPr lang="en-US" dirty="0" err="1" smtClean="0"/>
              <a:t>radiosonde</a:t>
            </a:r>
            <a:r>
              <a:rPr lang="en-US" dirty="0" smtClean="0"/>
              <a:t> operation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5473" y="1878265"/>
            <a:ext cx="34489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3"/>
            <a:r>
              <a:rPr lang="en-US" sz="2400" dirty="0"/>
              <a:t>Tethersonde observations 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464725" y="2443174"/>
            <a:ext cx="87126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ESF Playa and ESF Sage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Boundary Layer Development – interaction between local scale and synoptic scale flows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58621" y="3164656"/>
            <a:ext cx="26996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3"/>
            <a:r>
              <a:rPr lang="en-US" sz="2400" dirty="0" err="1" smtClean="0"/>
              <a:t>SoDAR</a:t>
            </a:r>
            <a:r>
              <a:rPr lang="en-US" sz="2400" dirty="0" smtClean="0"/>
              <a:t> observations  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464725" y="3796969"/>
            <a:ext cx="71737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2 UU mini-</a:t>
            </a:r>
            <a:r>
              <a:rPr lang="en-US" dirty="0" err="1" smtClean="0"/>
              <a:t>SoDARs</a:t>
            </a:r>
            <a:r>
              <a:rPr lang="en-US" dirty="0" smtClean="0"/>
              <a:t> – 1 UND </a:t>
            </a:r>
            <a:r>
              <a:rPr lang="en-US" dirty="0" err="1" smtClean="0"/>
              <a:t>SoDARs</a:t>
            </a:r>
            <a:r>
              <a:rPr lang="en-US" dirty="0" smtClean="0"/>
              <a:t>. – East &amp; West of Granite Peak, Ga</a:t>
            </a:r>
            <a:r>
              <a:rPr lang="en-US" dirty="0"/>
              <a:t>p</a:t>
            </a:r>
            <a:endParaRPr lang="en-US" dirty="0" smtClean="0"/>
          </a:p>
        </p:txBody>
      </p:sp>
      <p:sp>
        <p:nvSpPr>
          <p:cNvPr id="9" name="Rectangle 8"/>
          <p:cNvSpPr/>
          <p:nvPr/>
        </p:nvSpPr>
        <p:spPr>
          <a:xfrm>
            <a:off x="464725" y="119461"/>
            <a:ext cx="63125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Flow interactions – with larger-scale flows</a:t>
            </a:r>
          </a:p>
        </p:txBody>
      </p:sp>
    </p:spTree>
    <p:extLst>
      <p:ext uri="{BB962C8B-B14F-4D97-AF65-F5344CB8AC3E}">
        <p14:creationId xmlns:p14="http://schemas.microsoft.com/office/powerpoint/2010/main" val="80246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4725" y="507815"/>
            <a:ext cx="5273223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What drives the local circulations ?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Energy budget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Surface Layer development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Boundary Layer evolution</a:t>
            </a:r>
            <a:endParaRPr lang="en-US" dirty="0"/>
          </a:p>
        </p:txBody>
      </p:sp>
      <p:pic>
        <p:nvPicPr>
          <p:cNvPr id="2" name="Picture 1" descr="scematic_muri_map_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362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ugway_surroundings_globalmappe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7" r="13035" b="435"/>
          <a:stretch/>
        </p:blipFill>
        <p:spPr>
          <a:xfrm>
            <a:off x="-1" y="713394"/>
            <a:ext cx="9144001" cy="5803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4928" y="41592"/>
            <a:ext cx="54141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Arial"/>
                <a:cs typeface="Arial"/>
              </a:rPr>
              <a:t>Dugway</a:t>
            </a:r>
            <a:r>
              <a:rPr lang="en-US" sz="2400" dirty="0" smtClean="0">
                <a:latin typeface="Arial"/>
                <a:cs typeface="Arial"/>
              </a:rPr>
              <a:t> Proving Ground - Topography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86608" y="2351771"/>
            <a:ext cx="17436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 smtClean="0">
                <a:solidFill>
                  <a:srgbClr val="FFFFFF"/>
                </a:solidFill>
              </a:rPr>
              <a:t>Granite Peak</a:t>
            </a:r>
          </a:p>
          <a:p>
            <a:r>
              <a:rPr lang="fi-FI" dirty="0" smtClean="0">
                <a:solidFill>
                  <a:srgbClr val="FFFFFF"/>
                </a:solidFill>
              </a:rPr>
              <a:t>2159 m (7082 ft)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63888" y="4237215"/>
            <a:ext cx="10041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Deep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Creek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Range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&gt;3500 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65793" y="1621717"/>
            <a:ext cx="23032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 smtClean="0">
                <a:solidFill>
                  <a:srgbClr val="FFFFFF"/>
                </a:solidFill>
              </a:rPr>
              <a:t>Playa / </a:t>
            </a:r>
            <a:r>
              <a:rPr lang="fi-FI" dirty="0" err="1" smtClean="0">
                <a:solidFill>
                  <a:srgbClr val="FFFFFF"/>
                </a:solidFill>
              </a:rPr>
              <a:t>Sagebrush</a:t>
            </a:r>
            <a:r>
              <a:rPr lang="fi-FI" dirty="0" smtClean="0">
                <a:solidFill>
                  <a:srgbClr val="FFFFFF"/>
                </a:solidFill>
              </a:rPr>
              <a:t> </a:t>
            </a:r>
            <a:r>
              <a:rPr lang="fi-FI" dirty="0" err="1" smtClean="0">
                <a:solidFill>
                  <a:srgbClr val="FFFFFF"/>
                </a:solidFill>
              </a:rPr>
              <a:t>flats</a:t>
            </a:r>
            <a:endParaRPr lang="fi-FI" dirty="0" smtClean="0">
              <a:solidFill>
                <a:srgbClr val="FFFFFF"/>
              </a:solidFill>
            </a:endParaRPr>
          </a:p>
          <a:p>
            <a:r>
              <a:rPr lang="fi-FI" dirty="0" smtClean="0">
                <a:solidFill>
                  <a:srgbClr val="FFFFFF"/>
                </a:solidFill>
              </a:rPr>
              <a:t>~ 1300 m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ugway_google_earth_Aug200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8802"/>
            <a:ext cx="9152779" cy="63391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1455"/>
            <a:ext cx="5984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Arial"/>
                <a:cs typeface="Arial"/>
              </a:rPr>
              <a:t>Dugway</a:t>
            </a:r>
            <a:r>
              <a:rPr lang="en-US" sz="2400" dirty="0">
                <a:latin typeface="Arial"/>
                <a:cs typeface="Arial"/>
              </a:rPr>
              <a:t> Proving Ground seen </a:t>
            </a:r>
            <a:r>
              <a:rPr lang="en-US" sz="2400" dirty="0" smtClean="0">
                <a:latin typeface="Arial"/>
                <a:cs typeface="Arial"/>
              </a:rPr>
              <a:t>from space</a:t>
            </a:r>
            <a:endParaRPr lang="en-US" sz="24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3279" y="1923328"/>
            <a:ext cx="2595820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00" dirty="0" smtClean="0">
                <a:latin typeface="Arial"/>
                <a:cs typeface="Arial"/>
              </a:rPr>
              <a:t>Previous Work</a:t>
            </a:r>
            <a:endParaRPr lang="en-US" sz="2900" dirty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3338" y="2671799"/>
            <a:ext cx="32380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Cold-Air Drainage simulations</a:t>
            </a:r>
          </a:p>
          <a:p>
            <a:r>
              <a:rPr lang="en-US" dirty="0" smtClean="0">
                <a:latin typeface="Arial"/>
                <a:cs typeface="Arial"/>
              </a:rPr>
              <a:t>Wind field analysis</a:t>
            </a:r>
          </a:p>
          <a:p>
            <a:r>
              <a:rPr lang="en-US" dirty="0" smtClean="0">
                <a:latin typeface="Arial"/>
                <a:cs typeface="Arial"/>
              </a:rPr>
              <a:t>Slope flow analysis</a:t>
            </a:r>
          </a:p>
          <a:p>
            <a:endParaRPr lang="en-US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3279" y="4041728"/>
            <a:ext cx="2513742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00" dirty="0" smtClean="0">
                <a:latin typeface="Arial"/>
                <a:cs typeface="Arial"/>
              </a:rPr>
              <a:t>Planned Work</a:t>
            </a:r>
            <a:endParaRPr lang="en-US" sz="2900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3279" y="449513"/>
            <a:ext cx="3568417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00" dirty="0" err="1" smtClean="0">
                <a:latin typeface="Arial"/>
                <a:cs typeface="Arial"/>
              </a:rPr>
              <a:t>Dugway</a:t>
            </a:r>
            <a:r>
              <a:rPr lang="en-US" sz="2900" dirty="0" smtClean="0">
                <a:latin typeface="Arial"/>
                <a:cs typeface="Arial"/>
              </a:rPr>
              <a:t> Topography</a:t>
            </a:r>
            <a:endParaRPr lang="en-US" sz="2900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3338" y="4840260"/>
            <a:ext cx="393152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Extended Flux Sites </a:t>
            </a:r>
          </a:p>
          <a:p>
            <a:endParaRPr lang="en-US" dirty="0" smtClean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Slope Flow Evolution and Interaction</a:t>
            </a:r>
          </a:p>
          <a:p>
            <a:endParaRPr lang="en-US" dirty="0" smtClean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8849" y="1276997"/>
            <a:ext cx="32725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Elevations &amp; View from Space</a:t>
            </a:r>
          </a:p>
          <a:p>
            <a:endParaRPr lang="en-US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955" y="224700"/>
            <a:ext cx="3021850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/>
                <a:cs typeface="Arial"/>
              </a:rPr>
              <a:t>Cold–Air Drainage Model KLAM 21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2955" y="6237713"/>
            <a:ext cx="86471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4025" indent="-454025"/>
            <a:r>
              <a:rPr lang="en-US" sz="900" dirty="0" err="1" smtClean="0">
                <a:latin typeface="Arial"/>
                <a:cs typeface="Arial"/>
              </a:rPr>
              <a:t>Sievers</a:t>
            </a:r>
            <a:r>
              <a:rPr lang="en-US" sz="900" dirty="0" smtClean="0">
                <a:latin typeface="Arial"/>
                <a:cs typeface="Arial"/>
              </a:rPr>
              <a:t>, U., 2005: Das </a:t>
            </a:r>
            <a:r>
              <a:rPr lang="en-US" sz="900" dirty="0" err="1" smtClean="0">
                <a:latin typeface="Arial"/>
                <a:cs typeface="Arial"/>
              </a:rPr>
              <a:t>Kaltluft-Abfluss-Modell</a:t>
            </a:r>
            <a:r>
              <a:rPr lang="en-US" sz="900" dirty="0" smtClean="0">
                <a:latin typeface="Arial"/>
                <a:cs typeface="Arial"/>
              </a:rPr>
              <a:t> KLAM_21. </a:t>
            </a:r>
            <a:r>
              <a:rPr lang="en-US" sz="900" dirty="0" err="1" smtClean="0">
                <a:latin typeface="Arial"/>
                <a:cs typeface="Arial"/>
              </a:rPr>
              <a:t>Grundlagen</a:t>
            </a:r>
            <a:r>
              <a:rPr lang="en-US" sz="900" dirty="0" smtClean="0">
                <a:latin typeface="Arial"/>
                <a:cs typeface="Arial"/>
              </a:rPr>
              <a:t>, </a:t>
            </a:r>
            <a:r>
              <a:rPr lang="en-US" sz="900" dirty="0" err="1" smtClean="0">
                <a:latin typeface="Arial"/>
                <a:cs typeface="Arial"/>
              </a:rPr>
              <a:t>Anwendungen</a:t>
            </a:r>
            <a:r>
              <a:rPr lang="en-US" sz="900" dirty="0" smtClean="0">
                <a:latin typeface="Arial"/>
                <a:cs typeface="Arial"/>
              </a:rPr>
              <a:t> und </a:t>
            </a:r>
            <a:r>
              <a:rPr lang="en-US" sz="900" dirty="0" err="1" smtClean="0">
                <a:latin typeface="Arial"/>
                <a:cs typeface="Arial"/>
              </a:rPr>
              <a:t>Handhabung</a:t>
            </a:r>
            <a:r>
              <a:rPr lang="en-US" sz="900" dirty="0" smtClean="0">
                <a:latin typeface="Arial"/>
                <a:cs typeface="Arial"/>
              </a:rPr>
              <a:t> des PC-</a:t>
            </a:r>
            <a:r>
              <a:rPr lang="en-US" sz="900" dirty="0" err="1" smtClean="0">
                <a:latin typeface="Arial"/>
                <a:cs typeface="Arial"/>
              </a:rPr>
              <a:t>Modells</a:t>
            </a:r>
            <a:r>
              <a:rPr lang="en-US" sz="900" dirty="0" smtClean="0">
                <a:latin typeface="Arial"/>
                <a:cs typeface="Arial"/>
              </a:rPr>
              <a:t>. </a:t>
            </a:r>
            <a:r>
              <a:rPr lang="en-US" sz="900" dirty="0" err="1" smtClean="0">
                <a:latin typeface="Arial"/>
                <a:cs typeface="Arial"/>
              </a:rPr>
              <a:t>Berichte</a:t>
            </a:r>
            <a:r>
              <a:rPr lang="en-US" sz="900" dirty="0" smtClean="0">
                <a:latin typeface="Arial"/>
                <a:cs typeface="Arial"/>
              </a:rPr>
              <a:t> des </a:t>
            </a:r>
            <a:r>
              <a:rPr lang="en-US" sz="900" dirty="0" err="1" smtClean="0">
                <a:latin typeface="Arial"/>
                <a:cs typeface="Arial"/>
              </a:rPr>
              <a:t>Deutschen</a:t>
            </a:r>
            <a:r>
              <a:rPr lang="en-US" sz="900" dirty="0" smtClean="0">
                <a:latin typeface="Arial"/>
                <a:cs typeface="Arial"/>
              </a:rPr>
              <a:t> </a:t>
            </a:r>
            <a:r>
              <a:rPr lang="en-US" sz="900" dirty="0" err="1" smtClean="0">
                <a:latin typeface="Arial"/>
                <a:cs typeface="Arial"/>
              </a:rPr>
              <a:t>Wetterdienstes</a:t>
            </a:r>
            <a:r>
              <a:rPr lang="en-US" sz="900" dirty="0" smtClean="0">
                <a:latin typeface="Arial"/>
                <a:cs typeface="Arial"/>
              </a:rPr>
              <a:t> 227. </a:t>
            </a:r>
            <a:r>
              <a:rPr lang="en-US" sz="900" dirty="0" err="1" smtClean="0">
                <a:latin typeface="Arial"/>
                <a:cs typeface="Arial"/>
              </a:rPr>
              <a:t>Deutscher</a:t>
            </a:r>
            <a:r>
              <a:rPr lang="en-US" sz="900" dirty="0" smtClean="0">
                <a:latin typeface="Arial"/>
                <a:cs typeface="Arial"/>
              </a:rPr>
              <a:t> </a:t>
            </a:r>
            <a:r>
              <a:rPr lang="en-US" sz="900" dirty="0" err="1" smtClean="0">
                <a:latin typeface="Arial"/>
                <a:cs typeface="Arial"/>
              </a:rPr>
              <a:t>Wetterdienst</a:t>
            </a:r>
            <a:r>
              <a:rPr lang="en-US" sz="900" dirty="0" smtClean="0">
                <a:latin typeface="Arial"/>
                <a:cs typeface="Arial"/>
              </a:rPr>
              <a:t>, Offenbach </a:t>
            </a:r>
            <a:r>
              <a:rPr lang="en-US" sz="900" dirty="0" err="1" smtClean="0">
                <a:latin typeface="Arial"/>
                <a:cs typeface="Arial"/>
              </a:rPr>
              <a:t>a.M</a:t>
            </a:r>
            <a:r>
              <a:rPr lang="en-US" sz="900" dirty="0" smtClean="0">
                <a:latin typeface="Arial"/>
                <a:cs typeface="Arial"/>
              </a:rPr>
              <a:t>., Germany, 101 pp.</a:t>
            </a:r>
            <a:endParaRPr lang="en-US" sz="900" dirty="0">
              <a:latin typeface="Arial"/>
              <a:cs typeface="Arial"/>
            </a:endParaRPr>
          </a:p>
        </p:txBody>
      </p:sp>
      <p:pic>
        <p:nvPicPr>
          <p:cNvPr id="4" name="Picture 3" descr="Scan10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470" y="254346"/>
            <a:ext cx="3878659" cy="57888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192955" y="1936340"/>
            <a:ext cx="409195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dirty="0"/>
              <a:t>S</a:t>
            </a:r>
            <a:r>
              <a:rPr lang="en-US" dirty="0" smtClean="0"/>
              <a:t>ingle</a:t>
            </a:r>
            <a:r>
              <a:rPr lang="en-US" dirty="0"/>
              <a:t>-layer model </a:t>
            </a:r>
            <a:endParaRPr lang="en-US" dirty="0" smtClean="0"/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dirty="0" smtClean="0"/>
              <a:t>Predicting depth </a:t>
            </a:r>
            <a:r>
              <a:rPr lang="en-US" dirty="0"/>
              <a:t>and the mean wind of a surface based stable layer </a:t>
            </a:r>
            <a:endParaRPr lang="en-US" dirty="0" smtClean="0"/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dirty="0" smtClean="0"/>
              <a:t>Flow prediction is based on vertically </a:t>
            </a:r>
            <a:r>
              <a:rPr lang="en-US" dirty="0"/>
              <a:t>averaged momentum tendency equations</a:t>
            </a:r>
            <a:r>
              <a:rPr lang="en-US" dirty="0" smtClean="0"/>
              <a:t>.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dirty="0" smtClean="0"/>
              <a:t>Temporal </a:t>
            </a:r>
            <a:r>
              <a:rPr lang="en-US" dirty="0"/>
              <a:t>changes in the total heat deficit in the cold air layer </a:t>
            </a:r>
            <a:r>
              <a:rPr lang="en-US" dirty="0" smtClean="0"/>
              <a:t>heat deficit are </a:t>
            </a:r>
            <a:r>
              <a:rPr lang="en-US" dirty="0"/>
              <a:t>calculated from a prescribed local heat loss </a:t>
            </a:r>
            <a:r>
              <a:rPr lang="en-US" dirty="0" smtClean="0"/>
              <a:t>rate [here 30 W/m</a:t>
            </a:r>
            <a:r>
              <a:rPr lang="en-US" baseline="30000" dirty="0" smtClean="0"/>
              <a:t>2</a:t>
            </a:r>
            <a:r>
              <a:rPr lang="en-US" dirty="0" smtClean="0"/>
              <a:t>].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432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stdesert_all_klh_w10m_02h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702"/>
            <a:ext cx="9144000" cy="64645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59312" y="1909507"/>
            <a:ext cx="1884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Cold air depth (m)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259312" y="1239632"/>
            <a:ext cx="1649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10-m wind field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254013" y="12036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 hours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stdesert_all_klh_w10m_04h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702"/>
            <a:ext cx="9144000" cy="64645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54013" y="12036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 hours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3534</TotalTime>
  <Words>1213</Words>
  <Application>Microsoft Macintosh PowerPoint</Application>
  <PresentationFormat>On-screen Show (4:3)</PresentationFormat>
  <Paragraphs>240</Paragraphs>
  <Slides>35</Slides>
  <Notes>1</Notes>
  <HiddenSlides>1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 of Utah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Sebastian Hoch</dc:creator>
  <cp:lastModifiedBy>Sebastian Hoch</cp:lastModifiedBy>
  <cp:revision>82</cp:revision>
  <dcterms:created xsi:type="dcterms:W3CDTF">2010-09-10T14:46:08Z</dcterms:created>
  <dcterms:modified xsi:type="dcterms:W3CDTF">2011-09-09T14:54:06Z</dcterms:modified>
</cp:coreProperties>
</file>