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30275213" cy="42556113"/>
  <p:notesSz cx="6858000" cy="9144000"/>
  <p:defaultTextStyle>
    <a:defPPr>
      <a:defRPr lang="en-US"/>
    </a:defPPr>
    <a:lvl1pPr marL="0" algn="l" defTabSz="208085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0854" algn="l" defTabSz="208085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61709" algn="l" defTabSz="208085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42563" algn="l" defTabSz="208085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23417" algn="l" defTabSz="208085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04272" algn="l" defTabSz="208085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485126" algn="l" defTabSz="208085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565981" algn="l" defTabSz="208085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646835" algn="l" defTabSz="208085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470" autoAdjust="0"/>
    <p:restoredTop sz="93577" autoAdjust="0"/>
  </p:normalViewPr>
  <p:slideViewPr>
    <p:cSldViewPr snapToGrid="0" snapToObjects="1">
      <p:cViewPr>
        <p:scale>
          <a:sx n="33" d="100"/>
          <a:sy n="33" d="100"/>
        </p:scale>
        <p:origin x="-888" y="3056"/>
      </p:cViewPr>
      <p:guideLst>
        <p:guide orient="horz" pos="13404"/>
        <p:guide pos="953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13219981"/>
            <a:ext cx="25733931" cy="912198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1282" y="24115131"/>
            <a:ext cx="21192649" cy="108754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0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6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42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23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04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485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56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646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4700B-CE1D-4143-AA69-ED898F9F5162}" type="datetimeFigureOut">
              <a:rPr lang="en-US" smtClean="0"/>
              <a:t>5/29/13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3875-49D1-EB4B-9080-404626350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42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4700B-CE1D-4143-AA69-ED898F9F5162}" type="datetimeFigureOut">
              <a:rPr lang="en-US" smtClean="0"/>
              <a:t>5/29/13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3875-49D1-EB4B-9080-404626350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4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76283" y="10579923"/>
            <a:ext cx="22548726" cy="22531097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14332" y="10579923"/>
            <a:ext cx="67157362" cy="22531097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4700B-CE1D-4143-AA69-ED898F9F5162}" type="datetimeFigureOut">
              <a:rPr lang="en-US" smtClean="0"/>
              <a:t>5/29/13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3875-49D1-EB4B-9080-404626350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41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4700B-CE1D-4143-AA69-ED898F9F5162}" type="datetimeFigureOut">
              <a:rPr lang="en-US" smtClean="0"/>
              <a:t>5/29/13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3875-49D1-EB4B-9080-404626350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70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533" y="27346246"/>
            <a:ext cx="25733931" cy="8452117"/>
          </a:xfrm>
        </p:spPr>
        <p:txBody>
          <a:bodyPr anchor="t"/>
          <a:lstStyle>
            <a:lvl1pPr algn="l">
              <a:defRPr sz="18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1533" y="18037099"/>
            <a:ext cx="25733931" cy="9309147"/>
          </a:xfr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80854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61709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42563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23417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04272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48512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565981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646835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4700B-CE1D-4143-AA69-ED898F9F5162}" type="datetimeFigureOut">
              <a:rPr lang="en-US" smtClean="0"/>
              <a:t>5/29/13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3875-49D1-EB4B-9080-404626350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45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14332" y="61617708"/>
            <a:ext cx="44850417" cy="174273190"/>
          </a:xfrm>
        </p:spPr>
        <p:txBody>
          <a:bodyPr/>
          <a:lstStyle>
            <a:lvl1pPr>
              <a:defRPr sz="12700"/>
            </a:lvl1pPr>
            <a:lvl2pPr>
              <a:defRPr sz="109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69338" y="61617708"/>
            <a:ext cx="44855671" cy="174273190"/>
          </a:xfrm>
        </p:spPr>
        <p:txBody>
          <a:bodyPr/>
          <a:lstStyle>
            <a:lvl1pPr>
              <a:defRPr sz="12700"/>
            </a:lvl1pPr>
            <a:lvl2pPr>
              <a:defRPr sz="109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4700B-CE1D-4143-AA69-ED898F9F5162}" type="datetimeFigureOut">
              <a:rPr lang="en-US" smtClean="0"/>
              <a:t>5/29/13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3875-49D1-EB4B-9080-404626350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42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761" y="1704218"/>
            <a:ext cx="27247692" cy="709268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761" y="9525874"/>
            <a:ext cx="13376810" cy="3969931"/>
          </a:xfrm>
        </p:spPr>
        <p:txBody>
          <a:bodyPr anchor="b"/>
          <a:lstStyle>
            <a:lvl1pPr marL="0" indent="0">
              <a:buNone/>
              <a:defRPr sz="10900" b="1"/>
            </a:lvl1pPr>
            <a:lvl2pPr marL="2080854" indent="0">
              <a:buNone/>
              <a:defRPr sz="9100" b="1"/>
            </a:lvl2pPr>
            <a:lvl3pPr marL="4161709" indent="0">
              <a:buNone/>
              <a:defRPr sz="8200" b="1"/>
            </a:lvl3pPr>
            <a:lvl4pPr marL="6242563" indent="0">
              <a:buNone/>
              <a:defRPr sz="7300" b="1"/>
            </a:lvl4pPr>
            <a:lvl5pPr marL="8323417" indent="0">
              <a:buNone/>
              <a:defRPr sz="7300" b="1"/>
            </a:lvl5pPr>
            <a:lvl6pPr marL="10404272" indent="0">
              <a:buNone/>
              <a:defRPr sz="7300" b="1"/>
            </a:lvl6pPr>
            <a:lvl7pPr marL="12485126" indent="0">
              <a:buNone/>
              <a:defRPr sz="7300" b="1"/>
            </a:lvl7pPr>
            <a:lvl8pPr marL="14565981" indent="0">
              <a:buNone/>
              <a:defRPr sz="7300" b="1"/>
            </a:lvl8pPr>
            <a:lvl9pPr marL="16646835" indent="0">
              <a:buNone/>
              <a:defRPr sz="7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3761" y="13495804"/>
            <a:ext cx="13376810" cy="24519023"/>
          </a:xfrm>
        </p:spPr>
        <p:txBody>
          <a:bodyPr/>
          <a:lstStyle>
            <a:lvl1pPr>
              <a:defRPr sz="109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79389" y="9525874"/>
            <a:ext cx="13382065" cy="3969931"/>
          </a:xfrm>
        </p:spPr>
        <p:txBody>
          <a:bodyPr anchor="b"/>
          <a:lstStyle>
            <a:lvl1pPr marL="0" indent="0">
              <a:buNone/>
              <a:defRPr sz="10900" b="1"/>
            </a:lvl1pPr>
            <a:lvl2pPr marL="2080854" indent="0">
              <a:buNone/>
              <a:defRPr sz="9100" b="1"/>
            </a:lvl2pPr>
            <a:lvl3pPr marL="4161709" indent="0">
              <a:buNone/>
              <a:defRPr sz="8200" b="1"/>
            </a:lvl3pPr>
            <a:lvl4pPr marL="6242563" indent="0">
              <a:buNone/>
              <a:defRPr sz="7300" b="1"/>
            </a:lvl4pPr>
            <a:lvl5pPr marL="8323417" indent="0">
              <a:buNone/>
              <a:defRPr sz="7300" b="1"/>
            </a:lvl5pPr>
            <a:lvl6pPr marL="10404272" indent="0">
              <a:buNone/>
              <a:defRPr sz="7300" b="1"/>
            </a:lvl6pPr>
            <a:lvl7pPr marL="12485126" indent="0">
              <a:buNone/>
              <a:defRPr sz="7300" b="1"/>
            </a:lvl7pPr>
            <a:lvl8pPr marL="14565981" indent="0">
              <a:buNone/>
              <a:defRPr sz="7300" b="1"/>
            </a:lvl8pPr>
            <a:lvl9pPr marL="16646835" indent="0">
              <a:buNone/>
              <a:defRPr sz="7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79389" y="13495804"/>
            <a:ext cx="13382065" cy="24519023"/>
          </a:xfrm>
        </p:spPr>
        <p:txBody>
          <a:bodyPr/>
          <a:lstStyle>
            <a:lvl1pPr>
              <a:defRPr sz="109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4700B-CE1D-4143-AA69-ED898F9F5162}" type="datetimeFigureOut">
              <a:rPr lang="en-US" smtClean="0"/>
              <a:t>5/29/13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3875-49D1-EB4B-9080-404626350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94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4700B-CE1D-4143-AA69-ED898F9F5162}" type="datetimeFigureOut">
              <a:rPr lang="en-US" smtClean="0"/>
              <a:t>5/29/13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3875-49D1-EB4B-9080-404626350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03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4700B-CE1D-4143-AA69-ED898F9F5162}" type="datetimeFigureOut">
              <a:rPr lang="en-US" smtClean="0"/>
              <a:t>5/29/13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3875-49D1-EB4B-9080-404626350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92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763" y="1694364"/>
            <a:ext cx="9960336" cy="7210897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36767" y="1694367"/>
            <a:ext cx="16924685" cy="36320463"/>
          </a:xfrm>
        </p:spPr>
        <p:txBody>
          <a:bodyPr/>
          <a:lstStyle>
            <a:lvl1pPr>
              <a:defRPr sz="14600"/>
            </a:lvl1pPr>
            <a:lvl2pPr>
              <a:defRPr sz="12700"/>
            </a:lvl2pPr>
            <a:lvl3pPr>
              <a:defRPr sz="109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3763" y="8905264"/>
            <a:ext cx="9960336" cy="29109567"/>
          </a:xfrm>
        </p:spPr>
        <p:txBody>
          <a:bodyPr/>
          <a:lstStyle>
            <a:lvl1pPr marL="0" indent="0">
              <a:buNone/>
              <a:defRPr sz="6400"/>
            </a:lvl1pPr>
            <a:lvl2pPr marL="2080854" indent="0">
              <a:buNone/>
              <a:defRPr sz="5500"/>
            </a:lvl2pPr>
            <a:lvl3pPr marL="4161709" indent="0">
              <a:buNone/>
              <a:defRPr sz="4600"/>
            </a:lvl3pPr>
            <a:lvl4pPr marL="6242563" indent="0">
              <a:buNone/>
              <a:defRPr sz="4100"/>
            </a:lvl4pPr>
            <a:lvl5pPr marL="8323417" indent="0">
              <a:buNone/>
              <a:defRPr sz="4100"/>
            </a:lvl5pPr>
            <a:lvl6pPr marL="10404272" indent="0">
              <a:buNone/>
              <a:defRPr sz="4100"/>
            </a:lvl6pPr>
            <a:lvl7pPr marL="12485126" indent="0">
              <a:buNone/>
              <a:defRPr sz="4100"/>
            </a:lvl7pPr>
            <a:lvl8pPr marL="14565981" indent="0">
              <a:buNone/>
              <a:defRPr sz="4100"/>
            </a:lvl8pPr>
            <a:lvl9pPr marL="16646835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4700B-CE1D-4143-AA69-ED898F9F5162}" type="datetimeFigureOut">
              <a:rPr lang="en-US" smtClean="0"/>
              <a:t>5/29/13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3875-49D1-EB4B-9080-404626350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3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4154" y="29789279"/>
            <a:ext cx="18165128" cy="3516793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34154" y="3802467"/>
            <a:ext cx="18165128" cy="25533668"/>
          </a:xfrm>
        </p:spPr>
        <p:txBody>
          <a:bodyPr/>
          <a:lstStyle>
            <a:lvl1pPr marL="0" indent="0">
              <a:buNone/>
              <a:defRPr sz="14600"/>
            </a:lvl1pPr>
            <a:lvl2pPr marL="2080854" indent="0">
              <a:buNone/>
              <a:defRPr sz="12700"/>
            </a:lvl2pPr>
            <a:lvl3pPr marL="4161709" indent="0">
              <a:buNone/>
              <a:defRPr sz="10900"/>
            </a:lvl3pPr>
            <a:lvl4pPr marL="6242563" indent="0">
              <a:buNone/>
              <a:defRPr sz="9100"/>
            </a:lvl4pPr>
            <a:lvl5pPr marL="8323417" indent="0">
              <a:buNone/>
              <a:defRPr sz="9100"/>
            </a:lvl5pPr>
            <a:lvl6pPr marL="10404272" indent="0">
              <a:buNone/>
              <a:defRPr sz="9100"/>
            </a:lvl6pPr>
            <a:lvl7pPr marL="12485126" indent="0">
              <a:buNone/>
              <a:defRPr sz="9100"/>
            </a:lvl7pPr>
            <a:lvl8pPr marL="14565981" indent="0">
              <a:buNone/>
              <a:defRPr sz="9100"/>
            </a:lvl8pPr>
            <a:lvl9pPr marL="16646835" indent="0">
              <a:buNone/>
              <a:defRPr sz="9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4154" y="33306072"/>
            <a:ext cx="18165128" cy="4994430"/>
          </a:xfrm>
        </p:spPr>
        <p:txBody>
          <a:bodyPr/>
          <a:lstStyle>
            <a:lvl1pPr marL="0" indent="0">
              <a:buNone/>
              <a:defRPr sz="6400"/>
            </a:lvl1pPr>
            <a:lvl2pPr marL="2080854" indent="0">
              <a:buNone/>
              <a:defRPr sz="5500"/>
            </a:lvl2pPr>
            <a:lvl3pPr marL="4161709" indent="0">
              <a:buNone/>
              <a:defRPr sz="4600"/>
            </a:lvl3pPr>
            <a:lvl4pPr marL="6242563" indent="0">
              <a:buNone/>
              <a:defRPr sz="4100"/>
            </a:lvl4pPr>
            <a:lvl5pPr marL="8323417" indent="0">
              <a:buNone/>
              <a:defRPr sz="4100"/>
            </a:lvl5pPr>
            <a:lvl6pPr marL="10404272" indent="0">
              <a:buNone/>
              <a:defRPr sz="4100"/>
            </a:lvl6pPr>
            <a:lvl7pPr marL="12485126" indent="0">
              <a:buNone/>
              <a:defRPr sz="4100"/>
            </a:lvl7pPr>
            <a:lvl8pPr marL="14565981" indent="0">
              <a:buNone/>
              <a:defRPr sz="4100"/>
            </a:lvl8pPr>
            <a:lvl9pPr marL="16646835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4700B-CE1D-4143-AA69-ED898F9F5162}" type="datetimeFigureOut">
              <a:rPr lang="en-US" smtClean="0"/>
              <a:t>5/29/13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3875-49D1-EB4B-9080-404626350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34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3761" y="1704218"/>
            <a:ext cx="27247692" cy="7092686"/>
          </a:xfrm>
          <a:prstGeom prst="rect">
            <a:avLst/>
          </a:prstGeom>
        </p:spPr>
        <p:txBody>
          <a:bodyPr vert="horz" lIns="416171" tIns="208085" rIns="416171" bIns="20808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761" y="9929763"/>
            <a:ext cx="27247692" cy="28085067"/>
          </a:xfrm>
          <a:prstGeom prst="rect">
            <a:avLst/>
          </a:prstGeom>
        </p:spPr>
        <p:txBody>
          <a:bodyPr vert="horz" lIns="416171" tIns="208085" rIns="416171" bIns="20808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13761" y="39443215"/>
            <a:ext cx="7064216" cy="2265719"/>
          </a:xfrm>
          <a:prstGeom prst="rect">
            <a:avLst/>
          </a:prstGeom>
        </p:spPr>
        <p:txBody>
          <a:bodyPr vert="horz" lIns="416171" tIns="208085" rIns="416171" bIns="208085" rtlCol="0" anchor="ctr"/>
          <a:lstStyle>
            <a:lvl1pPr algn="l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4700B-CE1D-4143-AA69-ED898F9F5162}" type="datetimeFigureOut">
              <a:rPr lang="en-US" smtClean="0"/>
              <a:t>5/29/13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44031" y="39443215"/>
            <a:ext cx="9587151" cy="2265719"/>
          </a:xfrm>
          <a:prstGeom prst="rect">
            <a:avLst/>
          </a:prstGeom>
        </p:spPr>
        <p:txBody>
          <a:bodyPr vert="horz" lIns="416171" tIns="208085" rIns="416171" bIns="208085" rtlCol="0" anchor="ctr"/>
          <a:lstStyle>
            <a:lvl1pPr algn="ct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697236" y="39443215"/>
            <a:ext cx="7064216" cy="2265719"/>
          </a:xfrm>
          <a:prstGeom prst="rect">
            <a:avLst/>
          </a:prstGeom>
        </p:spPr>
        <p:txBody>
          <a:bodyPr vert="horz" lIns="416171" tIns="208085" rIns="416171" bIns="208085" rtlCol="0" anchor="ctr"/>
          <a:lstStyle>
            <a:lvl1pPr algn="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63875-49D1-EB4B-9080-404626350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1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080854" rtl="0" eaLnBrk="1" latinLnBrk="0" hangingPunct="1">
        <a:spcBef>
          <a:spcPct val="0"/>
        </a:spcBef>
        <a:buNone/>
        <a:defRPr sz="20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0641" indent="-1560641" algn="l" defTabSz="2080854" rtl="0" eaLnBrk="1" latinLnBrk="0" hangingPunct="1">
        <a:spcBef>
          <a:spcPct val="20000"/>
        </a:spcBef>
        <a:buFont typeface="Arial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81388" indent="-1300534" algn="l" defTabSz="2080854" rtl="0" eaLnBrk="1" latinLnBrk="0" hangingPunct="1">
        <a:spcBef>
          <a:spcPct val="20000"/>
        </a:spcBef>
        <a:buFont typeface="Arial"/>
        <a:buChar char="–"/>
        <a:defRPr sz="12700" kern="1200">
          <a:solidFill>
            <a:schemeClr val="tx1"/>
          </a:solidFill>
          <a:latin typeface="+mn-lt"/>
          <a:ea typeface="+mn-ea"/>
          <a:cs typeface="+mn-cs"/>
        </a:defRPr>
      </a:lvl2pPr>
      <a:lvl3pPr marL="5202136" indent="-1040427" algn="l" defTabSz="2080854" rtl="0" eaLnBrk="1" latinLnBrk="0" hangingPunct="1">
        <a:spcBef>
          <a:spcPct val="20000"/>
        </a:spcBef>
        <a:buFont typeface="Arial"/>
        <a:buChar char="•"/>
        <a:defRPr sz="10900" kern="1200">
          <a:solidFill>
            <a:schemeClr val="tx1"/>
          </a:solidFill>
          <a:latin typeface="+mn-lt"/>
          <a:ea typeface="+mn-ea"/>
          <a:cs typeface="+mn-cs"/>
        </a:defRPr>
      </a:lvl3pPr>
      <a:lvl4pPr marL="7282990" indent="-1040427" algn="l" defTabSz="2080854" rtl="0" eaLnBrk="1" latinLnBrk="0" hangingPunct="1">
        <a:spcBef>
          <a:spcPct val="20000"/>
        </a:spcBef>
        <a:buFont typeface="Arial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63845" indent="-1040427" algn="l" defTabSz="2080854" rtl="0" eaLnBrk="1" latinLnBrk="0" hangingPunct="1">
        <a:spcBef>
          <a:spcPct val="20000"/>
        </a:spcBef>
        <a:buFont typeface="Arial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44699" indent="-1040427" algn="l" defTabSz="2080854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25553" indent="-1040427" algn="l" defTabSz="2080854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06408" indent="-1040427" algn="l" defTabSz="2080854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687262" indent="-1040427" algn="l" defTabSz="2080854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80854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0854" algn="l" defTabSz="2080854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61709" algn="l" defTabSz="2080854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42563" algn="l" defTabSz="2080854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23417" algn="l" defTabSz="2080854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04272" algn="l" defTabSz="2080854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485126" algn="l" defTabSz="2080854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565981" algn="l" defTabSz="2080854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646835" algn="l" defTabSz="2080854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g"/><Relationship Id="rId20" Type="http://schemas.openxmlformats.org/officeDocument/2006/relationships/image" Target="../media/image19.jpg"/><Relationship Id="rId21" Type="http://schemas.openxmlformats.org/officeDocument/2006/relationships/image" Target="../media/image20.jpg"/><Relationship Id="rId22" Type="http://schemas.openxmlformats.org/officeDocument/2006/relationships/image" Target="../media/image21.jpg"/><Relationship Id="rId23" Type="http://schemas.openxmlformats.org/officeDocument/2006/relationships/image" Target="../media/image22.jpg"/><Relationship Id="rId24" Type="http://schemas.openxmlformats.org/officeDocument/2006/relationships/image" Target="../media/image23.jpg"/><Relationship Id="rId25" Type="http://schemas.openxmlformats.org/officeDocument/2006/relationships/image" Target="../media/image24.jpg"/><Relationship Id="rId26" Type="http://schemas.openxmlformats.org/officeDocument/2006/relationships/image" Target="../media/image25.jpg"/><Relationship Id="rId10" Type="http://schemas.openxmlformats.org/officeDocument/2006/relationships/image" Target="../media/image9.jpg"/><Relationship Id="rId11" Type="http://schemas.openxmlformats.org/officeDocument/2006/relationships/image" Target="../media/image10.jpg"/><Relationship Id="rId12" Type="http://schemas.openxmlformats.org/officeDocument/2006/relationships/image" Target="../media/image11.jpg"/><Relationship Id="rId13" Type="http://schemas.openxmlformats.org/officeDocument/2006/relationships/image" Target="../media/image12.jpg"/><Relationship Id="rId14" Type="http://schemas.openxmlformats.org/officeDocument/2006/relationships/image" Target="../media/image13.jpg"/><Relationship Id="rId15" Type="http://schemas.openxmlformats.org/officeDocument/2006/relationships/image" Target="../media/image14.jpg"/><Relationship Id="rId16" Type="http://schemas.openxmlformats.org/officeDocument/2006/relationships/image" Target="../media/image15.jpg"/><Relationship Id="rId17" Type="http://schemas.openxmlformats.org/officeDocument/2006/relationships/image" Target="../media/image16.jpg"/><Relationship Id="rId18" Type="http://schemas.openxmlformats.org/officeDocument/2006/relationships/image" Target="../media/image17.jpg"/><Relationship Id="rId19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2"/>
          <p:cNvSpPr>
            <a:spLocks noChangeArrowheads="1"/>
          </p:cNvSpPr>
          <p:nvPr/>
        </p:nvSpPr>
        <p:spPr bwMode="auto">
          <a:xfrm>
            <a:off x="0" y="0"/>
            <a:ext cx="30275213" cy="669659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0" tIns="468000" rIns="0" bIns="42122" anchor="t" anchorCtr="0">
            <a:prstTxWarp prst="textNoShape">
              <a:avLst/>
            </a:prstTxWarp>
          </a:bodyPr>
          <a:lstStyle/>
          <a:p>
            <a:pPr algn="ctr"/>
            <a:r>
              <a:rPr lang="en-US" sz="8000" b="1" dirty="0" smtClean="0">
                <a:latin typeface="Arial"/>
                <a:ea typeface="Lucida Sans Unicode" charset="0"/>
                <a:cs typeface="Arial"/>
              </a:rPr>
              <a:t>Slope</a:t>
            </a:r>
            <a:r>
              <a:rPr lang="en-US" sz="8000" b="1" dirty="0" smtClean="0">
                <a:latin typeface="Arial"/>
                <a:cs typeface="Arial"/>
              </a:rPr>
              <a:t>- and Valley Winds and their interaction – </a:t>
            </a:r>
          </a:p>
          <a:p>
            <a:pPr algn="ctr"/>
            <a:r>
              <a:rPr lang="en-US" sz="8000" b="1" dirty="0" smtClean="0">
                <a:latin typeface="Arial"/>
                <a:cs typeface="Arial"/>
              </a:rPr>
              <a:t>Observations with Doppler Wind </a:t>
            </a:r>
            <a:r>
              <a:rPr lang="en-US" sz="8000" b="1" dirty="0" err="1" smtClean="0">
                <a:latin typeface="Arial"/>
                <a:cs typeface="Arial"/>
              </a:rPr>
              <a:t>LiDARs</a:t>
            </a:r>
            <a:r>
              <a:rPr lang="en-US" sz="8000" b="1" dirty="0" smtClean="0">
                <a:latin typeface="Arial"/>
                <a:cs typeface="Arial"/>
              </a:rPr>
              <a:t> </a:t>
            </a:r>
          </a:p>
          <a:p>
            <a:pPr algn="ctr"/>
            <a:r>
              <a:rPr lang="en-US" sz="8000" b="1" dirty="0" smtClean="0">
                <a:latin typeface="Arial"/>
                <a:cs typeface="Arial"/>
              </a:rPr>
              <a:t>during MATERHORN</a:t>
            </a:r>
          </a:p>
          <a:p>
            <a:pPr algn="ctr" defTabSz="842963">
              <a:lnSpc>
                <a:spcPct val="50000"/>
              </a:lnSpc>
              <a:spcBef>
                <a:spcPct val="40000"/>
              </a:spcBef>
            </a:pPr>
            <a:r>
              <a:rPr lang="en-US" sz="9600" dirty="0" smtClean="0">
                <a:latin typeface="Arial"/>
                <a:cs typeface="Arial"/>
              </a:rPr>
              <a:t> </a:t>
            </a:r>
            <a:endParaRPr lang="de-CH" sz="5500" i="0" dirty="0" smtClean="0">
              <a:latin typeface="Arial"/>
              <a:cs typeface="Arial"/>
            </a:endParaRPr>
          </a:p>
        </p:txBody>
      </p:sp>
      <p:sp>
        <p:nvSpPr>
          <p:cNvPr id="7" name="Text Box 50"/>
          <p:cNvSpPr txBox="1">
            <a:spLocks noChangeArrowheads="1"/>
          </p:cNvSpPr>
          <p:nvPr/>
        </p:nvSpPr>
        <p:spPr bwMode="auto">
          <a:xfrm>
            <a:off x="27201321" y="112822"/>
            <a:ext cx="3073892" cy="508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7866" rIns="0" bIns="47866" anchor="ctr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latin typeface="Arial"/>
                <a:cs typeface="Arial"/>
              </a:rPr>
              <a:t>ICAM </a:t>
            </a:r>
            <a:r>
              <a:rPr lang="en-US" sz="3600" b="1" dirty="0" smtClean="0">
                <a:latin typeface="Arial"/>
                <a:cs typeface="Arial"/>
              </a:rPr>
              <a:t>2013</a:t>
            </a:r>
          </a:p>
          <a:p>
            <a:r>
              <a:rPr lang="en-US" sz="3600" dirty="0" smtClean="0">
                <a:latin typeface="Arial"/>
                <a:cs typeface="Arial"/>
              </a:rPr>
              <a:t>International </a:t>
            </a:r>
            <a:r>
              <a:rPr lang="en-US" sz="3600" dirty="0">
                <a:latin typeface="Arial"/>
                <a:cs typeface="Arial"/>
              </a:rPr>
              <a:t>Conference </a:t>
            </a:r>
            <a:endParaRPr lang="en-US" sz="3600" dirty="0" smtClean="0">
              <a:latin typeface="Arial"/>
              <a:cs typeface="Arial"/>
            </a:endParaRPr>
          </a:p>
          <a:p>
            <a:r>
              <a:rPr lang="en-US" sz="3600" dirty="0">
                <a:latin typeface="Arial"/>
                <a:cs typeface="Arial"/>
              </a:rPr>
              <a:t>o</a:t>
            </a:r>
            <a:r>
              <a:rPr lang="en-US" sz="3600" dirty="0" smtClean="0">
                <a:latin typeface="Arial"/>
                <a:cs typeface="Arial"/>
              </a:rPr>
              <a:t>n Alpine </a:t>
            </a:r>
            <a:r>
              <a:rPr lang="en-US" sz="3600" dirty="0">
                <a:latin typeface="Arial"/>
                <a:cs typeface="Arial"/>
              </a:rPr>
              <a:t>Meteorology</a:t>
            </a:r>
          </a:p>
          <a:p>
            <a:r>
              <a:rPr lang="en-US" sz="3600" dirty="0" err="1">
                <a:latin typeface="Arial"/>
                <a:cs typeface="Arial"/>
              </a:rPr>
              <a:t>Kranjska</a:t>
            </a:r>
            <a:r>
              <a:rPr lang="en-US" sz="3600" dirty="0">
                <a:latin typeface="Arial"/>
                <a:cs typeface="Arial"/>
              </a:rPr>
              <a:t> Gora, Slovenia, </a:t>
            </a:r>
            <a:endParaRPr lang="en-US" sz="3600" dirty="0" smtClean="0">
              <a:latin typeface="Arial"/>
              <a:cs typeface="Arial"/>
            </a:endParaRPr>
          </a:p>
          <a:p>
            <a:r>
              <a:rPr lang="en-US" sz="3600" dirty="0" smtClean="0">
                <a:latin typeface="Arial"/>
                <a:cs typeface="Arial"/>
              </a:rPr>
              <a:t>3 </a:t>
            </a:r>
            <a:r>
              <a:rPr lang="en-US" sz="3600" dirty="0">
                <a:latin typeface="Arial"/>
                <a:cs typeface="Arial"/>
              </a:rPr>
              <a:t>- 7 June 2013</a:t>
            </a:r>
          </a:p>
        </p:txBody>
      </p:sp>
      <p:pic>
        <p:nvPicPr>
          <p:cNvPr id="8" name="Picture 7" descr="MATERHORN_Logo4_go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82" y="1628485"/>
            <a:ext cx="5316882" cy="394537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3540" y="4265334"/>
            <a:ext cx="3030875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2963"/>
            <a:r>
              <a:rPr lang="en-US" sz="4800" dirty="0">
                <a:latin typeface="Arial"/>
                <a:cs typeface="Arial"/>
              </a:rPr>
              <a:t>Sebastian W. Hoch </a:t>
            </a:r>
            <a:r>
              <a:rPr lang="en-US" sz="4800" baseline="30000" dirty="0">
                <a:latin typeface="Arial"/>
                <a:cs typeface="Arial"/>
              </a:rPr>
              <a:t>(1)</a:t>
            </a:r>
            <a:r>
              <a:rPr lang="en-US" sz="4800" dirty="0">
                <a:latin typeface="Arial"/>
                <a:cs typeface="Arial"/>
              </a:rPr>
              <a:t>,  Christopher </a:t>
            </a:r>
            <a:r>
              <a:rPr lang="en-US" sz="4800" dirty="0" err="1">
                <a:latin typeface="Arial"/>
                <a:cs typeface="Arial"/>
              </a:rPr>
              <a:t>Hocut</a:t>
            </a:r>
            <a:r>
              <a:rPr lang="en-US" sz="4800" dirty="0">
                <a:latin typeface="Arial"/>
                <a:cs typeface="Arial"/>
              </a:rPr>
              <a:t> </a:t>
            </a:r>
            <a:r>
              <a:rPr lang="en-US" sz="4800" baseline="30000" dirty="0" smtClean="0">
                <a:latin typeface="Arial"/>
                <a:cs typeface="Arial"/>
              </a:rPr>
              <a:t>(2)</a:t>
            </a:r>
            <a:r>
              <a:rPr lang="en-US" sz="4800" dirty="0">
                <a:latin typeface="Arial"/>
                <a:cs typeface="Arial"/>
              </a:rPr>
              <a:t>, </a:t>
            </a:r>
            <a:r>
              <a:rPr lang="en-US" sz="4800" dirty="0" err="1">
                <a:latin typeface="Arial"/>
                <a:cs typeface="Arial"/>
              </a:rPr>
              <a:t>Amélie</a:t>
            </a:r>
            <a:r>
              <a:rPr lang="en-US" sz="4800" dirty="0">
                <a:latin typeface="Arial"/>
                <a:cs typeface="Arial"/>
              </a:rPr>
              <a:t> A. Klein </a:t>
            </a:r>
            <a:r>
              <a:rPr lang="en-US" sz="4800" baseline="30000" dirty="0">
                <a:latin typeface="Arial"/>
                <a:cs typeface="Arial"/>
              </a:rPr>
              <a:t>(1</a:t>
            </a:r>
            <a:r>
              <a:rPr lang="en-US" sz="4800" baseline="30000" dirty="0" smtClean="0">
                <a:latin typeface="Arial"/>
                <a:cs typeface="Arial"/>
              </a:rPr>
              <a:t>/3)</a:t>
            </a:r>
            <a:r>
              <a:rPr lang="en-US" sz="4800" dirty="0" smtClean="0">
                <a:latin typeface="Arial"/>
                <a:cs typeface="Arial"/>
              </a:rPr>
              <a:t>,</a:t>
            </a:r>
          </a:p>
          <a:p>
            <a:pPr algn="ctr" defTabSz="842963"/>
            <a:r>
              <a:rPr lang="en-US" sz="4800" dirty="0" err="1" smtClean="0">
                <a:latin typeface="Arial"/>
                <a:cs typeface="Arial"/>
              </a:rPr>
              <a:t>Yansen</a:t>
            </a:r>
            <a:r>
              <a:rPr lang="en-US" sz="4800" dirty="0" smtClean="0">
                <a:latin typeface="Arial"/>
                <a:cs typeface="Arial"/>
              </a:rPr>
              <a:t> </a:t>
            </a:r>
            <a:r>
              <a:rPr lang="en-US" sz="4800" dirty="0">
                <a:latin typeface="Arial"/>
                <a:cs typeface="Arial"/>
              </a:rPr>
              <a:t>Wang </a:t>
            </a:r>
            <a:r>
              <a:rPr lang="en-US" sz="4800" baseline="30000" dirty="0">
                <a:latin typeface="Arial"/>
                <a:cs typeface="Arial"/>
              </a:rPr>
              <a:t>(4)</a:t>
            </a:r>
            <a:r>
              <a:rPr lang="en-US" sz="4800" dirty="0" smtClean="0">
                <a:latin typeface="Arial"/>
                <a:cs typeface="Arial"/>
              </a:rPr>
              <a:t>, </a:t>
            </a:r>
            <a:r>
              <a:rPr lang="en-US" sz="4800" dirty="0">
                <a:latin typeface="Arial"/>
                <a:cs typeface="Arial"/>
              </a:rPr>
              <a:t>C. David Whiteman</a:t>
            </a:r>
            <a:r>
              <a:rPr lang="en-US" sz="4800" baseline="30000" dirty="0">
                <a:latin typeface="Arial"/>
                <a:cs typeface="Arial"/>
              </a:rPr>
              <a:t>(1)</a:t>
            </a:r>
            <a:r>
              <a:rPr lang="en-US" sz="4800" dirty="0">
                <a:latin typeface="Arial"/>
                <a:cs typeface="Arial"/>
              </a:rPr>
              <a:t>, </a:t>
            </a:r>
            <a:r>
              <a:rPr lang="en-US" sz="4800" dirty="0" err="1">
                <a:latin typeface="Arial"/>
                <a:cs typeface="Arial"/>
              </a:rPr>
              <a:t>Harindra</a:t>
            </a:r>
            <a:r>
              <a:rPr lang="en-US" sz="4800" dirty="0">
                <a:latin typeface="Arial"/>
                <a:cs typeface="Arial"/>
              </a:rPr>
              <a:t> J. Fernando </a:t>
            </a:r>
            <a:r>
              <a:rPr lang="en-US" sz="4800" baseline="30000" dirty="0" smtClean="0">
                <a:latin typeface="Arial"/>
                <a:cs typeface="Arial"/>
              </a:rPr>
              <a:t>(2)</a:t>
            </a:r>
            <a:r>
              <a:rPr lang="en-US" sz="4800" dirty="0" smtClean="0">
                <a:latin typeface="Arial"/>
                <a:cs typeface="Arial"/>
              </a:rPr>
              <a:t> </a:t>
            </a:r>
          </a:p>
          <a:p>
            <a:pPr algn="ctr" defTabSz="842963"/>
            <a:r>
              <a:rPr lang="en-US" sz="3200" baseline="30000" dirty="0" smtClean="0">
                <a:latin typeface="Arial"/>
                <a:cs typeface="Arial"/>
              </a:rPr>
              <a:t>(</a:t>
            </a:r>
            <a:r>
              <a:rPr lang="en-US" sz="3200" baseline="30000" dirty="0">
                <a:latin typeface="Arial"/>
                <a:cs typeface="Arial"/>
              </a:rPr>
              <a:t>1)</a:t>
            </a:r>
            <a:r>
              <a:rPr lang="en-US" sz="3200" dirty="0" smtClean="0">
                <a:latin typeface="Arial"/>
                <a:cs typeface="Arial"/>
              </a:rPr>
              <a:t>University of Utah, </a:t>
            </a:r>
            <a:r>
              <a:rPr lang="en-US" sz="3200" baseline="30000" dirty="0">
                <a:latin typeface="Arial"/>
                <a:cs typeface="Arial"/>
              </a:rPr>
              <a:t>(2</a:t>
            </a:r>
            <a:r>
              <a:rPr lang="en-US" sz="3200" baseline="30000" dirty="0" smtClean="0">
                <a:latin typeface="Arial"/>
                <a:cs typeface="Arial"/>
              </a:rPr>
              <a:t>)</a:t>
            </a:r>
            <a:r>
              <a:rPr lang="en-US" sz="3200" dirty="0" smtClean="0">
                <a:latin typeface="Arial"/>
                <a:cs typeface="Arial"/>
              </a:rPr>
              <a:t>University of Notre Dame, </a:t>
            </a:r>
            <a:r>
              <a:rPr lang="en-US" sz="3200" baseline="30000" dirty="0" smtClean="0">
                <a:latin typeface="Arial"/>
                <a:cs typeface="Arial"/>
              </a:rPr>
              <a:t>(3)</a:t>
            </a:r>
            <a:r>
              <a:rPr lang="en-US" sz="3200" dirty="0" err="1" smtClean="0">
                <a:latin typeface="Arial"/>
                <a:cs typeface="Arial"/>
              </a:rPr>
              <a:t>Ecole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r>
              <a:rPr lang="en-US" sz="3200" dirty="0" err="1">
                <a:latin typeface="Arial"/>
                <a:cs typeface="Arial"/>
              </a:rPr>
              <a:t>Normale</a:t>
            </a:r>
            <a:r>
              <a:rPr lang="en-US" sz="3200" dirty="0">
                <a:latin typeface="Arial"/>
                <a:cs typeface="Arial"/>
              </a:rPr>
              <a:t> </a:t>
            </a:r>
            <a:r>
              <a:rPr lang="en-US" sz="3200" dirty="0" err="1">
                <a:latin typeface="Arial"/>
                <a:cs typeface="Arial"/>
              </a:rPr>
              <a:t>Superieure</a:t>
            </a:r>
            <a:r>
              <a:rPr lang="en-US" sz="3200" dirty="0">
                <a:latin typeface="Arial"/>
                <a:cs typeface="Arial"/>
              </a:rPr>
              <a:t> de </a:t>
            </a:r>
            <a:r>
              <a:rPr lang="en-US" sz="3200" dirty="0" err="1">
                <a:latin typeface="Arial"/>
                <a:cs typeface="Arial"/>
              </a:rPr>
              <a:t>Cachan</a:t>
            </a:r>
            <a:r>
              <a:rPr lang="en-US" sz="3200" dirty="0">
                <a:latin typeface="Arial"/>
                <a:cs typeface="Arial"/>
              </a:rPr>
              <a:t>, France </a:t>
            </a:r>
            <a:r>
              <a:rPr lang="en-US" sz="3200" dirty="0" smtClean="0">
                <a:latin typeface="Arial"/>
                <a:cs typeface="Arial"/>
              </a:rPr>
              <a:t>, </a:t>
            </a:r>
            <a:r>
              <a:rPr lang="en-US" sz="3200" baseline="30000" dirty="0" smtClean="0">
                <a:latin typeface="Arial"/>
                <a:cs typeface="Arial"/>
              </a:rPr>
              <a:t>(4)</a:t>
            </a:r>
            <a:r>
              <a:rPr lang="en-US" sz="3200" dirty="0" smtClean="0">
                <a:latin typeface="Arial"/>
                <a:cs typeface="Arial"/>
              </a:rPr>
              <a:t>US Army Research Laboratory, MD</a:t>
            </a:r>
            <a:endParaRPr lang="de-CH" sz="32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9" y="6871181"/>
            <a:ext cx="3002079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algn="just">
              <a:spcAft>
                <a:spcPts val="3000"/>
              </a:spcAft>
            </a:pPr>
            <a:r>
              <a:rPr lang="en-US" sz="3600" dirty="0" smtClean="0">
                <a:latin typeface="Arial"/>
                <a:cs typeface="Arial"/>
              </a:rPr>
              <a:t>The </a:t>
            </a:r>
            <a:r>
              <a:rPr lang="en-US" sz="3600" dirty="0">
                <a:latin typeface="Arial"/>
                <a:cs typeface="Arial"/>
              </a:rPr>
              <a:t>characterization of local drainage flows on an alluvial fan on the eastern slope of Granite Peak, and their interactions with the diurnal up- and down-valley circulation was </a:t>
            </a:r>
            <a:r>
              <a:rPr lang="en-US" sz="3600" dirty="0" smtClean="0">
                <a:latin typeface="Arial"/>
                <a:cs typeface="Arial"/>
              </a:rPr>
              <a:t>one objective of the Doppler </a:t>
            </a:r>
            <a:r>
              <a:rPr lang="en-US" sz="3600" dirty="0">
                <a:latin typeface="Arial"/>
                <a:cs typeface="Arial"/>
              </a:rPr>
              <a:t>Wind </a:t>
            </a:r>
            <a:r>
              <a:rPr lang="en-US" sz="3600" dirty="0" err="1">
                <a:latin typeface="Arial"/>
                <a:cs typeface="Arial"/>
              </a:rPr>
              <a:t>LiDAR</a:t>
            </a:r>
            <a:r>
              <a:rPr lang="en-US" sz="3600" dirty="0">
                <a:latin typeface="Arial"/>
                <a:cs typeface="Arial"/>
              </a:rPr>
              <a:t> measurements during the first experimental phase of MATERHORN (Mountain Terrain Modeling and Observation Program) conducted at </a:t>
            </a:r>
            <a:r>
              <a:rPr lang="en-US" sz="3600" dirty="0" err="1">
                <a:latin typeface="Arial"/>
                <a:cs typeface="Arial"/>
              </a:rPr>
              <a:t>Dugway</a:t>
            </a:r>
            <a:r>
              <a:rPr lang="en-US" sz="3600" dirty="0">
                <a:latin typeface="Arial"/>
                <a:cs typeface="Arial"/>
              </a:rPr>
              <a:t> Proving Ground, Utah, in Fall </a:t>
            </a:r>
            <a:r>
              <a:rPr lang="en-US" sz="3600" dirty="0" smtClean="0">
                <a:latin typeface="Arial"/>
                <a:cs typeface="Arial"/>
              </a:rPr>
              <a:t>2012.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672099" y="35106511"/>
            <a:ext cx="184666" cy="997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6208413" y="31058945"/>
            <a:ext cx="18466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0" y="41971320"/>
            <a:ext cx="30275213" cy="584776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b" anchorCtr="0">
            <a:spAutoFit/>
          </a:bodyPr>
          <a:lstStyle/>
          <a:p>
            <a:endParaRPr lang="en-US" sz="3200" dirty="0"/>
          </a:p>
        </p:txBody>
      </p:sp>
      <p:sp>
        <p:nvSpPr>
          <p:cNvPr id="57" name="Rectangle 56"/>
          <p:cNvSpPr/>
          <p:nvPr/>
        </p:nvSpPr>
        <p:spPr>
          <a:xfrm>
            <a:off x="23673726" y="41971337"/>
            <a:ext cx="664657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Arial"/>
                <a:cs typeface="Arial"/>
              </a:rPr>
              <a:t>c</a:t>
            </a:r>
            <a:r>
              <a:rPr lang="en-US" sz="3200" b="1" dirty="0" smtClean="0">
                <a:latin typeface="Arial"/>
                <a:cs typeface="Arial"/>
              </a:rPr>
              <a:t>ontact</a:t>
            </a:r>
            <a:r>
              <a:rPr lang="en-US" sz="3200" dirty="0" smtClean="0">
                <a:latin typeface="Arial"/>
                <a:cs typeface="Arial"/>
              </a:rPr>
              <a:t>: </a:t>
            </a:r>
            <a:r>
              <a:rPr lang="en-US" sz="3200" dirty="0" err="1" smtClean="0">
                <a:latin typeface="Arial"/>
                <a:cs typeface="Arial"/>
              </a:rPr>
              <a:t>sebastian.hoch@utah.edu</a:t>
            </a:r>
            <a:endParaRPr lang="en-US" sz="3200" dirty="0" smtClean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204" y="41971320"/>
            <a:ext cx="178658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Acknowledgments</a:t>
            </a:r>
            <a:r>
              <a:rPr lang="en-US" sz="3200" dirty="0" smtClean="0"/>
              <a:t>: MATERHORN is sponsored by the US Department of Defense, Office of Naval Research. </a:t>
            </a:r>
          </a:p>
        </p:txBody>
      </p:sp>
      <p:pic>
        <p:nvPicPr>
          <p:cNvPr id="59" name="Picture 58" descr="map_lidar_ic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2" y="8930296"/>
            <a:ext cx="7144395" cy="8352346"/>
          </a:xfrm>
          <a:prstGeom prst="rect">
            <a:avLst/>
          </a:prstGeom>
        </p:spPr>
      </p:pic>
      <p:pic>
        <p:nvPicPr>
          <p:cNvPr id="60" name="Picture 59" descr="granite_east_slope_aeri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422" y="8908284"/>
            <a:ext cx="6175595" cy="80814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4506" y="38375375"/>
            <a:ext cx="298854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Summary:</a:t>
            </a:r>
          </a:p>
          <a:p>
            <a:r>
              <a:rPr lang="en-US" sz="3200" dirty="0" smtClean="0">
                <a:latin typeface="Arial"/>
                <a:cs typeface="Arial"/>
              </a:rPr>
              <a:t>1710 MST: Up-valley circulation dominates the flow pattern on the east slope of Granite Peak. No up-slope flow is observed.</a:t>
            </a:r>
          </a:p>
          <a:p>
            <a:r>
              <a:rPr lang="en-US" sz="3200" dirty="0" smtClean="0">
                <a:latin typeface="Arial"/>
                <a:cs typeface="Arial"/>
              </a:rPr>
              <a:t>1825 MST: Onset of shallow down-slope flows. These are undercutting the up-valley circulation.</a:t>
            </a:r>
          </a:p>
          <a:p>
            <a:r>
              <a:rPr lang="en-US" sz="3200" dirty="0" smtClean="0">
                <a:latin typeface="Arial"/>
                <a:cs typeface="Arial"/>
              </a:rPr>
              <a:t>2040 MST: Down-slope flows deepen and strengthen. The up-valley circulation ceases.</a:t>
            </a:r>
          </a:p>
          <a:p>
            <a:r>
              <a:rPr lang="en-US" sz="3200" dirty="0" smtClean="0">
                <a:latin typeface="Arial"/>
                <a:cs typeface="Arial"/>
              </a:rPr>
              <a:t>2155 MST: Arrival of the cold pool from the lower basin. Surface winds calm and turn easterly, temperatures drop (not shown). The down-slope flow rides up onto col pool.</a:t>
            </a:r>
          </a:p>
          <a:p>
            <a:r>
              <a:rPr lang="en-US" sz="3200" dirty="0" smtClean="0">
                <a:latin typeface="Arial"/>
                <a:cs typeface="Arial"/>
              </a:rPr>
              <a:t>0425 MST: A brief episode of down-valley circulation dominates the flow on the slope. The local down-slope flow is entrained into the down-valley circulation.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14" name="Picture 13" descr="timeheight_lidar_170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8807" y="8622408"/>
            <a:ext cx="13870014" cy="597359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2815" y="23260235"/>
            <a:ext cx="30068442" cy="13973781"/>
            <a:chOff x="-39621" y="23152923"/>
            <a:chExt cx="30382167" cy="14119579"/>
          </a:xfrm>
        </p:grpSpPr>
        <p:pic>
          <p:nvPicPr>
            <p:cNvPr id="35" name="Picture 34" descr="downslope1711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864" y="23747183"/>
              <a:ext cx="7242048" cy="2584704"/>
            </a:xfrm>
            <a:prstGeom prst="rect">
              <a:avLst/>
            </a:prstGeom>
          </p:spPr>
        </p:pic>
        <p:pic>
          <p:nvPicPr>
            <p:cNvPr id="36" name="Picture 35" descr="upslope1710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109" y="23797981"/>
              <a:ext cx="7266432" cy="2633472"/>
            </a:xfrm>
            <a:prstGeom prst="rect">
              <a:avLst/>
            </a:prstGeom>
          </p:spPr>
        </p:pic>
        <p:pic>
          <p:nvPicPr>
            <p:cNvPr id="37" name="Picture 36" descr="upval1707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6189" y="23797981"/>
              <a:ext cx="7193280" cy="2578608"/>
            </a:xfrm>
            <a:prstGeom prst="rect">
              <a:avLst/>
            </a:prstGeom>
          </p:spPr>
        </p:pic>
        <p:pic>
          <p:nvPicPr>
            <p:cNvPr id="38" name="Picture 37" descr="downval1708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29873" y="23795465"/>
              <a:ext cx="7205472" cy="259080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55" y="26507650"/>
              <a:ext cx="7223760" cy="2602992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8239" y="26530004"/>
              <a:ext cx="7321296" cy="252984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1589" y="26455499"/>
              <a:ext cx="7193280" cy="2602992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0191" y="26508248"/>
              <a:ext cx="7235952" cy="2572512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701" y="29195474"/>
              <a:ext cx="7248144" cy="2657856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423" y="29170075"/>
              <a:ext cx="7242048" cy="2615184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6458" y="29136041"/>
              <a:ext cx="7309104" cy="2633472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99546" y="29156957"/>
              <a:ext cx="7248144" cy="2645664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76" y="31827931"/>
              <a:ext cx="7217664" cy="2633472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423" y="31845710"/>
              <a:ext cx="7248144" cy="2584704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2499" y="31871109"/>
              <a:ext cx="7217664" cy="2602992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04474" y="31840629"/>
              <a:ext cx="7205472" cy="261518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138" y="34579796"/>
              <a:ext cx="7181088" cy="2596896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7151" y="34518836"/>
              <a:ext cx="7138416" cy="2657856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2291" y="34614789"/>
              <a:ext cx="7205472" cy="2554224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32924" y="34595033"/>
              <a:ext cx="7126224" cy="2596896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-33540" y="37247096"/>
              <a:ext cx="3033442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-14124" y="23179254"/>
              <a:ext cx="14124" cy="140932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7913801" y="23153848"/>
              <a:ext cx="14124" cy="140932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15355885" y="23153848"/>
              <a:ext cx="14124" cy="140932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22841533" y="23153848"/>
              <a:ext cx="14124" cy="140932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30306173" y="23153848"/>
              <a:ext cx="14124" cy="140932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-14124" y="34528998"/>
              <a:ext cx="3033442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-39621" y="31840629"/>
              <a:ext cx="3033442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-21316" y="29136041"/>
              <a:ext cx="3033442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8125" y="26406342"/>
              <a:ext cx="3033442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-8410" y="23747183"/>
              <a:ext cx="3033442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-8410" y="23152923"/>
              <a:ext cx="3033442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627864" y="23153848"/>
              <a:ext cx="14124" cy="140932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 rot="16200000">
              <a:off x="-839539" y="24882772"/>
              <a:ext cx="231345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Arial"/>
                  <a:cs typeface="Arial"/>
                </a:rPr>
                <a:t>~1710 MST</a:t>
              </a:r>
              <a:endParaRPr lang="en-US" sz="3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 rot="16200000">
              <a:off x="-864339" y="27609376"/>
              <a:ext cx="231345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Arial"/>
                  <a:cs typeface="Arial"/>
                </a:rPr>
                <a:t>~1825 MST</a:t>
              </a:r>
              <a:endParaRPr lang="en-US" sz="3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 rot="16200000">
              <a:off x="-864339" y="30320398"/>
              <a:ext cx="231345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Arial"/>
                  <a:cs typeface="Arial"/>
                </a:rPr>
                <a:t>~2040 MST</a:t>
              </a:r>
              <a:endParaRPr lang="en-US" sz="3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 rot="16200000">
              <a:off x="-857925" y="32981299"/>
              <a:ext cx="231345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Arial"/>
                  <a:cs typeface="Arial"/>
                </a:rPr>
                <a:t>~2155 MST</a:t>
              </a:r>
              <a:endParaRPr lang="en-US" sz="3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 rot="16200000">
              <a:off x="-839539" y="35573794"/>
              <a:ext cx="231345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Arial"/>
                  <a:cs typeface="Arial"/>
                </a:rPr>
                <a:t>~0420 MST</a:t>
              </a:r>
              <a:endParaRPr lang="en-US" sz="3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7295119" y="23152923"/>
              <a:ext cx="287590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Arial"/>
                  <a:cs typeface="Arial"/>
                </a:rPr>
                <a:t>Up-valley scan</a:t>
              </a:r>
              <a:endParaRPr lang="en-US" sz="3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0234297" y="23153848"/>
              <a:ext cx="280778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Arial"/>
                  <a:cs typeface="Arial"/>
                </a:rPr>
                <a:t>Up-slope </a:t>
              </a:r>
              <a:r>
                <a:rPr lang="en-US" sz="3200" dirty="0">
                  <a:latin typeface="Arial"/>
                  <a:cs typeface="Arial"/>
                </a:rPr>
                <a:t>scan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440716" y="23153848"/>
              <a:ext cx="333236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Arial"/>
                  <a:cs typeface="Arial"/>
                </a:rPr>
                <a:t>Down-slope </a:t>
              </a:r>
              <a:r>
                <a:rPr lang="en-US" sz="3200" dirty="0">
                  <a:latin typeface="Arial"/>
                  <a:cs typeface="Arial"/>
                </a:rPr>
                <a:t>scan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5219526" y="23170028"/>
              <a:ext cx="340049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Arial"/>
                  <a:cs typeface="Arial"/>
                </a:rPr>
                <a:t>Down-valley </a:t>
              </a:r>
              <a:r>
                <a:rPr lang="en-US" sz="3200" dirty="0">
                  <a:latin typeface="Arial"/>
                  <a:cs typeface="Arial"/>
                </a:rPr>
                <a:t>scan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24506" y="17302514"/>
            <a:ext cx="5585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Fig. 1</a:t>
            </a:r>
            <a:r>
              <a:rPr lang="en-US" sz="2400" dirty="0" smtClean="0">
                <a:latin typeface="Arial"/>
                <a:cs typeface="Arial"/>
              </a:rPr>
              <a:t>: Topography of Granite Peak, UT.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83" name="Picture 82" descr="pw108.jp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6372" y="14570618"/>
            <a:ext cx="13189803" cy="7718919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8751081" y="17293928"/>
            <a:ext cx="5260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Fig. 2</a:t>
            </a:r>
            <a:r>
              <a:rPr lang="en-US" sz="2400" dirty="0" smtClean="0">
                <a:latin typeface="Arial"/>
                <a:cs typeface="Arial"/>
              </a:rPr>
              <a:t>: Areal photo of the east slope of Granite Peak.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7096748" y="14440678"/>
            <a:ext cx="12548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Fig. 3</a:t>
            </a:r>
            <a:r>
              <a:rPr lang="en-US" sz="2400" dirty="0" smtClean="0">
                <a:latin typeface="Arial"/>
                <a:cs typeface="Arial"/>
              </a:rPr>
              <a:t>: Time-Height of </a:t>
            </a:r>
            <a:r>
              <a:rPr lang="en-US" sz="2400" dirty="0" err="1" smtClean="0">
                <a:latin typeface="Arial"/>
                <a:cs typeface="Arial"/>
              </a:rPr>
              <a:t>LiDAR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backscatter </a:t>
            </a:r>
            <a:r>
              <a:rPr lang="en-US" sz="2400" dirty="0" smtClean="0">
                <a:latin typeface="Arial"/>
                <a:cs typeface="Arial"/>
              </a:rPr>
              <a:t>coefficient b and VAD-derived wind field.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6567468" y="22097274"/>
            <a:ext cx="12548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Fig. 4</a:t>
            </a:r>
            <a:r>
              <a:rPr lang="en-US" sz="2400" dirty="0" smtClean="0">
                <a:latin typeface="Arial"/>
                <a:cs typeface="Arial"/>
              </a:rPr>
              <a:t>: Surface wind speed and direction from an automatic weather station near </a:t>
            </a:r>
            <a:r>
              <a:rPr lang="en-US" sz="2400" dirty="0" err="1" smtClean="0">
                <a:latin typeface="Arial"/>
                <a:cs typeface="Arial"/>
              </a:rPr>
              <a:t>LiDAR</a:t>
            </a:r>
            <a:r>
              <a:rPr lang="en-US" sz="2400" dirty="0" smtClean="0">
                <a:latin typeface="Arial"/>
                <a:cs typeface="Arial"/>
              </a:rPr>
              <a:t>.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9257" y="37419960"/>
            <a:ext cx="30146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Fig. 5</a:t>
            </a:r>
            <a:r>
              <a:rPr lang="en-US" sz="2400" dirty="0" smtClean="0">
                <a:latin typeface="Arial"/>
                <a:cs typeface="Arial"/>
              </a:rPr>
              <a:t>: Contour plots of radial (along-beam) </a:t>
            </a:r>
            <a:r>
              <a:rPr lang="en-US" sz="2400" dirty="0">
                <a:latin typeface="Arial"/>
                <a:cs typeface="Arial"/>
              </a:rPr>
              <a:t>D</a:t>
            </a:r>
            <a:r>
              <a:rPr lang="en-US" sz="2400" dirty="0" smtClean="0">
                <a:latin typeface="Arial"/>
                <a:cs typeface="Arial"/>
              </a:rPr>
              <a:t>oppler velocities for low-angle RHI scans in azimuthal down-slope (100°),  up-slope (280</a:t>
            </a:r>
            <a:r>
              <a:rPr lang="en-US" sz="2400" dirty="0">
                <a:latin typeface="Arial"/>
                <a:cs typeface="Arial"/>
              </a:rPr>
              <a:t>°)</a:t>
            </a:r>
            <a:r>
              <a:rPr lang="en-US" sz="2400" dirty="0" smtClean="0">
                <a:latin typeface="Arial"/>
                <a:cs typeface="Arial"/>
              </a:rPr>
              <a:t>  and up-valley </a:t>
            </a:r>
            <a:r>
              <a:rPr lang="en-US" sz="2400" dirty="0">
                <a:latin typeface="Arial"/>
                <a:cs typeface="Arial"/>
              </a:rPr>
              <a:t>(190°</a:t>
            </a:r>
            <a:r>
              <a:rPr lang="en-US" sz="2400" dirty="0" smtClean="0">
                <a:latin typeface="Arial"/>
                <a:cs typeface="Arial"/>
              </a:rPr>
              <a:t>) and down-valley </a:t>
            </a:r>
            <a:r>
              <a:rPr lang="en-US" sz="2400" dirty="0">
                <a:latin typeface="Arial"/>
                <a:cs typeface="Arial"/>
              </a:rPr>
              <a:t>(</a:t>
            </a:r>
            <a:r>
              <a:rPr lang="en-US" sz="2400" dirty="0" smtClean="0">
                <a:latin typeface="Arial"/>
                <a:cs typeface="Arial"/>
              </a:rPr>
              <a:t>10</a:t>
            </a:r>
            <a:r>
              <a:rPr lang="en-US" sz="2400" dirty="0">
                <a:latin typeface="Arial"/>
                <a:cs typeface="Arial"/>
              </a:rPr>
              <a:t>°</a:t>
            </a:r>
            <a:r>
              <a:rPr lang="en-US" sz="2400" dirty="0" smtClean="0">
                <a:latin typeface="Arial"/>
                <a:cs typeface="Arial"/>
              </a:rPr>
              <a:t>) directions, for selected time periods in the night of 1-2 October 2012. Blue colors indicate flow towards the </a:t>
            </a:r>
            <a:r>
              <a:rPr lang="en-US" sz="2400" dirty="0" err="1" smtClean="0">
                <a:latin typeface="Arial"/>
                <a:cs typeface="Arial"/>
              </a:rPr>
              <a:t>LiDAR</a:t>
            </a:r>
            <a:r>
              <a:rPr lang="en-US" sz="2400" dirty="0" smtClean="0">
                <a:latin typeface="Arial"/>
                <a:cs typeface="Arial"/>
              </a:rPr>
              <a:t>, yellow and red colors flow away from the </a:t>
            </a:r>
            <a:r>
              <a:rPr lang="en-US" sz="2400" dirty="0" err="1" smtClean="0">
                <a:latin typeface="Arial"/>
                <a:cs typeface="Arial"/>
              </a:rPr>
              <a:t>LiDAR</a:t>
            </a:r>
            <a:r>
              <a:rPr lang="en-US" sz="2400" dirty="0" smtClean="0">
                <a:latin typeface="Arial"/>
                <a:cs typeface="Arial"/>
              </a:rPr>
              <a:t>.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89155" y="18399953"/>
            <a:ext cx="15382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algn="just">
              <a:spcAft>
                <a:spcPts val="3000"/>
              </a:spcAft>
            </a:pPr>
            <a:r>
              <a:rPr lang="en-US" sz="3600" dirty="0" smtClean="0">
                <a:latin typeface="Arial"/>
                <a:cs typeface="Arial"/>
              </a:rPr>
              <a:t>Two Halo Photonics Streamline Doppler wind </a:t>
            </a:r>
            <a:r>
              <a:rPr lang="en-US" sz="3600" dirty="0" err="1" smtClean="0">
                <a:latin typeface="Arial"/>
                <a:cs typeface="Arial"/>
              </a:rPr>
              <a:t>LiDARs</a:t>
            </a:r>
            <a:r>
              <a:rPr lang="en-US" sz="3600" dirty="0" smtClean="0">
                <a:latin typeface="Arial"/>
                <a:cs typeface="Arial"/>
              </a:rPr>
              <a:t> were positioned on the eastern slope of Granite Peak (Fig. 1 and 2). The scan patterns included low-angle (0-15° elevation) RHIs in the up-slope and down-slope as well as the up-valley and down-valley directions.    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63565" y="20929315"/>
            <a:ext cx="1523893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algn="just">
              <a:spcAft>
                <a:spcPts val="3000"/>
              </a:spcAft>
            </a:pPr>
            <a:r>
              <a:rPr lang="en-US" sz="3600" dirty="0" smtClean="0">
                <a:latin typeface="Arial"/>
                <a:cs typeface="Arial"/>
              </a:rPr>
              <a:t>The night of 1-2 October 2012 was characterized by changing interactions between synoptic northerly flow, thermally driven daytime up-valley and nighttime down-valley flows and local  slope flows.  </a:t>
            </a:r>
            <a:endParaRPr 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5701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617</Words>
  <Application>Microsoft Macintosh PowerPoint</Application>
  <PresentationFormat>Custom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U of Utah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Sebastian Hoch</dc:creator>
  <cp:lastModifiedBy>Sebastian Hoch</cp:lastModifiedBy>
  <cp:revision>26</cp:revision>
  <cp:lastPrinted>2013-05-30T01:31:21Z</cp:lastPrinted>
  <dcterms:created xsi:type="dcterms:W3CDTF">2013-05-24T22:32:42Z</dcterms:created>
  <dcterms:modified xsi:type="dcterms:W3CDTF">2013-05-30T01:35:53Z</dcterms:modified>
</cp:coreProperties>
</file>