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61"/>
  </p:notesMasterIdLst>
  <p:sldIdLst>
    <p:sldId id="256" r:id="rId5"/>
    <p:sldId id="261" r:id="rId6"/>
    <p:sldId id="270" r:id="rId7"/>
    <p:sldId id="258" r:id="rId8"/>
    <p:sldId id="259" r:id="rId9"/>
    <p:sldId id="260" r:id="rId10"/>
    <p:sldId id="263" r:id="rId11"/>
    <p:sldId id="264" r:id="rId12"/>
    <p:sldId id="265" r:id="rId13"/>
    <p:sldId id="272" r:id="rId14"/>
    <p:sldId id="266" r:id="rId15"/>
    <p:sldId id="274" r:id="rId16"/>
    <p:sldId id="275" r:id="rId17"/>
    <p:sldId id="276" r:id="rId18"/>
    <p:sldId id="302" r:id="rId19"/>
    <p:sldId id="277" r:id="rId20"/>
    <p:sldId id="303" r:id="rId21"/>
    <p:sldId id="278" r:id="rId22"/>
    <p:sldId id="279" r:id="rId23"/>
    <p:sldId id="280" r:id="rId24"/>
    <p:sldId id="301" r:id="rId25"/>
    <p:sldId id="306" r:id="rId26"/>
    <p:sldId id="281" r:id="rId27"/>
    <p:sldId id="283" r:id="rId28"/>
    <p:sldId id="284" r:id="rId29"/>
    <p:sldId id="285" r:id="rId30"/>
    <p:sldId id="286" r:id="rId31"/>
    <p:sldId id="304" r:id="rId32"/>
    <p:sldId id="305" r:id="rId33"/>
    <p:sldId id="287" r:id="rId34"/>
    <p:sldId id="288" r:id="rId35"/>
    <p:sldId id="289" r:id="rId36"/>
    <p:sldId id="309" r:id="rId37"/>
    <p:sldId id="307" r:id="rId38"/>
    <p:sldId id="290" r:id="rId39"/>
    <p:sldId id="291" r:id="rId40"/>
    <p:sldId id="292" r:id="rId41"/>
    <p:sldId id="308" r:id="rId42"/>
    <p:sldId id="293" r:id="rId43"/>
    <p:sldId id="310" r:id="rId44"/>
    <p:sldId id="282" r:id="rId45"/>
    <p:sldId id="294" r:id="rId46"/>
    <p:sldId id="296" r:id="rId47"/>
    <p:sldId id="297" r:id="rId48"/>
    <p:sldId id="295" r:id="rId49"/>
    <p:sldId id="271" r:id="rId50"/>
    <p:sldId id="262" r:id="rId51"/>
    <p:sldId id="311" r:id="rId52"/>
    <p:sldId id="298" r:id="rId53"/>
    <p:sldId id="312" r:id="rId54"/>
    <p:sldId id="299" r:id="rId55"/>
    <p:sldId id="300" r:id="rId56"/>
    <p:sldId id="268" r:id="rId57"/>
    <p:sldId id="269" r:id="rId58"/>
    <p:sldId id="273" r:id="rId59"/>
    <p:sldId id="25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0" autoAdjust="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C258-8962-7447-B6E5-4E73854369FB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ADF8-57AA-6E43-AA8B-6ADFEF09B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Derek Jensen (H * </a:t>
            </a:r>
            <a:r>
              <a:rPr lang="en-US" dirty="0" err="1" smtClean="0"/>
              <a:t>LvE</a:t>
            </a:r>
            <a:r>
              <a:rPr lang="en-US" baseline="0" dirty="0" smtClean="0"/>
              <a:t>)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2ADF8-57AA-6E43-AA8B-6ADFEF09BB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Positively tilted ridge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2ADF8-57AA-6E43-AA8B-6ADFEF09BB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Sunset at around 1750 (by 1725 all of east slope is shaded)</a:t>
            </a:r>
          </a:p>
          <a:p>
            <a:r>
              <a:rPr lang="en-US" dirty="0" smtClean="0"/>
              <a:t>Sunrise around 0700 MST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2ADF8-57AA-6E43-AA8B-6ADFEF09BB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2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37" y="657819"/>
            <a:ext cx="6672545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Outline</a:t>
            </a:r>
          </a:p>
          <a:p>
            <a:endParaRPr lang="en-US" dirty="0"/>
          </a:p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1. The surface energy balance – driver of thermally driven flows</a:t>
            </a:r>
          </a:p>
          <a:p>
            <a:endParaRPr lang="en-US" dirty="0"/>
          </a:p>
          <a:p>
            <a:r>
              <a:rPr lang="en-US" dirty="0" smtClean="0"/>
              <a:t>2. Case study: 1-2 October 2012 (quiescent IOP 2)</a:t>
            </a:r>
          </a:p>
          <a:p>
            <a:endParaRPr lang="en-US" dirty="0"/>
          </a:p>
          <a:p>
            <a:r>
              <a:rPr lang="en-US" dirty="0" smtClean="0"/>
              <a:t>	synoptic overview</a:t>
            </a:r>
          </a:p>
          <a:p>
            <a:r>
              <a:rPr lang="en-US" dirty="0"/>
              <a:t>	</a:t>
            </a:r>
            <a:r>
              <a:rPr lang="en-US" dirty="0" smtClean="0"/>
              <a:t>surface observations </a:t>
            </a:r>
          </a:p>
          <a:p>
            <a:r>
              <a:rPr lang="en-US" dirty="0"/>
              <a:t>	</a:t>
            </a:r>
            <a:r>
              <a:rPr lang="en-US" dirty="0" smtClean="0"/>
              <a:t>upper air observations</a:t>
            </a:r>
          </a:p>
          <a:p>
            <a:r>
              <a:rPr lang="en-US" dirty="0"/>
              <a:t>	</a:t>
            </a:r>
            <a:r>
              <a:rPr lang="en-US" dirty="0" err="1" smtClean="0"/>
              <a:t>lidar</a:t>
            </a:r>
            <a:r>
              <a:rPr lang="en-US" dirty="0" smtClean="0"/>
              <a:t> observations</a:t>
            </a:r>
          </a:p>
          <a:p>
            <a:endParaRPr lang="en-US" dirty="0"/>
          </a:p>
          <a:p>
            <a:r>
              <a:rPr lang="en-US" dirty="0" smtClean="0"/>
              <a:t>3. Future work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2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pe_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42911" r="29720" b="5097"/>
          <a:stretch/>
        </p:blipFill>
        <p:spPr>
          <a:xfrm>
            <a:off x="232033" y="598339"/>
            <a:ext cx="5654321" cy="58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opepwids_m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9259" r="18428" b="41776"/>
          <a:stretch/>
        </p:blipFill>
        <p:spPr>
          <a:xfrm>
            <a:off x="829688" y="201403"/>
            <a:ext cx="6558979" cy="5549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679" y="6001125"/>
            <a:ext cx="209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Downslope regime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8370" y="6293922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air surge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6139" y="5816459"/>
            <a:ext cx="18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calm </a:t>
            </a:r>
            <a:r>
              <a:rPr lang="en-US" dirty="0" smtClean="0"/>
              <a:t>&amp; variable</a:t>
            </a:r>
          </a:p>
        </p:txBody>
      </p:sp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97" y="221299"/>
            <a:ext cx="395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Wind profile – VAD analysis</a:t>
            </a:r>
            <a:endParaRPr lang="en-US" sz="2400" dirty="0"/>
          </a:p>
        </p:txBody>
      </p:sp>
      <p:pic>
        <p:nvPicPr>
          <p:cNvPr id="6" name="Picture 5" descr="lidar_vad_1to2oc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7657" r="13358" b="65635"/>
          <a:stretch/>
        </p:blipFill>
        <p:spPr>
          <a:xfrm>
            <a:off x="195396" y="1599639"/>
            <a:ext cx="8605637" cy="36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928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1725 MST:  Sunset on Slope</a:t>
            </a:r>
            <a:r>
              <a:rPr lang="en-US" dirty="0" smtClean="0"/>
              <a:t>. Fully developed u</a:t>
            </a:r>
            <a:r>
              <a:rPr lang="en-US" dirty="0" smtClean="0"/>
              <a:t>p-valley flow.</a:t>
            </a:r>
            <a:endParaRPr lang="en-US" dirty="0"/>
          </a:p>
        </p:txBody>
      </p:sp>
      <p:pic>
        <p:nvPicPr>
          <p:cNvPr id="4" name="Picture 3" descr="alldat00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1800 MST: Astronomical Sunset</a:t>
            </a:r>
          </a:p>
          <a:p>
            <a:r>
              <a:rPr lang="en-US" dirty="0" smtClean="0"/>
              <a:t>1805-1810 MST: Onset </a:t>
            </a:r>
            <a:r>
              <a:rPr lang="en-US" dirty="0"/>
              <a:t>of </a:t>
            </a:r>
            <a:r>
              <a:rPr lang="en-US" dirty="0" smtClean="0"/>
              <a:t>slope flows on East Slope of Granite Peak. </a:t>
            </a:r>
            <a:r>
              <a:rPr lang="en-US" dirty="0"/>
              <a:t>U</a:t>
            </a:r>
            <a:r>
              <a:rPr lang="en-US" dirty="0" smtClean="0"/>
              <a:t>p-valley flow in main basin persists.</a:t>
            </a:r>
            <a:endParaRPr lang="en-US" dirty="0"/>
          </a:p>
        </p:txBody>
      </p:sp>
      <p:pic>
        <p:nvPicPr>
          <p:cNvPr id="4" name="Picture 3" descr="alldat00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i_MH_upslope_2012_10_0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6732" cy="65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7026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1840 MST: Slope flow </a:t>
            </a:r>
            <a:r>
              <a:rPr lang="en-US" dirty="0"/>
              <a:t>on alluvial </a:t>
            </a:r>
            <a:r>
              <a:rPr lang="en-US" dirty="0" smtClean="0"/>
              <a:t>fan: </a:t>
            </a:r>
            <a:r>
              <a:rPr lang="en-US" dirty="0" smtClean="0"/>
              <a:t>Up-valley circulations deteriorating.</a:t>
            </a:r>
          </a:p>
        </p:txBody>
      </p:sp>
      <p:pic>
        <p:nvPicPr>
          <p:cNvPr id="3" name="Picture 2" descr="alldat002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1900 MST: </a:t>
            </a:r>
            <a:r>
              <a:rPr lang="en-US" dirty="0" smtClean="0"/>
              <a:t>Calm or opposing flows on </a:t>
            </a:r>
            <a:r>
              <a:rPr lang="en-US" dirty="0" err="1" smtClean="0"/>
              <a:t>miniSAMS</a:t>
            </a:r>
            <a:r>
              <a:rPr lang="en-US" dirty="0" smtClean="0"/>
              <a:t> grid. Arrival of slope flows off </a:t>
            </a:r>
            <a:r>
              <a:rPr lang="en-US" dirty="0" err="1" smtClean="0"/>
              <a:t>Dugway</a:t>
            </a:r>
            <a:r>
              <a:rPr lang="en-US" dirty="0" smtClean="0"/>
              <a:t> Range slopes.</a:t>
            </a:r>
            <a:endParaRPr lang="en-US" dirty="0"/>
          </a:p>
        </p:txBody>
      </p:sp>
      <p:pic>
        <p:nvPicPr>
          <p:cNvPr id="3" name="Picture 2" descr="alldat002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137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2000 MST: </a:t>
            </a:r>
            <a:r>
              <a:rPr lang="en-US" dirty="0" smtClean="0"/>
              <a:t>Basin dominated by southerly down-slope flow off </a:t>
            </a:r>
            <a:r>
              <a:rPr lang="en-US" dirty="0" err="1" smtClean="0"/>
              <a:t>Dugway</a:t>
            </a:r>
            <a:r>
              <a:rPr lang="en-US" dirty="0" smtClean="0"/>
              <a:t> Range slopes.</a:t>
            </a:r>
            <a:endParaRPr lang="en-US" dirty="0"/>
          </a:p>
        </p:txBody>
      </p:sp>
      <p:pic>
        <p:nvPicPr>
          <p:cNvPr id="3" name="Picture 2" descr="alldat003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68" y="259869"/>
            <a:ext cx="8563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Multi-Scale Flow Interactions</a:t>
            </a:r>
          </a:p>
          <a:p>
            <a:r>
              <a:rPr lang="en-US" sz="2800" dirty="0" smtClean="0"/>
              <a:t>                            Observations during MATERHORN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24691" y="1527800"/>
            <a:ext cx="7186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Sebastian W. Hoch &amp;  Matt </a:t>
            </a:r>
            <a:r>
              <a:rPr lang="en-US" dirty="0" err="1" smtClean="0"/>
              <a:t>Jeglum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With contributions from </a:t>
            </a:r>
            <a:endParaRPr lang="en-US" dirty="0"/>
          </a:p>
          <a:p>
            <a:r>
              <a:rPr lang="en-US" dirty="0" smtClean="0"/>
              <a:t>Chris </a:t>
            </a:r>
            <a:r>
              <a:rPr lang="en-US" dirty="0" err="1" smtClean="0"/>
              <a:t>Hocut</a:t>
            </a:r>
            <a:r>
              <a:rPr lang="en-US" dirty="0" smtClean="0"/>
              <a:t>, C</a:t>
            </a:r>
            <a:r>
              <a:rPr lang="en-US" dirty="0"/>
              <a:t>. David </a:t>
            </a:r>
            <a:r>
              <a:rPr lang="en-US" dirty="0" smtClean="0"/>
              <a:t>Whiteman, </a:t>
            </a:r>
            <a:r>
              <a:rPr lang="en-US" dirty="0" err="1" smtClean="0"/>
              <a:t>Yansen</a:t>
            </a:r>
            <a:r>
              <a:rPr lang="en-US" dirty="0" smtClean="0"/>
              <a:t> Wang, Stephan </a:t>
            </a:r>
            <a:r>
              <a:rPr lang="en-US" dirty="0" err="1" smtClean="0"/>
              <a:t>DeWekker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37" y="3120507"/>
            <a:ext cx="1626325" cy="12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ount_Met_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81" y="1289122"/>
            <a:ext cx="1425688" cy="644520"/>
          </a:xfrm>
          <a:prstGeom prst="rect">
            <a:avLst/>
          </a:prstGeom>
        </p:spPr>
      </p:pic>
      <p:pic>
        <p:nvPicPr>
          <p:cNvPr id="8" name="Picture 7" descr="U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62" y="1289122"/>
            <a:ext cx="878840" cy="6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dat004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98"/>
            <a:ext cx="9144000" cy="6399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116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 MST: Slope flows from </a:t>
            </a:r>
            <a:r>
              <a:rPr lang="en-US" dirty="0" err="1" smtClean="0"/>
              <a:t>Dugway</a:t>
            </a:r>
            <a:r>
              <a:rPr lang="en-US" dirty="0" smtClean="0"/>
              <a:t> Valley / Slopes of Simpson Mountains influence eastern part of </a:t>
            </a:r>
            <a:r>
              <a:rPr lang="en-US" dirty="0" err="1" smtClean="0"/>
              <a:t>miniSAMS</a:t>
            </a:r>
            <a:r>
              <a:rPr lang="en-US" dirty="0" smtClean="0"/>
              <a:t> grid (climatological feature).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2050 -</a:t>
            </a:r>
            <a:r>
              <a:rPr lang="en-US" dirty="0" smtClean="0"/>
              <a:t>2100 MST: Slope flows from East Slope of Granite Peak </a:t>
            </a:r>
            <a:r>
              <a:rPr lang="en-US" dirty="0"/>
              <a:t>reach and influence </a:t>
            </a:r>
            <a:r>
              <a:rPr lang="en-US" dirty="0" err="1" smtClean="0"/>
              <a:t>miniSAMS</a:t>
            </a:r>
            <a:endParaRPr lang="en-US" dirty="0"/>
          </a:p>
        </p:txBody>
      </p:sp>
      <p:pic>
        <p:nvPicPr>
          <p:cNvPr id="3" name="Picture 2" descr="alldat004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2105-2115 MST: Down-valley circulation dominate </a:t>
            </a:r>
            <a:r>
              <a:rPr lang="en-US" dirty="0" err="1" smtClean="0"/>
              <a:t>miniSAMS</a:t>
            </a:r>
            <a:r>
              <a:rPr lang="en-US" dirty="0" smtClean="0"/>
              <a:t> grid. </a:t>
            </a:r>
            <a:r>
              <a:rPr lang="en-US" dirty="0" smtClean="0"/>
              <a:t>Slope flows off East Slope of Granite Peak turn north and temperatures increase by ~2 K.</a:t>
            </a:r>
            <a:r>
              <a:rPr lang="en-US" dirty="0"/>
              <a:t> </a:t>
            </a:r>
            <a:r>
              <a:rPr lang="en-US" dirty="0" smtClean="0"/>
              <a:t>Corresponds to increasing SSW flow on Sapphire Mountain.</a:t>
            </a:r>
            <a:endParaRPr lang="en-US" dirty="0"/>
          </a:p>
        </p:txBody>
      </p:sp>
      <p:pic>
        <p:nvPicPr>
          <p:cNvPr id="4" name="Picture 3" descr="alldat00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1324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2125 MST: </a:t>
            </a:r>
            <a:r>
              <a:rPr lang="en-US" dirty="0"/>
              <a:t>confluence of valley flow </a:t>
            </a:r>
            <a:r>
              <a:rPr lang="en-US" dirty="0" smtClean="0"/>
              <a:t>and slope </a:t>
            </a:r>
            <a:r>
              <a:rPr lang="en-US" dirty="0"/>
              <a:t>flow - deflection </a:t>
            </a:r>
            <a:r>
              <a:rPr lang="en-US" dirty="0" smtClean="0"/>
              <a:t>to the North. Fully developed down-valley flow.</a:t>
            </a:r>
            <a:endParaRPr lang="en-US" dirty="0"/>
          </a:p>
        </p:txBody>
      </p:sp>
      <p:pic>
        <p:nvPicPr>
          <p:cNvPr id="3" name="Picture 2" descr="alldat005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211669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2140 </a:t>
            </a:r>
            <a:r>
              <a:rPr lang="en-US" dirty="0" smtClean="0"/>
              <a:t>MST: cold </a:t>
            </a:r>
            <a:r>
              <a:rPr lang="en-US" dirty="0"/>
              <a:t>air </a:t>
            </a:r>
            <a:r>
              <a:rPr lang="en-US" dirty="0" smtClean="0"/>
              <a:t>arrives </a:t>
            </a:r>
            <a:r>
              <a:rPr lang="en-US" dirty="0"/>
              <a:t>on the lower </a:t>
            </a:r>
            <a:r>
              <a:rPr lang="en-US" dirty="0" smtClean="0"/>
              <a:t>East Slope of Granite Peak,  resulting in a 5 </a:t>
            </a:r>
            <a:r>
              <a:rPr lang="en-US" dirty="0"/>
              <a:t>K </a:t>
            </a:r>
            <a:r>
              <a:rPr lang="en-US" dirty="0" smtClean="0"/>
              <a:t>temperature drop</a:t>
            </a:r>
            <a:endParaRPr lang="en-US" dirty="0"/>
          </a:p>
        </p:txBody>
      </p:sp>
      <p:pic>
        <p:nvPicPr>
          <p:cNvPr id="3" name="Picture 2" descr="alldat005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2145 MST: </a:t>
            </a:r>
            <a:r>
              <a:rPr lang="en-US" dirty="0"/>
              <a:t>C</a:t>
            </a:r>
            <a:r>
              <a:rPr lang="en-US" dirty="0" smtClean="0"/>
              <a:t>old </a:t>
            </a:r>
            <a:r>
              <a:rPr lang="en-US" dirty="0"/>
              <a:t>air </a:t>
            </a:r>
            <a:r>
              <a:rPr lang="en-US" dirty="0" smtClean="0"/>
              <a:t>'washes </a:t>
            </a:r>
            <a:r>
              <a:rPr lang="en-US" dirty="0"/>
              <a:t>up' the slope from the </a:t>
            </a:r>
            <a:r>
              <a:rPr lang="en-US" dirty="0" smtClean="0"/>
              <a:t>E and NE.</a:t>
            </a:r>
            <a:endParaRPr lang="en-US" dirty="0"/>
          </a:p>
        </p:txBody>
      </p:sp>
      <p:pic>
        <p:nvPicPr>
          <p:cNvPr id="3" name="Picture 2" descr="alldat005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187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2210 </a:t>
            </a:r>
            <a:r>
              <a:rPr lang="en-US" dirty="0" smtClean="0"/>
              <a:t>MST: Cold air on East Slope drains </a:t>
            </a:r>
            <a:r>
              <a:rPr lang="en-US" dirty="0"/>
              <a:t>back down </a:t>
            </a:r>
            <a:r>
              <a:rPr lang="en-US" dirty="0" smtClean="0"/>
              <a:t>the slope. Target </a:t>
            </a:r>
            <a:r>
              <a:rPr lang="en-US" dirty="0"/>
              <a:t>R </a:t>
            </a:r>
            <a:r>
              <a:rPr lang="en-US" dirty="0" smtClean="0"/>
              <a:t>area is now now under weak northerly flow (but no flow through gap yet)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3" name="Picture 2" descr="alldat006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1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6732" cy="65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2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42" y="2100291"/>
            <a:ext cx="6130144" cy="4475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434" y="159569"/>
            <a:ext cx="179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Introduction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8578" y="1082899"/>
            <a:ext cx="151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surface </a:t>
            </a:r>
          </a:p>
          <a:p>
            <a:r>
              <a:rPr lang="en-US" dirty="0" smtClean="0"/>
              <a:t>contrasts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6718" y="1129065"/>
            <a:ext cx="201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Land-Atmosphere </a:t>
            </a:r>
          </a:p>
          <a:p>
            <a:r>
              <a:rPr lang="en-US" dirty="0" smtClean="0"/>
              <a:t>energy exchange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02461" y="1156165"/>
            <a:ext cx="181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Layer </a:t>
            </a:r>
          </a:p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8138" y="184090"/>
            <a:ext cx="182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forcing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98686" y="1156165"/>
            <a:ext cx="127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Circulation</a:t>
            </a:r>
          </a:p>
          <a:p>
            <a:r>
              <a:rPr lang="en-US" dirty="0" smtClean="0"/>
              <a:t>patterns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35413" y="1477530"/>
            <a:ext cx="507058" cy="1221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06321" y="1465319"/>
            <a:ext cx="507058" cy="1221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58868" y="621234"/>
            <a:ext cx="519270" cy="33075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091628" y="1471424"/>
            <a:ext cx="507058" cy="1221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00437" y="621234"/>
            <a:ext cx="507058" cy="363503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10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8724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2225 MST: </a:t>
            </a:r>
            <a:r>
              <a:rPr lang="en-US" dirty="0"/>
              <a:t>N-NW flow </a:t>
            </a:r>
            <a:r>
              <a:rPr lang="en-US" dirty="0" smtClean="0"/>
              <a:t>on East Slope. Cold air arriving from Simpson Springs slopes</a:t>
            </a:r>
            <a:endParaRPr lang="en-US" dirty="0"/>
          </a:p>
        </p:txBody>
      </p:sp>
      <p:pic>
        <p:nvPicPr>
          <p:cNvPr id="3" name="Picture 2" descr="alldat006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2340 MST: Down-valley circulation becomes more easter</a:t>
            </a:r>
            <a:r>
              <a:rPr lang="en-US" dirty="0" smtClean="0"/>
              <a:t>ly</a:t>
            </a:r>
            <a:endParaRPr lang="en-US" dirty="0"/>
          </a:p>
        </p:txBody>
      </p:sp>
      <p:pic>
        <p:nvPicPr>
          <p:cNvPr id="3" name="Picture 2" descr="alldat008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060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0000 MST: A new push </a:t>
            </a:r>
            <a:r>
              <a:rPr lang="en-US" dirty="0"/>
              <a:t>of cold air from </a:t>
            </a:r>
            <a:r>
              <a:rPr lang="en-US" dirty="0" smtClean="0"/>
              <a:t>basin ‘washes up’  the East Slope -- and </a:t>
            </a:r>
            <a:r>
              <a:rPr lang="en-US" dirty="0"/>
              <a:t>drains </a:t>
            </a:r>
            <a:r>
              <a:rPr lang="en-US" dirty="0" smtClean="0"/>
              <a:t>towards </a:t>
            </a:r>
            <a:r>
              <a:rPr lang="en-US" dirty="0" smtClean="0"/>
              <a:t>s</a:t>
            </a:r>
            <a:r>
              <a:rPr lang="en-US" dirty="0" smtClean="0"/>
              <a:t>outh. Temperatures drops by </a:t>
            </a:r>
            <a:r>
              <a:rPr lang="en-US" dirty="0"/>
              <a:t>5 </a:t>
            </a:r>
            <a:r>
              <a:rPr lang="en-US" dirty="0" smtClean="0"/>
              <a:t>K.</a:t>
            </a:r>
            <a:endParaRPr lang="en-US" dirty="0"/>
          </a:p>
        </p:txBody>
      </p:sp>
      <p:pic>
        <p:nvPicPr>
          <p:cNvPr id="3" name="Picture 2" descr="alldat008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2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098" cy="65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2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i_MH_upslope_2012_10_02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992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0040-0100 MST: cold </a:t>
            </a:r>
            <a:r>
              <a:rPr lang="en-US" dirty="0"/>
              <a:t>pool fully set up on slope and basin </a:t>
            </a:r>
            <a:r>
              <a:rPr lang="en-US" dirty="0" smtClean="0"/>
              <a:t>-- </a:t>
            </a:r>
            <a:r>
              <a:rPr lang="en-US" dirty="0"/>
              <a:t>stagnation at </a:t>
            </a:r>
            <a:r>
              <a:rPr lang="en-US" dirty="0" smtClean="0"/>
              <a:t>Target </a:t>
            </a:r>
            <a:r>
              <a:rPr lang="en-US" dirty="0"/>
              <a:t>R </a:t>
            </a:r>
            <a:r>
              <a:rPr lang="en-US" dirty="0" smtClean="0"/>
              <a:t>-- </a:t>
            </a:r>
            <a:r>
              <a:rPr lang="en-US" dirty="0"/>
              <a:t>drain through gaps to </a:t>
            </a:r>
            <a:r>
              <a:rPr lang="en-US" dirty="0" smtClean="0"/>
              <a:t>SW has started.</a:t>
            </a:r>
            <a:endParaRPr lang="en-US" dirty="0"/>
          </a:p>
        </p:txBody>
      </p:sp>
      <p:pic>
        <p:nvPicPr>
          <p:cNvPr id="3" name="Picture 2" descr="alldat009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2516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0105 </a:t>
            </a:r>
            <a:r>
              <a:rPr lang="en-US" dirty="0" smtClean="0"/>
              <a:t>MST: Down-valley </a:t>
            </a:r>
            <a:r>
              <a:rPr lang="en-US" dirty="0"/>
              <a:t>flow </a:t>
            </a:r>
            <a:r>
              <a:rPr lang="en-US" dirty="0" smtClean="0"/>
              <a:t>now dominating Target R area, draining to the NW</a:t>
            </a:r>
            <a:r>
              <a:rPr lang="en-US" dirty="0"/>
              <a:t>, deflecting </a:t>
            </a:r>
            <a:r>
              <a:rPr lang="en-US" dirty="0" smtClean="0"/>
              <a:t>slope </a:t>
            </a:r>
            <a:r>
              <a:rPr lang="en-US" dirty="0"/>
              <a:t>flows </a:t>
            </a:r>
            <a:r>
              <a:rPr lang="en-US" dirty="0" smtClean="0"/>
              <a:t>on the East Slope to the North.</a:t>
            </a:r>
            <a:endParaRPr lang="en-US" dirty="0"/>
          </a:p>
          <a:p>
            <a:endParaRPr lang="en-US" dirty="0"/>
          </a:p>
          <a:p>
            <a:r>
              <a:rPr lang="en-US" dirty="0"/>
              <a:t>- could it be that cold air flows over even cooler stagnant air (???) at Target R? </a:t>
            </a:r>
          </a:p>
          <a:p>
            <a:r>
              <a:rPr lang="en-US" dirty="0"/>
              <a:t>cold air outflow through gap</a:t>
            </a:r>
          </a:p>
        </p:txBody>
      </p:sp>
      <p:pic>
        <p:nvPicPr>
          <p:cNvPr id="3" name="Picture 2" descr="alldat009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34670"/>
            <a:ext cx="905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0100 </a:t>
            </a:r>
            <a:r>
              <a:rPr lang="en-US" dirty="0" smtClean="0"/>
              <a:t>– 0200 MST: </a:t>
            </a:r>
            <a:r>
              <a:rPr lang="en-US" dirty="0"/>
              <a:t>S</a:t>
            </a:r>
            <a:r>
              <a:rPr lang="en-US" dirty="0" smtClean="0"/>
              <a:t>teady </a:t>
            </a:r>
            <a:r>
              <a:rPr lang="en-US" dirty="0"/>
              <a:t>warming on </a:t>
            </a:r>
            <a:r>
              <a:rPr lang="en-US" dirty="0" smtClean="0"/>
              <a:t>East Slope and </a:t>
            </a:r>
            <a:r>
              <a:rPr lang="en-US" dirty="0"/>
              <a:t>wind speed </a:t>
            </a:r>
            <a:r>
              <a:rPr lang="en-US" dirty="0" smtClean="0"/>
              <a:t>increase; linked </a:t>
            </a:r>
            <a:r>
              <a:rPr lang="en-US" dirty="0"/>
              <a:t>to wind speed increase at Granite Ridge? </a:t>
            </a:r>
            <a:r>
              <a:rPr lang="en-US" dirty="0"/>
              <a:t>C</a:t>
            </a:r>
            <a:r>
              <a:rPr lang="en-US" dirty="0" smtClean="0"/>
              <a:t>old </a:t>
            </a:r>
            <a:r>
              <a:rPr lang="en-US" dirty="0"/>
              <a:t>air </a:t>
            </a:r>
            <a:r>
              <a:rPr lang="en-US" dirty="0" smtClean="0"/>
              <a:t>is pushed back East; </a:t>
            </a:r>
            <a:r>
              <a:rPr lang="en-US" dirty="0"/>
              <a:t>stagnation. Climatological </a:t>
            </a:r>
            <a:r>
              <a:rPr lang="en-US" dirty="0" smtClean="0"/>
              <a:t>feature: </a:t>
            </a:r>
            <a:r>
              <a:rPr lang="en-US" dirty="0"/>
              <a:t>stagnation on western </a:t>
            </a:r>
            <a:r>
              <a:rPr lang="en-US" dirty="0" err="1" smtClean="0"/>
              <a:t>miniSAMS</a:t>
            </a:r>
            <a:r>
              <a:rPr lang="en-US" dirty="0" smtClean="0"/>
              <a:t> grid.</a:t>
            </a:r>
            <a:endParaRPr lang="en-US" dirty="0"/>
          </a:p>
        </p:txBody>
      </p:sp>
      <p:pic>
        <p:nvPicPr>
          <p:cNvPr id="4" name="Picture 3" descr="alldat01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3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2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</a:t>
            </a:r>
            <a:r>
              <a:rPr lang="en-US" dirty="0" smtClean="0"/>
              <a:t>ut </a:t>
            </a:r>
            <a:r>
              <a:rPr lang="en-US" dirty="0"/>
              <a:t>not for </a:t>
            </a:r>
            <a:r>
              <a:rPr lang="en-US" dirty="0" smtClean="0"/>
              <a:t>long !</a:t>
            </a:r>
            <a:endParaRPr lang="en-US" dirty="0"/>
          </a:p>
          <a:p>
            <a:r>
              <a:rPr lang="en-US" dirty="0" smtClean="0"/>
              <a:t>0240 MST: New pulse of cold air ‘washes up’ </a:t>
            </a:r>
            <a:r>
              <a:rPr lang="en-US" dirty="0"/>
              <a:t>the lower East </a:t>
            </a:r>
            <a:r>
              <a:rPr lang="en-US" dirty="0" smtClean="0"/>
              <a:t>Slope, </a:t>
            </a:r>
            <a:r>
              <a:rPr lang="en-US" dirty="0"/>
              <a:t>draining to </a:t>
            </a:r>
            <a:r>
              <a:rPr lang="en-US" dirty="0" smtClean="0"/>
              <a:t>the South.</a:t>
            </a:r>
            <a:r>
              <a:rPr lang="en-US" dirty="0" smtClean="0"/>
              <a:t> The </a:t>
            </a:r>
            <a:r>
              <a:rPr lang="en-US" dirty="0" smtClean="0"/>
              <a:t>flow </a:t>
            </a:r>
            <a:r>
              <a:rPr lang="en-US" dirty="0"/>
              <a:t>on western </a:t>
            </a:r>
            <a:r>
              <a:rPr lang="en-US" dirty="0" err="1" smtClean="0"/>
              <a:t>miniSAMS</a:t>
            </a:r>
            <a:r>
              <a:rPr lang="en-US" dirty="0" smtClean="0"/>
              <a:t> grid now flowing south </a:t>
            </a:r>
            <a:r>
              <a:rPr lang="en-US" dirty="0"/>
              <a:t>towards </a:t>
            </a:r>
            <a:r>
              <a:rPr lang="en-US" dirty="0" smtClean="0"/>
              <a:t>Big Gap. </a:t>
            </a:r>
            <a:endParaRPr lang="en-US" dirty="0"/>
          </a:p>
        </p:txBody>
      </p:sp>
      <p:pic>
        <p:nvPicPr>
          <p:cNvPr id="3" name="Picture 2" descr="alldat01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bal_sage_play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26828" r="24645"/>
          <a:stretch/>
        </p:blipFill>
        <p:spPr>
          <a:xfrm>
            <a:off x="142434" y="1054685"/>
            <a:ext cx="4130601" cy="5649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010" y="98514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Radiation Balance at </a:t>
            </a:r>
          </a:p>
          <a:p>
            <a:r>
              <a:rPr lang="en-US" sz="2400" dirty="0" smtClean="0"/>
              <a:t>EFS-Sites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33085" y="216641"/>
            <a:ext cx="449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shortwave (SW) energy input, so albedo differences control SW balance.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4171" y="2750853"/>
            <a:ext cx="44941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property differences (albedo  &amp; thermal conductivity) result in large longwave outgoing (LW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) flux differences.</a:t>
            </a:r>
          </a:p>
          <a:p>
            <a:endParaRPr lang="en-US" dirty="0" smtClean="0"/>
          </a:p>
          <a:p>
            <a:r>
              <a:rPr lang="en-US" dirty="0" smtClean="0"/>
              <a:t>Lower LW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at EFS-Playa during daytime. </a:t>
            </a:r>
          </a:p>
          <a:p>
            <a:r>
              <a:rPr lang="en-US" dirty="0" smtClean="0"/>
              <a:t>Higher LW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en-US" dirty="0">
                <a:ea typeface="Wingdings"/>
                <a:cs typeface="Wingdings"/>
                <a:sym typeface="Wingdings"/>
              </a:rPr>
              <a:t>at EFS-Playa during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the night.</a:t>
            </a:r>
          </a:p>
          <a:p>
            <a:endParaRPr lang="en-US" dirty="0"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SW* and LW* differences (Playa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vs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Sagebrush) compensate during the day, and net radiation differences are greatest during the night</a:t>
            </a:r>
            <a:endParaRPr lang="en-US" dirty="0">
              <a:ea typeface="Wingdings"/>
              <a:cs typeface="Wingdings"/>
              <a:sym typeface="Wingdings"/>
            </a:endParaRPr>
          </a:p>
          <a:p>
            <a:endParaRPr lang="en-US" baseline="30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22366"/>
              </p:ext>
            </p:extLst>
          </p:nvPr>
        </p:nvGraphicFramePr>
        <p:xfrm>
          <a:off x="4524171" y="997310"/>
          <a:ext cx="397042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802"/>
                <a:gridCol w="1309658"/>
                <a:gridCol w="1740962"/>
              </a:tblGrid>
              <a:tr h="43022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Albedo [-]</a:t>
                      </a:r>
                    </a:p>
                    <a:p>
                      <a:r>
                        <a:rPr lang="en-US" sz="1200" dirty="0" smtClean="0"/>
                        <a:t>(min &amp;</a:t>
                      </a:r>
                      <a:r>
                        <a:rPr lang="en-US" sz="1200" baseline="0" dirty="0" smtClean="0"/>
                        <a:t> max daily means)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Thermal</a:t>
                      </a:r>
                      <a:r>
                        <a:rPr lang="en-US" sz="1200" baseline="0" dirty="0" smtClean="0"/>
                        <a:t> Conductivity </a:t>
                      </a:r>
                    </a:p>
                    <a:p>
                      <a:r>
                        <a:rPr lang="en-US" sz="1200" baseline="0" dirty="0" smtClean="0"/>
                        <a:t>[W / (m K)]</a:t>
                      </a:r>
                      <a:endParaRPr lang="en-US" sz="1200" dirty="0"/>
                    </a:p>
                  </a:txBody>
                  <a:tcPr/>
                </a:tc>
              </a:tr>
              <a:tr h="24509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EFS-Sage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0.27</a:t>
                      </a:r>
                      <a:r>
                        <a:rPr lang="en-US" sz="1200" dirty="0" smtClean="0"/>
                        <a:t> (0.18-0.29)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0.58</a:t>
                      </a:r>
                    </a:p>
                  </a:txBody>
                  <a:tcPr/>
                </a:tc>
              </a:tr>
              <a:tr h="24509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6600"/>
                          </a:solidFill>
                        </a:rPr>
                        <a:t>EFS-Slope</a:t>
                      </a:r>
                      <a:endParaRPr lang="en-US" sz="12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0.23 (0.17-0.24)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0.44</a:t>
                      </a:r>
                      <a:endParaRPr lang="en-US" sz="1200" dirty="0"/>
                    </a:p>
                  </a:txBody>
                  <a:tcPr/>
                </a:tc>
              </a:tr>
              <a:tr h="24509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EFS-Playa</a:t>
                      </a:r>
                      <a:endParaRPr 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0.31</a:t>
                      </a:r>
                      <a:r>
                        <a:rPr lang="en-US" sz="1200" dirty="0" smtClean="0"/>
                        <a:t> (0.24 -0.35)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0.89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meteo_sage_play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26828" r="28798"/>
          <a:stretch/>
        </p:blipFill>
        <p:spPr>
          <a:xfrm>
            <a:off x="9559209" y="432736"/>
            <a:ext cx="4252963" cy="63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_MH_upslope_2012_10_03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5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5216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0300 </a:t>
            </a:r>
            <a:r>
              <a:rPr lang="en-US" dirty="0" smtClean="0"/>
              <a:t>MST: Calming </a:t>
            </a:r>
            <a:r>
              <a:rPr lang="en-US" dirty="0"/>
              <a:t>of winds in eastern </a:t>
            </a:r>
            <a:r>
              <a:rPr lang="en-US" dirty="0" err="1" smtClean="0"/>
              <a:t>miniSAMS</a:t>
            </a:r>
            <a:r>
              <a:rPr lang="en-US" dirty="0" smtClean="0"/>
              <a:t> grind. Cold </a:t>
            </a:r>
            <a:r>
              <a:rPr lang="en-US" dirty="0"/>
              <a:t>air </a:t>
            </a:r>
            <a:r>
              <a:rPr lang="en-US" dirty="0" smtClean="0"/>
              <a:t>retreating and stagnating. </a:t>
            </a:r>
            <a:r>
              <a:rPr lang="en-US" dirty="0"/>
              <a:t>V</a:t>
            </a:r>
            <a:r>
              <a:rPr lang="en-US" dirty="0" smtClean="0"/>
              <a:t>alley </a:t>
            </a:r>
            <a:r>
              <a:rPr lang="en-US" dirty="0"/>
              <a:t>circulation flowing over the colder </a:t>
            </a:r>
            <a:r>
              <a:rPr lang="en-US" dirty="0" smtClean="0"/>
              <a:t>air?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lldat012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7442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0345 </a:t>
            </a:r>
            <a:r>
              <a:rPr lang="en-US" dirty="0" smtClean="0"/>
              <a:t>MST: </a:t>
            </a:r>
            <a:r>
              <a:rPr lang="en-US" dirty="0" smtClean="0"/>
              <a:t>Southerly winds pick up at </a:t>
            </a:r>
            <a:r>
              <a:rPr lang="en-US" dirty="0" smtClean="0"/>
              <a:t>Sapphire Mountain -- Slope </a:t>
            </a:r>
            <a:r>
              <a:rPr lang="en-US" dirty="0"/>
              <a:t>flow </a:t>
            </a:r>
            <a:r>
              <a:rPr lang="en-US" dirty="0" smtClean="0"/>
              <a:t>on East Slope deflection </a:t>
            </a:r>
            <a:r>
              <a:rPr lang="en-US" dirty="0"/>
              <a:t>from towards south to towards </a:t>
            </a:r>
            <a:r>
              <a:rPr lang="en-US" dirty="0" smtClean="0"/>
              <a:t>north. </a:t>
            </a:r>
            <a:r>
              <a:rPr lang="en-US" dirty="0" smtClean="0"/>
              <a:t>Gap Flows </a:t>
            </a:r>
            <a:r>
              <a:rPr lang="en-US" dirty="0" smtClean="0"/>
              <a:t>reverse as well. </a:t>
            </a:r>
            <a:r>
              <a:rPr lang="en-US" dirty="0" smtClean="0"/>
              <a:t>Warming in Gap.</a:t>
            </a:r>
            <a:endParaRPr lang="en-US" dirty="0"/>
          </a:p>
        </p:txBody>
      </p:sp>
      <p:pic>
        <p:nvPicPr>
          <p:cNvPr id="3" name="Picture 2" descr="alldat012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dat013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583" y="497416"/>
            <a:ext cx="3905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Radiosonde observation, EFS-Playa</a:t>
            </a:r>
          </a:p>
          <a:p>
            <a:endParaRPr lang="en-US" dirty="0"/>
          </a:p>
          <a:p>
            <a:r>
              <a:rPr lang="en-US" dirty="0" smtClean="0"/>
              <a:t>0415 MST, 2 Oct 2012</a:t>
            </a:r>
            <a:endParaRPr lang="en-US" dirty="0"/>
          </a:p>
        </p:txBody>
      </p:sp>
      <p:pic>
        <p:nvPicPr>
          <p:cNvPr id="5" name="Picture 4" descr="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035"/>
            <a:ext cx="9144000" cy="37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0500-0600 </a:t>
            </a:r>
            <a:r>
              <a:rPr lang="en-US" dirty="0" smtClean="0"/>
              <a:t>MST: Eddy-like circulation sets up -- </a:t>
            </a:r>
            <a:r>
              <a:rPr lang="en-US" dirty="0"/>
              <a:t>forced by flow </a:t>
            </a:r>
            <a:r>
              <a:rPr lang="en-US" dirty="0" smtClean="0"/>
              <a:t>across Sapphire Mountain? Cold air </a:t>
            </a:r>
            <a:r>
              <a:rPr lang="en-US" dirty="0"/>
              <a:t>on </a:t>
            </a:r>
            <a:r>
              <a:rPr lang="en-US" dirty="0" smtClean="0"/>
              <a:t>slope.</a:t>
            </a:r>
            <a:endParaRPr lang="en-US" dirty="0"/>
          </a:p>
        </p:txBody>
      </p:sp>
      <p:pic>
        <p:nvPicPr>
          <p:cNvPr id="3" name="Picture 2" descr="alldat014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98" y="158743"/>
            <a:ext cx="355427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 &amp; Conclusions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4270" y="1147291"/>
            <a:ext cx="795064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MATERHORN data has surface and upper air observations of unprecedented density – allows the visualization and analysis of complex flow interactions.</a:t>
            </a:r>
          </a:p>
          <a:p>
            <a:endParaRPr lang="en-US" dirty="0"/>
          </a:p>
          <a:p>
            <a:r>
              <a:rPr lang="en-US" dirty="0"/>
              <a:t>Slope scale, basin </a:t>
            </a:r>
            <a:r>
              <a:rPr lang="en-US" dirty="0" smtClean="0"/>
              <a:t>scale, </a:t>
            </a:r>
            <a:r>
              <a:rPr lang="en-US" dirty="0"/>
              <a:t>regional scale, </a:t>
            </a:r>
            <a:r>
              <a:rPr lang="en-US" dirty="0" smtClean="0"/>
              <a:t>and synoptic </a:t>
            </a:r>
            <a:r>
              <a:rPr lang="en-US" dirty="0"/>
              <a:t>scale (or lack thereof) </a:t>
            </a:r>
            <a:r>
              <a:rPr lang="en-US" dirty="0" smtClean="0"/>
              <a:t>flows are observed.</a:t>
            </a:r>
          </a:p>
          <a:p>
            <a:endParaRPr lang="en-US" dirty="0"/>
          </a:p>
          <a:p>
            <a:r>
              <a:rPr lang="en-US" dirty="0" smtClean="0"/>
              <a:t>The temporal and spatial variability of flows is much larger than anticipated – even under no synoptic forcing.</a:t>
            </a:r>
          </a:p>
          <a:p>
            <a:endParaRPr lang="en-US" dirty="0"/>
          </a:p>
          <a:p>
            <a:r>
              <a:rPr lang="en-US" dirty="0" smtClean="0"/>
              <a:t>Regional scale Nocturnal Jets of (yet) unknown origin considerable modify the thermally driven surface flows in the complex terrain of DPG.</a:t>
            </a:r>
          </a:p>
          <a:p>
            <a:endParaRPr lang="en-US" dirty="0"/>
          </a:p>
          <a:p>
            <a:r>
              <a:rPr lang="en-US" dirty="0" smtClean="0"/>
              <a:t>Small terrain features are very important.</a:t>
            </a:r>
          </a:p>
          <a:p>
            <a:endParaRPr lang="en-US" dirty="0"/>
          </a:p>
          <a:p>
            <a:r>
              <a:rPr lang="en-US" dirty="0" smtClean="0"/>
              <a:t>This dataset should be resolved enough to provide challenging test material for of-state-of-the-science models and lead to new model development.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295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708" y="2895681"/>
            <a:ext cx="286634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Acknowledgements</a:t>
            </a:r>
            <a:endParaRPr lang="en-US" sz="2400" dirty="0"/>
          </a:p>
          <a:p>
            <a:endParaRPr lang="en-US" dirty="0" smtClean="0"/>
          </a:p>
          <a:p>
            <a:r>
              <a:rPr lang="en-US" dirty="0" smtClean="0"/>
              <a:t>ONR</a:t>
            </a:r>
          </a:p>
          <a:p>
            <a:endParaRPr lang="en-US" dirty="0"/>
          </a:p>
          <a:p>
            <a:r>
              <a:rPr lang="en-US" dirty="0" smtClean="0"/>
              <a:t>DPG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5708" y="155166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831" y="1043000"/>
            <a:ext cx="4123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Examples of strong synoptic forcing …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5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75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_sage_play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8040" r="29489" b="22458"/>
          <a:stretch/>
        </p:blipFill>
        <p:spPr>
          <a:xfrm>
            <a:off x="189913" y="1016701"/>
            <a:ext cx="5098035" cy="5127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99" y="121711"/>
            <a:ext cx="85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balance:  EFS-Playa and EFS-Sagebrush differences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458917" y="1016701"/>
            <a:ext cx="3459906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Energy balance is closed at night (when G=-NR)! A residual remains during daytime.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Latent heat fluxes (</a:t>
            </a:r>
            <a:r>
              <a:rPr lang="en-US" dirty="0" err="1" smtClean="0"/>
              <a:t>LvE</a:t>
            </a:r>
            <a:r>
              <a:rPr lang="en-US" dirty="0" smtClean="0"/>
              <a:t>) are small, even at EFS-Playa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ground heat flux / sensible heat flux differences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3256" y="6401563"/>
            <a:ext cx="384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Hoch et al. 2013 ICAM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75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7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6012" y="1697328"/>
            <a:ext cx="431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WITH LIDAR CROSSECTIONS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5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37965"/>
              </p:ext>
            </p:extLst>
          </p:nvPr>
        </p:nvGraphicFramePr>
        <p:xfrm>
          <a:off x="1877145" y="1709539"/>
          <a:ext cx="5987611" cy="1890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252"/>
                <a:gridCol w="1892915"/>
                <a:gridCol w="2613444"/>
              </a:tblGrid>
              <a:tr h="7112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Albedo [-]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Thermal</a:t>
                      </a:r>
                      <a:r>
                        <a:rPr lang="en-US" baseline="0" dirty="0" smtClean="0"/>
                        <a:t> Conductivity </a:t>
                      </a:r>
                    </a:p>
                    <a:p>
                      <a:r>
                        <a:rPr lang="en-US" baseline="0" dirty="0" smtClean="0"/>
                        <a:t>[W / (m K)]</a:t>
                      </a:r>
                      <a:endParaRPr lang="en-US" dirty="0"/>
                    </a:p>
                  </a:txBody>
                  <a:tcPr/>
                </a:tc>
              </a:tr>
              <a:tr h="392978">
                <a:tc>
                  <a:txBody>
                    <a:bodyPr/>
                    <a:lstStyle/>
                    <a:p>
                      <a:r>
                        <a:rPr lang="en-US" dirty="0" smtClean="0"/>
                        <a:t>EFS-Sage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 (0.18-0.29)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</a:t>
                      </a:r>
                    </a:p>
                  </a:txBody>
                  <a:tcPr/>
                </a:tc>
              </a:tr>
              <a:tr h="392978">
                <a:tc>
                  <a:txBody>
                    <a:bodyPr/>
                    <a:lstStyle/>
                    <a:p>
                      <a:r>
                        <a:rPr lang="en-US" dirty="0" smtClean="0"/>
                        <a:t>EFS-Slope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0.23 (0.17-0.24)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0.44</a:t>
                      </a:r>
                      <a:endParaRPr lang="en-US" dirty="0"/>
                    </a:p>
                  </a:txBody>
                  <a:tcPr/>
                </a:tc>
              </a:tr>
              <a:tr h="392978">
                <a:tc>
                  <a:txBody>
                    <a:bodyPr/>
                    <a:lstStyle/>
                    <a:p>
                      <a:r>
                        <a:rPr lang="en-US" dirty="0" smtClean="0"/>
                        <a:t>EFS-Playa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0.31 (0.24 -0.35)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37648" y="3709613"/>
            <a:ext cx="1365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 October 2012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092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s_dif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3805" r="49539" b="47830"/>
          <a:stretch/>
        </p:blipFill>
        <p:spPr>
          <a:xfrm>
            <a:off x="9331907" y="2024023"/>
            <a:ext cx="3562738" cy="4019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99" y="121711"/>
            <a:ext cx="848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balance differences and boundary layer </a:t>
            </a:r>
            <a:r>
              <a:rPr lang="en-US" sz="2400" dirty="0"/>
              <a:t>d</a:t>
            </a:r>
            <a:r>
              <a:rPr lang="en-US" sz="2400" dirty="0" smtClean="0"/>
              <a:t>evelopment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6374" y="972745"/>
            <a:ext cx="347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differences in sensible heating …</a:t>
            </a:r>
            <a:endParaRPr lang="en-US" dirty="0"/>
          </a:p>
        </p:txBody>
      </p:sp>
      <p:pic>
        <p:nvPicPr>
          <p:cNvPr id="9" name="Picture 8" descr="eb_diff_18oc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27421" r="42393" b="22368"/>
          <a:stretch/>
        </p:blipFill>
        <p:spPr>
          <a:xfrm>
            <a:off x="188000" y="1808915"/>
            <a:ext cx="3460698" cy="4395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4276" y="980508"/>
            <a:ext cx="347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lead to differences in boundary layer development.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77850" y="1423845"/>
            <a:ext cx="337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13:15 MST radiosonde ascents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92051" y="6581001"/>
            <a:ext cx="2210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 Oct. 2012 (IOP 8 MH-Fall)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103524" y="4418778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Playa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91905" y="4440198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Sagebrush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" name="Picture 1" descr="tether_sounding-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00" y="1808915"/>
            <a:ext cx="5293174" cy="42345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0302" y="2185926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1500 </a:t>
            </a:r>
            <a:r>
              <a:rPr lang="en-US" dirty="0"/>
              <a:t>MST </a:t>
            </a:r>
          </a:p>
        </p:txBody>
      </p:sp>
    </p:spTree>
    <p:extLst>
      <p:ext uri="{BB962C8B-B14F-4D97-AF65-F5344CB8AC3E}">
        <p14:creationId xmlns:p14="http://schemas.microsoft.com/office/powerpoint/2010/main" val="7092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61" y="1294366"/>
            <a:ext cx="6968537" cy="5223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99" y="121711"/>
            <a:ext cx="678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Flow interactions – case study 1-2 October 2012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2035" y="732660"/>
            <a:ext cx="427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satellite imagery &amp; </a:t>
            </a:r>
            <a:r>
              <a:rPr lang="en-US" dirty="0" smtClean="0"/>
              <a:t>cloud </a:t>
            </a:r>
            <a:r>
              <a:rPr lang="en-US" dirty="0" smtClean="0"/>
              <a:t>cover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9323" y="1394406"/>
            <a:ext cx="246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Oct 1 2012 1915 MST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682" t="7995" r="14337" b="5167"/>
          <a:stretch/>
        </p:blipFill>
        <p:spPr>
          <a:xfrm>
            <a:off x="36636" y="1575217"/>
            <a:ext cx="4372023" cy="3797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278" y="1042438"/>
            <a:ext cx="349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Oct 00 UTC (1 Oct 1700 MST)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988" t="7983" r="14396" b="5298"/>
          <a:stretch/>
        </p:blipFill>
        <p:spPr>
          <a:xfrm>
            <a:off x="4689547" y="1575217"/>
            <a:ext cx="4356757" cy="3797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7243" y="1040937"/>
            <a:ext cx="349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Oct 12UTC  (2 </a:t>
            </a:r>
            <a:r>
              <a:rPr lang="en-US" dirty="0"/>
              <a:t>Oct </a:t>
            </a:r>
            <a:r>
              <a:rPr lang="en-US" dirty="0" smtClean="0"/>
              <a:t>0500 </a:t>
            </a:r>
            <a:r>
              <a:rPr lang="en-US" dirty="0"/>
              <a:t>MST)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915" y="5500366"/>
            <a:ext cx="849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700 </a:t>
            </a:r>
            <a:r>
              <a:rPr lang="en-US" dirty="0" smtClean="0"/>
              <a:t>mbar winds (5 m/s  full barb)  and 700 mbar temperatures,  500 mbar heights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0614" y="915825"/>
            <a:ext cx="4301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SCALE MOVIE </a:t>
            </a:r>
          </a:p>
          <a:p>
            <a:endParaRPr lang="en-US" dirty="0"/>
          </a:p>
          <a:p>
            <a:r>
              <a:rPr lang="en-US" dirty="0" smtClean="0"/>
              <a:t>IMBEDDED OR SHOWN SEPERATELY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4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3399</TotalTime>
  <Words>1214</Words>
  <Application>Microsoft Macintosh PowerPoint</Application>
  <PresentationFormat>On-screen Show (4:3)</PresentationFormat>
  <Paragraphs>155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Sebastian Hoch</cp:lastModifiedBy>
  <cp:revision>92</cp:revision>
  <dcterms:created xsi:type="dcterms:W3CDTF">2010-04-12T23:12:02Z</dcterms:created>
  <dcterms:modified xsi:type="dcterms:W3CDTF">2013-09-05T01:33:02Z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