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6" r:id="rId2"/>
    <p:sldId id="267" r:id="rId3"/>
    <p:sldId id="278" r:id="rId4"/>
    <p:sldId id="268" r:id="rId5"/>
    <p:sldId id="257" r:id="rId6"/>
    <p:sldId id="265" r:id="rId7"/>
    <p:sldId id="258" r:id="rId8"/>
    <p:sldId id="256" r:id="rId9"/>
    <p:sldId id="272" r:id="rId10"/>
    <p:sldId id="273" r:id="rId11"/>
    <p:sldId id="274" r:id="rId12"/>
    <p:sldId id="262" r:id="rId13"/>
    <p:sldId id="275" r:id="rId14"/>
    <p:sldId id="276" r:id="rId15"/>
    <p:sldId id="263" r:id="rId16"/>
    <p:sldId id="259" r:id="rId17"/>
    <p:sldId id="260" r:id="rId18"/>
    <p:sldId id="261" r:id="rId19"/>
    <p:sldId id="264" r:id="rId20"/>
    <p:sldId id="277" r:id="rId21"/>
    <p:sldId id="269" r:id="rId22"/>
    <p:sldId id="270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9640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5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E66E-E960-424F-A897-273D5DC979E8}" type="datetimeFigureOut">
              <a:rPr lang="en-US" smtClean="0"/>
              <a:t>9/30/11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C8BD-7C2D-6D48-B76C-532BF9C07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E66E-E960-424F-A897-273D5DC979E8}" type="datetimeFigureOut">
              <a:rPr lang="en-US" smtClean="0"/>
              <a:t>9/30/11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C8BD-7C2D-6D48-B76C-532BF9C07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E66E-E960-424F-A897-273D5DC979E8}" type="datetimeFigureOut">
              <a:rPr lang="en-US" smtClean="0"/>
              <a:t>9/30/11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C8BD-7C2D-6D48-B76C-532BF9C07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E66E-E960-424F-A897-273D5DC979E8}" type="datetimeFigureOut">
              <a:rPr lang="en-US" smtClean="0"/>
              <a:t>9/30/11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C8BD-7C2D-6D48-B76C-532BF9C07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E66E-E960-424F-A897-273D5DC979E8}" type="datetimeFigureOut">
              <a:rPr lang="en-US" smtClean="0"/>
              <a:t>9/30/11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C8BD-7C2D-6D48-B76C-532BF9C07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E66E-E960-424F-A897-273D5DC979E8}" type="datetimeFigureOut">
              <a:rPr lang="en-US" smtClean="0"/>
              <a:t>9/30/11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C8BD-7C2D-6D48-B76C-532BF9C07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E66E-E960-424F-A897-273D5DC979E8}" type="datetimeFigureOut">
              <a:rPr lang="en-US" smtClean="0"/>
              <a:t>9/30/11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C8BD-7C2D-6D48-B76C-532BF9C07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E66E-E960-424F-A897-273D5DC979E8}" type="datetimeFigureOut">
              <a:rPr lang="en-US" smtClean="0"/>
              <a:t>9/30/11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C8BD-7C2D-6D48-B76C-532BF9C07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E66E-E960-424F-A897-273D5DC979E8}" type="datetimeFigureOut">
              <a:rPr lang="en-US" smtClean="0"/>
              <a:t>9/30/11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C8BD-7C2D-6D48-B76C-532BF9C07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E66E-E960-424F-A897-273D5DC979E8}" type="datetimeFigureOut">
              <a:rPr lang="en-US" smtClean="0"/>
              <a:t>9/30/11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C8BD-7C2D-6D48-B76C-532BF9C07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E66E-E960-424F-A897-273D5DC979E8}" type="datetimeFigureOut">
              <a:rPr lang="en-US" smtClean="0"/>
              <a:t>9/30/11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C8BD-7C2D-6D48-B76C-532BF9C07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9E66E-E960-424F-A897-273D5DC979E8}" type="datetimeFigureOut">
              <a:rPr lang="en-US" smtClean="0"/>
              <a:t>9/30/11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EC8BD-7C2D-6D48-B76C-532BF9C07E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075" y="353740"/>
            <a:ext cx="630166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/>
              <a:t>Update on Grawmet-5 </a:t>
            </a:r>
            <a:endParaRPr lang="en-US" sz="2900" dirty="0"/>
          </a:p>
        </p:txBody>
      </p:sp>
      <p:sp>
        <p:nvSpPr>
          <p:cNvPr id="3" name="TextBox 2"/>
          <p:cNvSpPr txBox="1"/>
          <p:nvPr/>
        </p:nvSpPr>
        <p:spPr>
          <a:xfrm>
            <a:off x="706840" y="2179983"/>
            <a:ext cx="7667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do have a version that ‘Reprocesses’ our data without excessive smoothing!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bo_soundings_all.jpg"/>
          <p:cNvPicPr>
            <a:picLocks noChangeAspect="1"/>
          </p:cNvPicPr>
          <p:nvPr/>
        </p:nvPicPr>
        <p:blipFill>
          <a:blip r:embed="rId2"/>
          <a:srcRect t="49379" b="26918"/>
          <a:stretch>
            <a:fillRect/>
          </a:stretch>
        </p:blipFill>
        <p:spPr>
          <a:xfrm>
            <a:off x="-223638" y="814753"/>
            <a:ext cx="9451498" cy="2899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277451"/>
            <a:ext cx="3315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Hobos colder </a:t>
            </a:r>
            <a:r>
              <a:rPr lang="en-US" dirty="0" err="1" smtClean="0">
                <a:sym typeface="Wingdings"/>
              </a:rPr>
              <a:t></a:t>
            </a:r>
            <a:r>
              <a:rPr lang="en-US" dirty="0" err="1" smtClean="0"/>
              <a:t>Hobos</a:t>
            </a:r>
            <a:r>
              <a:rPr lang="en-US" dirty="0" smtClean="0"/>
              <a:t> warmer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bo_soundings_all.jpg"/>
          <p:cNvPicPr>
            <a:picLocks noChangeAspect="1"/>
          </p:cNvPicPr>
          <p:nvPr/>
        </p:nvPicPr>
        <p:blipFill>
          <a:blip r:embed="rId2"/>
          <a:srcRect t="73180" b="3215"/>
          <a:stretch>
            <a:fillRect/>
          </a:stretch>
        </p:blipFill>
        <p:spPr>
          <a:xfrm>
            <a:off x="-187698" y="838716"/>
            <a:ext cx="9451498" cy="2887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744" y="5109126"/>
            <a:ext cx="256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Mine is always warmer ...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253488"/>
            <a:ext cx="3315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Hobos colder </a:t>
            </a:r>
            <a:r>
              <a:rPr lang="en-US" dirty="0" err="1" smtClean="0">
                <a:sym typeface="Wingdings"/>
              </a:rPr>
              <a:t></a:t>
            </a:r>
            <a:r>
              <a:rPr lang="en-US" dirty="0" err="1" smtClean="0"/>
              <a:t>Hobos</a:t>
            </a:r>
            <a:r>
              <a:rPr lang="en-US" dirty="0" smtClean="0"/>
              <a:t> warmer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489" y="371431"/>
            <a:ext cx="60195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Diurnal variations ? </a:t>
            </a:r>
          </a:p>
          <a:p>
            <a:endParaRPr lang="en-US" dirty="0"/>
          </a:p>
          <a:p>
            <a:r>
              <a:rPr lang="en-US" dirty="0" smtClean="0"/>
              <a:t>--- KLSC 12 UTC (0415 MST) and 00 UTC (1615 MST) Soundings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bo_soundings_KSLC_00utc.jpg"/>
          <p:cNvPicPr>
            <a:picLocks noChangeAspect="1"/>
          </p:cNvPicPr>
          <p:nvPr/>
        </p:nvPicPr>
        <p:blipFill>
          <a:blip r:embed="rId2"/>
          <a:srcRect b="27495"/>
          <a:stretch>
            <a:fillRect/>
          </a:stretch>
        </p:blipFill>
        <p:spPr>
          <a:xfrm>
            <a:off x="1922318" y="-167748"/>
            <a:ext cx="730897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627" y="203688"/>
            <a:ext cx="13528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KSLC 00 UTC</a:t>
            </a:r>
          </a:p>
          <a:p>
            <a:endParaRPr lang="en-US" dirty="0" smtClean="0"/>
          </a:p>
          <a:p>
            <a:r>
              <a:rPr lang="en-US" dirty="0" smtClean="0"/>
              <a:t>1615 MST</a:t>
            </a:r>
          </a:p>
          <a:p>
            <a:r>
              <a:rPr lang="en-US" dirty="0" smtClean="0"/>
              <a:t>Afternoon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7627" y="1584355"/>
            <a:ext cx="165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Warmer </a:t>
            </a:r>
          </a:p>
          <a:p>
            <a:r>
              <a:rPr lang="en-US" dirty="0" smtClean="0"/>
              <a:t>Grandeur Ridge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7627" y="5463635"/>
            <a:ext cx="1580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Warmer </a:t>
            </a:r>
          </a:p>
          <a:p>
            <a:r>
              <a:rPr lang="en-US" dirty="0" smtClean="0"/>
              <a:t>Kennecott 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bo_soundings_KSLC_12utc.jpg"/>
          <p:cNvPicPr>
            <a:picLocks noChangeAspect="1"/>
          </p:cNvPicPr>
          <p:nvPr/>
        </p:nvPicPr>
        <p:blipFill>
          <a:blip r:embed="rId2"/>
          <a:srcRect b="27495"/>
          <a:stretch>
            <a:fillRect/>
          </a:stretch>
        </p:blipFill>
        <p:spPr>
          <a:xfrm>
            <a:off x="1850438" y="-215676"/>
            <a:ext cx="730897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744" y="239633"/>
            <a:ext cx="130061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KSLC 12UTC</a:t>
            </a:r>
          </a:p>
          <a:p>
            <a:endParaRPr lang="en-US" dirty="0" smtClean="0"/>
          </a:p>
          <a:p>
            <a:r>
              <a:rPr lang="en-US" dirty="0" smtClean="0"/>
              <a:t>0415 MST</a:t>
            </a:r>
          </a:p>
          <a:p>
            <a:endParaRPr lang="en-US" dirty="0" smtClean="0"/>
          </a:p>
          <a:p>
            <a:r>
              <a:rPr lang="en-US" dirty="0" smtClean="0"/>
              <a:t>Nighttime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233" y="430257"/>
            <a:ext cx="78710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Issues:</a:t>
            </a:r>
          </a:p>
          <a:p>
            <a:endParaRPr lang="en-US" dirty="0" smtClean="0"/>
          </a:p>
          <a:p>
            <a:r>
              <a:rPr lang="en-US" dirty="0" smtClean="0"/>
              <a:t>High elevation Hobos  on </a:t>
            </a:r>
            <a:r>
              <a:rPr lang="en-US" dirty="0" err="1" smtClean="0"/>
              <a:t>Harker’s</a:t>
            </a:r>
            <a:r>
              <a:rPr lang="en-US" dirty="0" smtClean="0"/>
              <a:t> Ridge may have been snow covered and need to be filtered.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Next steps: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Look at extreme mismatches – “what went wrong and when?”</a:t>
            </a:r>
          </a:p>
          <a:p>
            <a:pPr>
              <a:buFontTx/>
              <a:buChar char="-"/>
            </a:pPr>
            <a:r>
              <a:rPr lang="en-US" dirty="0" smtClean="0"/>
              <a:t>Look at best matches – “when are pseudo-vertical profiles the best?”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bo_soundings_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175" y="63502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bo_soundings_KSLC_00ut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627" y="862679"/>
            <a:ext cx="1352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KSLC 00 UTC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bo_soundings_KSLC_12ut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934569"/>
            <a:ext cx="130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KSLC 12UTC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bo_soundings_NC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686" y="67097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NCAR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wmet_weber.jpg"/>
          <p:cNvPicPr>
            <a:picLocks noChangeAspect="1"/>
          </p:cNvPicPr>
          <p:nvPr/>
        </p:nvPicPr>
        <p:blipFill>
          <a:blip r:embed="rId2"/>
          <a:srcRect l="8285" t="11320" r="49812" b="46888"/>
          <a:stretch>
            <a:fillRect/>
          </a:stretch>
        </p:blipFill>
        <p:spPr>
          <a:xfrm>
            <a:off x="383371" y="802771"/>
            <a:ext cx="4181140" cy="5396493"/>
          </a:xfrm>
          <a:prstGeom prst="rect">
            <a:avLst/>
          </a:prstGeom>
        </p:spPr>
      </p:pic>
      <p:pic>
        <p:nvPicPr>
          <p:cNvPr id="3" name="Picture 2" descr="grawmet_weber_rep.jpg"/>
          <p:cNvPicPr>
            <a:picLocks noChangeAspect="1"/>
          </p:cNvPicPr>
          <p:nvPr/>
        </p:nvPicPr>
        <p:blipFill>
          <a:blip r:embed="rId3"/>
          <a:srcRect l="5148" t="10612" r="49792" b="46888"/>
          <a:stretch>
            <a:fillRect/>
          </a:stretch>
        </p:blipFill>
        <p:spPr>
          <a:xfrm>
            <a:off x="4564511" y="802771"/>
            <a:ext cx="4421185" cy="53964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745" y="85971"/>
            <a:ext cx="3228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Soundings at Weber Canyon Exit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wmet_weber.jpg"/>
          <p:cNvPicPr>
            <a:picLocks noChangeAspect="1"/>
          </p:cNvPicPr>
          <p:nvPr/>
        </p:nvPicPr>
        <p:blipFill>
          <a:blip r:embed="rId2"/>
          <a:srcRect l="8285" t="53112" r="49812" b="1088"/>
          <a:stretch>
            <a:fillRect/>
          </a:stretch>
        </p:blipFill>
        <p:spPr>
          <a:xfrm>
            <a:off x="383371" y="615813"/>
            <a:ext cx="4181140" cy="5914189"/>
          </a:xfrm>
          <a:prstGeom prst="rect">
            <a:avLst/>
          </a:prstGeom>
        </p:spPr>
      </p:pic>
      <p:pic>
        <p:nvPicPr>
          <p:cNvPr id="3" name="Picture 2" descr="grawmet_weber_rep.jpg"/>
          <p:cNvPicPr>
            <a:picLocks noChangeAspect="1"/>
          </p:cNvPicPr>
          <p:nvPr/>
        </p:nvPicPr>
        <p:blipFill>
          <a:blip r:embed="rId3"/>
          <a:srcRect l="5148" t="53830" r="49792" b="3425"/>
          <a:stretch>
            <a:fillRect/>
          </a:stretch>
        </p:blipFill>
        <p:spPr>
          <a:xfrm>
            <a:off x="4420751" y="730878"/>
            <a:ext cx="4421185" cy="54276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9032" y="546212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Grawmet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06339" y="546212"/>
            <a:ext cx="371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Grawmet</a:t>
            </a:r>
            <a:r>
              <a:rPr lang="en-US" dirty="0" smtClean="0"/>
              <a:t> 5 – reprocessed / simulated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6868" y="587101"/>
            <a:ext cx="726233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BUT:</a:t>
            </a:r>
          </a:p>
          <a:p>
            <a:endParaRPr lang="en-US" dirty="0" smtClean="0"/>
          </a:p>
          <a:p>
            <a:pPr marL="168275" indent="-168275">
              <a:buFont typeface="Arial"/>
              <a:buChar char="•"/>
            </a:pPr>
            <a:r>
              <a:rPr lang="en-US" dirty="0" smtClean="0"/>
              <a:t>Ground value correction NOT possible.</a:t>
            </a:r>
          </a:p>
          <a:p>
            <a:pPr marL="168275" indent="-168275">
              <a:buFont typeface="Arial"/>
              <a:buChar char="•"/>
            </a:pPr>
            <a:endParaRPr lang="en-US" dirty="0" smtClean="0"/>
          </a:p>
          <a:p>
            <a:pPr marL="168275" indent="-168275">
              <a:buFont typeface="Arial"/>
              <a:buChar char="•"/>
            </a:pPr>
            <a:r>
              <a:rPr lang="en-US" dirty="0" smtClean="0"/>
              <a:t>Launch time not given (No header at all!)</a:t>
            </a:r>
          </a:p>
          <a:p>
            <a:pPr marL="168275" indent="-168275">
              <a:buFont typeface="Arial"/>
              <a:buChar char="•"/>
            </a:pPr>
            <a:endParaRPr lang="en-US" dirty="0" smtClean="0"/>
          </a:p>
          <a:p>
            <a:pPr marL="168275" indent="-168275">
              <a:buFont typeface="Arial"/>
              <a:buChar char="•"/>
            </a:pPr>
            <a:r>
              <a:rPr lang="en-US" dirty="0" smtClean="0"/>
              <a:t>Terrible data table format</a:t>
            </a:r>
          </a:p>
          <a:p>
            <a:pPr marL="168275" indent="-168275">
              <a:buFont typeface="Arial"/>
              <a:buChar char="•"/>
            </a:pPr>
            <a:endParaRPr lang="en-US" dirty="0" smtClean="0"/>
          </a:p>
          <a:p>
            <a:pPr marL="168275" indent="-168275">
              <a:buFont typeface="Arial"/>
              <a:buChar char="•"/>
            </a:pPr>
            <a:r>
              <a:rPr lang="en-US" dirty="0" smtClean="0"/>
              <a:t>And: What happened to the winds???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6868" y="4914578"/>
            <a:ext cx="2021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-&gt; Work in progress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273" y="347468"/>
            <a:ext cx="890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/>
              <a:t>HOBO “pseudo-vertical” profiles vs. radiosonde observation</a:t>
            </a:r>
            <a:endParaRPr lang="en-US" sz="2700" dirty="0"/>
          </a:p>
        </p:txBody>
      </p:sp>
      <p:sp>
        <p:nvSpPr>
          <p:cNvPr id="6" name="TextBox 5"/>
          <p:cNvSpPr txBox="1"/>
          <p:nvPr/>
        </p:nvSpPr>
        <p:spPr>
          <a:xfrm>
            <a:off x="443273" y="1789465"/>
            <a:ext cx="82185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Methodology:</a:t>
            </a:r>
          </a:p>
          <a:p>
            <a:endParaRPr lang="en-US" dirty="0" smtClean="0"/>
          </a:p>
          <a:p>
            <a:r>
              <a:rPr lang="en-US" dirty="0" smtClean="0"/>
              <a:t>For any sounding available, compare the 15 min Hobo average (around launch time) to nearest point in sounding profile (10-m interpolated file).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bo_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30" y="-1162221"/>
            <a:ext cx="6823336" cy="88301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253" y="209593"/>
            <a:ext cx="13190342" cy="6494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Courier"/>
                <a:cs typeface="Courier"/>
              </a:rPr>
              <a:t>GRANDEUR</a:t>
            </a:r>
          </a:p>
          <a:p>
            <a:r>
              <a:rPr lang="en-US" sz="1300" dirty="0" smtClean="0">
                <a:latin typeface="Courier"/>
                <a:cs typeface="Courier"/>
              </a:rPr>
              <a:t>----------------------------------------------------------------------------------------------------------------------------------</a:t>
            </a:r>
          </a:p>
          <a:p>
            <a:r>
              <a:rPr lang="en-US" sz="1300" dirty="0" smtClean="0">
                <a:latin typeface="Courier"/>
                <a:cs typeface="Courier"/>
              </a:rPr>
              <a:t>     HOBO          SONDE       DIFF          STD            N           ELEV</a:t>
            </a:r>
          </a:p>
          <a:p>
            <a:r>
              <a:rPr lang="en-US" sz="1300" dirty="0" smtClean="0">
                <a:latin typeface="Courier"/>
                <a:cs typeface="Courier"/>
              </a:rPr>
              <a:t>----------------------------------------------------------------------------------------------------------------------------------</a:t>
            </a:r>
          </a:p>
          <a:p>
            <a:r>
              <a:rPr lang="en-US" sz="1300" dirty="0" smtClean="0">
                <a:latin typeface="Courier"/>
                <a:cs typeface="Courier"/>
              </a:rPr>
              <a:t>     0.759533     0.651677     0.107856      1.36767      167.000      1286.00      0.00000      0.00000      0.00000      0.00000</a:t>
            </a:r>
          </a:p>
          <a:p>
            <a:r>
              <a:rPr lang="en-US" sz="1300" dirty="0" smtClean="0">
                <a:latin typeface="Courier"/>
                <a:cs typeface="Courier"/>
              </a:rPr>
              <a:t>     0.915250     0.727914     0.187336      1.80879      163.000      1312.00      0.00000      0.00000      0.00000      0.00000</a:t>
            </a:r>
          </a:p>
          <a:p>
            <a:r>
              <a:rPr lang="en-US" sz="1300" dirty="0" smtClean="0">
                <a:latin typeface="Courier"/>
                <a:cs typeface="Courier"/>
              </a:rPr>
              <a:t>     -1.19078    -0.946250    -0.244526      1.54073      248.000      1364.00      0.00000      0.00000      0.00000      0.00000</a:t>
            </a:r>
          </a:p>
          <a:p>
            <a:r>
              <a:rPr lang="en-US" sz="1300" dirty="0" smtClean="0">
                <a:latin typeface="Courier"/>
                <a:cs typeface="Courier"/>
              </a:rPr>
              <a:t>    -0.459929    -0.501078    0.0411493      </a:t>
            </a:r>
            <a:r>
              <a:rPr lang="en-US" sz="1300" dirty="0" smtClean="0">
                <a:solidFill>
                  <a:srgbClr val="FF0000"/>
                </a:solidFill>
                <a:latin typeface="Courier"/>
                <a:cs typeface="Courier"/>
              </a:rPr>
              <a:t>2.15827</a:t>
            </a:r>
            <a:r>
              <a:rPr lang="en-US" sz="1300" dirty="0" smtClean="0">
                <a:latin typeface="Courier"/>
                <a:cs typeface="Courier"/>
              </a:rPr>
              <a:t>      269.000      1400.00      0.00000      0.00000      0.00000      0.00000</a:t>
            </a:r>
          </a:p>
          <a:p>
            <a:r>
              <a:rPr lang="en-US" sz="1300" dirty="0" smtClean="0">
                <a:latin typeface="Courier"/>
                <a:cs typeface="Courier"/>
              </a:rPr>
              <a:t>    -0.678219    -0.681152   0.00293370      1.91197      269.000      1459.00      0.00000      0.00000      0.00000      0.00000</a:t>
            </a:r>
          </a:p>
          <a:p>
            <a:r>
              <a:rPr lang="en-US" sz="1300" dirty="0" smtClean="0">
                <a:latin typeface="Courier"/>
                <a:cs typeface="Courier"/>
              </a:rPr>
              <a:t>    -0.522432    -0.845911     0.323479      1.77515      269.000      1519.00      0.00000      0.00000      0.00000      0.00000</a:t>
            </a:r>
          </a:p>
          <a:p>
            <a:r>
              <a:rPr lang="en-US" sz="1300" dirty="0" smtClean="0">
                <a:latin typeface="Courier"/>
                <a:cs typeface="Courier"/>
              </a:rPr>
              <a:t>    -0.805729     -1.00648     0.200755      1.82361      310.000      1546.00      0.00000      0.00000      0.00000      0.00000</a:t>
            </a:r>
          </a:p>
          <a:p>
            <a:r>
              <a:rPr lang="en-US" sz="1300" dirty="0" smtClean="0">
                <a:latin typeface="Courier"/>
                <a:cs typeface="Courier"/>
              </a:rPr>
              <a:t>     -1.02975     -1.11558    0.0858360      1.66734      310.000      1604.00      0.00000      0.00000      0.00000      0.00000</a:t>
            </a:r>
          </a:p>
          <a:p>
            <a:r>
              <a:rPr lang="en-US" sz="1300" dirty="0" smtClean="0">
                <a:latin typeface="Courier"/>
                <a:cs typeface="Courier"/>
              </a:rPr>
              <a:t>     -1.36865     -1.22697    -0.141683      1.75196      310.000      1652.00      0.00000      0.00000      0.00000      0.00000</a:t>
            </a:r>
          </a:p>
          <a:p>
            <a:r>
              <a:rPr lang="en-US" sz="1300" dirty="0" smtClean="0">
                <a:latin typeface="Courier"/>
                <a:cs typeface="Courier"/>
              </a:rPr>
              <a:t>     -1.57598     -1.30181    -0.274172      1.81372      310.000      1700.00      0.00000      0.00000      0.00000      0.00000</a:t>
            </a:r>
          </a:p>
          <a:p>
            <a:r>
              <a:rPr lang="en-US" sz="1300" dirty="0" smtClean="0">
                <a:latin typeface="Courier"/>
                <a:cs typeface="Courier"/>
              </a:rPr>
              <a:t>     -1.46638     -1.36910   -0.0972795      1.64990      310.000      1754.00      0.00000      0.00000      0.00000      0.00000</a:t>
            </a:r>
          </a:p>
          <a:p>
            <a:r>
              <a:rPr lang="en-US" sz="1300" dirty="0" smtClean="0">
                <a:latin typeface="Courier"/>
                <a:cs typeface="Courier"/>
              </a:rPr>
              <a:t>     -1.37303     -1.40000    0.0269731      1.54250      310.000      1806.00      0.00000      0.00000      0.00000      0.00000</a:t>
            </a:r>
          </a:p>
          <a:p>
            <a:r>
              <a:rPr lang="en-US" sz="1300" dirty="0" smtClean="0">
                <a:latin typeface="Courier"/>
                <a:cs typeface="Courier"/>
              </a:rPr>
              <a:t>     -1.82412     -1.94147     0.117351      1.57954      252.000      1851.00      0.00000      0.00000      0.00000      0.00000</a:t>
            </a:r>
          </a:p>
          <a:p>
            <a:r>
              <a:rPr lang="en-US" sz="1300" dirty="0" smtClean="0">
                <a:latin typeface="Courier"/>
                <a:cs typeface="Courier"/>
              </a:rPr>
              <a:t>     -1.42469     -1.44877    0.0240833      1.39964      310.000      1904.00      0.00000      0.00000      0.00000      0.00000</a:t>
            </a:r>
          </a:p>
          <a:p>
            <a:r>
              <a:rPr lang="en-US" sz="1300" dirty="0" smtClean="0">
                <a:latin typeface="Courier"/>
                <a:cs typeface="Courier"/>
              </a:rPr>
              <a:t>     -1.49152     -1.50481    0.0132904      1.45335      310.000      1954.00      0.00000      0.00000      0.00000      0.00000</a:t>
            </a:r>
          </a:p>
          <a:p>
            <a:r>
              <a:rPr lang="en-US" sz="1300" dirty="0" smtClean="0">
                <a:latin typeface="Courier"/>
                <a:cs typeface="Courier"/>
              </a:rPr>
              <a:t>     -1.69051     -1.60700   -0.0835053      1.26245      310.000      2003.00      0.00000      0.00000      0.00000      0.00000</a:t>
            </a:r>
          </a:p>
          <a:p>
            <a:r>
              <a:rPr lang="en-US" sz="1300" dirty="0" smtClean="0">
                <a:latin typeface="Courier"/>
                <a:cs typeface="Courier"/>
              </a:rPr>
              <a:t>     -1.56223     -1.73265     0.170414      1.44705      310.000      2053.00      0.00000      0.00000      0.00000      0.00000</a:t>
            </a:r>
          </a:p>
          <a:p>
            <a:r>
              <a:rPr lang="en-US" sz="1300" dirty="0" smtClean="0">
                <a:latin typeface="Courier"/>
                <a:cs typeface="Courier"/>
              </a:rPr>
              <a:t>     -1.81668     -1.88264    0.0659677      1.32090      310.000      2105.00      0.00000      0.00000      0.00000      0.00000</a:t>
            </a:r>
          </a:p>
          <a:p>
            <a:r>
              <a:rPr lang="en-US" sz="1300" dirty="0" smtClean="0">
                <a:latin typeface="Courier"/>
                <a:cs typeface="Courier"/>
              </a:rPr>
              <a:t>     -1.81100     -1.99000     0.179004      1.34448      312.000      2153.00      0.00000      0.00000      0.00000      0.00000</a:t>
            </a:r>
          </a:p>
          <a:p>
            <a:r>
              <a:rPr lang="en-US" sz="1300" dirty="0" smtClean="0">
                <a:latin typeface="Courier"/>
                <a:cs typeface="Courier"/>
              </a:rPr>
              <a:t>     -2.32360     -2.46916     0.145558      1.46708      260.000      2209.00      0.00000      0.00000      0.00000      0.00000</a:t>
            </a:r>
          </a:p>
          <a:p>
            <a:r>
              <a:rPr lang="en-US" sz="1300" dirty="0" smtClean="0">
                <a:latin typeface="Courier"/>
                <a:cs typeface="Courier"/>
              </a:rPr>
              <a:t>     -2.21317     -2.38231     0.169135      1.54852      312.000      2249.00      0.00000      0.00000      0.00000      0.00000</a:t>
            </a:r>
          </a:p>
          <a:p>
            <a:r>
              <a:rPr lang="en-US" sz="1300" dirty="0" smtClean="0">
                <a:latin typeface="Courier"/>
                <a:cs typeface="Courier"/>
              </a:rPr>
              <a:t>     -2.35907     -2.59888     0.239810      1.71483      312.000      2305.00      0.00000      0.00000      0.00000      0.00000</a:t>
            </a:r>
          </a:p>
          <a:p>
            <a:r>
              <a:rPr lang="en-US" sz="1300" dirty="0" smtClean="0">
                <a:latin typeface="Courier"/>
                <a:cs typeface="Courier"/>
              </a:rPr>
              <a:t>     -2.73464     -2.80189    0.0672489      1.57241      312.000      2351.00      0.00000      0.00000      0.00000      0.00000</a:t>
            </a:r>
          </a:p>
          <a:p>
            <a:r>
              <a:rPr lang="en-US" sz="1300" dirty="0" smtClean="0">
                <a:latin typeface="Courier"/>
                <a:cs typeface="Courier"/>
              </a:rPr>
              <a:t>     -3.31422     -3.02760    -0.286627      1.26702      312.000      2401.00      0.00000      0.00000      0.00000      0.00000</a:t>
            </a:r>
          </a:p>
          <a:p>
            <a:r>
              <a:rPr lang="en-US" sz="1300" dirty="0" smtClean="0">
                <a:latin typeface="Courier"/>
                <a:cs typeface="Courier"/>
              </a:rPr>
              <a:t>     -3.49179     -3.00829    -0.483493      1.34142      293.000      2454.00      0.00000      0.00000      0.00000      0.00000</a:t>
            </a:r>
          </a:p>
          <a:p>
            <a:r>
              <a:rPr lang="en-US" sz="1300" dirty="0" smtClean="0">
                <a:latin typeface="Courier"/>
                <a:cs typeface="Courier"/>
              </a:rPr>
              <a:t>     -3.80779     -3.29696    </a:t>
            </a:r>
            <a:r>
              <a:rPr lang="en-US" sz="1300" dirty="0" smtClean="0">
                <a:solidFill>
                  <a:srgbClr val="FF0000"/>
                </a:solidFill>
                <a:latin typeface="Courier"/>
                <a:cs typeface="Courier"/>
              </a:rPr>
              <a:t>-0.510825</a:t>
            </a:r>
            <a:r>
              <a:rPr lang="en-US" sz="1300" dirty="0" smtClean="0">
                <a:latin typeface="Courier"/>
                <a:cs typeface="Courier"/>
              </a:rPr>
              <a:t>      1.09209      293.000      2497.00      0.00000      0.00000      0.00000      0.00000</a:t>
            </a:r>
          </a:p>
          <a:p>
            <a:r>
              <a:rPr lang="en-US" sz="1300" dirty="0" smtClean="0">
                <a:latin typeface="Courier"/>
                <a:cs typeface="Courier"/>
              </a:rPr>
              <a:t>----------------------------------------------------------------------------------------------------------------------------------</a:t>
            </a:r>
          </a:p>
          <a:p>
            <a:r>
              <a:rPr lang="en-US" sz="1300" dirty="0" smtClean="0">
                <a:latin typeface="Courier"/>
                <a:cs typeface="Courier"/>
              </a:rPr>
              <a:t> AVG </a:t>
            </a:r>
            <a:r>
              <a:rPr lang="en-US" sz="1300" b="1" dirty="0" smtClean="0">
                <a:latin typeface="Courier"/>
                <a:cs typeface="Courier"/>
              </a:rPr>
              <a:t>-1.56389     -1.56566   </a:t>
            </a:r>
            <a:r>
              <a:rPr lang="en-US" sz="1300" b="1" dirty="0" smtClean="0">
                <a:solidFill>
                  <a:srgbClr val="FF0000"/>
                </a:solidFill>
                <a:latin typeface="Courier"/>
                <a:cs typeface="Courier"/>
              </a:rPr>
              <a:t>0.00177196</a:t>
            </a:r>
            <a:r>
              <a:rPr lang="en-US" sz="1300" dirty="0" smtClean="0">
                <a:latin typeface="Courier"/>
                <a:cs typeface="Courier"/>
              </a:rPr>
              <a:t>      1.56240      286.654                   0.00000      0.00000      0.00000      0.00000</a:t>
            </a:r>
            <a:endParaRPr lang="en-US" sz="1300" dirty="0">
              <a:latin typeface="Courier"/>
              <a:cs typeface="Couri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bo_soundings_all.jpg"/>
          <p:cNvPicPr>
            <a:picLocks noChangeAspect="1"/>
          </p:cNvPicPr>
          <p:nvPr/>
        </p:nvPicPr>
        <p:blipFill>
          <a:blip r:embed="rId2"/>
          <a:srcRect t="2621" b="74143"/>
          <a:stretch>
            <a:fillRect/>
          </a:stretch>
        </p:blipFill>
        <p:spPr>
          <a:xfrm>
            <a:off x="-210718" y="1121938"/>
            <a:ext cx="9451498" cy="2842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bo_soundings_all.jpg"/>
          <p:cNvPicPr>
            <a:picLocks noChangeAspect="1"/>
          </p:cNvPicPr>
          <p:nvPr/>
        </p:nvPicPr>
        <p:blipFill>
          <a:blip r:embed="rId2"/>
          <a:srcRect t="26264" b="50484"/>
          <a:stretch>
            <a:fillRect/>
          </a:stretch>
        </p:blipFill>
        <p:spPr>
          <a:xfrm>
            <a:off x="-210718" y="934569"/>
            <a:ext cx="9451498" cy="2844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253488"/>
            <a:ext cx="3315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Hobos colder </a:t>
            </a:r>
            <a:r>
              <a:rPr lang="en-US" dirty="0" err="1" smtClean="0">
                <a:sym typeface="Wingdings"/>
              </a:rPr>
              <a:t></a:t>
            </a:r>
            <a:r>
              <a:rPr lang="en-US" dirty="0" err="1" smtClean="0"/>
              <a:t>Hobos</a:t>
            </a:r>
            <a:r>
              <a:rPr lang="en-US" dirty="0" smtClean="0"/>
              <a:t> warmer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988</Words>
  <Application>Microsoft Macintosh PowerPoint</Application>
  <PresentationFormat>On-screen Show (4:3)</PresentationFormat>
  <Paragraphs>89</Paragraphs>
  <Slides>23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U of Utah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Sebastian Hoch</dc:creator>
  <cp:lastModifiedBy>Sebastian Hoch</cp:lastModifiedBy>
  <cp:revision>1</cp:revision>
  <dcterms:created xsi:type="dcterms:W3CDTF">2011-09-30T15:56:16Z</dcterms:created>
  <dcterms:modified xsi:type="dcterms:W3CDTF">2011-09-30T16:41:51Z</dcterms:modified>
</cp:coreProperties>
</file>