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3" r:id="rId4"/>
    <p:sldId id="268" r:id="rId5"/>
    <p:sldId id="257" r:id="rId6"/>
    <p:sldId id="263" r:id="rId7"/>
    <p:sldId id="259" r:id="rId8"/>
    <p:sldId id="261" r:id="rId9"/>
    <p:sldId id="266" r:id="rId10"/>
    <p:sldId id="272" r:id="rId11"/>
    <p:sldId id="265" r:id="rId12"/>
    <p:sldId id="269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1492" autoAdjust="0"/>
  </p:normalViewPr>
  <p:slideViewPr>
    <p:cSldViewPr snapToGrid="0" snapToObjects="1">
      <p:cViewPr varScale="1">
        <p:scale>
          <a:sx n="112" d="100"/>
          <a:sy n="112" d="100"/>
        </p:scale>
        <p:origin x="-5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BFF56-C5A0-B14A-9BF9-9DF9D7060251}" type="datetimeFigureOut">
              <a:rPr lang="en-US" smtClean="0"/>
              <a:t>1/5/11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362814-B002-6544-869A-04B47C9580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06B5F1-ECFF-4BA4-85F9-145724723D6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47AF3-95E7-584C-AC9E-AD1724F1EE1D}" type="datetimeFigureOut">
              <a:rPr lang="en-US" smtClean="0"/>
              <a:t>1/5/11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15C04-7469-F54A-86FE-963E5E1042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hoch/Desktop/PCAPS/HOBOS_MAC/DAILY_GIFs_IOP1/iop1_movie.mo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10405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164" y="90728"/>
            <a:ext cx="9016836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smtClean="0">
                <a:latin typeface="Arial"/>
                <a:cs typeface="Arial"/>
              </a:rPr>
              <a:t>Temperature </a:t>
            </a:r>
            <a:r>
              <a:rPr lang="en-US" sz="3500" dirty="0" err="1" smtClean="0">
                <a:latin typeface="Arial"/>
                <a:cs typeface="Arial"/>
              </a:rPr>
              <a:t>datalogger</a:t>
            </a:r>
            <a:r>
              <a:rPr lang="en-US" sz="3500" dirty="0" smtClean="0">
                <a:latin typeface="Arial"/>
                <a:cs typeface="Arial"/>
              </a:rPr>
              <a:t> lines during PCAPS</a:t>
            </a:r>
          </a:p>
          <a:p>
            <a:endParaRPr lang="en-US" sz="3500" dirty="0">
              <a:latin typeface="Arial"/>
              <a:cs typeface="Arial"/>
            </a:endParaRPr>
          </a:p>
        </p:txBody>
      </p:sp>
      <p:pic>
        <p:nvPicPr>
          <p:cNvPr id="7" name="Picture 1" descr="PCAPS_Words_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65" y="1804603"/>
            <a:ext cx="1759699" cy="814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954873" y="687402"/>
            <a:ext cx="618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Sebastian Hoch, Dave Whiteman &amp; all PCAPS participants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erik\Pictures\Camera_download_April_2008\2010-12-06\011.JPG"/>
          <p:cNvPicPr>
            <a:picLocks noChangeAspect="1" noChangeArrowheads="1"/>
          </p:cNvPicPr>
          <p:nvPr/>
        </p:nvPicPr>
        <p:blipFill>
          <a:blip r:embed="rId3" cstate="print"/>
          <a:srcRect b="4373"/>
          <a:stretch>
            <a:fillRect/>
          </a:stretch>
        </p:blipFill>
        <p:spPr bwMode="auto">
          <a:xfrm>
            <a:off x="5085106" y="4253141"/>
            <a:ext cx="2262979" cy="16230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085106" y="3883809"/>
            <a:ext cx="2133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 Dec 1600 MST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95882" y="1530930"/>
            <a:ext cx="86533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1-3 December: Shortwave Ridge building (peak 5 pm 2 Dec)</a:t>
            </a:r>
          </a:p>
          <a:p>
            <a:r>
              <a:rPr lang="en-US" dirty="0" smtClean="0"/>
              <a:t>3 December: Short wave trough glancing by: precipitation &amp; strong westerly flow</a:t>
            </a:r>
          </a:p>
          <a:p>
            <a:r>
              <a:rPr lang="en-US" dirty="0" smtClean="0"/>
              <a:t>Partial mix-out in southern part of valley</a:t>
            </a:r>
          </a:p>
          <a:p>
            <a:r>
              <a:rPr lang="en-US" dirty="0" smtClean="0"/>
              <a:t>4 December: Isothermal structure </a:t>
            </a:r>
          </a:p>
          <a:p>
            <a:r>
              <a:rPr lang="en-US" dirty="0" smtClean="0"/>
              <a:t>5 December: Fog </a:t>
            </a:r>
          </a:p>
          <a:p>
            <a:r>
              <a:rPr lang="en-US" dirty="0" smtClean="0"/>
              <a:t>5-6 December: Upper level clouds dissipate – strong cooling on fog / low cloud top</a:t>
            </a:r>
          </a:p>
          <a:p>
            <a:r>
              <a:rPr lang="en-US" dirty="0" smtClean="0"/>
              <a:t>7 December: Mix-out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0" y="181444"/>
            <a:ext cx="928743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dirty="0" smtClean="0"/>
              <a:t>4) IOP-1 in all its complexity as seen by the </a:t>
            </a:r>
            <a:r>
              <a:rPr lang="en-US" sz="3100" dirty="0" err="1" smtClean="0"/>
              <a:t>HOBOs</a:t>
            </a:r>
            <a:r>
              <a:rPr lang="en-US" sz="3100" dirty="0" smtClean="0"/>
              <a:t> </a:t>
            </a:r>
            <a:endParaRPr lang="en-US" sz="3100" dirty="0"/>
          </a:p>
        </p:txBody>
      </p:sp>
      <p:pic>
        <p:nvPicPr>
          <p:cNvPr id="11" name="Picture 2" descr="C:\Users\erik\Pictures\Camera_download_April_2008\2010-12-07\015.JPG"/>
          <p:cNvPicPr>
            <a:picLocks noChangeAspect="1" noChangeArrowheads="1"/>
          </p:cNvPicPr>
          <p:nvPr/>
        </p:nvPicPr>
        <p:blipFill>
          <a:blip r:embed="rId4" cstate="print"/>
          <a:srcRect l="59410" t="29208" b="16661"/>
          <a:stretch>
            <a:fillRect/>
          </a:stretch>
        </p:blipFill>
        <p:spPr bwMode="auto">
          <a:xfrm>
            <a:off x="7186145" y="4253141"/>
            <a:ext cx="1915909" cy="162301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186145" y="3883809"/>
            <a:ext cx="1720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7 Dec 0800 MST</a:t>
            </a:r>
            <a:endParaRPr lang="en-US" sz="1600" dirty="0"/>
          </a:p>
        </p:txBody>
      </p:sp>
      <p:pic>
        <p:nvPicPr>
          <p:cNvPr id="13" name="Picture 2" descr="C:\Users\erik\Pictures\Camera_download_April_2008\2010-12-03\00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t="8742" r="26734" b="40364"/>
          <a:stretch>
            <a:fillRect/>
          </a:stretch>
        </p:blipFill>
        <p:spPr bwMode="auto">
          <a:xfrm>
            <a:off x="0" y="4253141"/>
            <a:ext cx="3115283" cy="162301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3883809"/>
            <a:ext cx="1720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 Dec 1000 MST</a:t>
            </a:r>
            <a:endParaRPr lang="en-US" sz="1600" dirty="0"/>
          </a:p>
        </p:txBody>
      </p:sp>
      <p:pic>
        <p:nvPicPr>
          <p:cNvPr id="15" name="Picture 2" descr="C:\Users\erik\Pictures\Camera_download_April_2008\2010-12-03\142.JPG"/>
          <p:cNvPicPr>
            <a:picLocks noChangeAspect="1" noChangeArrowheads="1"/>
          </p:cNvPicPr>
          <p:nvPr/>
        </p:nvPicPr>
        <p:blipFill>
          <a:blip r:embed="rId6" cstate="print"/>
          <a:srcRect l="38434" t="42373" r="32174" b="19520"/>
          <a:stretch>
            <a:fillRect/>
          </a:stretch>
        </p:blipFill>
        <p:spPr bwMode="auto">
          <a:xfrm>
            <a:off x="3115283" y="4253141"/>
            <a:ext cx="1969823" cy="162301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115283" y="3883809"/>
            <a:ext cx="2133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 Dec 1130 MST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97962" y="889433"/>
            <a:ext cx="304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... but first a short summary: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op1_movie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359" y="3856442"/>
            <a:ext cx="67120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7013" indent="-227013">
              <a:buFont typeface="Arial"/>
              <a:buChar char="•"/>
            </a:pPr>
            <a:r>
              <a:rPr lang="en-US" dirty="0" smtClean="0"/>
              <a:t>Lowering subsidence inversions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Spatial differences in “mix-out” events</a:t>
            </a:r>
          </a:p>
          <a:p>
            <a:pPr marL="227013" indent="-227013">
              <a:buFont typeface="Arial"/>
              <a:buChar char="•"/>
            </a:pPr>
            <a:r>
              <a:rPr lang="en-US" dirty="0" err="1" smtClean="0"/>
              <a:t>Downslope</a:t>
            </a:r>
            <a:r>
              <a:rPr lang="en-US" dirty="0" smtClean="0"/>
              <a:t> warming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Evaporative cooling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Cloud-(Fog)-Top cooling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Differential heating due to snow cover &amp; </a:t>
            </a:r>
            <a:r>
              <a:rPr lang="en-US" dirty="0" err="1" smtClean="0"/>
              <a:t>insolation</a:t>
            </a:r>
            <a:r>
              <a:rPr lang="en-US" dirty="0" smtClean="0"/>
              <a:t> differences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Lake breeze surges</a:t>
            </a:r>
          </a:p>
          <a:p>
            <a:pPr marL="227013" indent="-227013">
              <a:buFont typeface="Arial"/>
              <a:buChar char="•"/>
            </a:pPr>
            <a:r>
              <a:rPr lang="en-US" dirty="0" smtClean="0"/>
              <a:t>Sloshing &amp; </a:t>
            </a:r>
            <a:r>
              <a:rPr lang="en-US" dirty="0" err="1" smtClean="0"/>
              <a:t>seiches</a:t>
            </a:r>
            <a:r>
              <a:rPr lang="en-US" dirty="0" smtClean="0"/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100" y="345102"/>
            <a:ext cx="862687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400" dirty="0" smtClean="0"/>
              <a:t>Summary </a:t>
            </a:r>
          </a:p>
          <a:p>
            <a:pPr marL="290513" indent="-2905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The HOBO temperature data logger lines give continuous quasi-vertical temperature profiles</a:t>
            </a:r>
          </a:p>
          <a:p>
            <a:pPr marL="290513" indent="-2905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Local effects are seen in the data</a:t>
            </a:r>
          </a:p>
          <a:p>
            <a:pPr marL="290513" indent="-2905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Valley inversions are very dynamic and constantly evolving</a:t>
            </a:r>
          </a:p>
          <a:p>
            <a:pPr marL="290513" indent="-290513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Phenomena seen in HOBO temperature signatures comprise:</a:t>
            </a: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321" y="118783"/>
            <a:ext cx="8198223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Acknowledgements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Siting</a:t>
            </a:r>
            <a:r>
              <a:rPr lang="en-US" dirty="0" smtClean="0"/>
              <a:t> of </a:t>
            </a:r>
            <a:r>
              <a:rPr lang="en-US" dirty="0" err="1" smtClean="0"/>
              <a:t>HOBOs</a:t>
            </a:r>
            <a:r>
              <a:rPr lang="en-US" dirty="0" smtClean="0"/>
              <a:t> – Thanks for giving a HOBO a home:</a:t>
            </a:r>
          </a:p>
          <a:p>
            <a:endParaRPr lang="en-US" dirty="0" smtClean="0"/>
          </a:p>
          <a:p>
            <a:pPr marL="233363" indent="-233363">
              <a:buFont typeface="Arial"/>
              <a:buChar char="•"/>
            </a:pPr>
            <a:r>
              <a:rPr lang="en-US" dirty="0" smtClean="0"/>
              <a:t>National Forest Service (Carol </a:t>
            </a:r>
            <a:r>
              <a:rPr lang="en-US" dirty="0" err="1" smtClean="0"/>
              <a:t>Majeske</a:t>
            </a:r>
            <a:r>
              <a:rPr lang="en-US" dirty="0" smtClean="0"/>
              <a:t>)</a:t>
            </a:r>
          </a:p>
          <a:p>
            <a:pPr marL="233363" indent="-233363">
              <a:buFont typeface="Arial"/>
              <a:buChar char="•"/>
            </a:pPr>
            <a:r>
              <a:rPr lang="en-US" dirty="0" smtClean="0"/>
              <a:t>Rio Tinto / Kennecott Land  (Chris Kaiser / Jeff  </a:t>
            </a:r>
            <a:r>
              <a:rPr lang="en-US" dirty="0" err="1" smtClean="0"/>
              <a:t>Lachowski</a:t>
            </a:r>
            <a:r>
              <a:rPr lang="en-US" dirty="0" smtClean="0"/>
              <a:t>)</a:t>
            </a:r>
          </a:p>
          <a:p>
            <a:pPr marL="233363" indent="-233363">
              <a:buFont typeface="Arial"/>
              <a:buChar char="•"/>
            </a:pPr>
            <a:r>
              <a:rPr lang="en-US" dirty="0" smtClean="0"/>
              <a:t>All the local businesses and private people that allowed a placement of a temperature sensor on their property!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30321" y="2698973"/>
            <a:ext cx="81982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en-US" dirty="0" smtClean="0"/>
              <a:t>Placing of </a:t>
            </a:r>
            <a:r>
              <a:rPr lang="en-US" dirty="0" err="1" smtClean="0"/>
              <a:t>HOBOs</a:t>
            </a:r>
            <a:r>
              <a:rPr lang="en-US" dirty="0" smtClean="0"/>
              <a:t> – Thanks for dealing cutting straws &amp; with steep muddy and slopes heavy fence post pounders</a:t>
            </a:r>
          </a:p>
          <a:p>
            <a:pPr marL="233363" indent="-233363"/>
            <a:endParaRPr lang="en-US" dirty="0" smtClean="0"/>
          </a:p>
          <a:p>
            <a:pPr marL="233363" indent="-233363">
              <a:buFont typeface="Arial"/>
              <a:buChar char="•"/>
            </a:pPr>
            <a:r>
              <a:rPr lang="en-US" dirty="0" smtClean="0"/>
              <a:t>HOBO-Party participants &amp; hosts</a:t>
            </a:r>
          </a:p>
          <a:p>
            <a:pPr marL="233363" indent="-233363">
              <a:buFont typeface="Arial"/>
              <a:buChar char="•"/>
            </a:pPr>
            <a:r>
              <a:rPr lang="en-US" dirty="0" smtClean="0"/>
              <a:t>Hiking &amp; hauling friends</a:t>
            </a:r>
          </a:p>
        </p:txBody>
      </p:sp>
      <p:pic>
        <p:nvPicPr>
          <p:cNvPr id="4" name="Picture 3" descr="P10403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840" y="3243304"/>
            <a:ext cx="4698633" cy="3523975"/>
          </a:xfrm>
          <a:prstGeom prst="rect">
            <a:avLst/>
          </a:prstGeom>
        </p:spPr>
      </p:pic>
      <p:pic>
        <p:nvPicPr>
          <p:cNvPr id="5" name="Picture 4" descr="P1040661.JPG"/>
          <p:cNvPicPr>
            <a:picLocks noChangeAspect="1"/>
          </p:cNvPicPr>
          <p:nvPr/>
        </p:nvPicPr>
        <p:blipFill>
          <a:blip r:embed="rId3"/>
          <a:srcRect l="31267" t="13073" r="17761" b="28380"/>
          <a:stretch>
            <a:fillRect/>
          </a:stretch>
        </p:blipFill>
        <p:spPr>
          <a:xfrm>
            <a:off x="230321" y="4176301"/>
            <a:ext cx="3008968" cy="2592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476" y="370643"/>
            <a:ext cx="21718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Motivation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6299" y="1179383"/>
            <a:ext cx="832792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600" dirty="0" smtClean="0"/>
              <a:t>Key feature of Cold Air Pools is the vertical temperature profile.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Quasi-vertical profiles can be obtained by observations along mountain slopes.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Advantages: cheaper than radiosondes, continuous measurements. 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Disadvantages: Local boundary layer influences need to be taken into account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0307" y="362887"/>
            <a:ext cx="222019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Objectives</a:t>
            </a:r>
            <a:endParaRPr lang="en-US" sz="3400" dirty="0"/>
          </a:p>
        </p:txBody>
      </p:sp>
      <p:sp>
        <p:nvSpPr>
          <p:cNvPr id="5" name="TextBox 4"/>
          <p:cNvSpPr txBox="1"/>
          <p:nvPr/>
        </p:nvSpPr>
        <p:spPr>
          <a:xfrm>
            <a:off x="460307" y="1769075"/>
            <a:ext cx="81866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600" dirty="0" smtClean="0"/>
              <a:t>How do the characteristics of the inversions</a:t>
            </a:r>
            <a:r>
              <a:rPr lang="en-US" sz="2600" dirty="0" smtClean="0"/>
              <a:t> (height, strength, intensity ... ) </a:t>
            </a:r>
            <a:r>
              <a:rPr lang="en-US" sz="2600" dirty="0" smtClean="0"/>
              <a:t>vary spatially &amp; temporally?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What are and what can we learn about the processes responsible for the variations?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944" y="267332"/>
            <a:ext cx="701173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Choice of instrument – The HOBO</a:t>
            </a: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498944" y="1406188"/>
            <a:ext cx="820518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/>
              <a:buChar char="•"/>
            </a:pPr>
            <a:r>
              <a:rPr lang="en-US" sz="2600" dirty="0" smtClean="0"/>
              <a:t>Inexpensive automatic temperature </a:t>
            </a:r>
            <a:r>
              <a:rPr lang="en-US" sz="2600" dirty="0" err="1" smtClean="0"/>
              <a:t>dataloggers</a:t>
            </a:r>
            <a:r>
              <a:rPr lang="en-US" sz="2600" dirty="0" smtClean="0"/>
              <a:t> (Onset Computers)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err="1" smtClean="0"/>
              <a:t>Thermistor</a:t>
            </a:r>
            <a:r>
              <a:rPr lang="en-US" sz="2600" dirty="0" smtClean="0"/>
              <a:t> with ~3 min response time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Mounted in radiation shields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Fastened to fence posts</a:t>
            </a:r>
          </a:p>
          <a:p>
            <a:pPr marL="174625" indent="-174625">
              <a:buFont typeface="Arial"/>
              <a:buChar char="•"/>
            </a:pPr>
            <a:endParaRPr lang="en-US" sz="2600" dirty="0" smtClean="0"/>
          </a:p>
          <a:p>
            <a:pPr marL="174625" indent="-174625">
              <a:buFont typeface="Arial"/>
              <a:buChar char="•"/>
            </a:pPr>
            <a:r>
              <a:rPr lang="en-US" sz="2600" dirty="0" smtClean="0"/>
              <a:t>Well tested in previous studies</a:t>
            </a:r>
            <a:endParaRPr lang="en-US" sz="2600" dirty="0"/>
          </a:p>
        </p:txBody>
      </p:sp>
      <p:pic>
        <p:nvPicPr>
          <p:cNvPr id="4" name="Picture 3" descr="P1040568.JPG"/>
          <p:cNvPicPr>
            <a:picLocks noChangeAspect="1"/>
          </p:cNvPicPr>
          <p:nvPr/>
        </p:nvPicPr>
        <p:blipFill>
          <a:blip r:embed="rId2"/>
          <a:srcRect l="11355" t="15508" r="57425" b="38622"/>
          <a:stretch>
            <a:fillRect/>
          </a:stretch>
        </p:blipFill>
        <p:spPr>
          <a:xfrm>
            <a:off x="5849364" y="3285549"/>
            <a:ext cx="2854769" cy="3145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caps_map_all.jpg"/>
          <p:cNvPicPr>
            <a:picLocks noChangeAspect="1"/>
          </p:cNvPicPr>
          <p:nvPr/>
        </p:nvPicPr>
        <p:blipFill>
          <a:blip r:embed="rId2"/>
          <a:srcRect l="13627" t="23223" r="9977" b="7492"/>
          <a:stretch>
            <a:fillRect/>
          </a:stretch>
        </p:blipFill>
        <p:spPr>
          <a:xfrm>
            <a:off x="64289" y="288179"/>
            <a:ext cx="5567762" cy="65350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6006" y="1955414"/>
            <a:ext cx="1762284" cy="369332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Grandeur 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6701" y="4153744"/>
            <a:ext cx="1851889" cy="36933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Kennecott 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6701" y="2642272"/>
            <a:ext cx="1647318" cy="369332"/>
          </a:xfrm>
          <a:prstGeom prst="rect">
            <a:avLst/>
          </a:prstGeom>
          <a:solidFill>
            <a:schemeClr val="lt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Harker’s</a:t>
            </a:r>
            <a:r>
              <a:rPr lang="en-US" b="1" dirty="0" smtClean="0"/>
              <a:t> Line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22132" y="1805887"/>
            <a:ext cx="27895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dirty="0" smtClean="0"/>
              <a:t>85 </a:t>
            </a:r>
            <a:r>
              <a:rPr lang="en-US" dirty="0" err="1" smtClean="0"/>
              <a:t>HOBOs</a:t>
            </a:r>
            <a:r>
              <a:rPr lang="en-US" dirty="0" smtClean="0"/>
              <a:t> available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Instrument all 50-m elevation contours up to 2500 </a:t>
            </a:r>
            <a:r>
              <a:rPr lang="en-US" dirty="0" err="1" smtClean="0"/>
              <a:t>m</a:t>
            </a:r>
            <a:r>
              <a:rPr lang="en-US" dirty="0" smtClean="0"/>
              <a:t> 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West and East slope of the Salt Lake basin (</a:t>
            </a:r>
            <a:r>
              <a:rPr lang="en-US" dirty="0" err="1" smtClean="0"/>
              <a:t>Harker’s</a:t>
            </a:r>
            <a:r>
              <a:rPr lang="en-US" dirty="0" smtClean="0"/>
              <a:t> vs. Grandeur Line)</a:t>
            </a:r>
          </a:p>
          <a:p>
            <a:pPr marL="169863" indent="-169863">
              <a:buFont typeface="Arial"/>
              <a:buChar char="•"/>
            </a:pPr>
            <a:endParaRPr lang="en-US" dirty="0" smtClean="0"/>
          </a:p>
          <a:p>
            <a:pPr marL="169863" indent="-169863">
              <a:buFont typeface="Arial"/>
              <a:buChar char="•"/>
            </a:pPr>
            <a:r>
              <a:rPr lang="en-US" dirty="0" smtClean="0"/>
              <a:t>Northern and Southern part of the valley</a:t>
            </a:r>
            <a:r>
              <a:rPr lang="en-US" dirty="0" smtClean="0"/>
              <a:t> (</a:t>
            </a:r>
            <a:r>
              <a:rPr lang="en-US" dirty="0" err="1" smtClean="0"/>
              <a:t>Harker’s</a:t>
            </a:r>
            <a:r>
              <a:rPr lang="en-US" dirty="0" smtClean="0"/>
              <a:t> vs. Kennecott Line)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2132" y="367783"/>
            <a:ext cx="272923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smtClean="0"/>
              <a:t>Experimental </a:t>
            </a:r>
          </a:p>
          <a:p>
            <a:r>
              <a:rPr lang="en-US" sz="3400" dirty="0" smtClean="0"/>
              <a:t>design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bo_sonde_2010_12_12_0000Z.jpeg"/>
          <p:cNvPicPr>
            <a:picLocks noChangeAspect="1"/>
          </p:cNvPicPr>
          <p:nvPr/>
        </p:nvPicPr>
        <p:blipFill>
          <a:blip r:embed="rId2"/>
          <a:srcRect t="51829" b="4682"/>
          <a:stretch>
            <a:fillRect/>
          </a:stretch>
        </p:blipFill>
        <p:spPr>
          <a:xfrm>
            <a:off x="1371600" y="2483702"/>
            <a:ext cx="7772400" cy="4374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132" y="1200329"/>
            <a:ext cx="864078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800" dirty="0" smtClean="0"/>
              <a:t>There is a good correspondence between logger-lines and with radiosonde data during high-wind conditions.</a:t>
            </a:r>
          </a:p>
          <a:p>
            <a:pPr marL="342900" indent="-342900"/>
            <a:r>
              <a:rPr lang="en-US" sz="2800" dirty="0" smtClean="0"/>
              <a:t> 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38133" y="0"/>
            <a:ext cx="8640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Preliminary results – Comparison with Radiosondes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obo_sonde_2010_12_06_0511Z.jpeg"/>
          <p:cNvPicPr>
            <a:picLocks noChangeAspect="1"/>
          </p:cNvPicPr>
          <p:nvPr/>
        </p:nvPicPr>
        <p:blipFill>
          <a:blip r:embed="rId2"/>
          <a:srcRect t="3475" b="53111"/>
          <a:stretch>
            <a:fillRect/>
          </a:stretch>
        </p:blipFill>
        <p:spPr>
          <a:xfrm>
            <a:off x="521624" y="1780414"/>
            <a:ext cx="7772400" cy="43667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134" y="360573"/>
            <a:ext cx="8477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Spatial variations in vertical profile exist and are resolved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0902" y="161148"/>
            <a:ext cx="8141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3) Differences in profiles - due to local processes?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50902" y="2925779"/>
            <a:ext cx="3327496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HOBO-T-profile over low slope angle sites is cooler than radiosonde profile</a:t>
            </a:r>
          </a:p>
          <a:p>
            <a:endParaRPr lang="en-US" sz="2200" dirty="0" smtClean="0"/>
          </a:p>
          <a:p>
            <a:pPr>
              <a:buFont typeface="Wingdings" charset="2"/>
              <a:buChar char="Ø"/>
            </a:pPr>
            <a:r>
              <a:rPr lang="en-US" sz="2200" dirty="0" smtClean="0"/>
              <a:t>Local nocturnal cooling effects likely.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250902" y="963919"/>
            <a:ext cx="332749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Case 1:</a:t>
            </a:r>
          </a:p>
          <a:p>
            <a:r>
              <a:rPr lang="en-US" sz="2200" dirty="0" smtClean="0"/>
              <a:t>Night of 1-2 December</a:t>
            </a:r>
          </a:p>
          <a:p>
            <a:r>
              <a:rPr lang="en-US" sz="2200" dirty="0" smtClean="0"/>
              <a:t>Clear night with strong surface cooling</a:t>
            </a:r>
            <a:endParaRPr lang="en-US" sz="2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578398" y="776096"/>
            <a:ext cx="5299075" cy="2982479"/>
            <a:chOff x="3578398" y="356516"/>
            <a:chExt cx="5299075" cy="2982479"/>
          </a:xfrm>
        </p:grpSpPr>
        <p:pic>
          <p:nvPicPr>
            <p:cNvPr id="4" name="Picture 3" descr="hobo_sonde_2010_12_02_0516Z.jpeg"/>
            <p:cNvPicPr>
              <a:picLocks noChangeAspect="1"/>
            </p:cNvPicPr>
            <p:nvPr/>
          </p:nvPicPr>
          <p:blipFill>
            <a:blip r:embed="rId2"/>
            <a:srcRect t="3365" b="53146"/>
            <a:stretch>
              <a:fillRect/>
            </a:stretch>
          </p:blipFill>
          <p:spPr>
            <a:xfrm>
              <a:off x="3578398" y="356516"/>
              <a:ext cx="5299075" cy="2982479"/>
            </a:xfrm>
            <a:prstGeom prst="rect">
              <a:avLst/>
            </a:prstGeom>
          </p:spPr>
        </p:pic>
        <p:sp useBgFill="1">
          <p:nvSpPr>
            <p:cNvPr id="8" name="TextBox 7"/>
            <p:cNvSpPr txBox="1"/>
            <p:nvPr/>
          </p:nvSpPr>
          <p:spPr>
            <a:xfrm>
              <a:off x="6440915" y="512639"/>
              <a:ext cx="1782008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10 PM 1 Dec.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78398" y="3716631"/>
            <a:ext cx="5299076" cy="2970975"/>
            <a:chOff x="3578398" y="3716631"/>
            <a:chExt cx="5299076" cy="2970975"/>
          </a:xfrm>
        </p:grpSpPr>
        <p:pic>
          <p:nvPicPr>
            <p:cNvPr id="5" name="Picture 4" descr="hobo_sonde_2010_12_02_1200Z.jpeg"/>
            <p:cNvPicPr>
              <a:picLocks noChangeAspect="1"/>
            </p:cNvPicPr>
            <p:nvPr/>
          </p:nvPicPr>
          <p:blipFill>
            <a:blip r:embed="rId3"/>
            <a:srcRect t="3368" b="53311"/>
            <a:stretch>
              <a:fillRect/>
            </a:stretch>
          </p:blipFill>
          <p:spPr>
            <a:xfrm>
              <a:off x="3578398" y="3716631"/>
              <a:ext cx="5299076" cy="2970975"/>
            </a:xfrm>
            <a:prstGeom prst="rect">
              <a:avLst/>
            </a:prstGeom>
          </p:spPr>
        </p:pic>
        <p:sp useBgFill="1">
          <p:nvSpPr>
            <p:cNvPr id="9" name="TextBox 8"/>
            <p:cNvSpPr txBox="1"/>
            <p:nvPr/>
          </p:nvSpPr>
          <p:spPr>
            <a:xfrm>
              <a:off x="6440915" y="3889697"/>
              <a:ext cx="1769272" cy="369332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 05 AM</a:t>
              </a:r>
              <a:r>
                <a:rPr lang="en-US" dirty="0" smtClean="0"/>
                <a:t> 2 Dec.</a:t>
              </a:r>
              <a:endParaRPr lang="en-US" dirty="0"/>
            </a:p>
          </p:txBody>
        </p:sp>
      </p:grpSp>
      <p:sp>
        <p:nvSpPr>
          <p:cNvPr id="12" name="Right Brace 11"/>
          <p:cNvSpPr/>
          <p:nvPr/>
        </p:nvSpPr>
        <p:spPr>
          <a:xfrm>
            <a:off x="6248400" y="2434927"/>
            <a:ext cx="226535" cy="490852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40915" y="2525647"/>
            <a:ext cx="18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slope angle</a:t>
            </a:r>
            <a:endParaRPr lang="en-US" dirty="0"/>
          </a:p>
        </p:txBody>
      </p:sp>
      <p:sp>
        <p:nvSpPr>
          <p:cNvPr id="14" name="Right Brace 13"/>
          <p:cNvSpPr/>
          <p:nvPr/>
        </p:nvSpPr>
        <p:spPr>
          <a:xfrm>
            <a:off x="6177392" y="5488670"/>
            <a:ext cx="226535" cy="490852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369907" y="5579390"/>
            <a:ext cx="18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slope angle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bo_sonde_2010_12_03_0514Z.jpeg"/>
          <p:cNvPicPr>
            <a:picLocks noChangeAspect="1"/>
          </p:cNvPicPr>
          <p:nvPr/>
        </p:nvPicPr>
        <p:blipFill>
          <a:blip r:embed="rId2"/>
          <a:srcRect b="50755"/>
          <a:stretch>
            <a:fillRect/>
          </a:stretch>
        </p:blipFill>
        <p:spPr>
          <a:xfrm>
            <a:off x="3728203" y="294846"/>
            <a:ext cx="5299075" cy="33772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53" y="294846"/>
            <a:ext cx="3458589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Case 2:</a:t>
            </a:r>
          </a:p>
          <a:p>
            <a:r>
              <a:rPr lang="en-US" sz="2400" dirty="0" smtClean="0"/>
              <a:t>2-3 December:</a:t>
            </a:r>
          </a:p>
          <a:p>
            <a:r>
              <a:rPr lang="en-US" sz="2400" dirty="0" smtClean="0"/>
              <a:t>Strong southerly winds (~15 </a:t>
            </a:r>
            <a:r>
              <a:rPr lang="en-US" sz="2400" dirty="0" err="1" smtClean="0"/>
              <a:t>m/s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64353" y="2855505"/>
            <a:ext cx="394619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Pronounced temperature differences at different heights</a:t>
            </a:r>
          </a:p>
          <a:p>
            <a:pPr marL="174625" indent="-17462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Warmer air aloft in basin center</a:t>
            </a:r>
          </a:p>
          <a:p>
            <a:pPr marL="174625" indent="-174625">
              <a:spcAft>
                <a:spcPts val="1200"/>
              </a:spcAft>
              <a:buFont typeface="Arial"/>
              <a:buChar char="•"/>
            </a:pPr>
            <a:r>
              <a:rPr lang="en-US" sz="2400" dirty="0" smtClean="0"/>
              <a:t>“Mix-out” of the inversion in southern part of the valley.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10547" y="4886830"/>
            <a:ext cx="491673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err="1" smtClean="0"/>
              <a:t>Downslope</a:t>
            </a:r>
            <a:r>
              <a:rPr lang="en-US" sz="2400" dirty="0" smtClean="0"/>
              <a:t> warming?</a:t>
            </a:r>
          </a:p>
          <a:p>
            <a:pPr marL="112713" indent="-112713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/>
              <a:t>Partial mix-out of valley inversion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611</Words>
  <Application>Microsoft Macintosh PowerPoint</Application>
  <PresentationFormat>On-screen Show (4:3)</PresentationFormat>
  <Paragraphs>97</Paragraphs>
  <Slides>13</Slides>
  <Notes>1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U of Utah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Sebastian Hoch</dc:creator>
  <cp:lastModifiedBy>Sebastian Hoch</cp:lastModifiedBy>
  <cp:revision>4</cp:revision>
  <dcterms:created xsi:type="dcterms:W3CDTF">2011-01-05T23:22:46Z</dcterms:created>
  <dcterms:modified xsi:type="dcterms:W3CDTF">2011-01-06T08:05:35Z</dcterms:modified>
</cp:coreProperties>
</file>