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8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125" d="100"/>
          <a:sy n="125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AD7A9-9659-164C-8C2D-9B393E9B8BBA}" type="datetimeFigureOut">
              <a:rPr lang="en-US" smtClean="0"/>
              <a:t>8/23/22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FC304-6BBF-2F43-B1BA-4AEED7A65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0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B9982-61A1-C94D-BA1C-193BD9BBD8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05B3B-E3A4-A74D-939C-B6C1E768E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CCDA6-7683-704C-8261-479390062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4ADD0-B2F7-5340-A643-7F0553AA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7458-0305-A74B-94A0-AC877A4D928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6406A-2561-D443-BB83-14B8A470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FF2D8-FA52-B44A-9C0E-2CC07C05C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967-4852-564D-8787-6847F58FA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5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12CA2-8E24-974E-9AD8-B9E7AB24E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5FF6B-F8D5-B44A-BBAC-7C7CA0364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04E0A-23B8-2E44-B492-9235010E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7458-0305-A74B-94A0-AC877A4D928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E4159-17F1-6A40-924E-5D87AE8ED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46CCF-F2F0-CD48-A313-35283DA95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967-4852-564D-8787-6847F58FA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3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7E1D2-6B83-CE48-9B45-875A7F7F61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78B51A-2D33-C14C-9D71-09A6BD5C3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F507F-6A3E-B545-B064-E8A9959D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7458-0305-A74B-94A0-AC877A4D928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F9CDE-FE89-F34F-BAF5-D089EC0F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DC737-38B4-A948-8852-348674C21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967-4852-564D-8787-6847F58FA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01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20179-BBA4-6C40-8AD1-20B3DB191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36134-E2E4-8843-B345-0AB4A25EC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3E5CB-6412-7642-8B18-88192166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7458-0305-A74B-94A0-AC877A4D928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8679-8947-8F4E-B6E3-28A27243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E6554-7B33-7C4E-95D6-D6BADC82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967-4852-564D-8787-6847F58FA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3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2375-2387-3C4A-9A6A-9046D424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09F3F-4D43-7148-AC12-764AB40D7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C65D1-5C7A-224E-BFD8-0F9E0C3F7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7458-0305-A74B-94A0-AC877A4D928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F4F78-D939-2544-9DAC-C3E797BC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4C1A9-4176-284F-8B52-706E8B02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967-4852-564D-8787-6847F58FA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0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698A4-7CDB-F145-AEA3-0686F61BA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42AB8-C06B-BC4F-81E6-97F636B74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7EB50-7F2B-7647-A741-A1EA8828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15AA7-7AF2-7B4C-83BA-4F8D7EE13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7458-0305-A74B-94A0-AC877A4D928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BD12F-2421-9749-A9A5-A29E5547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39ACA-396D-9C4C-B2C0-7242B04E9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967-4852-564D-8787-6847F58FA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47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D78ED-4476-1342-B614-C787D784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B0FC9-618E-1A4C-A10C-94D02A588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7CB41-B15D-774B-8B88-DB374A3A0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37E4B3-8EDA-554D-81B1-F56D0391E6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A87C3-9FAB-384E-A1ED-6D9C4812AD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ECDF15-776D-C441-9D89-9F9AF45C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7458-0305-A74B-94A0-AC877A4D928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451F3-2A2A-F640-9A6B-4E636C2BC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5665B-F888-3845-BB10-5CE0F3D1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967-4852-564D-8787-6847F58FA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47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738B0-2E95-B845-97DF-805A5F7CD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BAEADD-0DC0-5947-B461-16A8C67D0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7458-0305-A74B-94A0-AC877A4D928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0669C-CA76-8944-BF95-145415407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58C49-5E6E-3E48-9EAD-BAAF34274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967-4852-564D-8787-6847F58FA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8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6F57FD-DF6E-2E4B-8DEA-4FBCA103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7458-0305-A74B-94A0-AC877A4D928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FD3D6-F470-7B44-B9A4-1B4E55796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9AB8D-9F00-7F48-AACB-BA2465F44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967-4852-564D-8787-6847F58FA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6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FFAC3-47BD-1D41-B7DA-C2939447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6C64A-A028-D144-BFBA-D0E322B94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7D496-634C-C24B-A089-8F389D355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6B38-F3D1-4440-8567-B776F4E29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7458-0305-A74B-94A0-AC877A4D928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35235-E573-094A-BD73-D99651558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EB6FDE-9085-864B-8322-E6E33EAA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967-4852-564D-8787-6847F58FA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5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C2FC6-5F04-D748-8675-CCDBF688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0CB87D-81D1-E045-BFA3-E8D12B2B00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90603-CACC-5543-99E2-E8D14EFFB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F767B-D131-1441-8824-C217230F9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7458-0305-A74B-94A0-AC877A4D928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CC0B7-EC0F-6741-85F9-112FFC25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B527A-3F0D-D54C-BFD7-05A5C7A9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967-4852-564D-8787-6847F58FA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05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4FEC5-1115-C94C-9AE7-37C1D860E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84891-7CCA-004F-9A14-FB6F4E259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4CCEA-BED0-194E-9624-7DF34A44C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57458-0305-A74B-94A0-AC877A4D928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61F1E-ED79-5A43-A812-5216C9A5B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A0A34-B604-BC47-8C8A-BA1CF2ACD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B4967-4852-564D-8787-6847F58FA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1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90BD44-CCBD-B848-B24B-04E3CB7911A2}"/>
              </a:ext>
            </a:extLst>
          </p:cNvPr>
          <p:cNvSpPr txBox="1"/>
          <p:nvPr/>
        </p:nvSpPr>
        <p:spPr>
          <a:xfrm>
            <a:off x="255518" y="1198294"/>
            <a:ext cx="449750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Born in the Black Forest (Southern Germany).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Studies in Earth Sciences at ETH (Swiss Federal Institute of Technology)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PhD work on the Greenland Ice Sheet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Postdoc at the University of Utah with Dave Whiteman (2006)</a:t>
            </a:r>
          </a:p>
        </p:txBody>
      </p:sp>
      <p:pic>
        <p:nvPicPr>
          <p:cNvPr id="10" name="Picture 9" descr="Screen shot 2014-09-30 at 9.54.17 PM.png">
            <a:extLst>
              <a:ext uri="{FF2B5EF4-FFF2-40B4-BE49-F238E27FC236}">
                <a16:creationId xmlns:a16="http://schemas.microsoft.com/office/drawing/2014/main" id="{87613F6A-7B71-C443-8D8D-C3E748E74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014" y="254322"/>
            <a:ext cx="2954334" cy="1855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01C40D-7383-3D4A-8D27-21F584B7D426}"/>
              </a:ext>
            </a:extLst>
          </p:cNvPr>
          <p:cNvSpPr txBox="1"/>
          <p:nvPr/>
        </p:nvSpPr>
        <p:spPr>
          <a:xfrm>
            <a:off x="7922905" y="2169988"/>
            <a:ext cx="229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Summit Camp, Greenland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81852C-9CCC-024F-BDEA-B8DA9FAE5EF0}"/>
              </a:ext>
            </a:extLst>
          </p:cNvPr>
          <p:cNvSpPr txBox="1"/>
          <p:nvPr/>
        </p:nvSpPr>
        <p:spPr>
          <a:xfrm>
            <a:off x="288905" y="119464"/>
            <a:ext cx="39574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Sebastian Hoch</a:t>
            </a:r>
          </a:p>
          <a:p>
            <a:r>
              <a:rPr lang="en-US" sz="2400" b="1" dirty="0"/>
              <a:t>Research Associate Professor </a:t>
            </a:r>
          </a:p>
        </p:txBody>
      </p:sp>
      <p:pic>
        <p:nvPicPr>
          <p:cNvPr id="20" name="Picture 19" descr="Screen shot 2014-09-30 at 8.50.50 PM.png">
            <a:extLst>
              <a:ext uri="{FF2B5EF4-FFF2-40B4-BE49-F238E27FC236}">
                <a16:creationId xmlns:a16="http://schemas.microsoft.com/office/drawing/2014/main" id="{AD526994-22A0-4D4B-837B-2C0CA8861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662" y="226941"/>
            <a:ext cx="2860362" cy="21772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F0F2D7-0DDD-3941-8B0A-8CC773841252}"/>
              </a:ext>
            </a:extLst>
          </p:cNvPr>
          <p:cNvSpPr txBox="1"/>
          <p:nvPr/>
        </p:nvSpPr>
        <p:spPr>
          <a:xfrm rot="17417867">
            <a:off x="5731685" y="100070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Black 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658FA9-6D02-F34B-A7E7-789DBD4106AE}"/>
              </a:ext>
            </a:extLst>
          </p:cNvPr>
          <p:cNvSpPr txBox="1"/>
          <p:nvPr/>
        </p:nvSpPr>
        <p:spPr>
          <a:xfrm>
            <a:off x="5057108" y="954534"/>
            <a:ext cx="8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France</a:t>
            </a:r>
            <a:endParaRPr lang="en-US" sz="2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A2C05B-55A2-054A-B96A-0611998E6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493" y="924667"/>
            <a:ext cx="579825" cy="798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D20BE1-DE51-4845-8CD3-BC6C95F626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108" y="1299599"/>
            <a:ext cx="860213" cy="4688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2CAC08-94D7-9C40-8458-027BAD5795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773" y="2030880"/>
            <a:ext cx="625298" cy="4161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0A0DD0-6F0C-2A4D-967B-3DB055C52B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8895" y="314544"/>
            <a:ext cx="803143" cy="396783"/>
          </a:xfrm>
          <a:prstGeom prst="rect">
            <a:avLst/>
          </a:prstGeom>
        </p:spPr>
      </p:pic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74B7D4A0-3EFF-CD4D-9935-72929A89BF58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20661" y="1147006"/>
            <a:ext cx="1344855" cy="413517"/>
          </a:xfrm>
          <a:prstGeom prst="curvedConnector3">
            <a:avLst/>
          </a:prstGeom>
          <a:ln w="57150" cap="flat" cmpd="sng"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24484F93-58E0-A242-8E5D-3FB3517404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3569" y="226941"/>
            <a:ext cx="1196539" cy="18728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803F7D9-C9B7-3B4B-9EA5-AB17D7C16B36}"/>
              </a:ext>
            </a:extLst>
          </p:cNvPr>
          <p:cNvSpPr txBox="1"/>
          <p:nvPr/>
        </p:nvSpPr>
        <p:spPr>
          <a:xfrm>
            <a:off x="255518" y="4242240"/>
            <a:ext cx="43590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b="1" dirty="0"/>
              <a:t>Boundary layer processes in complex terrain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Field Work / Experiments / Instrumentation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Mountain Weather and Climate (Atmos 3200)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E09BA7-0B22-7845-A087-C9AF510CD961}"/>
              </a:ext>
            </a:extLst>
          </p:cNvPr>
          <p:cNvGrpSpPr/>
          <p:nvPr/>
        </p:nvGrpSpPr>
        <p:grpSpPr>
          <a:xfrm>
            <a:off x="4947662" y="2645960"/>
            <a:ext cx="3285939" cy="2297614"/>
            <a:chOff x="384897" y="4292254"/>
            <a:chExt cx="3285939" cy="2297614"/>
          </a:xfrm>
        </p:grpSpPr>
        <p:pic>
          <p:nvPicPr>
            <p:cNvPr id="30" name="Picture 29" descr="DSC02344.JPG">
              <a:extLst>
                <a:ext uri="{FF2B5EF4-FFF2-40B4-BE49-F238E27FC236}">
                  <a16:creationId xmlns:a16="http://schemas.microsoft.com/office/drawing/2014/main" id="{30FF3669-004D-9A43-8346-D054413C1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897" y="4292254"/>
              <a:ext cx="2171525" cy="229761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4958403-7CF0-2A40-A0E0-2262717C7738}"/>
                </a:ext>
              </a:extLst>
            </p:cNvPr>
            <p:cNvSpPr txBox="1"/>
            <p:nvPr/>
          </p:nvSpPr>
          <p:spPr>
            <a:xfrm>
              <a:off x="384897" y="4292254"/>
              <a:ext cx="915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Zermatt, </a:t>
              </a:r>
            </a:p>
            <a:p>
              <a:r>
                <a:rPr lang="en-US" sz="1200" dirty="0"/>
                <a:t>Switzerland</a:t>
              </a:r>
            </a:p>
          </p:txBody>
        </p:sp>
        <p:pic>
          <p:nvPicPr>
            <p:cNvPr id="34" name="Picture 33" descr="Screen Shot 2019-04-18 at 12.12.20 PM.png">
              <a:extLst>
                <a:ext uri="{FF2B5EF4-FFF2-40B4-BE49-F238E27FC236}">
                  <a16:creationId xmlns:a16="http://schemas.microsoft.com/office/drawing/2014/main" id="{FE58F8FD-B2F1-4C48-BA58-8F73A66EC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0691" y="5505151"/>
              <a:ext cx="1100145" cy="383384"/>
            </a:xfrm>
            <a:prstGeom prst="rect">
              <a:avLst/>
            </a:prstGeom>
          </p:spPr>
        </p:pic>
        <p:pic>
          <p:nvPicPr>
            <p:cNvPr id="35" name="Picture 34" descr="Screen Shot 2019-04-18 at 1.17.46 PM.png">
              <a:extLst>
                <a:ext uri="{FF2B5EF4-FFF2-40B4-BE49-F238E27FC236}">
                  <a16:creationId xmlns:a16="http://schemas.microsoft.com/office/drawing/2014/main" id="{BC370273-CD1D-0D4D-AA7F-A52770AAD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0691" y="5888534"/>
              <a:ext cx="1087854" cy="682999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3E930EC-7F4A-E441-AFD7-3228CBDE788B}"/>
              </a:ext>
            </a:extLst>
          </p:cNvPr>
          <p:cNvSpPr txBox="1"/>
          <p:nvPr/>
        </p:nvSpPr>
        <p:spPr>
          <a:xfrm>
            <a:off x="4753023" y="5517064"/>
            <a:ext cx="664352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Co-advisor </a:t>
            </a:r>
            <a:r>
              <a:rPr lang="en-US" sz="2000" dirty="0"/>
              <a:t>for Gerardo Carrillo-Cardenas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Committee Member for: </a:t>
            </a:r>
            <a:r>
              <a:rPr lang="en-US" sz="2000" dirty="0"/>
              <a:t>Aaron </a:t>
            </a:r>
            <a:r>
              <a:rPr lang="en-US" sz="2000" dirty="0" err="1"/>
              <a:t>McCutchan</a:t>
            </a:r>
            <a:r>
              <a:rPr lang="en-US" sz="2000" dirty="0"/>
              <a:t>, Jacob </a:t>
            </a:r>
            <a:r>
              <a:rPr lang="en-US" sz="2000" dirty="0" err="1"/>
              <a:t>Boomsma</a:t>
            </a:r>
            <a:r>
              <a:rPr lang="en-US" sz="2000" dirty="0"/>
              <a:t>, Thorn Merrill, Rebecca Beal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7BDC6-4D60-584D-B677-080BA9B9577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822" y="2645960"/>
            <a:ext cx="1772678" cy="23635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CBD3F2-9EDC-0E4B-AEA9-9CF7CB0766B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9049" y="2604570"/>
            <a:ext cx="1341581" cy="23803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466F554-E639-4448-8892-AF6024A40FB7}"/>
              </a:ext>
            </a:extLst>
          </p:cNvPr>
          <p:cNvSpPr txBox="1"/>
          <p:nvPr/>
        </p:nvSpPr>
        <p:spPr>
          <a:xfrm>
            <a:off x="8342904" y="2677313"/>
            <a:ext cx="229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Sable Island, Canada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291B6D-A813-C141-964F-C5EBD4B9B555}"/>
              </a:ext>
            </a:extLst>
          </p:cNvPr>
          <p:cNvSpPr txBox="1"/>
          <p:nvPr/>
        </p:nvSpPr>
        <p:spPr>
          <a:xfrm>
            <a:off x="10566240" y="2641889"/>
            <a:ext cx="1469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Farmington “Bay”</a:t>
            </a:r>
          </a:p>
        </p:txBody>
      </p:sp>
    </p:spTree>
    <p:extLst>
      <p:ext uri="{BB962C8B-B14F-4D97-AF65-F5344CB8AC3E}">
        <p14:creationId xmlns:p14="http://schemas.microsoft.com/office/powerpoint/2010/main" val="3019014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C46FFC-47AD-8D4B-BCE4-A19934FD5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63363" cy="6858000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FAEA7452-468A-C040-A2EA-27F1D0315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304" y="793078"/>
            <a:ext cx="1470721" cy="17841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7B94B1-E20D-6942-B49A-4EFFB0B08C78}"/>
              </a:ext>
            </a:extLst>
          </p:cNvPr>
          <p:cNvSpPr txBox="1"/>
          <p:nvPr/>
        </p:nvSpPr>
        <p:spPr>
          <a:xfrm>
            <a:off x="144834" y="29641"/>
            <a:ext cx="6094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Cold Fog Amongst Complex Terrain | CFACT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B97510-A363-D94F-8683-1EC2BEF59F1A}"/>
              </a:ext>
            </a:extLst>
          </p:cNvPr>
          <p:cNvSpPr txBox="1"/>
          <p:nvPr/>
        </p:nvSpPr>
        <p:spPr>
          <a:xfrm>
            <a:off x="3474577" y="2582848"/>
            <a:ext cx="1740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Gerardo Carrillo-Cardenas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D550DD-6493-8A41-BF82-1A1C283143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2060" y="16474"/>
            <a:ext cx="7028638" cy="3323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E5CF3E-E0D9-DE40-A232-7BA75F986A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8044" y="264468"/>
            <a:ext cx="913958" cy="763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81D48-A941-F848-877B-AA3908889B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3415" y="2380112"/>
            <a:ext cx="1368753" cy="7914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02E727-65A1-1E40-BE79-02DED4E574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427" y="1419823"/>
            <a:ext cx="878713" cy="15621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E2ECE6-C60D-6B48-A7CD-AA0A6D6C91B7}"/>
              </a:ext>
            </a:extLst>
          </p:cNvPr>
          <p:cNvSpPr txBox="1"/>
          <p:nvPr/>
        </p:nvSpPr>
        <p:spPr>
          <a:xfrm>
            <a:off x="5194362" y="3015268"/>
            <a:ext cx="5163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Office of Naval Research Grant # N00014-21-1-2296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046DEA-5FC9-884D-8CE9-B2CDF0B7FE1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7858" y="1109158"/>
            <a:ext cx="934330" cy="6213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4B069A-5C9A-3A44-B753-5438B9CE2ED4}"/>
              </a:ext>
            </a:extLst>
          </p:cNvPr>
          <p:cNvSpPr txBox="1"/>
          <p:nvPr/>
        </p:nvSpPr>
        <p:spPr>
          <a:xfrm>
            <a:off x="5140436" y="637811"/>
            <a:ext cx="123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Sable Island – NS, CA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48D422-B3F2-EC44-9D0B-BBD85EAA1074}"/>
              </a:ext>
            </a:extLst>
          </p:cNvPr>
          <p:cNvSpPr txBox="1"/>
          <p:nvPr/>
        </p:nvSpPr>
        <p:spPr>
          <a:xfrm>
            <a:off x="5140437" y="0"/>
            <a:ext cx="5961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FATIMA | Fog and turbulence interactions in the marine atmosphere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743C11-2602-5142-91C7-05FD894574E4}"/>
              </a:ext>
            </a:extLst>
          </p:cNvPr>
          <p:cNvSpPr txBox="1"/>
          <p:nvPr/>
        </p:nvSpPr>
        <p:spPr>
          <a:xfrm>
            <a:off x="165127" y="530089"/>
            <a:ext cx="19846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With </a:t>
            </a:r>
            <a:r>
              <a:rPr lang="en-US" sz="1400" b="1" dirty="0"/>
              <a:t>Eric </a:t>
            </a:r>
            <a:r>
              <a:rPr lang="en-US" sz="1400" b="1" dirty="0" err="1"/>
              <a:t>Pardyjak</a:t>
            </a:r>
            <a:r>
              <a:rPr lang="en-US" sz="1400" dirty="0"/>
              <a:t>, </a:t>
            </a:r>
            <a:r>
              <a:rPr lang="en-US" sz="1400" b="1" dirty="0" err="1"/>
              <a:t>Zhaoxia</a:t>
            </a:r>
            <a:r>
              <a:rPr lang="en-US" sz="1400" b="1" dirty="0"/>
              <a:t> Pu, Gannet </a:t>
            </a:r>
            <a:r>
              <a:rPr lang="en-US" sz="1400" b="1" dirty="0" err="1"/>
              <a:t>Hallar</a:t>
            </a:r>
            <a:endParaRPr lang="en-US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97C570-2137-AE44-844B-C9E4A3BA57DF}"/>
              </a:ext>
            </a:extLst>
          </p:cNvPr>
          <p:cNvSpPr txBox="1"/>
          <p:nvPr/>
        </p:nvSpPr>
        <p:spPr>
          <a:xfrm>
            <a:off x="5137786" y="1095402"/>
            <a:ext cx="2834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With </a:t>
            </a:r>
            <a:r>
              <a:rPr lang="en-US" sz="1400" b="1" dirty="0"/>
              <a:t>Eric </a:t>
            </a:r>
            <a:r>
              <a:rPr lang="en-US" sz="1400" b="1" dirty="0" err="1"/>
              <a:t>Pardyjak</a:t>
            </a:r>
            <a:r>
              <a:rPr lang="en-US" sz="1400" dirty="0"/>
              <a:t> </a:t>
            </a:r>
            <a:endParaRPr lang="en-US" sz="1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0395FA-1ACD-5547-9DD2-8AA9FE6747A2}"/>
              </a:ext>
            </a:extLst>
          </p:cNvPr>
          <p:cNvSpPr txBox="1"/>
          <p:nvPr/>
        </p:nvSpPr>
        <p:spPr>
          <a:xfrm>
            <a:off x="6555283" y="3657128"/>
            <a:ext cx="5596720" cy="1200329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DUST^2</a:t>
            </a:r>
            <a:r>
              <a:rPr lang="en-US" b="1" dirty="0">
                <a:sym typeface="Wingdings" pitchFamily="2" charset="2"/>
              </a:rPr>
              <a:t> |</a:t>
            </a:r>
            <a:r>
              <a:rPr lang="en-US" b="1" dirty="0"/>
              <a:t> </a:t>
            </a:r>
            <a:r>
              <a:rPr lang="en-US" dirty="0"/>
              <a:t>A source-to-sink investigation of the dust system in the southwestern US as a component of the critical zone</a:t>
            </a:r>
          </a:p>
          <a:p>
            <a:r>
              <a:rPr lang="en-US" dirty="0"/>
              <a:t>With </a:t>
            </a:r>
            <a:r>
              <a:rPr lang="en-US" b="1" dirty="0"/>
              <a:t>Kevin Perry, Thorn Merrill </a:t>
            </a:r>
            <a:r>
              <a:rPr lang="en-US" dirty="0"/>
              <a:t>&amp; </a:t>
            </a:r>
            <a:r>
              <a:rPr lang="en-US" b="1" dirty="0"/>
              <a:t>Derek </a:t>
            </a:r>
            <a:r>
              <a:rPr lang="en-US" b="1" dirty="0" err="1"/>
              <a:t>Mallia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F0F9DE9-824F-544B-94B6-CEF69654F7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6270" y="3280525"/>
            <a:ext cx="7800288" cy="35610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52F4E2-A285-834C-9B18-D35A3ED7C7FB}"/>
              </a:ext>
            </a:extLst>
          </p:cNvPr>
          <p:cNvSpPr txBox="1"/>
          <p:nvPr/>
        </p:nvSpPr>
        <p:spPr>
          <a:xfrm>
            <a:off x="6112802" y="3498043"/>
            <a:ext cx="5865799" cy="646331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DUST^2</a:t>
            </a:r>
            <a:r>
              <a:rPr lang="en-US" b="1" dirty="0">
                <a:sym typeface="Wingdings" pitchFamily="2" charset="2"/>
              </a:rPr>
              <a:t> |</a:t>
            </a:r>
            <a:r>
              <a:rPr lang="en-US" b="1" dirty="0"/>
              <a:t> </a:t>
            </a:r>
            <a:r>
              <a:rPr lang="en-US" dirty="0"/>
              <a:t>A source-to-sink investigation of the dust system in the southwestern US as a component of the critical zone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5F3203-E21D-9D4E-9680-7E7BF939120B}"/>
              </a:ext>
            </a:extLst>
          </p:cNvPr>
          <p:cNvSpPr txBox="1"/>
          <p:nvPr/>
        </p:nvSpPr>
        <p:spPr>
          <a:xfrm>
            <a:off x="6035432" y="4357686"/>
            <a:ext cx="19373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With </a:t>
            </a:r>
            <a:r>
              <a:rPr lang="en-US" sz="1400" b="1" dirty="0"/>
              <a:t>Kevin Perry, Thorn Merrill </a:t>
            </a:r>
            <a:r>
              <a:rPr lang="en-US" sz="1400" dirty="0"/>
              <a:t>&amp; </a:t>
            </a:r>
            <a:r>
              <a:rPr lang="en-US" sz="1400" b="1" dirty="0"/>
              <a:t>Derek </a:t>
            </a:r>
            <a:r>
              <a:rPr lang="en-US" sz="1400" b="1" dirty="0" err="1"/>
              <a:t>Mallia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4885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211</Words>
  <Application>Microsoft Macintosh PowerPoint</Application>
  <PresentationFormat>Widescreen</PresentationFormat>
  <Paragraphs>30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Hoch</dc:creator>
  <cp:lastModifiedBy>Sebastian Hoch</cp:lastModifiedBy>
  <cp:revision>2</cp:revision>
  <dcterms:created xsi:type="dcterms:W3CDTF">2022-08-23T21:44:11Z</dcterms:created>
  <dcterms:modified xsi:type="dcterms:W3CDTF">2022-08-23T21:47:09Z</dcterms:modified>
</cp:coreProperties>
</file>