
<file path=[Content_Types].xml><?xml version="1.0" encoding="utf-8"?>
<Types xmlns="http://schemas.openxmlformats.org/package/2006/content-types">
  <Default Extension="xml" ContentType="application/xml"/>
  <Default Extension="gif" ContentType="video/unknown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4" r:id="rId2"/>
    <p:sldId id="273" r:id="rId3"/>
    <p:sldId id="275" r:id="rId4"/>
    <p:sldId id="256" r:id="rId5"/>
    <p:sldId id="261" r:id="rId6"/>
    <p:sldId id="257" r:id="rId7"/>
    <p:sldId id="280" r:id="rId8"/>
    <p:sldId id="259" r:id="rId9"/>
    <p:sldId id="258" r:id="rId10"/>
    <p:sldId id="263" r:id="rId11"/>
    <p:sldId id="262" r:id="rId12"/>
    <p:sldId id="264" r:id="rId13"/>
    <p:sldId id="267" r:id="rId14"/>
    <p:sldId id="266" r:id="rId15"/>
    <p:sldId id="282" r:id="rId16"/>
    <p:sldId id="270" r:id="rId17"/>
    <p:sldId id="271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CE14"/>
    <a:srgbClr val="E00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7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CA049-E20A-F545-95B0-117D42499A35}" type="datetimeFigureOut">
              <a:rPr lang="en-US" smtClean="0"/>
              <a:t>6/22/18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4FE29-248E-3449-AF68-5B7EC2615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9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Early </a:t>
            </a:r>
            <a:r>
              <a:rPr lang="en-US" dirty="0" err="1" smtClean="0"/>
              <a:t>vs</a:t>
            </a:r>
            <a:r>
              <a:rPr lang="en-US" dirty="0" smtClean="0"/>
              <a:t> later in the PCAP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FE29-248E-3449-AF68-5B7EC26156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94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ozone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FE29-248E-3449-AF68-5B7EC26156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77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10A6-E7C1-984F-911C-171876D005A9}" type="datetimeFigureOut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9DC1-9A38-5941-88DD-9284C2F9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68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10A6-E7C1-984F-911C-171876D005A9}" type="datetimeFigureOut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9DC1-9A38-5941-88DD-9284C2F9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9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10A6-E7C1-984F-911C-171876D005A9}" type="datetimeFigureOut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9DC1-9A38-5941-88DD-9284C2F9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17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10A6-E7C1-984F-911C-171876D005A9}" type="datetimeFigureOut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9DC1-9A38-5941-88DD-9284C2F9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2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10A6-E7C1-984F-911C-171876D005A9}" type="datetimeFigureOut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9DC1-9A38-5941-88DD-9284C2F9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9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10A6-E7C1-984F-911C-171876D005A9}" type="datetimeFigureOut">
              <a:rPr lang="en-US" smtClean="0"/>
              <a:t>6/21/18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9DC1-9A38-5941-88DD-9284C2F9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91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10A6-E7C1-984F-911C-171876D005A9}" type="datetimeFigureOut">
              <a:rPr lang="en-US" smtClean="0"/>
              <a:t>6/21/18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9DC1-9A38-5941-88DD-9284C2F9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9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10A6-E7C1-984F-911C-171876D005A9}" type="datetimeFigureOut">
              <a:rPr lang="en-US" smtClean="0"/>
              <a:t>6/21/18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9DC1-9A38-5941-88DD-9284C2F9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57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10A6-E7C1-984F-911C-171876D005A9}" type="datetimeFigureOut">
              <a:rPr lang="en-US" smtClean="0"/>
              <a:t>6/21/18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9DC1-9A38-5941-88DD-9284C2F9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54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10A6-E7C1-984F-911C-171876D005A9}" type="datetimeFigureOut">
              <a:rPr lang="en-US" smtClean="0"/>
              <a:t>6/21/18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9DC1-9A38-5941-88DD-9284C2F9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9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10A6-E7C1-984F-911C-171876D005A9}" type="datetimeFigureOut">
              <a:rPr lang="en-US" smtClean="0"/>
              <a:t>6/21/18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9DC1-9A38-5941-88DD-9284C2F9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9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D10A6-E7C1-984F-911C-171876D005A9}" type="datetimeFigureOut">
              <a:rPr lang="en-US" smtClean="0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D9DC1-9A38-5941-88DD-9284C2F9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6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6.tiff"/><Relationship Id="rId5" Type="http://schemas.openxmlformats.org/officeDocument/2006/relationships/image" Target="../media/image27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7-03-19 at 6.04.0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8" t="24390" r="20828" b="24048"/>
          <a:stretch/>
        </p:blipFill>
        <p:spPr>
          <a:xfrm>
            <a:off x="-10326" y="0"/>
            <a:ext cx="9154325" cy="53850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4289" y="246310"/>
            <a:ext cx="776165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Mixing and Air-Mass Exchange Processes within Salt Lake Valley Persistent Cold-Air Pools and their Effect on Particulate Pollution Concentrations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7652" y="1587750"/>
            <a:ext cx="6608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Sebastian W. Hoch, Erik T. Crosman, Munkhbayar Baasandorj</a:t>
            </a:r>
            <a:endParaRPr lang="en-US" dirty="0"/>
          </a:p>
        </p:txBody>
      </p:sp>
      <p:pic>
        <p:nvPicPr>
          <p:cNvPr id="4" name="Picture 3" descr="U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136" y="5637593"/>
            <a:ext cx="887760" cy="609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63" y="5506378"/>
            <a:ext cx="866785" cy="866785"/>
          </a:xfrm>
          <a:prstGeom prst="rect">
            <a:avLst/>
          </a:prstGeom>
        </p:spPr>
      </p:pic>
      <p:pic>
        <p:nvPicPr>
          <p:cNvPr id="6" name="Picture 5" descr="Screen Shot 2017-01-19 at 11.54.0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15" y="5569668"/>
            <a:ext cx="2165349" cy="803495"/>
          </a:xfrm>
          <a:prstGeom prst="rect">
            <a:avLst/>
          </a:prstGeom>
        </p:spPr>
      </p:pic>
      <p:pic>
        <p:nvPicPr>
          <p:cNvPr id="7" name="Picture 6" descr="Mount_Met_Grou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031" y="5569668"/>
            <a:ext cx="1487549" cy="6724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6525" y="6396335"/>
            <a:ext cx="8469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AMS 18</a:t>
            </a:r>
            <a:r>
              <a:rPr lang="en-US" baseline="30000" dirty="0" smtClean="0"/>
              <a:t>th</a:t>
            </a:r>
            <a:r>
              <a:rPr lang="en-US" dirty="0" smtClean="0"/>
              <a:t> Conference on Mountain Meteorology, </a:t>
            </a:r>
            <a:r>
              <a:rPr lang="en-US" dirty="0" smtClean="0"/>
              <a:t>Santa Fe, NM, </a:t>
            </a:r>
            <a:r>
              <a:rPr lang="en-US" dirty="0" smtClean="0"/>
              <a:t>25-29 June 2018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9591843" y="53996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42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0403" y="966506"/>
            <a:ext cx="2906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Clean Lake Breeze</a:t>
            </a:r>
          </a:p>
          <a:p>
            <a:r>
              <a:rPr lang="en-US" dirty="0" smtClean="0"/>
              <a:t>30 January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16810" y="1916605"/>
            <a:ext cx="18951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Dirty Lake </a:t>
            </a:r>
          </a:p>
          <a:p>
            <a:r>
              <a:rPr lang="en-US" sz="2400" b="1" dirty="0" smtClean="0"/>
              <a:t>“Recharge”</a:t>
            </a:r>
          </a:p>
          <a:p>
            <a:r>
              <a:rPr lang="en-US" dirty="0" smtClean="0"/>
              <a:t>3 February 2017</a:t>
            </a:r>
            <a:endParaRPr lang="en-US" dirty="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3353405" y="211686"/>
            <a:ext cx="5682728" cy="6646314"/>
            <a:chOff x="80078" y="0"/>
            <a:chExt cx="5963741" cy="6858000"/>
          </a:xfrm>
        </p:grpSpPr>
        <p:sp>
          <p:nvSpPr>
            <p:cNvPr id="2" name="TextBox 1"/>
            <p:cNvSpPr txBox="1"/>
            <p:nvPr/>
          </p:nvSpPr>
          <p:spPr>
            <a:xfrm>
              <a:off x="361091" y="211686"/>
              <a:ext cx="25182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Lake “Exchange”</a:t>
              </a:r>
              <a:endParaRPr lang="en-US" sz="2400" dirty="0"/>
            </a:p>
          </p:txBody>
        </p:sp>
        <p:pic>
          <p:nvPicPr>
            <p:cNvPr id="10" name="Picture 9" descr="map_sites_blank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8" y="0"/>
              <a:ext cx="5963741" cy="6858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16200000">
              <a:off x="38028" y="4006991"/>
              <a:ext cx="24386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/>
                <a:t>Oquirrh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Mtns</a:t>
              </a:r>
              <a:endParaRPr lang="en-US" sz="28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4010478" y="3933616"/>
              <a:ext cx="25854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Wasatch </a:t>
              </a:r>
              <a:r>
                <a:rPr lang="en-US" sz="2800" b="1" dirty="0" err="1" smtClean="0"/>
                <a:t>Mtns</a:t>
              </a:r>
              <a:endParaRPr lang="en-US" sz="28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1071" y="5226335"/>
              <a:ext cx="25996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Traverse </a:t>
              </a:r>
              <a:r>
                <a:rPr lang="en-US" sz="2800" b="1" dirty="0" err="1" smtClean="0"/>
                <a:t>Mtns</a:t>
              </a:r>
              <a:endParaRPr lang="en-US" sz="28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79328" y="2967186"/>
              <a:ext cx="132600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/>
                <a:t>Salt </a:t>
              </a:r>
            </a:p>
            <a:p>
              <a:pPr algn="ctr"/>
              <a:r>
                <a:rPr lang="en-US" sz="2800" b="1" dirty="0" smtClean="0"/>
                <a:t>Lake</a:t>
              </a:r>
            </a:p>
            <a:p>
              <a:pPr algn="ctr"/>
              <a:r>
                <a:rPr lang="en-US" sz="2800" b="1" dirty="0" smtClean="0"/>
                <a:t> Valley</a:t>
              </a:r>
              <a:endParaRPr lang="en-US" sz="28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9074" y="358655"/>
              <a:ext cx="2319816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FF"/>
                  </a:solidFill>
                </a:rPr>
                <a:t>            Great</a:t>
              </a:r>
            </a:p>
            <a:p>
              <a:pPr algn="ctr"/>
              <a:r>
                <a:rPr lang="en-US" sz="2800" b="1" dirty="0" smtClean="0">
                  <a:solidFill>
                    <a:srgbClr val="0000FF"/>
                  </a:solidFill>
                </a:rPr>
                <a:t>     Salt </a:t>
              </a:r>
            </a:p>
            <a:p>
              <a:pPr algn="ctr"/>
              <a:r>
                <a:rPr lang="en-US" sz="2800" b="1" dirty="0" smtClean="0">
                  <a:solidFill>
                    <a:srgbClr val="0000FF"/>
                  </a:solidFill>
                </a:rPr>
                <a:t>Lake</a:t>
              </a:r>
            </a:p>
            <a:p>
              <a:pPr algn="ctr"/>
              <a:r>
                <a:rPr lang="en-US" sz="2800" b="1" dirty="0" smtClean="0"/>
                <a:t> </a:t>
              </a:r>
              <a:endParaRPr lang="en-US" sz="28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99573" y="1851371"/>
              <a:ext cx="91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6600"/>
                  </a:solidFill>
                </a:rPr>
                <a:t>Landfill </a:t>
              </a:r>
            </a:p>
            <a:p>
              <a:pPr algn="r"/>
              <a:r>
                <a:rPr lang="en-US" dirty="0" smtClean="0">
                  <a:solidFill>
                    <a:srgbClr val="FF6600"/>
                  </a:solidFill>
                </a:rPr>
                <a:t>Site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2497360" y="2142971"/>
              <a:ext cx="246127" cy="246658"/>
            </a:xfrm>
            <a:prstGeom prst="donut">
              <a:avLst>
                <a:gd name="adj" fmla="val 15173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0" name="Picture 19" descr="Screen Shot 2018-06-22 at 2.45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8" y="3352800"/>
            <a:ext cx="2938703" cy="33731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6810" y="211686"/>
            <a:ext cx="2660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Lake Exchange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442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0065" y="1297993"/>
            <a:ext cx="8893935" cy="4058352"/>
            <a:chOff x="-384103" y="969656"/>
            <a:chExt cx="9602939" cy="4386690"/>
          </a:xfrm>
        </p:grpSpPr>
        <p:grpSp>
          <p:nvGrpSpPr>
            <p:cNvPr id="6" name="Group 5"/>
            <p:cNvGrpSpPr/>
            <p:nvPr/>
          </p:nvGrpSpPr>
          <p:grpSpPr>
            <a:xfrm>
              <a:off x="-384103" y="1015188"/>
              <a:ext cx="9602939" cy="4341158"/>
              <a:chOff x="-384103" y="1015188"/>
              <a:chExt cx="9602939" cy="4341158"/>
            </a:xfrm>
          </p:grpSpPr>
          <p:pic>
            <p:nvPicPr>
              <p:cNvPr id="7" name="Picture 6" descr="sodar_lfl_screenshot_1.jpe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4103" y="1015188"/>
                <a:ext cx="9602939" cy="4341158"/>
              </a:xfrm>
              <a:prstGeom prst="rect">
                <a:avLst/>
              </a:prstGeom>
            </p:spPr>
          </p:pic>
          <p:sp>
            <p:nvSpPr>
              <p:cNvPr id="8" name="Freeform 7"/>
              <p:cNvSpPr/>
              <p:nvPr/>
            </p:nvSpPr>
            <p:spPr>
              <a:xfrm>
                <a:off x="2482329" y="1431322"/>
                <a:ext cx="4243179" cy="3215436"/>
              </a:xfrm>
              <a:custGeom>
                <a:avLst/>
                <a:gdLst>
                  <a:gd name="connsiteX0" fmla="*/ 0 w 4243179"/>
                  <a:gd name="connsiteY0" fmla="*/ 3044081 h 3215436"/>
                  <a:gd name="connsiteX1" fmla="*/ 10078 w 4243179"/>
                  <a:gd name="connsiteY1" fmla="*/ 2933203 h 3215436"/>
                  <a:gd name="connsiteX2" fmla="*/ 60473 w 4243179"/>
                  <a:gd name="connsiteY2" fmla="*/ 2761848 h 3215436"/>
                  <a:gd name="connsiteX3" fmla="*/ 60473 w 4243179"/>
                  <a:gd name="connsiteY3" fmla="*/ 2761848 h 3215436"/>
                  <a:gd name="connsiteX4" fmla="*/ 231812 w 4243179"/>
                  <a:gd name="connsiteY4" fmla="*/ 2429217 h 3215436"/>
                  <a:gd name="connsiteX5" fmla="*/ 524098 w 4243179"/>
                  <a:gd name="connsiteY5" fmla="*/ 2308260 h 3215436"/>
                  <a:gd name="connsiteX6" fmla="*/ 826462 w 4243179"/>
                  <a:gd name="connsiteY6" fmla="*/ 1330526 h 3215436"/>
                  <a:gd name="connsiteX7" fmla="*/ 886935 w 4243179"/>
                  <a:gd name="connsiteY7" fmla="*/ 80638 h 3215436"/>
                  <a:gd name="connsiteX8" fmla="*/ 917171 w 4243179"/>
                  <a:gd name="connsiteY8" fmla="*/ 0 h 3215436"/>
                  <a:gd name="connsiteX9" fmla="*/ 3799711 w 4243179"/>
                  <a:gd name="connsiteY9" fmla="*/ 20160 h 3215436"/>
                  <a:gd name="connsiteX10" fmla="*/ 4243179 w 4243179"/>
                  <a:gd name="connsiteY10" fmla="*/ 3054160 h 3215436"/>
                  <a:gd name="connsiteX11" fmla="*/ 4223021 w 4243179"/>
                  <a:gd name="connsiteY11" fmla="*/ 3215436 h 3215436"/>
                  <a:gd name="connsiteX12" fmla="*/ 10078 w 4243179"/>
                  <a:gd name="connsiteY12" fmla="*/ 3195277 h 3215436"/>
                  <a:gd name="connsiteX13" fmla="*/ 20157 w 4243179"/>
                  <a:gd name="connsiteY13" fmla="*/ 3003762 h 3215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43179" h="3215436">
                    <a:moveTo>
                      <a:pt x="0" y="3044081"/>
                    </a:moveTo>
                    <a:lnTo>
                      <a:pt x="10078" y="2933203"/>
                    </a:lnTo>
                    <a:lnTo>
                      <a:pt x="60473" y="2761848"/>
                    </a:lnTo>
                    <a:lnTo>
                      <a:pt x="60473" y="2761848"/>
                    </a:lnTo>
                    <a:lnTo>
                      <a:pt x="231812" y="2429217"/>
                    </a:lnTo>
                    <a:lnTo>
                      <a:pt x="524098" y="2308260"/>
                    </a:lnTo>
                    <a:lnTo>
                      <a:pt x="826462" y="1330526"/>
                    </a:lnTo>
                    <a:lnTo>
                      <a:pt x="886935" y="80638"/>
                    </a:lnTo>
                    <a:lnTo>
                      <a:pt x="917171" y="0"/>
                    </a:lnTo>
                    <a:lnTo>
                      <a:pt x="3799711" y="20160"/>
                    </a:lnTo>
                    <a:lnTo>
                      <a:pt x="4243179" y="3054160"/>
                    </a:lnTo>
                    <a:lnTo>
                      <a:pt x="4223021" y="3215436"/>
                    </a:lnTo>
                    <a:lnTo>
                      <a:pt x="10078" y="3195277"/>
                    </a:lnTo>
                    <a:lnTo>
                      <a:pt x="20157" y="3003762"/>
                    </a:lnTo>
                  </a:path>
                </a:pathLst>
              </a:custGeom>
              <a:solidFill>
                <a:schemeClr val="accent2">
                  <a:alpha val="28000"/>
                </a:schemeClr>
              </a:solidFill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5400000">
                <a:off x="6726562" y="3258862"/>
                <a:ext cx="9548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</a:t>
                </a:r>
                <a:r>
                  <a:rPr lang="en-US" dirty="0" smtClean="0"/>
                  <a:t>o data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5400000">
                <a:off x="858649" y="3141648"/>
                <a:ext cx="9548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</a:t>
                </a:r>
                <a:r>
                  <a:rPr lang="en-US" dirty="0" smtClean="0"/>
                  <a:t>o data</a:t>
                </a:r>
                <a:endParaRPr lang="en-US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3904341" y="969656"/>
              <a:ext cx="19127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2"/>
                  </a:solidFill>
                </a:rPr>
                <a:t>Lake Breeze 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5400000">
              <a:off x="4792128" y="3225517"/>
              <a:ext cx="9548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  <a:r>
                <a:rPr lang="en-US" dirty="0" smtClean="0"/>
                <a:t>o data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214664" y="5356345"/>
            <a:ext cx="246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SoDAR</a:t>
            </a:r>
            <a:r>
              <a:rPr lang="en-US" dirty="0" smtClean="0"/>
              <a:t> at Landfill Site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42423" y="258157"/>
            <a:ext cx="2906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Clean Lake Breeze</a:t>
            </a:r>
          </a:p>
          <a:p>
            <a:r>
              <a:rPr lang="en-US" dirty="0" smtClean="0"/>
              <a:t>30 January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6810" y="211686"/>
            <a:ext cx="2660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Lake Exchange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442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4" y="0"/>
            <a:ext cx="46400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4009" y="958985"/>
            <a:ext cx="247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“Clean Breeze” 30 January 2017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759883" y="1101812"/>
            <a:ext cx="22016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(a) Isochrones </a:t>
            </a:r>
            <a:r>
              <a:rPr lang="en-US" dirty="0"/>
              <a:t>of lake breeze frontal location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09763" y="3323572"/>
            <a:ext cx="23473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(b) Spatial </a:t>
            </a:r>
            <a:r>
              <a:rPr lang="en-US" dirty="0"/>
              <a:t>distribution of PM</a:t>
            </a:r>
            <a:r>
              <a:rPr lang="en-US" baseline="-25000" dirty="0"/>
              <a:t>2.5 </a:t>
            </a:r>
            <a:r>
              <a:rPr lang="en-US" dirty="0" smtClean="0"/>
              <a:t>at </a:t>
            </a:r>
            <a:r>
              <a:rPr lang="en-US" dirty="0"/>
              <a:t>1700 MST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60890" y="5643557"/>
            <a:ext cx="2296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(c) Spatial </a:t>
            </a:r>
            <a:r>
              <a:rPr lang="en-US" dirty="0"/>
              <a:t>distribution of O</a:t>
            </a:r>
            <a:r>
              <a:rPr lang="en-US" baseline="-25000" dirty="0"/>
              <a:t>3 </a:t>
            </a:r>
            <a:r>
              <a:rPr lang="en-US" dirty="0" smtClean="0"/>
              <a:t>at </a:t>
            </a:r>
            <a:r>
              <a:rPr lang="en-US" dirty="0"/>
              <a:t>1700 MST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82718" y="204297"/>
            <a:ext cx="2660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Lake Exchange</a:t>
            </a:r>
            <a:endParaRPr lang="en-US" sz="2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6374336" y="2293906"/>
            <a:ext cx="2492312" cy="3149151"/>
            <a:chOff x="233065" y="1260646"/>
            <a:chExt cx="3740290" cy="433548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0" t="3393" r="17653"/>
            <a:stretch/>
          </p:blipFill>
          <p:spPr>
            <a:xfrm>
              <a:off x="260922" y="1333391"/>
              <a:ext cx="3712433" cy="4262741"/>
            </a:xfrm>
            <a:prstGeom prst="rect">
              <a:avLst/>
            </a:prstGeom>
            <a:ln w="12700" cmpd="sng">
              <a:solidFill>
                <a:srgbClr val="FF0000"/>
              </a:solidFill>
            </a:ln>
            <a:effectLst/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139" y="1333391"/>
              <a:ext cx="783058" cy="65338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33065" y="1260646"/>
              <a:ext cx="2883535" cy="550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DA0000"/>
                  </a:solidFill>
                  <a:ea typeface="+mj-ea"/>
                  <a:cs typeface="+mj-cs"/>
                </a:rPr>
                <a:t>Chopper</a:t>
              </a:r>
              <a:endParaRPr lang="en-US" sz="1400" b="1" dirty="0">
                <a:solidFill>
                  <a:srgbClr val="DA0000"/>
                </a:solidFill>
                <a:ea typeface="+mj-ea"/>
                <a:cs typeface="+mj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626" y="2601619"/>
            <a:ext cx="439308" cy="43930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232816" y="2042801"/>
            <a:ext cx="2793914" cy="4234450"/>
            <a:chOff x="5920312" y="2042801"/>
            <a:chExt cx="3022534" cy="4524086"/>
          </a:xfrm>
        </p:grpSpPr>
        <p:pic>
          <p:nvPicPr>
            <p:cNvPr id="15" name="Picture 14" descr="chopper_30jan_uwfps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63" t="13453" r="17221" b="9151"/>
            <a:stretch/>
          </p:blipFill>
          <p:spPr>
            <a:xfrm>
              <a:off x="5920312" y="2042801"/>
              <a:ext cx="3022534" cy="4524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129296" y="2346746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1700 MST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29171" y="3152217"/>
            <a:ext cx="1523015" cy="2312382"/>
            <a:chOff x="7229171" y="3152217"/>
            <a:chExt cx="1523015" cy="2312382"/>
          </a:xfrm>
        </p:grpSpPr>
        <p:sp>
          <p:nvSpPr>
            <p:cNvPr id="24" name="Left Arrow 23"/>
            <p:cNvSpPr/>
            <p:nvPr/>
          </p:nvSpPr>
          <p:spPr>
            <a:xfrm flipH="1">
              <a:off x="7229171" y="5199075"/>
              <a:ext cx="801203" cy="265524"/>
            </a:xfrm>
            <a:prstGeom prst="leftArrow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308561" y="3152217"/>
              <a:ext cx="144362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3366FF"/>
                  </a:solidFill>
                </a:rPr>
                <a:t>Colder and cleaner air is </a:t>
              </a:r>
              <a:r>
                <a:rPr lang="en-US" sz="1600" dirty="0" err="1" smtClean="0">
                  <a:solidFill>
                    <a:srgbClr val="3366FF"/>
                  </a:solidFill>
                </a:rPr>
                <a:t>advected</a:t>
              </a:r>
              <a:r>
                <a:rPr lang="en-US" sz="1600" dirty="0" smtClean="0">
                  <a:solidFill>
                    <a:srgbClr val="3366FF"/>
                  </a:solidFill>
                </a:rPr>
                <a:t> from the lake, undercutting the very polluted air. </a:t>
              </a:r>
              <a:endParaRPr lang="en-US" sz="1600" dirty="0">
                <a:solidFill>
                  <a:srgbClr val="336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42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43519" y="132532"/>
            <a:ext cx="355442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Dirty Lake “Recharge”</a:t>
            </a:r>
          </a:p>
          <a:p>
            <a:r>
              <a:rPr lang="en-US" dirty="0" smtClean="0"/>
              <a:t>3 February 2017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1258477" y="2626898"/>
            <a:ext cx="883354" cy="342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 data</a:t>
            </a:r>
            <a:endParaRPr lang="en-US" dirty="0"/>
          </a:p>
        </p:txBody>
      </p:sp>
      <p:pic>
        <p:nvPicPr>
          <p:cNvPr id="8" name="Picture 7" descr="Screen Shot 2018-06-22 at 2.50.0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0"/>
          <a:stretch/>
        </p:blipFill>
        <p:spPr>
          <a:xfrm>
            <a:off x="0" y="4958979"/>
            <a:ext cx="9144000" cy="1899021"/>
          </a:xfrm>
          <a:prstGeom prst="rect">
            <a:avLst/>
          </a:prstGeom>
        </p:spPr>
      </p:pic>
      <p:pic>
        <p:nvPicPr>
          <p:cNvPr id="2" name="Picture 1" descr="sodar_lfl_screenshot_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3" y="1040825"/>
            <a:ext cx="8367110" cy="3918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1956" y="850334"/>
            <a:ext cx="133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Pre-Frontal </a:t>
            </a:r>
          </a:p>
          <a:p>
            <a:r>
              <a:rPr lang="en-US" dirty="0" smtClean="0"/>
              <a:t>Southerlies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02427" y="850334"/>
            <a:ext cx="1082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Frontal </a:t>
            </a:r>
          </a:p>
          <a:p>
            <a:r>
              <a:rPr lang="en-US" dirty="0" smtClean="0"/>
              <a:t>Passage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8763" y="5027414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13:10 MST 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83527" y="2797929"/>
            <a:ext cx="190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“Lake Recharge”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058" y="132544"/>
            <a:ext cx="2660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Lake Exchange</a:t>
            </a:r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009168" y="5614413"/>
            <a:ext cx="2358442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42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3" y="667676"/>
            <a:ext cx="5943600" cy="6009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1816" y="171912"/>
            <a:ext cx="5188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“Dirty Breeze / Lake Recharge”  3 February 2017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91120" y="878148"/>
            <a:ext cx="2684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“Southerly Mix-out Event”</a:t>
            </a:r>
          </a:p>
          <a:p>
            <a:r>
              <a:rPr lang="en-US" dirty="0" smtClean="0"/>
              <a:t>(Lareau et al. 2013, Lareau </a:t>
            </a:r>
            <a:r>
              <a:rPr lang="en-US" dirty="0"/>
              <a:t>and Horel </a:t>
            </a:r>
            <a:r>
              <a:rPr lang="en-US" dirty="0" smtClean="0"/>
              <a:t>2015</a:t>
            </a:r>
            <a:r>
              <a:rPr lang="en-US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060" y="878148"/>
            <a:ext cx="1341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Polluted Cold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Pool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6" name="dirty_breeze_pm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4543" y="2854959"/>
            <a:ext cx="2991537" cy="34966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060" y="154547"/>
            <a:ext cx="2660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Lake Exchange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442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3369" y="271538"/>
            <a:ext cx="24200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Conclusions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93875" y="1160278"/>
            <a:ext cx="6211911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Wintertime </a:t>
            </a:r>
            <a:r>
              <a:rPr lang="en-US" dirty="0" smtClean="0"/>
              <a:t>Persistent Cold-Air Pools (PCAPs) are characterized by limited mixing and a build-up of particulate pollution occurs in the </a:t>
            </a:r>
            <a:r>
              <a:rPr lang="en-US" dirty="0" smtClean="0"/>
              <a:t>Salt Lake Valley and other populated basins.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Nevertheless, valley circulations through tributary valleys </a:t>
            </a:r>
            <a:r>
              <a:rPr lang="en-US" dirty="0" smtClean="0"/>
              <a:t>and thermally-driven and synoptically-forced air mass exchanges with the Great Salt Lake lead to mixing and changes in concentrations of PM</a:t>
            </a:r>
            <a:r>
              <a:rPr lang="en-US" baseline="-25000" dirty="0" smtClean="0"/>
              <a:t>2.5</a:t>
            </a:r>
            <a:r>
              <a:rPr lang="en-US" dirty="0" smtClean="0"/>
              <a:t> and O</a:t>
            </a:r>
            <a:r>
              <a:rPr lang="en-US" baseline="-25000" dirty="0" smtClean="0"/>
              <a:t>3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These processes can lead to large gradients in pollutant concentrations challenging the decision making processes based on single regulatory monitoring sites.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Injections of 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into PCAPs through canyon flows may play a crucial role </a:t>
            </a:r>
            <a:r>
              <a:rPr lang="en-US" dirty="0" smtClean="0"/>
              <a:t>for chemical reactions leading to ammonium nitrate formation.</a:t>
            </a:r>
            <a:endParaRPr lang="en-US" dirty="0"/>
          </a:p>
        </p:txBody>
      </p:sp>
      <p:pic>
        <p:nvPicPr>
          <p:cNvPr id="7" name="Picture 6" descr="sodar_par_screenshot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r="67594" b="6385"/>
          <a:stretch/>
        </p:blipFill>
        <p:spPr>
          <a:xfrm>
            <a:off x="7143708" y="2580569"/>
            <a:ext cx="1640114" cy="1971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08" y="4701638"/>
            <a:ext cx="1640114" cy="191701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IMG_941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7143708" y="271538"/>
            <a:ext cx="1640114" cy="218791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93720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2-13 at 7.18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8" y="-15130"/>
            <a:ext cx="9246650" cy="68731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1793" y="271538"/>
            <a:ext cx="37431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Acknowledgements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401756" y="1272263"/>
            <a:ext cx="6211911" cy="3693319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Funding from NSF, Grant 1723337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Support from Utah Department of Environmental Quality (UDEQ)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 members of the the NOAA-funded UWFPS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John Horel, John Lin, Dave Whiteman, Alex Jacques, Luke </a:t>
            </a:r>
            <a:r>
              <a:rPr lang="en-US" dirty="0" err="1" smtClean="0"/>
              <a:t>L</a:t>
            </a:r>
            <a:r>
              <a:rPr lang="en-US" dirty="0" err="1" smtClean="0"/>
              <a:t>eclaire-Marzolf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Volunteers housing equipment throughout the Salt Lake Valley!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442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42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42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950" y="115449"/>
            <a:ext cx="2054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Motivation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53950" y="1223105"/>
            <a:ext cx="5206399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Salt Lake City basin is one of the three populated Utah valleys marked as non-attainment areas for PM</a:t>
            </a:r>
            <a:r>
              <a:rPr lang="en-US" baseline="-25000" dirty="0" smtClean="0"/>
              <a:t>2.5</a:t>
            </a:r>
            <a:r>
              <a:rPr lang="en-US" dirty="0" smtClean="0"/>
              <a:t> pollution (UDEQ 2015).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Adverse health effects of PM</a:t>
            </a:r>
            <a:r>
              <a:rPr lang="en-US" baseline="-25000" dirty="0" smtClean="0"/>
              <a:t>2.5</a:t>
            </a:r>
            <a:r>
              <a:rPr lang="en-US" dirty="0" smtClean="0"/>
              <a:t> are well documented, both for short term and long term exposure (adverse birth outcome, asthma, heart disease, heart attacks, chronic obstructive pulmonary disease; </a:t>
            </a:r>
            <a:r>
              <a:rPr lang="fr-FR" dirty="0" err="1" smtClean="0"/>
              <a:t>Beard</a:t>
            </a:r>
            <a:r>
              <a:rPr lang="fr-FR" dirty="0" smtClean="0"/>
              <a:t> et al. 2012; Pope et al. 2006, WHO 2016).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Chemical composition of PM</a:t>
            </a:r>
            <a:r>
              <a:rPr lang="en-US" baseline="-25000" dirty="0" smtClean="0"/>
              <a:t>2.5</a:t>
            </a:r>
            <a:r>
              <a:rPr lang="en-US" dirty="0" smtClean="0"/>
              <a:t> pollution in Utah valleys shows high mass contribution of </a:t>
            </a:r>
            <a:r>
              <a:rPr lang="en-US" i="1" dirty="0" smtClean="0"/>
              <a:t>Ammonium Nitrate</a:t>
            </a:r>
            <a:r>
              <a:rPr lang="en-US" dirty="0" smtClean="0"/>
              <a:t> (</a:t>
            </a:r>
            <a:r>
              <a:rPr lang="en-US" i="1" dirty="0" smtClean="0"/>
              <a:t>NH</a:t>
            </a:r>
            <a:r>
              <a:rPr lang="en-US" i="1" baseline="-25000" dirty="0" smtClean="0"/>
              <a:t>4</a:t>
            </a:r>
            <a:r>
              <a:rPr lang="en-US" i="1" dirty="0" smtClean="0"/>
              <a:t>NO</a:t>
            </a:r>
            <a:r>
              <a:rPr lang="en-US" i="1" baseline="-25000" dirty="0" smtClean="0"/>
              <a:t>3</a:t>
            </a:r>
            <a:r>
              <a:rPr lang="en-US" dirty="0" smtClean="0"/>
              <a:t>; 70-80%),</a:t>
            </a:r>
            <a:r>
              <a:rPr lang="nb-NO" dirty="0" smtClean="0"/>
              <a:t> a ”secondary pollutant” forming from gaseous </a:t>
            </a:r>
            <a:r>
              <a:rPr lang="nb-NO" b="1" dirty="0" smtClean="0"/>
              <a:t>ammonia</a:t>
            </a:r>
            <a:r>
              <a:rPr lang="nb-NO" dirty="0" smtClean="0"/>
              <a:t> (</a:t>
            </a:r>
            <a:r>
              <a:rPr lang="nb-NO" i="1" dirty="0" smtClean="0"/>
              <a:t>NH</a:t>
            </a:r>
            <a:r>
              <a:rPr lang="nb-NO" i="1" baseline="-25000" dirty="0" smtClean="0"/>
              <a:t>3</a:t>
            </a:r>
            <a:r>
              <a:rPr lang="nb-NO" dirty="0" smtClean="0"/>
              <a:t>) and </a:t>
            </a:r>
            <a:r>
              <a:rPr lang="nb-NO" b="1" dirty="0" smtClean="0"/>
              <a:t>nitric acid (</a:t>
            </a:r>
            <a:r>
              <a:rPr lang="nb-NO" b="1" i="1" dirty="0" smtClean="0"/>
              <a:t>HNO</a:t>
            </a:r>
            <a:r>
              <a:rPr lang="nb-NO" b="1" i="1" baseline="-25000" dirty="0" smtClean="0"/>
              <a:t>3</a:t>
            </a:r>
            <a:r>
              <a:rPr lang="nb-NO" b="1" dirty="0" smtClean="0"/>
              <a:t>) </a:t>
            </a:r>
            <a:r>
              <a:rPr lang="en-US" dirty="0" smtClean="0"/>
              <a:t>(</a:t>
            </a:r>
            <a:r>
              <a:rPr lang="nb-NO" i="1" dirty="0" smtClean="0"/>
              <a:t>Kelly et al.</a:t>
            </a:r>
            <a:r>
              <a:rPr lang="nb-NO" dirty="0" smtClean="0"/>
              <a:t> 2013; </a:t>
            </a:r>
            <a:r>
              <a:rPr lang="nb-NO" i="1" dirty="0" smtClean="0"/>
              <a:t>Kuprov et al.</a:t>
            </a:r>
            <a:r>
              <a:rPr lang="nb-NO" dirty="0" smtClean="0"/>
              <a:t> 2014).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nb-NO" dirty="0" smtClean="0"/>
          </a:p>
        </p:txBody>
      </p:sp>
      <p:pic>
        <p:nvPicPr>
          <p:cNvPr id="4" name="Picture 3" descr="Screen Shot 2016-06-25 at 2.17.54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saturation sat="139000"/>
                    </a14:imgEffect>
                    <a14:imgEffect>
                      <a14:brightnessContrast bright="33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060" y="588000"/>
            <a:ext cx="3381994" cy="591848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242735" y="6096241"/>
            <a:ext cx="2176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SLC, UT. 14 Jan 2011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442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110" y="25317"/>
            <a:ext cx="2054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Motivation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84480" y="661130"/>
            <a:ext cx="5541072" cy="470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Wintertime </a:t>
            </a:r>
            <a:r>
              <a:rPr lang="en-US" dirty="0" smtClean="0"/>
              <a:t>pollution episodes are closely linked to persistent cold-air pools (PCAPs</a:t>
            </a:r>
            <a:r>
              <a:rPr lang="en-US" dirty="0" smtClean="0"/>
              <a:t>) (Whiteman et al. 2014, Green et al. 2015)</a:t>
            </a:r>
            <a:r>
              <a:rPr lang="en-US" dirty="0" smtClean="0"/>
              <a:t>. The </a:t>
            </a:r>
            <a:r>
              <a:rPr lang="en-US" b="1" i="1" dirty="0" smtClean="0"/>
              <a:t>Valley </a:t>
            </a:r>
            <a:r>
              <a:rPr lang="en-US" b="1" i="1" dirty="0" smtClean="0"/>
              <a:t>Heat Deficit</a:t>
            </a:r>
            <a:r>
              <a:rPr lang="en-US" i="1" dirty="0" smtClean="0"/>
              <a:t> </a:t>
            </a:r>
            <a:r>
              <a:rPr lang="en-US" dirty="0"/>
              <a:t>concept is very useful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The life cycle of PCAPs and their dependence on meteorological processes has previously been investigated (PCAPS, COLPEX,…</a:t>
            </a:r>
            <a:r>
              <a:rPr lang="en-US" dirty="0" smtClean="0"/>
              <a:t>).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The </a:t>
            </a:r>
            <a:r>
              <a:rPr lang="en-US" b="1" i="1" dirty="0"/>
              <a:t>reactive pathways </a:t>
            </a:r>
            <a:r>
              <a:rPr lang="en-US" dirty="0"/>
              <a:t>for </a:t>
            </a:r>
            <a:r>
              <a:rPr lang="en-US" i="1" dirty="0"/>
              <a:t>NH</a:t>
            </a:r>
            <a:r>
              <a:rPr lang="en-US" i="1" baseline="-25000" dirty="0"/>
              <a:t>4</a:t>
            </a:r>
            <a:r>
              <a:rPr lang="en-US" i="1" dirty="0"/>
              <a:t>NO</a:t>
            </a:r>
            <a:r>
              <a:rPr lang="en-US" i="1" baseline="-25000" dirty="0"/>
              <a:t>3</a:t>
            </a:r>
            <a:r>
              <a:rPr lang="en-US" dirty="0"/>
              <a:t> formation </a:t>
            </a:r>
            <a:r>
              <a:rPr lang="en-US" dirty="0" smtClean="0"/>
              <a:t>and their dependence on meteorological processes are not well known. Role of oxidants (O</a:t>
            </a:r>
            <a:r>
              <a:rPr lang="en-US" baseline="-25000" dirty="0" smtClean="0"/>
              <a:t>3</a:t>
            </a:r>
            <a:r>
              <a:rPr lang="en-US" dirty="0" smtClean="0"/>
              <a:t>)?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Very little is known about the </a:t>
            </a:r>
            <a:r>
              <a:rPr lang="en-US" b="1" i="1" dirty="0" smtClean="0"/>
              <a:t>spatial and temporal variation </a:t>
            </a:r>
            <a:r>
              <a:rPr lang="en-US" dirty="0" smtClean="0"/>
              <a:t>(timescales &lt; 24 hours) </a:t>
            </a:r>
            <a:r>
              <a:rPr lang="en-US" dirty="0"/>
              <a:t>of PM</a:t>
            </a:r>
            <a:r>
              <a:rPr lang="en-US" baseline="-25000" dirty="0"/>
              <a:t>2.5</a:t>
            </a:r>
            <a:r>
              <a:rPr lang="en-US" dirty="0"/>
              <a:t> </a:t>
            </a:r>
            <a:r>
              <a:rPr lang="en-US" dirty="0" smtClean="0"/>
              <a:t>concentrations and precursor gases </a:t>
            </a:r>
            <a:r>
              <a:rPr lang="en-US" dirty="0"/>
              <a:t>within a PCAP</a:t>
            </a:r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360" y="5590802"/>
            <a:ext cx="8351520" cy="10002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Research Question:</a:t>
            </a: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What are the meteorological processes that lead to spatial and diurnal variations in particulate pollution concentrations?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HeatDefvsPM_12HR_wint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t="35701" r="43850" b="36468"/>
          <a:stretch/>
        </p:blipFill>
        <p:spPr>
          <a:xfrm>
            <a:off x="6054026" y="606451"/>
            <a:ext cx="2764854" cy="201448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5940250" y="2786431"/>
            <a:ext cx="2838314" cy="904956"/>
            <a:chOff x="6109164" y="2260223"/>
            <a:chExt cx="2838314" cy="904956"/>
          </a:xfrm>
        </p:grpSpPr>
        <p:sp>
          <p:nvSpPr>
            <p:cNvPr id="7" name="TextBox 6"/>
            <p:cNvSpPr txBox="1"/>
            <p:nvPr/>
          </p:nvSpPr>
          <p:spPr>
            <a:xfrm>
              <a:off x="6109164" y="2888180"/>
              <a:ext cx="23416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"/>
                  <a:cs typeface="Times"/>
                </a:rPr>
                <a:t>Whiteman et al. 2014, Atmos. </a:t>
              </a:r>
              <a:r>
                <a:rPr lang="en-US" sz="1200" dirty="0" err="1" smtClean="0">
                  <a:latin typeface="Times"/>
                  <a:cs typeface="Times"/>
                </a:rPr>
                <a:t>Env</a:t>
              </a:r>
              <a:r>
                <a:rPr lang="en-US" sz="1200" dirty="0" smtClean="0">
                  <a:latin typeface="Times"/>
                  <a:cs typeface="Times"/>
                </a:rPr>
                <a:t>. </a:t>
              </a:r>
              <a:endParaRPr lang="en-US" sz="1200" dirty="0">
                <a:latin typeface="Times"/>
                <a:cs typeface="Times"/>
              </a:endParaRPr>
            </a:p>
          </p:txBody>
        </p:sp>
        <p:pic>
          <p:nvPicPr>
            <p:cNvPr id="8" name="Picture 7" descr="Screen Shot 2016-06-25 at 12.42.5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260" y="2260223"/>
              <a:ext cx="2730218" cy="6298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9" name="Picture 1" descr="PCAPS_Words_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842" y="3828919"/>
            <a:ext cx="2738812" cy="12699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98784" y="2601765"/>
            <a:ext cx="1633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OTHERS 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42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4458" y="106012"/>
            <a:ext cx="71875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Hypotheses / Approach / Observations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32728" y="1011702"/>
            <a:ext cx="8036215" cy="4462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Persistent Cold-Air Pools (PCAPs) are characterized by limited mixing – nevertheless some mixing processes can occur. </a:t>
            </a:r>
          </a:p>
          <a:p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These are:</a:t>
            </a:r>
            <a:endParaRPr lang="en-US" dirty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Thermally-driven </a:t>
            </a:r>
            <a:r>
              <a:rPr lang="en-US" b="1" dirty="0" smtClean="0"/>
              <a:t>slope and valley circulations </a:t>
            </a:r>
            <a:r>
              <a:rPr lang="en-US" dirty="0" smtClean="0"/>
              <a:t>on basin sidewalls and through tributary canyons (sidewall ventilation, injections of “cleaner” air).</a:t>
            </a:r>
            <a:endParaRPr lang="en-US" dirty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Thermally-driven and synoptically forced </a:t>
            </a:r>
            <a:r>
              <a:rPr lang="en-US" b="1" dirty="0" smtClean="0"/>
              <a:t>air-mass exchanges </a:t>
            </a:r>
            <a:r>
              <a:rPr lang="en-US" dirty="0" smtClean="0"/>
              <a:t>with the Great Salt Lake.</a:t>
            </a:r>
            <a:endParaRPr lang="en-US" dirty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Inter-</a:t>
            </a:r>
            <a:r>
              <a:rPr lang="en-US" b="1" dirty="0" smtClean="0"/>
              <a:t>Basin exchange </a:t>
            </a:r>
            <a:r>
              <a:rPr lang="en-US" dirty="0" smtClean="0"/>
              <a:t>with the Utah Valley (thermally-driven and synoptically forced).</a:t>
            </a:r>
            <a:endParaRPr lang="en-US" dirty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The development of a </a:t>
            </a:r>
            <a:r>
              <a:rPr lang="en-US" b="1" dirty="0" smtClean="0"/>
              <a:t>Convective Boundary Layer (CBL) </a:t>
            </a:r>
            <a:r>
              <a:rPr lang="en-US" dirty="0" smtClean="0"/>
              <a:t>at the base of the cold pool leading to vertical mixing during daytime.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1129" y="5474463"/>
            <a:ext cx="8137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was collected during the </a:t>
            </a:r>
            <a:r>
              <a:rPr lang="en-US" b="1" i="1" dirty="0" smtClean="0"/>
              <a:t>Utah Wintertime Fine Particulate Study </a:t>
            </a:r>
            <a:r>
              <a:rPr lang="en-US" dirty="0" smtClean="0"/>
              <a:t>(</a:t>
            </a:r>
            <a:r>
              <a:rPr lang="en-US" b="1" dirty="0" smtClean="0"/>
              <a:t>UWFPS</a:t>
            </a:r>
            <a:r>
              <a:rPr lang="en-US" dirty="0" smtClean="0"/>
              <a:t>) in January 2017 and the </a:t>
            </a:r>
            <a:r>
              <a:rPr lang="en-US" b="1" i="1" dirty="0" smtClean="0"/>
              <a:t>DAQ pilot study</a:t>
            </a:r>
            <a:r>
              <a:rPr lang="en-US" dirty="0" smtClean="0"/>
              <a:t> during the 2015-2016 winter.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89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8840" y="1100462"/>
            <a:ext cx="29580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7CE14"/>
                </a:solidFill>
              </a:rPr>
              <a:t>Red Butte Canyon </a:t>
            </a:r>
          </a:p>
          <a:p>
            <a:r>
              <a:rPr lang="en-US" dirty="0" smtClean="0"/>
              <a:t>Area: 22 </a:t>
            </a:r>
            <a:r>
              <a:rPr lang="en-US" dirty="0" smtClean="0"/>
              <a:t>km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Mouth at: </a:t>
            </a:r>
            <a:r>
              <a:rPr lang="en-US" dirty="0"/>
              <a:t>1525 m </a:t>
            </a:r>
            <a:r>
              <a:rPr lang="en-US" dirty="0" smtClean="0"/>
              <a:t>MSL</a:t>
            </a:r>
          </a:p>
          <a:p>
            <a:endParaRPr lang="en-US" dirty="0" smtClean="0"/>
          </a:p>
          <a:p>
            <a:r>
              <a:rPr lang="en-US" sz="2400" b="1" dirty="0" smtClean="0">
                <a:solidFill>
                  <a:srgbClr val="E00BC8"/>
                </a:solidFill>
              </a:rPr>
              <a:t>Parleys Canyon </a:t>
            </a:r>
          </a:p>
          <a:p>
            <a:r>
              <a:rPr lang="en-US" dirty="0" smtClean="0"/>
              <a:t>Area:135 km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Mount at: 1460 m MSL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529092" y="216495"/>
            <a:ext cx="5453582" cy="6520755"/>
            <a:chOff x="0" y="0"/>
            <a:chExt cx="5963741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0"/>
              <a:ext cx="5963741" cy="6858000"/>
              <a:chOff x="0" y="0"/>
              <a:chExt cx="5963741" cy="685800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0" y="0"/>
                <a:ext cx="5963741" cy="6858000"/>
                <a:chOff x="0" y="0"/>
                <a:chExt cx="5963741" cy="6858000"/>
              </a:xfrm>
            </p:grpSpPr>
            <p:pic>
              <p:nvPicPr>
                <p:cNvPr id="2" name="Picture 1" descr="map_sites_blank.jp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5963741" cy="6858000"/>
                </a:xfrm>
                <a:prstGeom prst="rect">
                  <a:avLst/>
                </a:prstGeom>
              </p:spPr>
            </p:pic>
            <p:sp>
              <p:nvSpPr>
                <p:cNvPr id="3" name="Freeform 2"/>
                <p:cNvSpPr/>
                <p:nvPr/>
              </p:nvSpPr>
              <p:spPr>
                <a:xfrm>
                  <a:off x="4233250" y="1476259"/>
                  <a:ext cx="705541" cy="618726"/>
                </a:xfrm>
                <a:custGeom>
                  <a:avLst/>
                  <a:gdLst>
                    <a:gd name="connsiteX0" fmla="*/ 0 w 705541"/>
                    <a:gd name="connsiteY0" fmla="*/ 549979 h 618726"/>
                    <a:gd name="connsiteX1" fmla="*/ 39799 w 705541"/>
                    <a:gd name="connsiteY1" fmla="*/ 441430 h 618726"/>
                    <a:gd name="connsiteX2" fmla="*/ 209853 w 705541"/>
                    <a:gd name="connsiteY2" fmla="*/ 307554 h 618726"/>
                    <a:gd name="connsiteX3" fmla="*/ 238798 w 705541"/>
                    <a:gd name="connsiteY3" fmla="*/ 217097 h 618726"/>
                    <a:gd name="connsiteX4" fmla="*/ 173671 w 705541"/>
                    <a:gd name="connsiteY4" fmla="*/ 159204 h 618726"/>
                    <a:gd name="connsiteX5" fmla="*/ 293071 w 705541"/>
                    <a:gd name="connsiteY5" fmla="*/ 94075 h 618726"/>
                    <a:gd name="connsiteX6" fmla="*/ 340107 w 705541"/>
                    <a:gd name="connsiteY6" fmla="*/ 75984 h 618726"/>
                    <a:gd name="connsiteX7" fmla="*/ 419706 w 705541"/>
                    <a:gd name="connsiteY7" fmla="*/ 47037 h 618726"/>
                    <a:gd name="connsiteX8" fmla="*/ 513779 w 705541"/>
                    <a:gd name="connsiteY8" fmla="*/ 21709 h 618726"/>
                    <a:gd name="connsiteX9" fmla="*/ 568051 w 705541"/>
                    <a:gd name="connsiteY9" fmla="*/ 3618 h 618726"/>
                    <a:gd name="connsiteX10" fmla="*/ 629560 w 705541"/>
                    <a:gd name="connsiteY10" fmla="*/ 0 h 618726"/>
                    <a:gd name="connsiteX11" fmla="*/ 680214 w 705541"/>
                    <a:gd name="connsiteY11" fmla="*/ 14473 h 618726"/>
                    <a:gd name="connsiteX12" fmla="*/ 680214 w 705541"/>
                    <a:gd name="connsiteY12" fmla="*/ 14473 h 618726"/>
                    <a:gd name="connsiteX13" fmla="*/ 701923 w 705541"/>
                    <a:gd name="connsiteY13" fmla="*/ 68747 h 618726"/>
                    <a:gd name="connsiteX14" fmla="*/ 691069 w 705541"/>
                    <a:gd name="connsiteY14" fmla="*/ 123021 h 618726"/>
                    <a:gd name="connsiteX15" fmla="*/ 705541 w 705541"/>
                    <a:gd name="connsiteY15" fmla="*/ 170059 h 618726"/>
                    <a:gd name="connsiteX16" fmla="*/ 676596 w 705541"/>
                    <a:gd name="connsiteY16" fmla="*/ 199005 h 618726"/>
                    <a:gd name="connsiteX17" fmla="*/ 629560 w 705541"/>
                    <a:gd name="connsiteY17" fmla="*/ 235188 h 618726"/>
                    <a:gd name="connsiteX18" fmla="*/ 618705 w 705541"/>
                    <a:gd name="connsiteY18" fmla="*/ 285844 h 618726"/>
                    <a:gd name="connsiteX19" fmla="*/ 568051 w 705541"/>
                    <a:gd name="connsiteY19" fmla="*/ 311172 h 618726"/>
                    <a:gd name="connsiteX20" fmla="*/ 521015 w 705541"/>
                    <a:gd name="connsiteY20" fmla="*/ 336500 h 618726"/>
                    <a:gd name="connsiteX21" fmla="*/ 481215 w 705541"/>
                    <a:gd name="connsiteY21" fmla="*/ 372683 h 618726"/>
                    <a:gd name="connsiteX22" fmla="*/ 426943 w 705541"/>
                    <a:gd name="connsiteY22" fmla="*/ 423339 h 618726"/>
                    <a:gd name="connsiteX23" fmla="*/ 358198 w 705541"/>
                    <a:gd name="connsiteY23" fmla="*/ 463140 h 618726"/>
                    <a:gd name="connsiteX24" fmla="*/ 322016 w 705541"/>
                    <a:gd name="connsiteY24" fmla="*/ 517414 h 618726"/>
                    <a:gd name="connsiteX25" fmla="*/ 242416 w 705541"/>
                    <a:gd name="connsiteY25" fmla="*/ 578925 h 618726"/>
                    <a:gd name="connsiteX26" fmla="*/ 184526 w 705541"/>
                    <a:gd name="connsiteY26" fmla="*/ 578925 h 618726"/>
                    <a:gd name="connsiteX27" fmla="*/ 115781 w 705541"/>
                    <a:gd name="connsiteY27" fmla="*/ 600634 h 618726"/>
                    <a:gd name="connsiteX28" fmla="*/ 57890 w 705541"/>
                    <a:gd name="connsiteY28" fmla="*/ 618726 h 618726"/>
                    <a:gd name="connsiteX29" fmla="*/ 54272 w 705541"/>
                    <a:gd name="connsiteY29" fmla="*/ 578925 h 618726"/>
                    <a:gd name="connsiteX30" fmla="*/ 0 w 705541"/>
                    <a:gd name="connsiteY30" fmla="*/ 549979 h 61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705541" h="618726">
                      <a:moveTo>
                        <a:pt x="0" y="549979"/>
                      </a:moveTo>
                      <a:lnTo>
                        <a:pt x="39799" y="441430"/>
                      </a:lnTo>
                      <a:lnTo>
                        <a:pt x="209853" y="307554"/>
                      </a:lnTo>
                      <a:lnTo>
                        <a:pt x="238798" y="217097"/>
                      </a:lnTo>
                      <a:lnTo>
                        <a:pt x="173671" y="159204"/>
                      </a:lnTo>
                      <a:lnTo>
                        <a:pt x="293071" y="94075"/>
                      </a:lnTo>
                      <a:lnTo>
                        <a:pt x="340107" y="75984"/>
                      </a:lnTo>
                      <a:lnTo>
                        <a:pt x="419706" y="47037"/>
                      </a:lnTo>
                      <a:lnTo>
                        <a:pt x="513779" y="21709"/>
                      </a:lnTo>
                      <a:lnTo>
                        <a:pt x="568051" y="3618"/>
                      </a:lnTo>
                      <a:lnTo>
                        <a:pt x="629560" y="0"/>
                      </a:lnTo>
                      <a:lnTo>
                        <a:pt x="680214" y="14473"/>
                      </a:lnTo>
                      <a:lnTo>
                        <a:pt x="680214" y="14473"/>
                      </a:lnTo>
                      <a:lnTo>
                        <a:pt x="701923" y="68747"/>
                      </a:lnTo>
                      <a:lnTo>
                        <a:pt x="691069" y="123021"/>
                      </a:lnTo>
                      <a:lnTo>
                        <a:pt x="705541" y="170059"/>
                      </a:lnTo>
                      <a:lnTo>
                        <a:pt x="676596" y="199005"/>
                      </a:lnTo>
                      <a:lnTo>
                        <a:pt x="629560" y="235188"/>
                      </a:lnTo>
                      <a:lnTo>
                        <a:pt x="618705" y="285844"/>
                      </a:lnTo>
                      <a:lnTo>
                        <a:pt x="568051" y="311172"/>
                      </a:lnTo>
                      <a:lnTo>
                        <a:pt x="521015" y="336500"/>
                      </a:lnTo>
                      <a:lnTo>
                        <a:pt x="481215" y="372683"/>
                      </a:lnTo>
                      <a:lnTo>
                        <a:pt x="426943" y="423339"/>
                      </a:lnTo>
                      <a:lnTo>
                        <a:pt x="358198" y="463140"/>
                      </a:lnTo>
                      <a:lnTo>
                        <a:pt x="322016" y="517414"/>
                      </a:lnTo>
                      <a:lnTo>
                        <a:pt x="242416" y="578925"/>
                      </a:lnTo>
                      <a:lnTo>
                        <a:pt x="184526" y="578925"/>
                      </a:lnTo>
                      <a:lnTo>
                        <a:pt x="115781" y="600634"/>
                      </a:lnTo>
                      <a:lnTo>
                        <a:pt x="57890" y="618726"/>
                      </a:lnTo>
                      <a:lnTo>
                        <a:pt x="54272" y="578925"/>
                      </a:lnTo>
                      <a:lnTo>
                        <a:pt x="0" y="549979"/>
                      </a:lnTo>
                      <a:close/>
                    </a:path>
                  </a:pathLst>
                </a:custGeom>
                <a:solidFill>
                  <a:srgbClr val="0000FF">
                    <a:alpha val="20000"/>
                  </a:srgbClr>
                </a:solidFill>
                <a:ln w="38100" cmpd="sng">
                  <a:solidFill>
                    <a:srgbClr val="07CE14">
                      <a:alpha val="83000"/>
                    </a:srgb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Freeform 6"/>
              <p:cNvSpPr/>
              <p:nvPr/>
            </p:nvSpPr>
            <p:spPr>
              <a:xfrm>
                <a:off x="4374914" y="1070911"/>
                <a:ext cx="1399112" cy="1770501"/>
              </a:xfrm>
              <a:custGeom>
                <a:avLst/>
                <a:gdLst>
                  <a:gd name="connsiteX0" fmla="*/ 0 w 1399112"/>
                  <a:gd name="connsiteY0" fmla="*/ 1587531 h 1770501"/>
                  <a:gd name="connsiteX1" fmla="*/ 0 w 1399112"/>
                  <a:gd name="connsiteY1" fmla="*/ 1641346 h 1770501"/>
                  <a:gd name="connsiteX2" fmla="*/ 0 w 1399112"/>
                  <a:gd name="connsiteY2" fmla="*/ 1641346 h 1770501"/>
                  <a:gd name="connsiteX3" fmla="*/ 156055 w 1399112"/>
                  <a:gd name="connsiteY3" fmla="*/ 1657490 h 1770501"/>
                  <a:gd name="connsiteX4" fmla="*/ 258298 w 1399112"/>
                  <a:gd name="connsiteY4" fmla="*/ 1662871 h 1770501"/>
                  <a:gd name="connsiteX5" fmla="*/ 258298 w 1399112"/>
                  <a:gd name="connsiteY5" fmla="*/ 1662871 h 1770501"/>
                  <a:gd name="connsiteX6" fmla="*/ 328253 w 1399112"/>
                  <a:gd name="connsiteY6" fmla="*/ 1662871 h 1770501"/>
                  <a:gd name="connsiteX7" fmla="*/ 376684 w 1399112"/>
                  <a:gd name="connsiteY7" fmla="*/ 1673634 h 1770501"/>
                  <a:gd name="connsiteX8" fmla="*/ 430496 w 1399112"/>
                  <a:gd name="connsiteY8" fmla="*/ 1673634 h 1770501"/>
                  <a:gd name="connsiteX9" fmla="*/ 468165 w 1399112"/>
                  <a:gd name="connsiteY9" fmla="*/ 1619820 h 1770501"/>
                  <a:gd name="connsiteX10" fmla="*/ 527358 w 1399112"/>
                  <a:gd name="connsiteY10" fmla="*/ 1598294 h 1770501"/>
                  <a:gd name="connsiteX11" fmla="*/ 597313 w 1399112"/>
                  <a:gd name="connsiteY11" fmla="*/ 1592912 h 1770501"/>
                  <a:gd name="connsiteX12" fmla="*/ 672650 w 1399112"/>
                  <a:gd name="connsiteY12" fmla="*/ 1603675 h 1770501"/>
                  <a:gd name="connsiteX13" fmla="*/ 747987 w 1399112"/>
                  <a:gd name="connsiteY13" fmla="*/ 1603675 h 1770501"/>
                  <a:gd name="connsiteX14" fmla="*/ 828705 w 1399112"/>
                  <a:gd name="connsiteY14" fmla="*/ 1603675 h 1770501"/>
                  <a:gd name="connsiteX15" fmla="*/ 914804 w 1399112"/>
                  <a:gd name="connsiteY15" fmla="*/ 1592912 h 1770501"/>
                  <a:gd name="connsiteX16" fmla="*/ 936329 w 1399112"/>
                  <a:gd name="connsiteY16" fmla="*/ 1522953 h 1770501"/>
                  <a:gd name="connsiteX17" fmla="*/ 1124671 w 1399112"/>
                  <a:gd name="connsiteY17" fmla="*/ 1592912 h 1770501"/>
                  <a:gd name="connsiteX18" fmla="*/ 1113908 w 1399112"/>
                  <a:gd name="connsiteY18" fmla="*/ 1711305 h 1770501"/>
                  <a:gd name="connsiteX19" fmla="*/ 1259201 w 1399112"/>
                  <a:gd name="connsiteY19" fmla="*/ 1684397 h 1770501"/>
                  <a:gd name="connsiteX20" fmla="*/ 1399112 w 1399112"/>
                  <a:gd name="connsiteY20" fmla="*/ 1770501 h 1770501"/>
                  <a:gd name="connsiteX21" fmla="*/ 1399112 w 1399112"/>
                  <a:gd name="connsiteY21" fmla="*/ 457424 h 1770501"/>
                  <a:gd name="connsiteX22" fmla="*/ 1307631 w 1399112"/>
                  <a:gd name="connsiteY22" fmla="*/ 376702 h 1770501"/>
                  <a:gd name="connsiteX23" fmla="*/ 1173102 w 1399112"/>
                  <a:gd name="connsiteY23" fmla="*/ 344413 h 1770501"/>
                  <a:gd name="connsiteX24" fmla="*/ 1232295 w 1399112"/>
                  <a:gd name="connsiteY24" fmla="*/ 215258 h 1770501"/>
                  <a:gd name="connsiteX25" fmla="*/ 1162339 w 1399112"/>
                  <a:gd name="connsiteY25" fmla="*/ 102248 h 1770501"/>
                  <a:gd name="connsiteX26" fmla="*/ 1000903 w 1399112"/>
                  <a:gd name="connsiteY26" fmla="*/ 43052 h 1770501"/>
                  <a:gd name="connsiteX27" fmla="*/ 914804 w 1399112"/>
                  <a:gd name="connsiteY27" fmla="*/ 0 h 1770501"/>
                  <a:gd name="connsiteX28" fmla="*/ 807180 w 1399112"/>
                  <a:gd name="connsiteY28" fmla="*/ 150681 h 1770501"/>
                  <a:gd name="connsiteX29" fmla="*/ 747987 w 1399112"/>
                  <a:gd name="connsiteY29" fmla="*/ 290599 h 1770501"/>
                  <a:gd name="connsiteX30" fmla="*/ 887898 w 1399112"/>
                  <a:gd name="connsiteY30" fmla="*/ 360558 h 1770501"/>
                  <a:gd name="connsiteX31" fmla="*/ 990141 w 1399112"/>
                  <a:gd name="connsiteY31" fmla="*/ 398228 h 1770501"/>
                  <a:gd name="connsiteX32" fmla="*/ 1000903 w 1399112"/>
                  <a:gd name="connsiteY32" fmla="*/ 495094 h 1770501"/>
                  <a:gd name="connsiteX33" fmla="*/ 979378 w 1399112"/>
                  <a:gd name="connsiteY33" fmla="*/ 635012 h 1770501"/>
                  <a:gd name="connsiteX34" fmla="*/ 1000903 w 1399112"/>
                  <a:gd name="connsiteY34" fmla="*/ 704971 h 1770501"/>
                  <a:gd name="connsiteX35" fmla="*/ 952472 w 1399112"/>
                  <a:gd name="connsiteY35" fmla="*/ 839508 h 1770501"/>
                  <a:gd name="connsiteX36" fmla="*/ 812561 w 1399112"/>
                  <a:gd name="connsiteY36" fmla="*/ 877178 h 1770501"/>
                  <a:gd name="connsiteX37" fmla="*/ 710319 w 1399112"/>
                  <a:gd name="connsiteY37" fmla="*/ 1027859 h 1770501"/>
                  <a:gd name="connsiteX38" fmla="*/ 527358 w 1399112"/>
                  <a:gd name="connsiteY38" fmla="*/ 1092437 h 1770501"/>
                  <a:gd name="connsiteX39" fmla="*/ 457402 w 1399112"/>
                  <a:gd name="connsiteY39" fmla="*/ 1205447 h 1770501"/>
                  <a:gd name="connsiteX40" fmla="*/ 312110 w 1399112"/>
                  <a:gd name="connsiteY40" fmla="*/ 1296932 h 1770501"/>
                  <a:gd name="connsiteX41" fmla="*/ 209867 w 1399112"/>
                  <a:gd name="connsiteY41" fmla="*/ 1383035 h 1770501"/>
                  <a:gd name="connsiteX42" fmla="*/ 172199 w 1399112"/>
                  <a:gd name="connsiteY42" fmla="*/ 1490665 h 1770501"/>
                  <a:gd name="connsiteX43" fmla="*/ 145293 w 1399112"/>
                  <a:gd name="connsiteY43" fmla="*/ 1571387 h 1770501"/>
                  <a:gd name="connsiteX44" fmla="*/ 0 w 1399112"/>
                  <a:gd name="connsiteY44" fmla="*/ 1587531 h 1770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99112" h="1770501">
                    <a:moveTo>
                      <a:pt x="0" y="1587531"/>
                    </a:moveTo>
                    <a:lnTo>
                      <a:pt x="0" y="1641346"/>
                    </a:lnTo>
                    <a:lnTo>
                      <a:pt x="0" y="1641346"/>
                    </a:lnTo>
                    <a:lnTo>
                      <a:pt x="156055" y="1657490"/>
                    </a:lnTo>
                    <a:lnTo>
                      <a:pt x="258298" y="1662871"/>
                    </a:lnTo>
                    <a:lnTo>
                      <a:pt x="258298" y="1662871"/>
                    </a:lnTo>
                    <a:lnTo>
                      <a:pt x="328253" y="1662871"/>
                    </a:lnTo>
                    <a:lnTo>
                      <a:pt x="376684" y="1673634"/>
                    </a:lnTo>
                    <a:lnTo>
                      <a:pt x="430496" y="1673634"/>
                    </a:lnTo>
                    <a:lnTo>
                      <a:pt x="468165" y="1619820"/>
                    </a:lnTo>
                    <a:lnTo>
                      <a:pt x="527358" y="1598294"/>
                    </a:lnTo>
                    <a:lnTo>
                      <a:pt x="597313" y="1592912"/>
                    </a:lnTo>
                    <a:lnTo>
                      <a:pt x="672650" y="1603675"/>
                    </a:lnTo>
                    <a:lnTo>
                      <a:pt x="747987" y="1603675"/>
                    </a:lnTo>
                    <a:lnTo>
                      <a:pt x="828705" y="1603675"/>
                    </a:lnTo>
                    <a:lnTo>
                      <a:pt x="914804" y="1592912"/>
                    </a:lnTo>
                    <a:lnTo>
                      <a:pt x="936329" y="1522953"/>
                    </a:lnTo>
                    <a:lnTo>
                      <a:pt x="1124671" y="1592912"/>
                    </a:lnTo>
                    <a:lnTo>
                      <a:pt x="1113908" y="1711305"/>
                    </a:lnTo>
                    <a:lnTo>
                      <a:pt x="1259201" y="1684397"/>
                    </a:lnTo>
                    <a:lnTo>
                      <a:pt x="1399112" y="1770501"/>
                    </a:lnTo>
                    <a:lnTo>
                      <a:pt x="1399112" y="457424"/>
                    </a:lnTo>
                    <a:lnTo>
                      <a:pt x="1307631" y="376702"/>
                    </a:lnTo>
                    <a:lnTo>
                      <a:pt x="1173102" y="344413"/>
                    </a:lnTo>
                    <a:lnTo>
                      <a:pt x="1232295" y="215258"/>
                    </a:lnTo>
                    <a:lnTo>
                      <a:pt x="1162339" y="102248"/>
                    </a:lnTo>
                    <a:lnTo>
                      <a:pt x="1000903" y="43052"/>
                    </a:lnTo>
                    <a:lnTo>
                      <a:pt x="914804" y="0"/>
                    </a:lnTo>
                    <a:lnTo>
                      <a:pt x="807180" y="150681"/>
                    </a:lnTo>
                    <a:lnTo>
                      <a:pt x="747987" y="290599"/>
                    </a:lnTo>
                    <a:lnTo>
                      <a:pt x="887898" y="360558"/>
                    </a:lnTo>
                    <a:lnTo>
                      <a:pt x="990141" y="398228"/>
                    </a:lnTo>
                    <a:lnTo>
                      <a:pt x="1000903" y="495094"/>
                    </a:lnTo>
                    <a:lnTo>
                      <a:pt x="979378" y="635012"/>
                    </a:lnTo>
                    <a:lnTo>
                      <a:pt x="1000903" y="704971"/>
                    </a:lnTo>
                    <a:lnTo>
                      <a:pt x="952472" y="839508"/>
                    </a:lnTo>
                    <a:lnTo>
                      <a:pt x="812561" y="877178"/>
                    </a:lnTo>
                    <a:lnTo>
                      <a:pt x="710319" y="1027859"/>
                    </a:lnTo>
                    <a:lnTo>
                      <a:pt x="527358" y="1092437"/>
                    </a:lnTo>
                    <a:lnTo>
                      <a:pt x="457402" y="1205447"/>
                    </a:lnTo>
                    <a:lnTo>
                      <a:pt x="312110" y="1296932"/>
                    </a:lnTo>
                    <a:lnTo>
                      <a:pt x="209867" y="1383035"/>
                    </a:lnTo>
                    <a:lnTo>
                      <a:pt x="172199" y="1490665"/>
                    </a:lnTo>
                    <a:lnTo>
                      <a:pt x="145293" y="1571387"/>
                    </a:lnTo>
                    <a:lnTo>
                      <a:pt x="0" y="1587531"/>
                    </a:lnTo>
                    <a:close/>
                  </a:path>
                </a:pathLst>
              </a:custGeom>
              <a:solidFill>
                <a:srgbClr val="3366FF">
                  <a:alpha val="46000"/>
                </a:srgbClr>
              </a:solidFill>
              <a:ln w="28575" cmpd="sng">
                <a:solidFill>
                  <a:srgbClr val="E00BC8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 rot="16200000">
              <a:off x="38028" y="4006991"/>
              <a:ext cx="24386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/>
                <a:t>Oquirrh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Mtns</a:t>
              </a:r>
              <a:endParaRPr lang="en-US" sz="28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 rot="5400000">
              <a:off x="4010478" y="3933616"/>
              <a:ext cx="25854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Wasatch </a:t>
              </a:r>
              <a:r>
                <a:rPr lang="en-US" sz="2800" b="1" dirty="0" err="1" smtClean="0"/>
                <a:t>Mtns</a:t>
              </a:r>
              <a:endParaRPr lang="en-US" sz="28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1071" y="5226335"/>
              <a:ext cx="25996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Traverse </a:t>
              </a:r>
              <a:r>
                <a:rPr lang="en-US" sz="2800" b="1" dirty="0" err="1" smtClean="0"/>
                <a:t>Mtns</a:t>
              </a:r>
              <a:endParaRPr lang="en-US" sz="28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98946" y="2467317"/>
              <a:ext cx="132600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/>
                <a:t>Salt </a:t>
              </a:r>
            </a:p>
            <a:p>
              <a:pPr algn="ctr"/>
              <a:r>
                <a:rPr lang="en-US" sz="2800" b="1" dirty="0" smtClean="0"/>
                <a:t>Lake</a:t>
              </a:r>
            </a:p>
            <a:p>
              <a:pPr algn="ctr"/>
              <a:r>
                <a:rPr lang="en-US" sz="2800" b="1" dirty="0" smtClean="0"/>
                <a:t> Valley</a:t>
              </a:r>
              <a:endParaRPr lang="en-US" sz="2800" b="1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225328" y="144224"/>
            <a:ext cx="3111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Valley Circulations </a:t>
            </a:r>
            <a:endParaRPr lang="en-US" sz="2800" dirty="0"/>
          </a:p>
        </p:txBody>
      </p:sp>
      <p:pic>
        <p:nvPicPr>
          <p:cNvPr id="19" name="Picture 18" descr="Screen Shot 2018-06-22 at 2.43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5" y="3698319"/>
            <a:ext cx="2932063" cy="276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2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361736" y="894610"/>
            <a:ext cx="5829397" cy="5119999"/>
            <a:chOff x="369488" y="1113709"/>
            <a:chExt cx="5829397" cy="5119999"/>
          </a:xfrm>
        </p:grpSpPr>
        <p:pic>
          <p:nvPicPr>
            <p:cNvPr id="10" name="Picture 9" descr="Screen Shot 2017-03-27 at 12.12.1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88" y="1113709"/>
              <a:ext cx="5829397" cy="5119999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</p:pic>
        <p:sp>
          <p:nvSpPr>
            <p:cNvPr id="11" name="Freeform 10"/>
            <p:cNvSpPr/>
            <p:nvPr/>
          </p:nvSpPr>
          <p:spPr>
            <a:xfrm>
              <a:off x="2919604" y="4380470"/>
              <a:ext cx="1697789" cy="441197"/>
            </a:xfrm>
            <a:custGeom>
              <a:avLst/>
              <a:gdLst>
                <a:gd name="connsiteX0" fmla="*/ 1697789 w 1697789"/>
                <a:gd name="connsiteY0" fmla="*/ 0 h 441197"/>
                <a:gd name="connsiteX1" fmla="*/ 1203158 w 1697789"/>
                <a:gd name="connsiteY1" fmla="*/ 267368 h 441197"/>
                <a:gd name="connsiteX2" fmla="*/ 855579 w 1697789"/>
                <a:gd name="connsiteY2" fmla="*/ 414421 h 441197"/>
                <a:gd name="connsiteX3" fmla="*/ 628316 w 1697789"/>
                <a:gd name="connsiteY3" fmla="*/ 441158 h 441197"/>
                <a:gd name="connsiteX4" fmla="*/ 387684 w 1697789"/>
                <a:gd name="connsiteY4" fmla="*/ 414421 h 441197"/>
                <a:gd name="connsiteX5" fmla="*/ 147052 w 1697789"/>
                <a:gd name="connsiteY5" fmla="*/ 347579 h 441197"/>
                <a:gd name="connsiteX6" fmla="*/ 0 w 1697789"/>
                <a:gd name="connsiteY6" fmla="*/ 307473 h 44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789" h="441197">
                  <a:moveTo>
                    <a:pt x="1697789" y="0"/>
                  </a:moveTo>
                  <a:cubicBezTo>
                    <a:pt x="1520657" y="99149"/>
                    <a:pt x="1343526" y="198298"/>
                    <a:pt x="1203158" y="267368"/>
                  </a:cubicBezTo>
                  <a:cubicBezTo>
                    <a:pt x="1062790" y="336438"/>
                    <a:pt x="951386" y="385456"/>
                    <a:pt x="855579" y="414421"/>
                  </a:cubicBezTo>
                  <a:cubicBezTo>
                    <a:pt x="759772" y="443386"/>
                    <a:pt x="706298" y="441158"/>
                    <a:pt x="628316" y="441158"/>
                  </a:cubicBezTo>
                  <a:cubicBezTo>
                    <a:pt x="550334" y="441158"/>
                    <a:pt x="467895" y="430017"/>
                    <a:pt x="387684" y="414421"/>
                  </a:cubicBezTo>
                  <a:cubicBezTo>
                    <a:pt x="307473" y="398825"/>
                    <a:pt x="147052" y="347579"/>
                    <a:pt x="147052" y="347579"/>
                  </a:cubicBezTo>
                  <a:lnTo>
                    <a:pt x="0" y="307473"/>
                  </a:lnTo>
                </a:path>
              </a:pathLst>
            </a:custGeom>
            <a:noFill/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3035904" y="2434959"/>
              <a:ext cx="685026" cy="474985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062517" y="3016366"/>
              <a:ext cx="518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UU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53928" y="3016366"/>
              <a:ext cx="77457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7CE14"/>
                  </a:solidFill>
                </a:rPr>
                <a:t>Red </a:t>
              </a:r>
            </a:p>
            <a:p>
              <a:r>
                <a:rPr lang="en-US" b="1" dirty="0" smtClean="0">
                  <a:solidFill>
                    <a:srgbClr val="07CE14"/>
                  </a:solidFill>
                </a:rPr>
                <a:t>Butte</a:t>
              </a:r>
            </a:p>
            <a:p>
              <a:r>
                <a:rPr lang="en-US" b="1" dirty="0" smtClean="0">
                  <a:solidFill>
                    <a:srgbClr val="07CE14"/>
                  </a:solidFill>
                </a:rPr>
                <a:t>(RB)</a:t>
              </a:r>
              <a:endParaRPr lang="en-US" b="1" dirty="0">
                <a:solidFill>
                  <a:srgbClr val="07CE14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78972" y="4968680"/>
              <a:ext cx="1006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E00BC8"/>
                  </a:solidFill>
                </a:rPr>
                <a:t>Parleys </a:t>
              </a:r>
            </a:p>
            <a:p>
              <a:r>
                <a:rPr lang="en-US" b="1" dirty="0" smtClean="0">
                  <a:solidFill>
                    <a:srgbClr val="E00BC8"/>
                  </a:solidFill>
                </a:rPr>
                <a:t>(PAR)</a:t>
              </a:r>
              <a:endParaRPr lang="en-US" b="1" dirty="0">
                <a:solidFill>
                  <a:srgbClr val="E00BC8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74334" y="4204308"/>
              <a:ext cx="13773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Hawthorne</a:t>
              </a:r>
            </a:p>
            <a:p>
              <a:r>
                <a:rPr lang="en-US" b="1" dirty="0" smtClean="0">
                  <a:solidFill>
                    <a:srgbClr val="0000FF"/>
                  </a:solidFill>
                </a:rPr>
                <a:t>(HW)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07941" y="149752"/>
            <a:ext cx="2932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Valley Circulation </a:t>
            </a:r>
            <a:endParaRPr lang="en-US" sz="2800" dirty="0"/>
          </a:p>
        </p:txBody>
      </p:sp>
      <p:sp>
        <p:nvSpPr>
          <p:cNvPr id="19" name="Donut 18"/>
          <p:cNvSpPr/>
          <p:nvPr/>
        </p:nvSpPr>
        <p:spPr>
          <a:xfrm>
            <a:off x="3240004" y="2669252"/>
            <a:ext cx="246127" cy="246658"/>
          </a:xfrm>
          <a:prstGeom prst="donut">
            <a:avLst>
              <a:gd name="adj" fmla="val 15173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4028152" y="4614757"/>
            <a:ext cx="246127" cy="246658"/>
          </a:xfrm>
          <a:prstGeom prst="donut">
            <a:avLst>
              <a:gd name="adj" fmla="val 15173"/>
            </a:avLst>
          </a:prstGeom>
          <a:solidFill>
            <a:srgbClr val="E00B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3780778" y="2655194"/>
            <a:ext cx="246127" cy="246658"/>
          </a:xfrm>
          <a:prstGeom prst="donut">
            <a:avLst>
              <a:gd name="adj" fmla="val 15173"/>
            </a:avLst>
          </a:prstGeom>
          <a:solidFill>
            <a:srgbClr val="07CE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2526696" y="3833764"/>
            <a:ext cx="246127" cy="246658"/>
          </a:xfrm>
          <a:prstGeom prst="donut">
            <a:avLst>
              <a:gd name="adj" fmla="val 15173"/>
            </a:avLst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2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516" y="99617"/>
            <a:ext cx="6904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Valley Circulations – 27.-30. January 2017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16898" y="3083892"/>
            <a:ext cx="230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Parleys Exit </a:t>
            </a:r>
            <a:r>
              <a:rPr lang="en-US" dirty="0" err="1" smtClean="0"/>
              <a:t>SoDAR</a:t>
            </a:r>
            <a:endParaRPr lang="en-US" dirty="0"/>
          </a:p>
        </p:txBody>
      </p:sp>
      <p:pic>
        <p:nvPicPr>
          <p:cNvPr id="11" name="Picture 10" descr="ceilometer_ParleysDrain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" y="2959981"/>
            <a:ext cx="8740884" cy="389801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69756" y="674607"/>
            <a:ext cx="7723651" cy="2240659"/>
            <a:chOff x="269756" y="851817"/>
            <a:chExt cx="7723651" cy="2240659"/>
          </a:xfrm>
        </p:grpSpPr>
        <p:pic>
          <p:nvPicPr>
            <p:cNvPr id="13" name="Picture 12" descr="ra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898" y="1369608"/>
              <a:ext cx="6986146" cy="169361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6898" y="851817"/>
              <a:ext cx="2058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Radiation Balance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475693" y="1977695"/>
              <a:ext cx="1860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SW Flux [W m</a:t>
              </a:r>
              <a:r>
                <a:rPr lang="en-US" baseline="30000" dirty="0" smtClean="0"/>
                <a:t>-2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 rot="5400000">
              <a:off x="6899985" y="1999054"/>
              <a:ext cx="18175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</a:t>
              </a:r>
              <a:r>
                <a:rPr lang="en-US" dirty="0" smtClean="0"/>
                <a:t>W Flux [W m</a:t>
              </a:r>
              <a:r>
                <a:rPr lang="en-US" baseline="30000" dirty="0" smtClean="0"/>
                <a:t>-2</a:t>
              </a:r>
              <a:r>
                <a:rPr lang="en-US" dirty="0" smtClean="0"/>
                <a:t>]</a:t>
              </a:r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9088" y="2930446"/>
            <a:ext cx="13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Ceilometer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197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dar_par_screensho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" y="3241477"/>
            <a:ext cx="7632711" cy="35360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6898" y="3130882"/>
            <a:ext cx="230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Parleys Exit </a:t>
            </a:r>
            <a:r>
              <a:rPr lang="en-US" dirty="0" err="1" smtClean="0"/>
              <a:t>SoDAR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8769979" y="1524943"/>
            <a:ext cx="13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Ceilometer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69756" y="624394"/>
            <a:ext cx="7723651" cy="2240659"/>
            <a:chOff x="269756" y="851817"/>
            <a:chExt cx="7723651" cy="2240659"/>
          </a:xfrm>
        </p:grpSpPr>
        <p:pic>
          <p:nvPicPr>
            <p:cNvPr id="8" name="Picture 7" descr="ra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898" y="1369608"/>
              <a:ext cx="6986146" cy="169361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6898" y="851817"/>
              <a:ext cx="2058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Radiation Balance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-475693" y="1977695"/>
              <a:ext cx="1860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SW Flux [W m</a:t>
              </a:r>
              <a:r>
                <a:rPr lang="en-US" baseline="30000" dirty="0" smtClean="0"/>
                <a:t>-2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 rot="5400000">
              <a:off x="6899985" y="1999054"/>
              <a:ext cx="18175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</a:t>
              </a:r>
              <a:r>
                <a:rPr lang="en-US" dirty="0" smtClean="0"/>
                <a:t>W Flux [W m</a:t>
              </a:r>
              <a:r>
                <a:rPr lang="en-US" baseline="30000" dirty="0" smtClean="0"/>
                <a:t>-2</a:t>
              </a:r>
              <a:r>
                <a:rPr lang="en-US" dirty="0" smtClean="0"/>
                <a:t>]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4516" y="110073"/>
            <a:ext cx="6904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Valley Circulations – 27.-30. January 2017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442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4557" y="586186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04160" y="598318"/>
            <a:ext cx="10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88860" y="590568"/>
            <a:ext cx="85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“none”</a:t>
            </a:r>
            <a:endParaRPr lang="en-US" dirty="0"/>
          </a:p>
        </p:txBody>
      </p:sp>
      <p:pic>
        <p:nvPicPr>
          <p:cNvPr id="10" name="Picture 9" descr="drain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" y="920427"/>
            <a:ext cx="5589778" cy="59375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00008" y="2357855"/>
            <a:ext cx="3282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Down-canyon (</a:t>
            </a:r>
            <a:r>
              <a:rPr lang="en-US" dirty="0" smtClean="0">
                <a:solidFill>
                  <a:srgbClr val="E00BC8"/>
                </a:solidFill>
              </a:rPr>
              <a:t>PAR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7CE14"/>
                </a:solidFill>
              </a:rPr>
              <a:t>RB</a:t>
            </a:r>
            <a:r>
              <a:rPr lang="en-US" dirty="0" smtClean="0"/>
              <a:t>) flows at night</a:t>
            </a:r>
          </a:p>
          <a:p>
            <a:r>
              <a:rPr lang="en-US" dirty="0" smtClean="0"/>
              <a:t>Down-slope (</a:t>
            </a:r>
            <a:r>
              <a:rPr lang="en-US" dirty="0" smtClean="0">
                <a:solidFill>
                  <a:srgbClr val="FF0000"/>
                </a:solidFill>
              </a:rPr>
              <a:t>UU</a:t>
            </a:r>
            <a:r>
              <a:rPr lang="en-US" dirty="0" smtClean="0"/>
              <a:t>) </a:t>
            </a:r>
            <a:r>
              <a:rPr lang="en-US" dirty="0" smtClean="0"/>
              <a:t>flows at night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14295" y="1143700"/>
            <a:ext cx="294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Night-time flows are strongest under clear conditions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64662" y="996031"/>
            <a:ext cx="1461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E00BC8"/>
                </a:solidFill>
              </a:rPr>
              <a:t>Parleys  (PAR)</a:t>
            </a:r>
          </a:p>
          <a:p>
            <a:r>
              <a:rPr lang="en-US" sz="1400" b="1" dirty="0" smtClean="0">
                <a:solidFill>
                  <a:srgbClr val="07CE14"/>
                </a:solidFill>
              </a:rPr>
              <a:t>Red Butte (RB)</a:t>
            </a:r>
            <a:endParaRPr lang="en-US" sz="1400" b="1" dirty="0">
              <a:solidFill>
                <a:srgbClr val="07CE1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4295" y="3749624"/>
            <a:ext cx="3268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PCAP strengthens, [PM</a:t>
            </a:r>
            <a:r>
              <a:rPr lang="en-US" baseline="-25000" dirty="0" smtClean="0"/>
              <a:t>2.5</a:t>
            </a:r>
            <a:r>
              <a:rPr lang="en-US" dirty="0" smtClean="0"/>
              <a:t>] increase. Down-canyon flows locally reduce </a:t>
            </a:r>
            <a:r>
              <a:rPr lang="en-US" dirty="0" smtClean="0"/>
              <a:t>, [PM</a:t>
            </a:r>
            <a:r>
              <a:rPr lang="en-US" baseline="-25000" dirty="0" smtClean="0"/>
              <a:t>2.5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61017" y="5053843"/>
            <a:ext cx="3268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PCAP strengthens, [O</a:t>
            </a:r>
            <a:r>
              <a:rPr lang="en-US" baseline="-25000" dirty="0" smtClean="0"/>
              <a:t>3</a:t>
            </a:r>
            <a:r>
              <a:rPr lang="en-US" dirty="0" smtClean="0"/>
              <a:t>] is titrated at night. Down-canyon flows locally increase</a:t>
            </a:r>
            <a:r>
              <a:rPr lang="en-US" dirty="0" smtClean="0"/>
              <a:t> [O</a:t>
            </a:r>
            <a:r>
              <a:rPr lang="en-US" baseline="-25000" dirty="0" smtClean="0"/>
              <a:t>3</a:t>
            </a:r>
            <a:r>
              <a:rPr lang="en-US" dirty="0" smtClean="0"/>
              <a:t>].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24516" y="99617"/>
            <a:ext cx="6904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Valley Circulations – 27.-30. January 2017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442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</TotalTime>
  <Words>1039</Words>
  <Application>Microsoft Macintosh PowerPoint</Application>
  <PresentationFormat>On-screen Show (4:3)</PresentationFormat>
  <Paragraphs>147</Paragraphs>
  <Slides>18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Hoch</dc:creator>
  <cp:lastModifiedBy>Sebastian Hoch</cp:lastModifiedBy>
  <cp:revision>48</cp:revision>
  <dcterms:created xsi:type="dcterms:W3CDTF">2018-06-21T17:43:42Z</dcterms:created>
  <dcterms:modified xsi:type="dcterms:W3CDTF">2018-06-23T00:18:26Z</dcterms:modified>
</cp:coreProperties>
</file>