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51206400" cy="36576000"/>
  <p:notesSz cx="6858000" cy="9144000"/>
  <p:defaultTextStyle>
    <a:defPPr>
      <a:defRPr lang="en-US"/>
    </a:defPPr>
    <a:lvl1pPr marL="0" algn="l" defTabSz="2507848" rtl="0" eaLnBrk="1" latinLnBrk="0" hangingPunct="1">
      <a:defRPr sz="9851" kern="1200">
        <a:solidFill>
          <a:schemeClr val="tx1"/>
        </a:solidFill>
        <a:latin typeface="+mn-lt"/>
        <a:ea typeface="+mn-ea"/>
        <a:cs typeface="+mn-cs"/>
      </a:defRPr>
    </a:lvl1pPr>
    <a:lvl2pPr marL="2507848" algn="l" defTabSz="2507848" rtl="0" eaLnBrk="1" latinLnBrk="0" hangingPunct="1">
      <a:defRPr sz="9851" kern="1200">
        <a:solidFill>
          <a:schemeClr val="tx1"/>
        </a:solidFill>
        <a:latin typeface="+mn-lt"/>
        <a:ea typeface="+mn-ea"/>
        <a:cs typeface="+mn-cs"/>
      </a:defRPr>
    </a:lvl2pPr>
    <a:lvl3pPr marL="5015696" algn="l" defTabSz="2507848" rtl="0" eaLnBrk="1" latinLnBrk="0" hangingPunct="1">
      <a:defRPr sz="9851" kern="1200">
        <a:solidFill>
          <a:schemeClr val="tx1"/>
        </a:solidFill>
        <a:latin typeface="+mn-lt"/>
        <a:ea typeface="+mn-ea"/>
        <a:cs typeface="+mn-cs"/>
      </a:defRPr>
    </a:lvl3pPr>
    <a:lvl4pPr marL="7523544" algn="l" defTabSz="2507848" rtl="0" eaLnBrk="1" latinLnBrk="0" hangingPunct="1">
      <a:defRPr sz="9851" kern="1200">
        <a:solidFill>
          <a:schemeClr val="tx1"/>
        </a:solidFill>
        <a:latin typeface="+mn-lt"/>
        <a:ea typeface="+mn-ea"/>
        <a:cs typeface="+mn-cs"/>
      </a:defRPr>
    </a:lvl4pPr>
    <a:lvl5pPr marL="10031392" algn="l" defTabSz="2507848" rtl="0" eaLnBrk="1" latinLnBrk="0" hangingPunct="1">
      <a:defRPr sz="9851" kern="1200">
        <a:solidFill>
          <a:schemeClr val="tx1"/>
        </a:solidFill>
        <a:latin typeface="+mn-lt"/>
        <a:ea typeface="+mn-ea"/>
        <a:cs typeface="+mn-cs"/>
      </a:defRPr>
    </a:lvl5pPr>
    <a:lvl6pPr marL="12539240" algn="l" defTabSz="2507848" rtl="0" eaLnBrk="1" latinLnBrk="0" hangingPunct="1">
      <a:defRPr sz="9851" kern="1200">
        <a:solidFill>
          <a:schemeClr val="tx1"/>
        </a:solidFill>
        <a:latin typeface="+mn-lt"/>
        <a:ea typeface="+mn-ea"/>
        <a:cs typeface="+mn-cs"/>
      </a:defRPr>
    </a:lvl6pPr>
    <a:lvl7pPr marL="15047088" algn="l" defTabSz="2507848" rtl="0" eaLnBrk="1" latinLnBrk="0" hangingPunct="1">
      <a:defRPr sz="9851" kern="1200">
        <a:solidFill>
          <a:schemeClr val="tx1"/>
        </a:solidFill>
        <a:latin typeface="+mn-lt"/>
        <a:ea typeface="+mn-ea"/>
        <a:cs typeface="+mn-cs"/>
      </a:defRPr>
    </a:lvl7pPr>
    <a:lvl8pPr marL="17554936" algn="l" defTabSz="2507848" rtl="0" eaLnBrk="1" latinLnBrk="0" hangingPunct="1">
      <a:defRPr sz="9851" kern="1200">
        <a:solidFill>
          <a:schemeClr val="tx1"/>
        </a:solidFill>
        <a:latin typeface="+mn-lt"/>
        <a:ea typeface="+mn-ea"/>
        <a:cs typeface="+mn-cs"/>
      </a:defRPr>
    </a:lvl8pPr>
    <a:lvl9pPr marL="20062784" algn="l" defTabSz="2507848" rtl="0" eaLnBrk="1" latinLnBrk="0" hangingPunct="1">
      <a:defRPr sz="985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88" userDrawn="1">
          <p15:clr>
            <a:srgbClr val="A4A3A4"/>
          </p15:clr>
        </p15:guide>
        <p15:guide id="2" pos="11407" userDrawn="1">
          <p15:clr>
            <a:srgbClr val="A4A3A4"/>
          </p15:clr>
        </p15:guide>
        <p15:guide id="3" orient="horz" pos="11520" userDrawn="1">
          <p15:clr>
            <a:srgbClr val="A4A3A4"/>
          </p15:clr>
        </p15:guide>
        <p15:guide id="4" pos="161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898" autoAdjust="0"/>
    <p:restoredTop sz="92170" autoAdjust="0"/>
  </p:normalViewPr>
  <p:slideViewPr>
    <p:cSldViewPr snapToGrid="0" snapToObjects="1">
      <p:cViewPr>
        <p:scale>
          <a:sx n="10" d="100"/>
          <a:sy n="10" d="100"/>
        </p:scale>
        <p:origin x="4936" y="2600"/>
      </p:cViewPr>
      <p:guideLst>
        <p:guide orient="horz" pos="16288"/>
        <p:guide pos="11407"/>
        <p:guide orient="horz" pos="11520"/>
        <p:guide pos="1612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528345-510E-DB45-A5E7-4114E08F2274}" type="datetimeFigureOut">
              <a:rPr lang="en-US" smtClean="0"/>
              <a:t>4/5/22</a:t>
            </a:fld>
            <a:endParaRPr lang="en-US"/>
          </a:p>
        </p:txBody>
      </p:sp>
      <p:sp>
        <p:nvSpPr>
          <p:cNvPr id="4" name="Slide Image Placeholder 3"/>
          <p:cNvSpPr>
            <a:spLocks noGrp="1" noRot="1" noChangeAspect="1"/>
          </p:cNvSpPr>
          <p:nvPr>
            <p:ph type="sldImg" idx="2"/>
          </p:nvPr>
        </p:nvSpPr>
        <p:spPr>
          <a:xfrm>
            <a:off x="1028700" y="685800"/>
            <a:ext cx="48006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81C66-BF76-BF4F-B9E2-C54399AACFE3}" type="slidenum">
              <a:rPr lang="en-US" smtClean="0"/>
              <a:t>‹#›</a:t>
            </a:fld>
            <a:endParaRPr lang="en-US"/>
          </a:p>
        </p:txBody>
      </p:sp>
    </p:spTree>
    <p:extLst>
      <p:ext uri="{BB962C8B-B14F-4D97-AF65-F5344CB8AC3E}">
        <p14:creationId xmlns:p14="http://schemas.microsoft.com/office/powerpoint/2010/main" val="3047533903"/>
      </p:ext>
    </p:extLst>
  </p:cSld>
  <p:clrMap bg1="lt1" tx1="dk1" bg2="lt2" tx2="dk2" accent1="accent1" accent2="accent2" accent3="accent3" accent4="accent4" accent5="accent5" accent6="accent6" hlink="hlink" folHlink="folHlink"/>
  <p:notesStyle>
    <a:lvl1pPr marL="0" algn="l" defTabSz="549280" rtl="0" eaLnBrk="1" latinLnBrk="0" hangingPunct="1">
      <a:defRPr sz="1442" kern="1200">
        <a:solidFill>
          <a:schemeClr val="tx1"/>
        </a:solidFill>
        <a:latin typeface="+mn-lt"/>
        <a:ea typeface="+mn-ea"/>
        <a:cs typeface="+mn-cs"/>
      </a:defRPr>
    </a:lvl1pPr>
    <a:lvl2pPr marL="549280" algn="l" defTabSz="549280" rtl="0" eaLnBrk="1" latinLnBrk="0" hangingPunct="1">
      <a:defRPr sz="1442" kern="1200">
        <a:solidFill>
          <a:schemeClr val="tx1"/>
        </a:solidFill>
        <a:latin typeface="+mn-lt"/>
        <a:ea typeface="+mn-ea"/>
        <a:cs typeface="+mn-cs"/>
      </a:defRPr>
    </a:lvl2pPr>
    <a:lvl3pPr marL="1098560" algn="l" defTabSz="549280" rtl="0" eaLnBrk="1" latinLnBrk="0" hangingPunct="1">
      <a:defRPr sz="1442" kern="1200">
        <a:solidFill>
          <a:schemeClr val="tx1"/>
        </a:solidFill>
        <a:latin typeface="+mn-lt"/>
        <a:ea typeface="+mn-ea"/>
        <a:cs typeface="+mn-cs"/>
      </a:defRPr>
    </a:lvl3pPr>
    <a:lvl4pPr marL="1647840" algn="l" defTabSz="549280" rtl="0" eaLnBrk="1" latinLnBrk="0" hangingPunct="1">
      <a:defRPr sz="1442" kern="1200">
        <a:solidFill>
          <a:schemeClr val="tx1"/>
        </a:solidFill>
        <a:latin typeface="+mn-lt"/>
        <a:ea typeface="+mn-ea"/>
        <a:cs typeface="+mn-cs"/>
      </a:defRPr>
    </a:lvl4pPr>
    <a:lvl5pPr marL="2197120" algn="l" defTabSz="549280" rtl="0" eaLnBrk="1" latinLnBrk="0" hangingPunct="1">
      <a:defRPr sz="1442" kern="1200">
        <a:solidFill>
          <a:schemeClr val="tx1"/>
        </a:solidFill>
        <a:latin typeface="+mn-lt"/>
        <a:ea typeface="+mn-ea"/>
        <a:cs typeface="+mn-cs"/>
      </a:defRPr>
    </a:lvl5pPr>
    <a:lvl6pPr marL="2746400" algn="l" defTabSz="549280" rtl="0" eaLnBrk="1" latinLnBrk="0" hangingPunct="1">
      <a:defRPr sz="1442" kern="1200">
        <a:solidFill>
          <a:schemeClr val="tx1"/>
        </a:solidFill>
        <a:latin typeface="+mn-lt"/>
        <a:ea typeface="+mn-ea"/>
        <a:cs typeface="+mn-cs"/>
      </a:defRPr>
    </a:lvl6pPr>
    <a:lvl7pPr marL="3295680" algn="l" defTabSz="549280" rtl="0" eaLnBrk="1" latinLnBrk="0" hangingPunct="1">
      <a:defRPr sz="1442" kern="1200">
        <a:solidFill>
          <a:schemeClr val="tx1"/>
        </a:solidFill>
        <a:latin typeface="+mn-lt"/>
        <a:ea typeface="+mn-ea"/>
        <a:cs typeface="+mn-cs"/>
      </a:defRPr>
    </a:lvl7pPr>
    <a:lvl8pPr marL="3844961" algn="l" defTabSz="549280" rtl="0" eaLnBrk="1" latinLnBrk="0" hangingPunct="1">
      <a:defRPr sz="1442" kern="1200">
        <a:solidFill>
          <a:schemeClr val="tx1"/>
        </a:solidFill>
        <a:latin typeface="+mn-lt"/>
        <a:ea typeface="+mn-ea"/>
        <a:cs typeface="+mn-cs"/>
      </a:defRPr>
    </a:lvl8pPr>
    <a:lvl9pPr marL="4394241" algn="l" defTabSz="549280" rtl="0" eaLnBrk="1" latinLnBrk="0" hangingPunct="1">
      <a:defRPr sz="144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81C66-BF76-BF4F-B9E2-C54399AACFE3}" type="slidenum">
              <a:rPr lang="en-US" smtClean="0"/>
              <a:t>1</a:t>
            </a:fld>
            <a:endParaRPr lang="en-US"/>
          </a:p>
        </p:txBody>
      </p:sp>
    </p:spTree>
    <p:extLst>
      <p:ext uri="{BB962C8B-B14F-4D97-AF65-F5344CB8AC3E}">
        <p14:creationId xmlns:p14="http://schemas.microsoft.com/office/powerpoint/2010/main" val="408352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1" y="11362269"/>
            <a:ext cx="43525441" cy="7840133"/>
          </a:xfrm>
        </p:spPr>
        <p:txBody>
          <a:bodyPr/>
          <a:lstStyle/>
          <a:p>
            <a:r>
              <a:rPr lang="en-US"/>
              <a:t>Click to edit Master title style</a:t>
            </a:r>
          </a:p>
        </p:txBody>
      </p:sp>
      <p:sp>
        <p:nvSpPr>
          <p:cNvPr id="3" name="Subtitle 2"/>
          <p:cNvSpPr>
            <a:spLocks noGrp="1"/>
          </p:cNvSpPr>
          <p:nvPr>
            <p:ph type="subTitle" idx="1"/>
          </p:nvPr>
        </p:nvSpPr>
        <p:spPr>
          <a:xfrm>
            <a:off x="7680961" y="20726400"/>
            <a:ext cx="35844480" cy="9347200"/>
          </a:xfrm>
        </p:spPr>
        <p:txBody>
          <a:bodyPr/>
          <a:lstStyle>
            <a:lvl1pPr marL="0" indent="0" algn="ctr">
              <a:buNone/>
              <a:defRPr>
                <a:solidFill>
                  <a:schemeClr val="tx1">
                    <a:tint val="75000"/>
                  </a:schemeClr>
                </a:solidFill>
              </a:defRPr>
            </a:lvl1pPr>
            <a:lvl2pPr marL="2087438" indent="0" algn="ctr">
              <a:buNone/>
              <a:defRPr>
                <a:solidFill>
                  <a:schemeClr val="tx1">
                    <a:tint val="75000"/>
                  </a:schemeClr>
                </a:solidFill>
              </a:defRPr>
            </a:lvl2pPr>
            <a:lvl3pPr marL="4174876" indent="0" algn="ctr">
              <a:buNone/>
              <a:defRPr>
                <a:solidFill>
                  <a:schemeClr val="tx1">
                    <a:tint val="75000"/>
                  </a:schemeClr>
                </a:solidFill>
              </a:defRPr>
            </a:lvl3pPr>
            <a:lvl4pPr marL="6262314" indent="0" algn="ctr">
              <a:buNone/>
              <a:defRPr>
                <a:solidFill>
                  <a:schemeClr val="tx1">
                    <a:tint val="75000"/>
                  </a:schemeClr>
                </a:solidFill>
              </a:defRPr>
            </a:lvl4pPr>
            <a:lvl5pPr marL="8349752" indent="0" algn="ctr">
              <a:buNone/>
              <a:defRPr>
                <a:solidFill>
                  <a:schemeClr val="tx1">
                    <a:tint val="75000"/>
                  </a:schemeClr>
                </a:solidFill>
              </a:defRPr>
            </a:lvl5pPr>
            <a:lvl6pPr marL="10437190" indent="0" algn="ctr">
              <a:buNone/>
              <a:defRPr>
                <a:solidFill>
                  <a:schemeClr val="tx1">
                    <a:tint val="75000"/>
                  </a:schemeClr>
                </a:solidFill>
              </a:defRPr>
            </a:lvl6pPr>
            <a:lvl7pPr marL="12524628" indent="0" algn="ctr">
              <a:buNone/>
              <a:defRPr>
                <a:solidFill>
                  <a:schemeClr val="tx1">
                    <a:tint val="75000"/>
                  </a:schemeClr>
                </a:solidFill>
              </a:defRPr>
            </a:lvl7pPr>
            <a:lvl8pPr marL="14612066" indent="0" algn="ctr">
              <a:buNone/>
              <a:defRPr>
                <a:solidFill>
                  <a:schemeClr val="tx1">
                    <a:tint val="75000"/>
                  </a:schemeClr>
                </a:solidFill>
              </a:defRPr>
            </a:lvl8pPr>
            <a:lvl9pPr marL="166995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9F5DE0-E283-9448-87F2-6EBB339CBF2A}"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59302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F5DE0-E283-9448-87F2-6EBB339CBF2A}"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62801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886477" y="9144000"/>
            <a:ext cx="38138100" cy="1947333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72176" y="9144000"/>
            <a:ext cx="113560860" cy="1947333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F5DE0-E283-9448-87F2-6EBB339CBF2A}"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410472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F5DE0-E283-9448-87F2-6EBB339CBF2A}"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37592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3503471"/>
            <a:ext cx="43525441" cy="7264400"/>
          </a:xfrm>
        </p:spPr>
        <p:txBody>
          <a:bodyPr anchor="t"/>
          <a:lstStyle>
            <a:lvl1pPr algn="l">
              <a:defRPr sz="18300" b="1" cap="all"/>
            </a:lvl1pPr>
          </a:lstStyle>
          <a:p>
            <a:r>
              <a:rPr lang="en-US"/>
              <a:t>Click to edit Master title style</a:t>
            </a:r>
          </a:p>
        </p:txBody>
      </p:sp>
      <p:sp>
        <p:nvSpPr>
          <p:cNvPr id="3" name="Text Placeholder 2"/>
          <p:cNvSpPr>
            <a:spLocks noGrp="1"/>
          </p:cNvSpPr>
          <p:nvPr>
            <p:ph type="body" idx="1"/>
          </p:nvPr>
        </p:nvSpPr>
        <p:spPr>
          <a:xfrm>
            <a:off x="4044953" y="15502472"/>
            <a:ext cx="43525441" cy="8000997"/>
          </a:xfrm>
        </p:spPr>
        <p:txBody>
          <a:bodyPr anchor="b"/>
          <a:lstStyle>
            <a:lvl1pPr marL="0" indent="0">
              <a:buNone/>
              <a:defRPr sz="9100">
                <a:solidFill>
                  <a:schemeClr val="tx1">
                    <a:tint val="75000"/>
                  </a:schemeClr>
                </a:solidFill>
              </a:defRPr>
            </a:lvl1pPr>
            <a:lvl2pPr marL="2087438" indent="0">
              <a:buNone/>
              <a:defRPr sz="8200">
                <a:solidFill>
                  <a:schemeClr val="tx1">
                    <a:tint val="75000"/>
                  </a:schemeClr>
                </a:solidFill>
              </a:defRPr>
            </a:lvl2pPr>
            <a:lvl3pPr marL="4174876" indent="0">
              <a:buNone/>
              <a:defRPr sz="7300">
                <a:solidFill>
                  <a:schemeClr val="tx1">
                    <a:tint val="75000"/>
                  </a:schemeClr>
                </a:solidFill>
              </a:defRPr>
            </a:lvl3pPr>
            <a:lvl4pPr marL="6262314" indent="0">
              <a:buNone/>
              <a:defRPr sz="6400">
                <a:solidFill>
                  <a:schemeClr val="tx1">
                    <a:tint val="75000"/>
                  </a:schemeClr>
                </a:solidFill>
              </a:defRPr>
            </a:lvl4pPr>
            <a:lvl5pPr marL="8349752" indent="0">
              <a:buNone/>
              <a:defRPr sz="6400">
                <a:solidFill>
                  <a:schemeClr val="tx1">
                    <a:tint val="75000"/>
                  </a:schemeClr>
                </a:solidFill>
              </a:defRPr>
            </a:lvl5pPr>
            <a:lvl6pPr marL="10437190" indent="0">
              <a:buNone/>
              <a:defRPr sz="6400">
                <a:solidFill>
                  <a:schemeClr val="tx1">
                    <a:tint val="75000"/>
                  </a:schemeClr>
                </a:solidFill>
              </a:defRPr>
            </a:lvl6pPr>
            <a:lvl7pPr marL="12524628" indent="0">
              <a:buNone/>
              <a:defRPr sz="6400">
                <a:solidFill>
                  <a:schemeClr val="tx1">
                    <a:tint val="75000"/>
                  </a:schemeClr>
                </a:solidFill>
              </a:defRPr>
            </a:lvl7pPr>
            <a:lvl8pPr marL="14612066" indent="0">
              <a:buNone/>
              <a:defRPr sz="6400">
                <a:solidFill>
                  <a:schemeClr val="tx1">
                    <a:tint val="75000"/>
                  </a:schemeClr>
                </a:solidFill>
              </a:defRPr>
            </a:lvl8pPr>
            <a:lvl9pPr marL="16699504"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9F5DE0-E283-9448-87F2-6EBB339CBF2A}"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42389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72174" y="53255336"/>
            <a:ext cx="75849480" cy="15062200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175094" y="53255336"/>
            <a:ext cx="75849480" cy="15062200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9F5DE0-E283-9448-87F2-6EBB339CBF2A}" type="datetimeFigureOut">
              <a:rPr lang="en-US" smtClean="0"/>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90164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1" y="1464737"/>
            <a:ext cx="46085761" cy="609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2" y="8187269"/>
            <a:ext cx="22625054" cy="3412065"/>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a:t>Click to edit Master text styles</a:t>
            </a:r>
          </a:p>
        </p:txBody>
      </p:sp>
      <p:sp>
        <p:nvSpPr>
          <p:cNvPr id="4" name="Content Placeholder 3"/>
          <p:cNvSpPr>
            <a:spLocks noGrp="1"/>
          </p:cNvSpPr>
          <p:nvPr>
            <p:ph sz="half" idx="2"/>
          </p:nvPr>
        </p:nvSpPr>
        <p:spPr>
          <a:xfrm>
            <a:off x="2560322" y="11599334"/>
            <a:ext cx="22625054" cy="21073536"/>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3" y="8187269"/>
            <a:ext cx="22633941" cy="3412065"/>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a:t>Click to edit Master text styles</a:t>
            </a:r>
          </a:p>
        </p:txBody>
      </p:sp>
      <p:sp>
        <p:nvSpPr>
          <p:cNvPr id="6" name="Content Placeholder 5"/>
          <p:cNvSpPr>
            <a:spLocks noGrp="1"/>
          </p:cNvSpPr>
          <p:nvPr>
            <p:ph sz="quarter" idx="4"/>
          </p:nvPr>
        </p:nvSpPr>
        <p:spPr>
          <a:xfrm>
            <a:off x="26012143" y="11599334"/>
            <a:ext cx="22633941" cy="21073536"/>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9F5DE0-E283-9448-87F2-6EBB339CBF2A}" type="datetimeFigureOut">
              <a:rPr lang="en-US" smtClean="0"/>
              <a:t>4/5/22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338607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9F5DE0-E283-9448-87F2-6EBB339CBF2A}" type="datetimeFigureOut">
              <a:rPr lang="en-US" smtClean="0"/>
              <a:t>4/5/22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91987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F5DE0-E283-9448-87F2-6EBB339CBF2A}" type="datetimeFigureOut">
              <a:rPr lang="en-US" smtClean="0"/>
              <a:t>4/5/22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385326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456267"/>
            <a:ext cx="16846553" cy="6197600"/>
          </a:xfrm>
        </p:spPr>
        <p:txBody>
          <a:bodyPr anchor="b"/>
          <a:lstStyle>
            <a:lvl1pPr algn="l">
              <a:defRPr sz="9100" b="1"/>
            </a:lvl1pPr>
          </a:lstStyle>
          <a:p>
            <a:r>
              <a:rPr lang="en-US"/>
              <a:t>Click to edit Master title style</a:t>
            </a:r>
          </a:p>
        </p:txBody>
      </p:sp>
      <p:sp>
        <p:nvSpPr>
          <p:cNvPr id="3" name="Content Placeholder 2"/>
          <p:cNvSpPr>
            <a:spLocks noGrp="1"/>
          </p:cNvSpPr>
          <p:nvPr>
            <p:ph idx="1"/>
          </p:nvPr>
        </p:nvSpPr>
        <p:spPr>
          <a:xfrm>
            <a:off x="20020281" y="1456271"/>
            <a:ext cx="28625799" cy="31216603"/>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3" y="7653870"/>
            <a:ext cx="16846553" cy="25019003"/>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AA9F5DE0-E283-9448-87F2-6EBB339CBF2A}" type="datetimeFigureOut">
              <a:rPr lang="en-US" smtClean="0"/>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600397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5" y="25603201"/>
            <a:ext cx="30723840" cy="3022602"/>
          </a:xfrm>
        </p:spPr>
        <p:txBody>
          <a:bodyPr anchor="b"/>
          <a:lstStyle>
            <a:lvl1pPr algn="l">
              <a:defRPr sz="9100" b="1"/>
            </a:lvl1pPr>
          </a:lstStyle>
          <a:p>
            <a:r>
              <a:rPr lang="en-US"/>
              <a:t>Click to edit Master title style</a:t>
            </a:r>
          </a:p>
        </p:txBody>
      </p:sp>
      <p:sp>
        <p:nvSpPr>
          <p:cNvPr id="3" name="Picture Placeholder 2"/>
          <p:cNvSpPr>
            <a:spLocks noGrp="1"/>
          </p:cNvSpPr>
          <p:nvPr>
            <p:ph type="pic" idx="1"/>
          </p:nvPr>
        </p:nvSpPr>
        <p:spPr>
          <a:xfrm>
            <a:off x="10036815" y="3268134"/>
            <a:ext cx="30723840" cy="21945600"/>
          </a:xfrm>
        </p:spPr>
        <p:txBody>
          <a:bodyPr/>
          <a:lstStyle>
            <a:lvl1pPr marL="0" indent="0">
              <a:buNone/>
              <a:defRPr sz="14600"/>
            </a:lvl1pPr>
            <a:lvl2pPr marL="2087438" indent="0">
              <a:buNone/>
              <a:defRPr sz="12800"/>
            </a:lvl2pPr>
            <a:lvl3pPr marL="4174876" indent="0">
              <a:buNone/>
              <a:defRPr sz="11000"/>
            </a:lvl3pPr>
            <a:lvl4pPr marL="6262314" indent="0">
              <a:buNone/>
              <a:defRPr sz="9100"/>
            </a:lvl4pPr>
            <a:lvl5pPr marL="8349752" indent="0">
              <a:buNone/>
              <a:defRPr sz="9100"/>
            </a:lvl5pPr>
            <a:lvl6pPr marL="10437190" indent="0">
              <a:buNone/>
              <a:defRPr sz="9100"/>
            </a:lvl6pPr>
            <a:lvl7pPr marL="12524628" indent="0">
              <a:buNone/>
              <a:defRPr sz="9100"/>
            </a:lvl7pPr>
            <a:lvl8pPr marL="14612066" indent="0">
              <a:buNone/>
              <a:defRPr sz="9100"/>
            </a:lvl8pPr>
            <a:lvl9pPr marL="16699504" indent="0">
              <a:buNone/>
              <a:defRPr sz="9100"/>
            </a:lvl9pPr>
          </a:lstStyle>
          <a:p>
            <a:endParaRPr lang="en-US"/>
          </a:p>
        </p:txBody>
      </p:sp>
      <p:sp>
        <p:nvSpPr>
          <p:cNvPr id="4" name="Text Placeholder 3"/>
          <p:cNvSpPr>
            <a:spLocks noGrp="1"/>
          </p:cNvSpPr>
          <p:nvPr>
            <p:ph type="body" sz="half" idx="2"/>
          </p:nvPr>
        </p:nvSpPr>
        <p:spPr>
          <a:xfrm>
            <a:off x="10036815" y="28625803"/>
            <a:ext cx="30723840" cy="4292598"/>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AA9F5DE0-E283-9448-87F2-6EBB339CBF2A}" type="datetimeFigureOut">
              <a:rPr lang="en-US" smtClean="0"/>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422178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1" y="1464737"/>
            <a:ext cx="46085761" cy="6096000"/>
          </a:xfrm>
          <a:prstGeom prst="rect">
            <a:avLst/>
          </a:prstGeom>
        </p:spPr>
        <p:txBody>
          <a:bodyPr vert="horz" lIns="417488" tIns="208744" rIns="417488" bIns="208744" rtlCol="0" anchor="ctr">
            <a:normAutofit/>
          </a:bodyPr>
          <a:lstStyle/>
          <a:p>
            <a:r>
              <a:rPr lang="en-US"/>
              <a:t>Click to edit Master title style</a:t>
            </a:r>
          </a:p>
        </p:txBody>
      </p:sp>
      <p:sp>
        <p:nvSpPr>
          <p:cNvPr id="3" name="Text Placeholder 2"/>
          <p:cNvSpPr>
            <a:spLocks noGrp="1"/>
          </p:cNvSpPr>
          <p:nvPr>
            <p:ph type="body" idx="1"/>
          </p:nvPr>
        </p:nvSpPr>
        <p:spPr>
          <a:xfrm>
            <a:off x="2560321" y="8534403"/>
            <a:ext cx="46085761" cy="24138469"/>
          </a:xfrm>
          <a:prstGeom prst="rect">
            <a:avLst/>
          </a:prstGeom>
        </p:spPr>
        <p:txBody>
          <a:bodyPr vert="horz" lIns="417488" tIns="208744" rIns="417488" bIns="2087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60320" y="33900537"/>
            <a:ext cx="11948160" cy="1947333"/>
          </a:xfrm>
          <a:prstGeom prst="rect">
            <a:avLst/>
          </a:prstGeom>
        </p:spPr>
        <p:txBody>
          <a:bodyPr vert="horz" lIns="417488" tIns="208744" rIns="417488" bIns="208744" rtlCol="0" anchor="ctr"/>
          <a:lstStyle>
            <a:lvl1pPr algn="l">
              <a:defRPr sz="5500">
                <a:solidFill>
                  <a:schemeClr val="tx1">
                    <a:tint val="75000"/>
                  </a:schemeClr>
                </a:solidFill>
              </a:defRPr>
            </a:lvl1pPr>
          </a:lstStyle>
          <a:p>
            <a:fld id="{AA9F5DE0-E283-9448-87F2-6EBB339CBF2A}" type="datetimeFigureOut">
              <a:rPr lang="en-US" smtClean="0"/>
              <a:t>4/5/22</a:t>
            </a:fld>
            <a:endParaRPr lang="en-US"/>
          </a:p>
        </p:txBody>
      </p:sp>
      <p:sp>
        <p:nvSpPr>
          <p:cNvPr id="5" name="Footer Placeholder 4"/>
          <p:cNvSpPr>
            <a:spLocks noGrp="1"/>
          </p:cNvSpPr>
          <p:nvPr>
            <p:ph type="ftr" sz="quarter" idx="3"/>
          </p:nvPr>
        </p:nvSpPr>
        <p:spPr>
          <a:xfrm>
            <a:off x="17495521" y="33900537"/>
            <a:ext cx="16215360" cy="1947333"/>
          </a:xfrm>
          <a:prstGeom prst="rect">
            <a:avLst/>
          </a:prstGeom>
        </p:spPr>
        <p:txBody>
          <a:bodyPr vert="horz" lIns="417488" tIns="208744" rIns="417488" bIns="208744"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3900537"/>
            <a:ext cx="11948160" cy="1947333"/>
          </a:xfrm>
          <a:prstGeom prst="rect">
            <a:avLst/>
          </a:prstGeom>
        </p:spPr>
        <p:txBody>
          <a:bodyPr vert="horz" lIns="417488" tIns="208744" rIns="417488" bIns="208744" rtlCol="0" anchor="ctr"/>
          <a:lstStyle>
            <a:lvl1pPr algn="r">
              <a:defRPr sz="5500">
                <a:solidFill>
                  <a:schemeClr val="tx1">
                    <a:tint val="75000"/>
                  </a:schemeClr>
                </a:solidFill>
              </a:defRPr>
            </a:lvl1pPr>
          </a:lstStyle>
          <a:p>
            <a:fld id="{A055E7C8-25A6-4745-938F-AEB201E6FF35}" type="slidenum">
              <a:rPr lang="en-US" smtClean="0"/>
              <a:t>‹#›</a:t>
            </a:fld>
            <a:endParaRPr lang="en-US"/>
          </a:p>
        </p:txBody>
      </p:sp>
    </p:spTree>
    <p:extLst>
      <p:ext uri="{BB962C8B-B14F-4D97-AF65-F5344CB8AC3E}">
        <p14:creationId xmlns:p14="http://schemas.microsoft.com/office/powerpoint/2010/main" val="626001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7438" rtl="0" eaLnBrk="1" latinLnBrk="0" hangingPunct="1">
        <a:spcBef>
          <a:spcPct val="0"/>
        </a:spcBef>
        <a:buNone/>
        <a:defRPr sz="20100" kern="1200">
          <a:solidFill>
            <a:schemeClr val="tx1"/>
          </a:solidFill>
          <a:latin typeface="+mj-lt"/>
          <a:ea typeface="+mj-ea"/>
          <a:cs typeface="+mj-cs"/>
        </a:defRPr>
      </a:lvl1pPr>
    </p:titleStyle>
    <p:bodyStyle>
      <a:lvl1pPr marL="1565579" indent="-1565579" algn="l" defTabSz="2087438" rtl="0" eaLnBrk="1" latinLnBrk="0" hangingPunct="1">
        <a:spcBef>
          <a:spcPct val="20000"/>
        </a:spcBef>
        <a:buFont typeface="Arial"/>
        <a:buChar char="•"/>
        <a:defRPr sz="14600" kern="1200">
          <a:solidFill>
            <a:schemeClr val="tx1"/>
          </a:solidFill>
          <a:latin typeface="+mn-lt"/>
          <a:ea typeface="+mn-ea"/>
          <a:cs typeface="+mn-cs"/>
        </a:defRPr>
      </a:lvl1pPr>
      <a:lvl2pPr marL="3392087" indent="-1304649" algn="l" defTabSz="2087438" rtl="0" eaLnBrk="1" latinLnBrk="0" hangingPunct="1">
        <a:spcBef>
          <a:spcPct val="20000"/>
        </a:spcBef>
        <a:buFont typeface="Arial"/>
        <a:buChar char="–"/>
        <a:defRPr sz="12800" kern="1200">
          <a:solidFill>
            <a:schemeClr val="tx1"/>
          </a:solidFill>
          <a:latin typeface="+mn-lt"/>
          <a:ea typeface="+mn-ea"/>
          <a:cs typeface="+mn-cs"/>
        </a:defRPr>
      </a:lvl2pPr>
      <a:lvl3pPr marL="5218595" indent="-1043719" algn="l" defTabSz="2087438" rtl="0" eaLnBrk="1" latinLnBrk="0" hangingPunct="1">
        <a:spcBef>
          <a:spcPct val="20000"/>
        </a:spcBef>
        <a:buFont typeface="Arial"/>
        <a:buChar char="•"/>
        <a:defRPr sz="11000" kern="1200">
          <a:solidFill>
            <a:schemeClr val="tx1"/>
          </a:solidFill>
          <a:latin typeface="+mn-lt"/>
          <a:ea typeface="+mn-ea"/>
          <a:cs typeface="+mn-cs"/>
        </a:defRPr>
      </a:lvl3pPr>
      <a:lvl4pPr marL="7306033" indent="-1043719" algn="l" defTabSz="2087438" rtl="0" eaLnBrk="1" latinLnBrk="0" hangingPunct="1">
        <a:spcBef>
          <a:spcPct val="20000"/>
        </a:spcBef>
        <a:buFont typeface="Arial"/>
        <a:buChar char="–"/>
        <a:defRPr sz="9100" kern="1200">
          <a:solidFill>
            <a:schemeClr val="tx1"/>
          </a:solidFill>
          <a:latin typeface="+mn-lt"/>
          <a:ea typeface="+mn-ea"/>
          <a:cs typeface="+mn-cs"/>
        </a:defRPr>
      </a:lvl4pPr>
      <a:lvl5pPr marL="9393471" indent="-1043719" algn="l" defTabSz="2087438" rtl="0" eaLnBrk="1" latinLnBrk="0" hangingPunct="1">
        <a:spcBef>
          <a:spcPct val="20000"/>
        </a:spcBef>
        <a:buFont typeface="Arial"/>
        <a:buChar char="»"/>
        <a:defRPr sz="9100" kern="1200">
          <a:solidFill>
            <a:schemeClr val="tx1"/>
          </a:solidFill>
          <a:latin typeface="+mn-lt"/>
          <a:ea typeface="+mn-ea"/>
          <a:cs typeface="+mn-cs"/>
        </a:defRPr>
      </a:lvl5pPr>
      <a:lvl6pPr marL="11480909" indent="-1043719" algn="l" defTabSz="2087438" rtl="0" eaLnBrk="1" latinLnBrk="0" hangingPunct="1">
        <a:spcBef>
          <a:spcPct val="20000"/>
        </a:spcBef>
        <a:buFont typeface="Arial"/>
        <a:buChar char="•"/>
        <a:defRPr sz="9100" kern="1200">
          <a:solidFill>
            <a:schemeClr val="tx1"/>
          </a:solidFill>
          <a:latin typeface="+mn-lt"/>
          <a:ea typeface="+mn-ea"/>
          <a:cs typeface="+mn-cs"/>
        </a:defRPr>
      </a:lvl6pPr>
      <a:lvl7pPr marL="13568347" indent="-1043719" algn="l" defTabSz="2087438" rtl="0" eaLnBrk="1" latinLnBrk="0" hangingPunct="1">
        <a:spcBef>
          <a:spcPct val="20000"/>
        </a:spcBef>
        <a:buFont typeface="Arial"/>
        <a:buChar char="•"/>
        <a:defRPr sz="9100" kern="1200">
          <a:solidFill>
            <a:schemeClr val="tx1"/>
          </a:solidFill>
          <a:latin typeface="+mn-lt"/>
          <a:ea typeface="+mn-ea"/>
          <a:cs typeface="+mn-cs"/>
        </a:defRPr>
      </a:lvl7pPr>
      <a:lvl8pPr marL="15655785" indent="-1043719" algn="l" defTabSz="2087438" rtl="0" eaLnBrk="1" latinLnBrk="0" hangingPunct="1">
        <a:spcBef>
          <a:spcPct val="20000"/>
        </a:spcBef>
        <a:buFont typeface="Arial"/>
        <a:buChar char="•"/>
        <a:defRPr sz="9100" kern="1200">
          <a:solidFill>
            <a:schemeClr val="tx1"/>
          </a:solidFill>
          <a:latin typeface="+mn-lt"/>
          <a:ea typeface="+mn-ea"/>
          <a:cs typeface="+mn-cs"/>
        </a:defRPr>
      </a:lvl8pPr>
      <a:lvl9pPr marL="17743223" indent="-1043719" algn="l" defTabSz="2087438"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18" Type="http://schemas.openxmlformats.org/officeDocument/2006/relationships/image" Target="../media/image16.jpg"/><Relationship Id="rId26" Type="http://schemas.openxmlformats.org/officeDocument/2006/relationships/image" Target="../media/image24.png"/><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2.jpg"/><Relationship Id="rId32" Type="http://schemas.openxmlformats.org/officeDocument/2006/relationships/image" Target="../media/image30.png"/><Relationship Id="rId5" Type="http://schemas.openxmlformats.org/officeDocument/2006/relationships/image" Target="../media/image3.jpg"/><Relationship Id="rId15" Type="http://schemas.openxmlformats.org/officeDocument/2006/relationships/image" Target="../media/image13.jpg"/><Relationship Id="rId23" Type="http://schemas.openxmlformats.org/officeDocument/2006/relationships/image" Target="../media/image21.jpg"/><Relationship Id="rId28" Type="http://schemas.openxmlformats.org/officeDocument/2006/relationships/image" Target="../media/image26.png"/><Relationship Id="rId10" Type="http://schemas.openxmlformats.org/officeDocument/2006/relationships/image" Target="../media/image8.jpg"/><Relationship Id="rId19" Type="http://schemas.openxmlformats.org/officeDocument/2006/relationships/image" Target="../media/image17.jpg"/><Relationship Id="rId31" Type="http://schemas.openxmlformats.org/officeDocument/2006/relationships/image" Target="../media/image29.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png"/><Relationship Id="rId22" Type="http://schemas.openxmlformats.org/officeDocument/2006/relationships/image" Target="../media/image20.jpg"/><Relationship Id="rId27" Type="http://schemas.openxmlformats.org/officeDocument/2006/relationships/image" Target="../media/image25.png"/><Relationship Id="rId30"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52C818E6-0E31-064B-89DF-E1CDD27FF87B}"/>
              </a:ext>
            </a:extLst>
          </p:cNvPr>
          <p:cNvGrpSpPr/>
          <p:nvPr/>
        </p:nvGrpSpPr>
        <p:grpSpPr>
          <a:xfrm>
            <a:off x="2249890" y="15853604"/>
            <a:ext cx="26071447" cy="19618276"/>
            <a:chOff x="1717246" y="7999858"/>
            <a:chExt cx="26071447" cy="19618276"/>
          </a:xfrm>
        </p:grpSpPr>
        <p:pic>
          <p:nvPicPr>
            <p:cNvPr id="17" name="Picture 16">
              <a:extLst>
                <a:ext uri="{FF2B5EF4-FFF2-40B4-BE49-F238E27FC236}">
                  <a16:creationId xmlns:a16="http://schemas.microsoft.com/office/drawing/2014/main" id="{C6684D2C-8D8F-0D42-A478-39A21751198E}"/>
                </a:ext>
              </a:extLst>
            </p:cNvPr>
            <p:cNvPicPr>
              <a:picLocks noChangeAspect="1"/>
            </p:cNvPicPr>
            <p:nvPr/>
          </p:nvPicPr>
          <p:blipFill rotWithShape="1">
            <a:blip r:embed="rId3"/>
            <a:srcRect l="4587" r="11765"/>
            <a:stretch/>
          </p:blipFill>
          <p:spPr>
            <a:xfrm>
              <a:off x="8201075" y="8016696"/>
              <a:ext cx="6501384" cy="10058400"/>
            </a:xfrm>
            <a:prstGeom prst="rect">
              <a:avLst/>
            </a:prstGeom>
            <a:ln>
              <a:noFill/>
            </a:ln>
          </p:spPr>
        </p:pic>
        <p:pic>
          <p:nvPicPr>
            <p:cNvPr id="19" name="Picture 18">
              <a:extLst>
                <a:ext uri="{FF2B5EF4-FFF2-40B4-BE49-F238E27FC236}">
                  <a16:creationId xmlns:a16="http://schemas.microsoft.com/office/drawing/2014/main" id="{5F4C7630-03DA-3347-A80F-3530BFCA3E68}"/>
                </a:ext>
              </a:extLst>
            </p:cNvPr>
            <p:cNvPicPr>
              <a:picLocks noChangeAspect="1"/>
            </p:cNvPicPr>
            <p:nvPr/>
          </p:nvPicPr>
          <p:blipFill rotWithShape="1">
            <a:blip r:embed="rId4"/>
            <a:srcRect l="4587" r="11766"/>
            <a:stretch/>
          </p:blipFill>
          <p:spPr>
            <a:xfrm>
              <a:off x="14721890" y="8009046"/>
              <a:ext cx="6501384" cy="10058400"/>
            </a:xfrm>
            <a:prstGeom prst="rect">
              <a:avLst/>
            </a:prstGeom>
            <a:ln>
              <a:noFill/>
            </a:ln>
          </p:spPr>
        </p:pic>
        <p:pic>
          <p:nvPicPr>
            <p:cNvPr id="21" name="Picture 20">
              <a:extLst>
                <a:ext uri="{FF2B5EF4-FFF2-40B4-BE49-F238E27FC236}">
                  <a16:creationId xmlns:a16="http://schemas.microsoft.com/office/drawing/2014/main" id="{E9D728D4-3378-F444-BDBF-02564765818F}"/>
                </a:ext>
              </a:extLst>
            </p:cNvPr>
            <p:cNvPicPr>
              <a:picLocks noChangeAspect="1"/>
            </p:cNvPicPr>
            <p:nvPr/>
          </p:nvPicPr>
          <p:blipFill rotWithShape="1">
            <a:blip r:embed="rId5"/>
            <a:srcRect l="4587" r="11766"/>
            <a:stretch/>
          </p:blipFill>
          <p:spPr>
            <a:xfrm>
              <a:off x="21287309" y="7999858"/>
              <a:ext cx="6501384" cy="10058400"/>
            </a:xfrm>
            <a:prstGeom prst="rect">
              <a:avLst/>
            </a:prstGeom>
            <a:ln>
              <a:noFill/>
            </a:ln>
          </p:spPr>
        </p:pic>
        <p:pic>
          <p:nvPicPr>
            <p:cNvPr id="28" name="Picture 27">
              <a:extLst>
                <a:ext uri="{FF2B5EF4-FFF2-40B4-BE49-F238E27FC236}">
                  <a16:creationId xmlns:a16="http://schemas.microsoft.com/office/drawing/2014/main" id="{1318E6B7-EC63-9D4B-9179-E257A3995CC6}"/>
                </a:ext>
              </a:extLst>
            </p:cNvPr>
            <p:cNvPicPr>
              <a:picLocks noChangeAspect="1"/>
            </p:cNvPicPr>
            <p:nvPr/>
          </p:nvPicPr>
          <p:blipFill rotWithShape="1">
            <a:blip r:embed="rId6"/>
            <a:srcRect l="4587" t="3748" r="11812"/>
            <a:stretch/>
          </p:blipFill>
          <p:spPr>
            <a:xfrm>
              <a:off x="21243833" y="17916224"/>
              <a:ext cx="6497830" cy="9681461"/>
            </a:xfrm>
            <a:prstGeom prst="rect">
              <a:avLst/>
            </a:prstGeom>
            <a:ln>
              <a:noFill/>
            </a:ln>
          </p:spPr>
        </p:pic>
        <p:pic>
          <p:nvPicPr>
            <p:cNvPr id="23" name="Picture 22">
              <a:extLst>
                <a:ext uri="{FF2B5EF4-FFF2-40B4-BE49-F238E27FC236}">
                  <a16:creationId xmlns:a16="http://schemas.microsoft.com/office/drawing/2014/main" id="{06118F7B-8626-6040-9A75-DA2913C1A966}"/>
                </a:ext>
              </a:extLst>
            </p:cNvPr>
            <p:cNvPicPr>
              <a:picLocks noChangeAspect="1"/>
            </p:cNvPicPr>
            <p:nvPr/>
          </p:nvPicPr>
          <p:blipFill rotWithShape="1">
            <a:blip r:embed="rId7"/>
            <a:srcRect l="4587" t="3748" r="11812"/>
            <a:stretch/>
          </p:blipFill>
          <p:spPr>
            <a:xfrm>
              <a:off x="8267225" y="17934880"/>
              <a:ext cx="6497830" cy="9681462"/>
            </a:xfrm>
            <a:prstGeom prst="rect">
              <a:avLst/>
            </a:prstGeom>
            <a:ln>
              <a:noFill/>
            </a:ln>
          </p:spPr>
        </p:pic>
        <p:pic>
          <p:nvPicPr>
            <p:cNvPr id="54" name="Picture 53">
              <a:extLst>
                <a:ext uri="{FF2B5EF4-FFF2-40B4-BE49-F238E27FC236}">
                  <a16:creationId xmlns:a16="http://schemas.microsoft.com/office/drawing/2014/main" id="{62C45B8F-5E7A-2947-8474-A1425152322B}"/>
                </a:ext>
              </a:extLst>
            </p:cNvPr>
            <p:cNvPicPr>
              <a:picLocks noChangeAspect="1"/>
            </p:cNvPicPr>
            <p:nvPr/>
          </p:nvPicPr>
          <p:blipFill rotWithShape="1">
            <a:blip r:embed="rId8"/>
            <a:srcRect l="4587" r="10564"/>
            <a:stretch/>
          </p:blipFill>
          <p:spPr>
            <a:xfrm>
              <a:off x="1717246" y="7999858"/>
              <a:ext cx="6594812" cy="10058400"/>
            </a:xfrm>
            <a:prstGeom prst="rect">
              <a:avLst/>
            </a:prstGeom>
            <a:ln>
              <a:noFill/>
            </a:ln>
          </p:spPr>
        </p:pic>
        <p:pic>
          <p:nvPicPr>
            <p:cNvPr id="56" name="Picture 55">
              <a:extLst>
                <a:ext uri="{FF2B5EF4-FFF2-40B4-BE49-F238E27FC236}">
                  <a16:creationId xmlns:a16="http://schemas.microsoft.com/office/drawing/2014/main" id="{9DC8A4B7-9271-9443-82BA-92E9F2DB9192}"/>
                </a:ext>
              </a:extLst>
            </p:cNvPr>
            <p:cNvPicPr>
              <a:picLocks noChangeAspect="1"/>
            </p:cNvPicPr>
            <p:nvPr/>
          </p:nvPicPr>
          <p:blipFill rotWithShape="1">
            <a:blip r:embed="rId9"/>
            <a:srcRect l="4587" t="3588" r="11812"/>
            <a:stretch/>
          </p:blipFill>
          <p:spPr>
            <a:xfrm>
              <a:off x="14715704" y="17920681"/>
              <a:ext cx="6497830" cy="9697453"/>
            </a:xfrm>
            <a:prstGeom prst="rect">
              <a:avLst/>
            </a:prstGeom>
            <a:ln>
              <a:noFill/>
            </a:ln>
          </p:spPr>
        </p:pic>
        <p:pic>
          <p:nvPicPr>
            <p:cNvPr id="52" name="Picture 51">
              <a:extLst>
                <a:ext uri="{FF2B5EF4-FFF2-40B4-BE49-F238E27FC236}">
                  <a16:creationId xmlns:a16="http://schemas.microsoft.com/office/drawing/2014/main" id="{60591CA6-5DBE-654E-994E-E7E78E7FF141}"/>
                </a:ext>
              </a:extLst>
            </p:cNvPr>
            <p:cNvPicPr>
              <a:picLocks noChangeAspect="1"/>
            </p:cNvPicPr>
            <p:nvPr/>
          </p:nvPicPr>
          <p:blipFill rotWithShape="1">
            <a:blip r:embed="rId10"/>
            <a:srcRect l="4587" t="3748" r="11812"/>
            <a:stretch/>
          </p:blipFill>
          <p:spPr>
            <a:xfrm>
              <a:off x="1739095" y="17934880"/>
              <a:ext cx="6497831" cy="9681463"/>
            </a:xfrm>
            <a:prstGeom prst="rect">
              <a:avLst/>
            </a:prstGeom>
            <a:ln>
              <a:noFill/>
            </a:ln>
          </p:spPr>
        </p:pic>
      </p:grpSp>
      <p:sp>
        <p:nvSpPr>
          <p:cNvPr id="5" name="Rectangle 122"/>
          <p:cNvSpPr>
            <a:spLocks noChangeArrowheads="1"/>
          </p:cNvSpPr>
          <p:nvPr/>
        </p:nvSpPr>
        <p:spPr bwMode="auto">
          <a:xfrm>
            <a:off x="5571" y="11991"/>
            <a:ext cx="51288499" cy="4149297"/>
          </a:xfrm>
          <a:prstGeom prst="rect">
            <a:avLst/>
          </a:prstGeom>
          <a:solidFill>
            <a:schemeClr val="accent5">
              <a:lumMod val="20000"/>
              <a:lumOff val="80000"/>
            </a:schemeClr>
          </a:solidFill>
          <a:ln w="9525">
            <a:noFill/>
            <a:miter lim="800000"/>
            <a:headEnd/>
            <a:tailEnd/>
          </a:ln>
        </p:spPr>
        <p:txBody>
          <a:bodyPr wrap="none" lIns="0" tIns="468000" rIns="0" bIns="42122" anchor="t" anchorCtr="0">
            <a:prstTxWarp prst="textNoShape">
              <a:avLst/>
            </a:prstTxWarp>
          </a:bodyPr>
          <a:lstStyle/>
          <a:p>
            <a:pPr algn="ctr" defTabSz="842963">
              <a:lnSpc>
                <a:spcPct val="50000"/>
              </a:lnSpc>
              <a:spcBef>
                <a:spcPct val="40000"/>
              </a:spcBef>
            </a:pPr>
            <a:r>
              <a:rPr lang="en-US" sz="9600" dirty="0">
                <a:latin typeface="Arial" panose="020B0604020202020204" pitchFamily="34" charset="0"/>
                <a:cs typeface="Arial" panose="020B0604020202020204" pitchFamily="34" charset="0"/>
              </a:rPr>
              <a:t> </a:t>
            </a:r>
            <a:endParaRPr lang="de-CH" sz="5500" dirty="0">
              <a:latin typeface="Arial" panose="020B0604020202020204" pitchFamily="34" charset="0"/>
              <a:cs typeface="Arial" panose="020B0604020202020204" pitchFamily="34" charset="0"/>
            </a:endParaRPr>
          </a:p>
        </p:txBody>
      </p:sp>
      <p:sp>
        <p:nvSpPr>
          <p:cNvPr id="7" name="Rectangle 6"/>
          <p:cNvSpPr/>
          <p:nvPr/>
        </p:nvSpPr>
        <p:spPr>
          <a:xfrm>
            <a:off x="2782758" y="2460783"/>
            <a:ext cx="42805461" cy="1323439"/>
          </a:xfrm>
          <a:prstGeom prst="rect">
            <a:avLst/>
          </a:prstGeom>
        </p:spPr>
        <p:txBody>
          <a:bodyPr wrap="square">
            <a:spAutoFit/>
          </a:bodyPr>
          <a:lstStyle/>
          <a:p>
            <a:pPr algn="ctr"/>
            <a:r>
              <a:rPr lang="en-US" sz="4800" dirty="0">
                <a:latin typeface="Arial" panose="020B0604020202020204" pitchFamily="34" charset="0"/>
                <a:cs typeface="Arial" panose="020B0604020202020204" pitchFamily="34" charset="0"/>
              </a:rPr>
              <a:t>Sebastian W. Hoch</a:t>
            </a:r>
          </a:p>
          <a:p>
            <a:pPr algn="ctr"/>
            <a:r>
              <a:rPr lang="en-US" sz="3200" dirty="0">
                <a:latin typeface="Arial" panose="020B0604020202020204" pitchFamily="34" charset="0"/>
                <a:cs typeface="Arial" panose="020B0604020202020204" pitchFamily="34" charset="0"/>
              </a:rPr>
              <a:t>University of Utah</a:t>
            </a:r>
            <a:endParaRPr lang="de-CH" sz="3200" dirty="0">
              <a:latin typeface="Arial" panose="020B0604020202020204" pitchFamily="34" charset="0"/>
              <a:cs typeface="Arial" panose="020B0604020202020204" pitchFamily="34" charset="0"/>
            </a:endParaRPr>
          </a:p>
        </p:txBody>
      </p:sp>
      <p:sp>
        <p:nvSpPr>
          <p:cNvPr id="8" name="Text Box 50"/>
          <p:cNvSpPr txBox="1">
            <a:spLocks noChangeArrowheads="1"/>
          </p:cNvSpPr>
          <p:nvPr/>
        </p:nvSpPr>
        <p:spPr bwMode="auto">
          <a:xfrm>
            <a:off x="42880229" y="2499923"/>
            <a:ext cx="6055152" cy="1450884"/>
          </a:xfrm>
          <a:prstGeom prst="rect">
            <a:avLst/>
          </a:prstGeom>
          <a:noFill/>
          <a:ln w="9525">
            <a:noFill/>
            <a:miter lim="800000"/>
            <a:headEnd/>
            <a:tailEnd/>
          </a:ln>
        </p:spPr>
        <p:txBody>
          <a:bodyPr wrap="square" lIns="0" tIns="47866" rIns="0" bIns="47866" anchor="ctr">
            <a:prstTxWarp prst="textNoShape">
              <a:avLst/>
            </a:prstTxWarp>
            <a:spAutoFit/>
          </a:bodyPr>
          <a:lstStyle/>
          <a:p>
            <a:r>
              <a:rPr lang="en-US" sz="4400" i="1" dirty="0">
                <a:latin typeface="Arial" panose="020B0604020202020204" pitchFamily="34" charset="0"/>
                <a:cs typeface="Arial" panose="020B0604020202020204" pitchFamily="34" charset="0"/>
              </a:rPr>
              <a:t>2022 Air Quality: Science for Solutions</a:t>
            </a:r>
          </a:p>
        </p:txBody>
      </p:sp>
      <p:pic>
        <p:nvPicPr>
          <p:cNvPr id="10" name="Picture 9" descr="Mount_Met_Group.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230" y="2233595"/>
            <a:ext cx="3034955" cy="1318568"/>
          </a:xfrm>
          <a:prstGeom prst="rect">
            <a:avLst/>
          </a:prstGeom>
        </p:spPr>
      </p:pic>
      <p:pic>
        <p:nvPicPr>
          <p:cNvPr id="11" name="Picture 10" descr="Ulog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230" y="195621"/>
            <a:ext cx="2332528" cy="1601166"/>
          </a:xfrm>
          <a:prstGeom prst="rect">
            <a:avLst/>
          </a:prstGeom>
        </p:spPr>
      </p:pic>
      <p:sp>
        <p:nvSpPr>
          <p:cNvPr id="13" name="TextBox 12"/>
          <p:cNvSpPr txBox="1"/>
          <p:nvPr/>
        </p:nvSpPr>
        <p:spPr>
          <a:xfrm>
            <a:off x="0" y="35516793"/>
            <a:ext cx="51206400" cy="1107996"/>
          </a:xfrm>
          <a:prstGeom prst="rect">
            <a:avLst/>
          </a:prstGeom>
          <a:solidFill>
            <a:schemeClr val="accent5">
              <a:lumMod val="20000"/>
              <a:lumOff val="80000"/>
            </a:schemeClr>
          </a:solidFill>
        </p:spPr>
        <p:txBody>
          <a:bodyPr wrap="square" rtlCol="0" anchor="b" anchorCtr="0">
            <a:spAutoFit/>
          </a:bodyPr>
          <a:lstStyle/>
          <a:p>
            <a:endParaRPr lang="en-US" sz="6600" dirty="0">
              <a:latin typeface="Arial" panose="020B0604020202020204" pitchFamily="34" charset="0"/>
              <a:cs typeface="Arial" panose="020B0604020202020204" pitchFamily="34" charset="0"/>
            </a:endParaRPr>
          </a:p>
        </p:txBody>
      </p:sp>
      <p:sp>
        <p:nvSpPr>
          <p:cNvPr id="14" name="Rectangle 13"/>
          <p:cNvSpPr/>
          <p:nvPr/>
        </p:nvSpPr>
        <p:spPr>
          <a:xfrm>
            <a:off x="44211235" y="35766700"/>
            <a:ext cx="6714699" cy="584776"/>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Contact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sebastian.hoch@utah.edu</a:t>
            </a:r>
            <a:endParaRPr lang="en-US" sz="3200" dirty="0">
              <a:latin typeface="Arial" panose="020B0604020202020204" pitchFamily="34" charset="0"/>
              <a:cs typeface="Arial" panose="020B0604020202020204" pitchFamily="34" charset="0"/>
            </a:endParaRPr>
          </a:p>
        </p:txBody>
      </p:sp>
      <p:sp>
        <p:nvSpPr>
          <p:cNvPr id="15" name="TextBox 14"/>
          <p:cNvSpPr txBox="1"/>
          <p:nvPr/>
        </p:nvSpPr>
        <p:spPr>
          <a:xfrm>
            <a:off x="133115" y="35532182"/>
            <a:ext cx="17282294"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Acknowledgments</a:t>
            </a:r>
            <a:r>
              <a:rPr lang="en-US" sz="3200" dirty="0">
                <a:latin typeface="Arial" panose="020B0604020202020204" pitchFamily="34" charset="0"/>
                <a:cs typeface="Arial" panose="020B0604020202020204" pitchFamily="34" charset="0"/>
              </a:rPr>
              <a:t>:	Funding from the Utah Department of Environmental Quality </a:t>
            </a:r>
          </a:p>
          <a:p>
            <a:r>
              <a:rPr lang="en-US" sz="3200" dirty="0">
                <a:latin typeface="Arial" panose="020B0604020202020204" pitchFamily="34" charset="0"/>
                <a:cs typeface="Arial" panose="020B0604020202020204" pitchFamily="34" charset="0"/>
              </a:rPr>
              <a:t> 		Discussions with </a:t>
            </a:r>
            <a:r>
              <a:rPr lang="en-US" sz="3200" b="1" dirty="0">
                <a:latin typeface="Arial" panose="020B0604020202020204" pitchFamily="34" charset="0"/>
                <a:cs typeface="Arial" panose="020B0604020202020204" pitchFamily="34" charset="0"/>
              </a:rPr>
              <a:t>Jackson </a:t>
            </a:r>
            <a:r>
              <a:rPr lang="en-US" sz="3200" b="1" dirty="0" err="1">
                <a:latin typeface="Arial" panose="020B0604020202020204" pitchFamily="34" charset="0"/>
                <a:cs typeface="Arial" panose="020B0604020202020204" pitchFamily="34" charset="0"/>
              </a:rPr>
              <a:t>Sponaugle</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and </a:t>
            </a:r>
            <a:r>
              <a:rPr lang="en-US" sz="3200" b="1" dirty="0" err="1">
                <a:latin typeface="Arial" panose="020B0604020202020204" pitchFamily="34" charset="0"/>
                <a:cs typeface="Arial" panose="020B0604020202020204" pitchFamily="34" charset="0"/>
              </a:rPr>
              <a:t>Niwde</a:t>
            </a:r>
            <a:r>
              <a:rPr lang="en-US" sz="3200" b="1" dirty="0">
                <a:latin typeface="Arial" panose="020B0604020202020204" pitchFamily="34" charset="0"/>
                <a:cs typeface="Arial" panose="020B0604020202020204" pitchFamily="34" charset="0"/>
              </a:rPr>
              <a:t> Rivera</a:t>
            </a:r>
          </a:p>
        </p:txBody>
      </p:sp>
      <p:sp>
        <p:nvSpPr>
          <p:cNvPr id="25" name="Rectangle 24"/>
          <p:cNvSpPr/>
          <p:nvPr/>
        </p:nvSpPr>
        <p:spPr>
          <a:xfrm>
            <a:off x="4763124" y="508537"/>
            <a:ext cx="40782240" cy="1569660"/>
          </a:xfrm>
          <a:prstGeom prst="rect">
            <a:avLst/>
          </a:prstGeom>
        </p:spPr>
        <p:txBody>
          <a:bodyPr wrap="square">
            <a:spAutoFit/>
          </a:bodyPr>
          <a:lstStyle/>
          <a:p>
            <a:pPr algn="ctr"/>
            <a:r>
              <a:rPr lang="en-US" sz="9600" dirty="0">
                <a:latin typeface="Arial" panose="020B0604020202020204" pitchFamily="34" charset="0"/>
                <a:cs typeface="Arial" panose="020B0604020202020204" pitchFamily="34" charset="0"/>
              </a:rPr>
              <a:t>PM</a:t>
            </a:r>
            <a:r>
              <a:rPr lang="en-US" sz="9600" baseline="-25000" dirty="0">
                <a:latin typeface="Arial" panose="020B0604020202020204" pitchFamily="34" charset="0"/>
                <a:cs typeface="Arial" panose="020B0604020202020204" pitchFamily="34" charset="0"/>
              </a:rPr>
              <a:t>2.5</a:t>
            </a:r>
            <a:r>
              <a:rPr lang="en-US" sz="9600" dirty="0">
                <a:latin typeface="Arial" panose="020B0604020202020204" pitchFamily="34" charset="0"/>
                <a:cs typeface="Arial" panose="020B0604020202020204" pitchFamily="34" charset="0"/>
              </a:rPr>
              <a:t> and Ozone Transport Through a Salt Lake Valley Tributary Canyon</a:t>
            </a:r>
            <a:endParaRPr lang="en-US" sz="8800" dirty="0">
              <a:latin typeface="Arial" panose="020B0604020202020204" pitchFamily="34" charset="0"/>
              <a:cs typeface="Arial" panose="020B0604020202020204" pitchFamily="34" charset="0"/>
            </a:endParaRPr>
          </a:p>
        </p:txBody>
      </p:sp>
      <p:pic>
        <p:nvPicPr>
          <p:cNvPr id="96" name="Picture 95">
            <a:extLst>
              <a:ext uri="{FF2B5EF4-FFF2-40B4-BE49-F238E27FC236}">
                <a16:creationId xmlns:a16="http://schemas.microsoft.com/office/drawing/2014/main" id="{A4E28C78-5D31-F44E-BF06-BF68DB99A2CB}"/>
              </a:ext>
            </a:extLst>
          </p:cNvPr>
          <p:cNvPicPr>
            <a:picLocks noChangeAspect="1"/>
          </p:cNvPicPr>
          <p:nvPr/>
        </p:nvPicPr>
        <p:blipFill>
          <a:blip r:embed="rId13"/>
          <a:stretch>
            <a:fillRect/>
          </a:stretch>
        </p:blipFill>
        <p:spPr>
          <a:xfrm>
            <a:off x="47568585" y="224524"/>
            <a:ext cx="3080743" cy="2787973"/>
          </a:xfrm>
          <a:prstGeom prst="rect">
            <a:avLst/>
          </a:prstGeom>
        </p:spPr>
      </p:pic>
      <p:sp>
        <p:nvSpPr>
          <p:cNvPr id="161" name="Rectangle 160">
            <a:extLst>
              <a:ext uri="{FF2B5EF4-FFF2-40B4-BE49-F238E27FC236}">
                <a16:creationId xmlns:a16="http://schemas.microsoft.com/office/drawing/2014/main" id="{5B816A23-5064-A343-A648-A0B76B91F7DD}"/>
              </a:ext>
            </a:extLst>
          </p:cNvPr>
          <p:cNvSpPr/>
          <p:nvPr/>
        </p:nvSpPr>
        <p:spPr>
          <a:xfrm>
            <a:off x="177594" y="7131663"/>
            <a:ext cx="13919601" cy="9140964"/>
          </a:xfrm>
          <a:prstGeom prst="rect">
            <a:avLst/>
          </a:prstGeom>
        </p:spPr>
        <p:txBody>
          <a:bodyPr wrap="square">
            <a:spAutoFit/>
          </a:bodyPr>
          <a:lstStyle/>
          <a:p>
            <a:pPr algn="just"/>
            <a:r>
              <a:rPr lang="en-US" sz="3200" b="1" dirty="0">
                <a:latin typeface="Arial" panose="020B0604020202020204" pitchFamily="34" charset="0"/>
                <a:cs typeface="Arial" panose="020B0604020202020204" pitchFamily="34" charset="0"/>
              </a:rPr>
              <a:t>The Red Butte Canyon Pollution Transport Study</a:t>
            </a: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Red Butte Canyon Air Mass Exchange and Pollution Transport Study</a:t>
            </a:r>
            <a:r>
              <a:rPr lang="en-US" sz="2400" dirty="0">
                <a:latin typeface="Arial" panose="020B0604020202020204" pitchFamily="34" charset="0"/>
                <a:cs typeface="Arial" panose="020B0604020202020204" pitchFamily="34" charset="0"/>
              </a:rPr>
              <a:t>, funded by the Utah Department of Environmental Quality, initially targeted observation only in the 2019-2020 winter season. Due to the pandemic it was extended through fall 2021. Goal of the study was to develop an observational strategy to quantify the mass transport of pollutants such as ozone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and fine particulate matter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through Red Butte Canyon, a representative canyon on the northeastern side of the Salt Lake Valley.</a:t>
            </a:r>
          </a:p>
          <a:p>
            <a:pPr algn="just"/>
            <a:endParaRPr lang="en-US" sz="1800" dirty="0">
              <a:latin typeface="Arial" panose="020B0604020202020204" pitchFamily="34" charset="0"/>
              <a:cs typeface="Arial" panose="020B0604020202020204" pitchFamily="34" charset="0"/>
            </a:endParaRPr>
          </a:p>
          <a:p>
            <a:pPr algn="just"/>
            <a:r>
              <a:rPr lang="en-US" sz="3200" b="1" dirty="0">
                <a:latin typeface="Arial" panose="020B0604020202020204" pitchFamily="34" charset="0"/>
                <a:cs typeface="Arial" panose="020B0604020202020204" pitchFamily="34" charset="0"/>
              </a:rPr>
              <a:t>Methodology</a:t>
            </a:r>
          </a:p>
          <a:p>
            <a:pPr algn="just"/>
            <a:r>
              <a:rPr lang="en-US" sz="2400" dirty="0">
                <a:latin typeface="Arial" panose="020B0604020202020204" pitchFamily="34" charset="0"/>
                <a:cs typeface="Arial" panose="020B0604020202020204" pitchFamily="34" charset="0"/>
              </a:rPr>
              <a:t>The University of Utah Doppler Wind LiDAR was deployed on a rooftop with a clear line-of-sight into the lower section of Red Butte Canyon, and programmed to regularly scan Range-Height-Indicator (RHI) scans into the valley cross section. Vertical wind profile estimates derived from these scans were combined with valley cross sections areas calculated from a digital elevation model (Fig. 3) to derive volume fluxes up and down the tributary canyon. These volume fluxes were then combined with nearby observations of ozone and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concentrations to estimate mass transport of these pollutants. </a:t>
            </a:r>
          </a:p>
          <a:p>
            <a:pPr algn="just"/>
            <a:endParaRPr lang="en-US" sz="1400" dirty="0">
              <a:latin typeface="Arial" panose="020B0604020202020204" pitchFamily="34" charset="0"/>
              <a:cs typeface="Arial" panose="020B0604020202020204" pitchFamily="34" charset="0"/>
            </a:endParaRPr>
          </a:p>
          <a:p>
            <a:pPr algn="just"/>
            <a:r>
              <a:rPr lang="en-US" sz="3200" b="1" dirty="0">
                <a:latin typeface="Arial" panose="020B0604020202020204" pitchFamily="34" charset="0"/>
                <a:cs typeface="Arial" panose="020B0604020202020204" pitchFamily="34" charset="0"/>
              </a:rPr>
              <a:t>Results</a:t>
            </a:r>
          </a:p>
          <a:p>
            <a:pPr algn="just"/>
            <a:r>
              <a:rPr lang="en-US" sz="2400" dirty="0">
                <a:latin typeface="Arial" panose="020B0604020202020204" pitchFamily="34" charset="0"/>
                <a:cs typeface="Arial" panose="020B0604020202020204" pitchFamily="34" charset="0"/>
              </a:rPr>
              <a:t>While data from almost two years are available, we here present two case studies for: </a:t>
            </a:r>
          </a:p>
          <a:p>
            <a:pPr marL="342900" indent="-342900" algn="just">
              <a:buFont typeface="Wingdings" pitchFamily="2" charset="2"/>
              <a:buChar char="Ø"/>
            </a:pPr>
            <a:r>
              <a:rPr lang="en-US" sz="2400" dirty="0">
                <a:latin typeface="Arial" panose="020B0604020202020204" pitchFamily="34" charset="0"/>
                <a:cs typeface="Arial" panose="020B0604020202020204" pitchFamily="34" charset="0"/>
              </a:rPr>
              <a:t>The wintertime particulate pollution episode of 1-4 December 2019</a:t>
            </a:r>
          </a:p>
          <a:p>
            <a:pPr marL="342900" indent="-342900" algn="just">
              <a:buFont typeface="Wingdings" pitchFamily="2" charset="2"/>
              <a:buChar char="Ø"/>
            </a:pPr>
            <a:r>
              <a:rPr lang="en-US" sz="2400" dirty="0">
                <a:latin typeface="Arial" panose="020B0604020202020204" pitchFamily="34" charset="0"/>
                <a:cs typeface="Arial" panose="020B0604020202020204" pitchFamily="34" charset="0"/>
              </a:rPr>
              <a:t>The 21-23 August 2020 summertime episode combining high-ozone and high PM</a:t>
            </a:r>
            <a:r>
              <a:rPr lang="en-US" sz="2400" baseline="-25000" dirty="0">
                <a:latin typeface="Arial" panose="020B0604020202020204" pitchFamily="34" charset="0"/>
                <a:cs typeface="Arial" panose="020B0604020202020204" pitchFamily="34" charset="0"/>
              </a:rPr>
              <a:t>2.5</a:t>
            </a:r>
          </a:p>
          <a:p>
            <a:pPr marL="342900" indent="-342900" algn="just">
              <a:buFont typeface="Wingdings" pitchFamily="2" charset="2"/>
              <a:buChar char="Ø"/>
            </a:pPr>
            <a:endParaRPr lang="en-US" sz="9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Figures below show time-height cross sections of the wind field, volume fluxes, ozone and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mass transport, as well as time series of near-surface pollutants and of height-integrated transport. </a:t>
            </a:r>
          </a:p>
        </p:txBody>
      </p:sp>
      <p:pic>
        <p:nvPicPr>
          <p:cNvPr id="257" name="Picture 256" descr="Screen Shot 2017-01-19 at 11.54.05 AM.png">
            <a:extLst>
              <a:ext uri="{FF2B5EF4-FFF2-40B4-BE49-F238E27FC236}">
                <a16:creationId xmlns:a16="http://schemas.microsoft.com/office/drawing/2014/main" id="{CA8EE47F-EF2F-BA45-9040-18508AF17C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87687" y="35637398"/>
            <a:ext cx="2335910" cy="866785"/>
          </a:xfrm>
          <a:prstGeom prst="rect">
            <a:avLst/>
          </a:prstGeom>
        </p:spPr>
      </p:pic>
      <p:grpSp>
        <p:nvGrpSpPr>
          <p:cNvPr id="57" name="Group 56">
            <a:extLst>
              <a:ext uri="{FF2B5EF4-FFF2-40B4-BE49-F238E27FC236}">
                <a16:creationId xmlns:a16="http://schemas.microsoft.com/office/drawing/2014/main" id="{11950B3F-C519-114E-9439-B73800795771}"/>
              </a:ext>
            </a:extLst>
          </p:cNvPr>
          <p:cNvGrpSpPr/>
          <p:nvPr/>
        </p:nvGrpSpPr>
        <p:grpSpPr>
          <a:xfrm>
            <a:off x="31081251" y="15923506"/>
            <a:ext cx="19593548" cy="19523892"/>
            <a:chOff x="30517225" y="7856692"/>
            <a:chExt cx="19593548" cy="19523892"/>
          </a:xfrm>
        </p:grpSpPr>
        <p:pic>
          <p:nvPicPr>
            <p:cNvPr id="30" name="Picture 29">
              <a:extLst>
                <a:ext uri="{FF2B5EF4-FFF2-40B4-BE49-F238E27FC236}">
                  <a16:creationId xmlns:a16="http://schemas.microsoft.com/office/drawing/2014/main" id="{35F4B86F-EEF1-574C-A245-16D055EF82EB}"/>
                </a:ext>
              </a:extLst>
            </p:cNvPr>
            <p:cNvPicPr>
              <a:picLocks noChangeAspect="1"/>
            </p:cNvPicPr>
            <p:nvPr/>
          </p:nvPicPr>
          <p:blipFill rotWithShape="1">
            <a:blip r:embed="rId15"/>
            <a:srcRect l="4587" r="11766"/>
            <a:stretch/>
          </p:blipFill>
          <p:spPr>
            <a:xfrm>
              <a:off x="30517225" y="7947899"/>
              <a:ext cx="6501384" cy="10058400"/>
            </a:xfrm>
            <a:prstGeom prst="rect">
              <a:avLst/>
            </a:prstGeom>
          </p:spPr>
        </p:pic>
        <p:pic>
          <p:nvPicPr>
            <p:cNvPr id="32" name="Picture 31">
              <a:extLst>
                <a:ext uri="{FF2B5EF4-FFF2-40B4-BE49-F238E27FC236}">
                  <a16:creationId xmlns:a16="http://schemas.microsoft.com/office/drawing/2014/main" id="{02092179-E417-124F-B681-5FF75799B1B4}"/>
                </a:ext>
              </a:extLst>
            </p:cNvPr>
            <p:cNvPicPr>
              <a:picLocks noChangeAspect="1"/>
            </p:cNvPicPr>
            <p:nvPr/>
          </p:nvPicPr>
          <p:blipFill rotWithShape="1">
            <a:blip r:embed="rId16"/>
            <a:srcRect l="4588" r="11766"/>
            <a:stretch/>
          </p:blipFill>
          <p:spPr>
            <a:xfrm>
              <a:off x="37037784" y="7890846"/>
              <a:ext cx="6501384" cy="10058400"/>
            </a:xfrm>
            <a:prstGeom prst="rect">
              <a:avLst/>
            </a:prstGeom>
          </p:spPr>
        </p:pic>
        <p:pic>
          <p:nvPicPr>
            <p:cNvPr id="34" name="Picture 33">
              <a:extLst>
                <a:ext uri="{FF2B5EF4-FFF2-40B4-BE49-F238E27FC236}">
                  <a16:creationId xmlns:a16="http://schemas.microsoft.com/office/drawing/2014/main" id="{E66990BE-B494-2443-B3F7-DBCF641B897F}"/>
                </a:ext>
              </a:extLst>
            </p:cNvPr>
            <p:cNvPicPr>
              <a:picLocks noChangeAspect="1"/>
            </p:cNvPicPr>
            <p:nvPr/>
          </p:nvPicPr>
          <p:blipFill rotWithShape="1">
            <a:blip r:embed="rId17"/>
            <a:srcRect l="4588" r="11766"/>
            <a:stretch/>
          </p:blipFill>
          <p:spPr>
            <a:xfrm>
              <a:off x="43580901" y="7856692"/>
              <a:ext cx="6501384" cy="10058400"/>
            </a:xfrm>
            <a:prstGeom prst="rect">
              <a:avLst/>
            </a:prstGeom>
          </p:spPr>
        </p:pic>
        <p:pic>
          <p:nvPicPr>
            <p:cNvPr id="38" name="Picture 37">
              <a:extLst>
                <a:ext uri="{FF2B5EF4-FFF2-40B4-BE49-F238E27FC236}">
                  <a16:creationId xmlns:a16="http://schemas.microsoft.com/office/drawing/2014/main" id="{0B1D24F0-347A-C542-BD1C-44670360FB20}"/>
                </a:ext>
              </a:extLst>
            </p:cNvPr>
            <p:cNvPicPr>
              <a:picLocks noChangeAspect="1"/>
            </p:cNvPicPr>
            <p:nvPr/>
          </p:nvPicPr>
          <p:blipFill rotWithShape="1">
            <a:blip r:embed="rId18"/>
            <a:srcRect l="4588" t="3748" r="11785"/>
            <a:stretch/>
          </p:blipFill>
          <p:spPr>
            <a:xfrm>
              <a:off x="30518712" y="17699123"/>
              <a:ext cx="6499897" cy="9681461"/>
            </a:xfrm>
            <a:prstGeom prst="rect">
              <a:avLst/>
            </a:prstGeom>
          </p:spPr>
        </p:pic>
        <p:pic>
          <p:nvPicPr>
            <p:cNvPr id="40" name="Picture 39">
              <a:extLst>
                <a:ext uri="{FF2B5EF4-FFF2-40B4-BE49-F238E27FC236}">
                  <a16:creationId xmlns:a16="http://schemas.microsoft.com/office/drawing/2014/main" id="{F9EC2883-09EA-D948-A0D1-C035D289037C}"/>
                </a:ext>
              </a:extLst>
            </p:cNvPr>
            <p:cNvPicPr>
              <a:picLocks noChangeAspect="1"/>
            </p:cNvPicPr>
            <p:nvPr/>
          </p:nvPicPr>
          <p:blipFill rotWithShape="1">
            <a:blip r:embed="rId19"/>
            <a:srcRect l="4588" t="3748" r="11785"/>
            <a:stretch/>
          </p:blipFill>
          <p:spPr>
            <a:xfrm>
              <a:off x="37018609" y="17699123"/>
              <a:ext cx="6499897" cy="9681460"/>
            </a:xfrm>
            <a:prstGeom prst="rect">
              <a:avLst/>
            </a:prstGeom>
          </p:spPr>
        </p:pic>
        <p:pic>
          <p:nvPicPr>
            <p:cNvPr id="50" name="Picture 49">
              <a:extLst>
                <a:ext uri="{FF2B5EF4-FFF2-40B4-BE49-F238E27FC236}">
                  <a16:creationId xmlns:a16="http://schemas.microsoft.com/office/drawing/2014/main" id="{CA1BD42A-8E39-B44F-8814-566807F551A2}"/>
                </a:ext>
              </a:extLst>
            </p:cNvPr>
            <p:cNvPicPr>
              <a:picLocks noChangeAspect="1"/>
            </p:cNvPicPr>
            <p:nvPr/>
          </p:nvPicPr>
          <p:blipFill rotWithShape="1">
            <a:blip r:embed="rId20"/>
            <a:srcRect l="4588" t="3748" r="11785"/>
            <a:stretch/>
          </p:blipFill>
          <p:spPr>
            <a:xfrm>
              <a:off x="43610876" y="17699123"/>
              <a:ext cx="6499897" cy="9681460"/>
            </a:xfrm>
            <a:prstGeom prst="rect">
              <a:avLst/>
            </a:prstGeom>
          </p:spPr>
        </p:pic>
      </p:grpSp>
      <p:sp>
        <p:nvSpPr>
          <p:cNvPr id="98" name="TextBox 97">
            <a:extLst>
              <a:ext uri="{FF2B5EF4-FFF2-40B4-BE49-F238E27FC236}">
                <a16:creationId xmlns:a16="http://schemas.microsoft.com/office/drawing/2014/main" id="{BAA6057E-E616-5D44-B2A5-4DCB35BE0AD3}"/>
              </a:ext>
            </a:extLst>
          </p:cNvPr>
          <p:cNvSpPr txBox="1"/>
          <p:nvPr/>
        </p:nvSpPr>
        <p:spPr>
          <a:xfrm>
            <a:off x="162722" y="4299801"/>
            <a:ext cx="13984710" cy="2877711"/>
          </a:xfrm>
          <a:prstGeom prst="rect">
            <a:avLst/>
          </a:prstGeom>
          <a:noFill/>
        </p:spPr>
        <p:txBody>
          <a:bodyPr wrap="square" rtlCol="0">
            <a:spAutoFit/>
          </a:bodyPr>
          <a:lstStyle/>
          <a:p>
            <a:pPr>
              <a:spcAft>
                <a:spcPts val="600"/>
              </a:spcAft>
            </a:pPr>
            <a:r>
              <a:rPr lang="en-US" sz="3200" b="1" dirty="0">
                <a:latin typeface="Arial" panose="020B0604020202020204" pitchFamily="34" charset="0"/>
                <a:cs typeface="Arial" panose="020B0604020202020204" pitchFamily="34" charset="0"/>
              </a:rPr>
              <a:t>Introduction</a:t>
            </a:r>
            <a:endParaRPr lang="en-US" sz="2800" b="1"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 Salt Lake Valley and other populated topographic basins in northern Utah experience episodes of both wintertime (secondary) particulate pollution and high summertime ozone. High summertime concentrations of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due to wildfire smoke have also been observed in recent years. In order to better understand </a:t>
            </a:r>
            <a:r>
              <a:rPr lang="en-US" sz="2400" b="1" dirty="0">
                <a:latin typeface="Arial" panose="020B0604020202020204" pitchFamily="34" charset="0"/>
                <a:cs typeface="Arial" panose="020B0604020202020204" pitchFamily="34" charset="0"/>
              </a:rPr>
              <a:t>meteorological transport processes</a:t>
            </a:r>
            <a:r>
              <a:rPr lang="en-US" sz="2400" dirty="0">
                <a:latin typeface="Arial" panose="020B0604020202020204" pitchFamily="34" charset="0"/>
                <a:cs typeface="Arial" panose="020B0604020202020204" pitchFamily="34" charset="0"/>
              </a:rPr>
              <a:t> and their impact on the basin budget of pollutants and pollutant precursors, a better </a:t>
            </a:r>
            <a:r>
              <a:rPr lang="en-US" sz="2400" b="1" dirty="0">
                <a:latin typeface="Arial" panose="020B0604020202020204" pitchFamily="34" charset="0"/>
                <a:cs typeface="Arial" panose="020B0604020202020204" pitchFamily="34" charset="0"/>
              </a:rPr>
              <a:t>quantitative</a:t>
            </a:r>
            <a:r>
              <a:rPr lang="en-US" sz="2400" dirty="0">
                <a:latin typeface="Arial" panose="020B0604020202020204" pitchFamily="34" charset="0"/>
                <a:cs typeface="Arial" panose="020B0604020202020204" pitchFamily="34" charset="0"/>
              </a:rPr>
              <a:t> evaluation of these exchange processes is needed.</a:t>
            </a:r>
          </a:p>
        </p:txBody>
      </p:sp>
      <p:sp>
        <p:nvSpPr>
          <p:cNvPr id="78" name="TextBox 77">
            <a:extLst>
              <a:ext uri="{FF2B5EF4-FFF2-40B4-BE49-F238E27FC236}">
                <a16:creationId xmlns:a16="http://schemas.microsoft.com/office/drawing/2014/main" id="{E3CF25DF-06D0-CB44-B146-03107B9D30FD}"/>
              </a:ext>
            </a:extLst>
          </p:cNvPr>
          <p:cNvSpPr txBox="1"/>
          <p:nvPr/>
        </p:nvSpPr>
        <p:spPr>
          <a:xfrm>
            <a:off x="38258146" y="4466663"/>
            <a:ext cx="12329878" cy="3908762"/>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21-22 August 2020 Case Study</a:t>
            </a:r>
          </a:p>
          <a:p>
            <a:pPr algn="just"/>
            <a:r>
              <a:rPr lang="en-US" sz="2400" dirty="0">
                <a:latin typeface="Arial" panose="020B0604020202020204" pitchFamily="34" charset="0"/>
                <a:cs typeface="Arial" panose="020B0604020202020204" pitchFamily="34" charset="0"/>
              </a:rPr>
              <a:t>In mid/late August 2020, northern Utah was inundated by </a:t>
            </a:r>
            <a:r>
              <a:rPr lang="en-US" sz="2400" b="1" dirty="0">
                <a:latin typeface="Arial" panose="020B0604020202020204" pitchFamily="34" charset="0"/>
                <a:cs typeface="Arial" panose="020B0604020202020204" pitchFamily="34" charset="0"/>
              </a:rPr>
              <a:t>wildfire smoke </a:t>
            </a:r>
            <a:r>
              <a:rPr lang="en-US" sz="2400" dirty="0">
                <a:latin typeface="Arial" panose="020B0604020202020204" pitchFamily="34" charset="0"/>
                <a:cs typeface="Arial" panose="020B0604020202020204" pitchFamily="34" charset="0"/>
              </a:rPr>
              <a:t>while also suffering from </a:t>
            </a:r>
            <a:r>
              <a:rPr lang="en-US" sz="2400" b="1" dirty="0">
                <a:latin typeface="Arial" panose="020B0604020202020204" pitchFamily="34" charset="0"/>
                <a:cs typeface="Arial" panose="020B0604020202020204" pitchFamily="34" charset="0"/>
              </a:rPr>
              <a:t>high surface ozone </a:t>
            </a:r>
            <a:r>
              <a:rPr lang="en-US" sz="2400" dirty="0">
                <a:latin typeface="Arial" panose="020B0604020202020204" pitchFamily="34" charset="0"/>
                <a:cs typeface="Arial" panose="020B0604020202020204" pitchFamily="34" charset="0"/>
              </a:rPr>
              <a:t>concentrations. An adjusted RHI elevation angle allowed for the analysis incorporating deeper flow layers through the Red Butte Canyon drainage (Fig 5). </a:t>
            </a: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FA19A83E-51F0-8A4E-BBC2-1F9B95761496}"/>
              </a:ext>
            </a:extLst>
          </p:cNvPr>
          <p:cNvSpPr txBox="1"/>
          <p:nvPr/>
        </p:nvSpPr>
        <p:spPr>
          <a:xfrm>
            <a:off x="14229958" y="10305103"/>
            <a:ext cx="5091124" cy="184665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Fig. 1: Main observational sites: UU Mountain Meteorology  Laboratory (MTMET), the UU Lidar site, and the Red Butte Canyon Network site above Red Butte Reservoir (ABRB).</a:t>
            </a:r>
          </a:p>
          <a:p>
            <a:endParaRPr lang="en-US" sz="18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9249D893-51B2-8046-9C60-4E3983536B91}"/>
              </a:ext>
            </a:extLst>
          </p:cNvPr>
          <p:cNvPicPr>
            <a:picLocks noChangeAspect="1"/>
          </p:cNvPicPr>
          <p:nvPr/>
        </p:nvPicPr>
        <p:blipFill>
          <a:blip r:embed="rId21"/>
          <a:stretch>
            <a:fillRect/>
          </a:stretch>
        </p:blipFill>
        <p:spPr>
          <a:xfrm>
            <a:off x="14302054" y="4258921"/>
            <a:ext cx="4864406" cy="5925577"/>
          </a:xfrm>
          <a:prstGeom prst="rect">
            <a:avLst/>
          </a:prstGeom>
        </p:spPr>
      </p:pic>
      <p:sp>
        <p:nvSpPr>
          <p:cNvPr id="82" name="TextBox 81">
            <a:extLst>
              <a:ext uri="{FF2B5EF4-FFF2-40B4-BE49-F238E27FC236}">
                <a16:creationId xmlns:a16="http://schemas.microsoft.com/office/drawing/2014/main" id="{B9DA1018-D0A2-0842-B1D3-C78F79BAA89A}"/>
              </a:ext>
            </a:extLst>
          </p:cNvPr>
          <p:cNvSpPr txBox="1"/>
          <p:nvPr/>
        </p:nvSpPr>
        <p:spPr>
          <a:xfrm>
            <a:off x="18847364" y="35527586"/>
            <a:ext cx="17282294"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Data From ABRB: Ryan Bares, Logan Mitchell, and David </a:t>
            </a:r>
            <a:r>
              <a:rPr lang="en-US" sz="3200" dirty="0" err="1">
                <a:latin typeface="Arial" panose="020B0604020202020204" pitchFamily="34" charset="0"/>
                <a:cs typeface="Arial" panose="020B0604020202020204" pitchFamily="34" charset="0"/>
              </a:rPr>
              <a:t>Eiriksson</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Data from MTMET: John </a:t>
            </a:r>
            <a:r>
              <a:rPr lang="en-US" sz="3200" dirty="0" err="1">
                <a:latin typeface="Arial" panose="020B0604020202020204" pitchFamily="34" charset="0"/>
                <a:cs typeface="Arial" panose="020B0604020202020204" pitchFamily="34" charset="0"/>
              </a:rPr>
              <a:t>Horel</a:t>
            </a:r>
            <a:r>
              <a:rPr lang="en-US" sz="3200" dirty="0">
                <a:latin typeface="Arial" panose="020B0604020202020204" pitchFamily="34" charset="0"/>
                <a:cs typeface="Arial" panose="020B0604020202020204" pitchFamily="34" charset="0"/>
              </a:rPr>
              <a:t> and Erik </a:t>
            </a:r>
            <a:r>
              <a:rPr lang="en-US" sz="3200" dirty="0" err="1">
                <a:latin typeface="Arial" panose="020B0604020202020204" pitchFamily="34" charset="0"/>
                <a:cs typeface="Arial" panose="020B0604020202020204" pitchFamily="34" charset="0"/>
              </a:rPr>
              <a:t>Crosman</a:t>
            </a:r>
            <a:endParaRPr lang="en-US" sz="3200" dirty="0">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CCA43E90-4F4F-324E-8A24-2CBB44E19424}"/>
              </a:ext>
            </a:extLst>
          </p:cNvPr>
          <p:cNvPicPr>
            <a:picLocks noChangeAspect="1"/>
          </p:cNvPicPr>
          <p:nvPr/>
        </p:nvPicPr>
        <p:blipFill rotWithShape="1">
          <a:blip r:embed="rId22"/>
          <a:srcRect t="5999" b="7937"/>
          <a:stretch/>
        </p:blipFill>
        <p:spPr>
          <a:xfrm>
            <a:off x="14302054" y="11550202"/>
            <a:ext cx="4931630" cy="3183260"/>
          </a:xfrm>
          <a:prstGeom prst="rect">
            <a:avLst/>
          </a:prstGeom>
        </p:spPr>
      </p:pic>
      <p:sp>
        <p:nvSpPr>
          <p:cNvPr id="85" name="TextBox 84">
            <a:extLst>
              <a:ext uri="{FF2B5EF4-FFF2-40B4-BE49-F238E27FC236}">
                <a16:creationId xmlns:a16="http://schemas.microsoft.com/office/drawing/2014/main" id="{CD4EC2B9-6F7C-2445-929A-74B66453ACAE}"/>
              </a:ext>
            </a:extLst>
          </p:cNvPr>
          <p:cNvSpPr txBox="1"/>
          <p:nvPr/>
        </p:nvSpPr>
        <p:spPr>
          <a:xfrm>
            <a:off x="14229958" y="14842508"/>
            <a:ext cx="5418686" cy="1015663"/>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Fig. 2: UU LiDAR at the mouth of Red Butte Canyon.</a:t>
            </a:r>
            <a:endParaRPr lang="en-US" sz="18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35D21E93-970D-3947-AA29-46A539236ADF}"/>
              </a:ext>
            </a:extLst>
          </p:cNvPr>
          <p:cNvSpPr txBox="1"/>
          <p:nvPr/>
        </p:nvSpPr>
        <p:spPr>
          <a:xfrm>
            <a:off x="25154244" y="4391015"/>
            <a:ext cx="12537122" cy="2585323"/>
          </a:xfrm>
          <a:prstGeom prst="rect">
            <a:avLst/>
          </a:prstGeom>
          <a:noFill/>
        </p:spPr>
        <p:txBody>
          <a:bodyPr wrap="square" rtlCol="0">
            <a:spAutoFit/>
          </a:bodyPr>
          <a:lstStyle/>
          <a:p>
            <a:pPr>
              <a:spcAft>
                <a:spcPts val="600"/>
              </a:spcAft>
            </a:pPr>
            <a:r>
              <a:rPr lang="en-US" sz="3200" b="1" dirty="0">
                <a:latin typeface="Arial" panose="020B0604020202020204" pitchFamily="34" charset="0"/>
                <a:cs typeface="Arial" panose="020B0604020202020204" pitchFamily="34" charset="0"/>
              </a:rPr>
              <a:t>1- 4 December 2019 Case Study</a:t>
            </a:r>
          </a:p>
          <a:p>
            <a:pPr algn="just">
              <a:spcAft>
                <a:spcPts val="600"/>
              </a:spcAft>
            </a:pPr>
            <a:r>
              <a:rPr lang="en-US" sz="2400" dirty="0">
                <a:latin typeface="Arial" panose="020B0604020202020204" pitchFamily="34" charset="0"/>
                <a:cs typeface="Arial" panose="020B0604020202020204" pitchFamily="34" charset="0"/>
              </a:rPr>
              <a:t>A persistent cold-air pool (PCAP) developed in early December 2019, and the 24-hr NAAQS for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was exceeded 4 Dec. 2019. The LiDAR scans were very frequent but only to elevation angles of 17 degrees, which limited the depth of the flow layer that could be investigated. And example scan is shown in Fig. 4.</a:t>
            </a:r>
          </a:p>
          <a:p>
            <a:pPr>
              <a:spcAft>
                <a:spcPts val="600"/>
              </a:spcAft>
            </a:pPr>
            <a:endParaRPr lang="en-US" sz="2400" dirty="0">
              <a:latin typeface="Arial" panose="020B0604020202020204" pitchFamily="34" charset="0"/>
              <a:cs typeface="Arial" panose="020B0604020202020204" pitchFamily="34" charset="0"/>
            </a:endParaRPr>
          </a:p>
        </p:txBody>
      </p:sp>
      <p:sp>
        <p:nvSpPr>
          <p:cNvPr id="64" name="Frame 63">
            <a:extLst>
              <a:ext uri="{FF2B5EF4-FFF2-40B4-BE49-F238E27FC236}">
                <a16:creationId xmlns:a16="http://schemas.microsoft.com/office/drawing/2014/main" id="{66891D6B-2090-F54D-A1E0-E00031688B94}"/>
              </a:ext>
            </a:extLst>
          </p:cNvPr>
          <p:cNvSpPr/>
          <p:nvPr/>
        </p:nvSpPr>
        <p:spPr>
          <a:xfrm>
            <a:off x="301805" y="15979015"/>
            <a:ext cx="28610767" cy="19320327"/>
          </a:xfrm>
          <a:prstGeom prst="frame">
            <a:avLst>
              <a:gd name="adj1" fmla="val 533"/>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9" name="Frame 88">
            <a:extLst>
              <a:ext uri="{FF2B5EF4-FFF2-40B4-BE49-F238E27FC236}">
                <a16:creationId xmlns:a16="http://schemas.microsoft.com/office/drawing/2014/main" id="{4CA8762D-8EB0-194F-B64E-95183080A3DE}"/>
              </a:ext>
            </a:extLst>
          </p:cNvPr>
          <p:cNvSpPr/>
          <p:nvPr/>
        </p:nvSpPr>
        <p:spPr>
          <a:xfrm>
            <a:off x="29342688" y="16002378"/>
            <a:ext cx="21647010" cy="19303934"/>
          </a:xfrm>
          <a:prstGeom prst="frame">
            <a:avLst>
              <a:gd name="adj1" fmla="val 533"/>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1" name="Frame 90">
            <a:extLst>
              <a:ext uri="{FF2B5EF4-FFF2-40B4-BE49-F238E27FC236}">
                <a16:creationId xmlns:a16="http://schemas.microsoft.com/office/drawing/2014/main" id="{510A7310-5381-8C4F-81BF-71D3DC08F9BB}"/>
              </a:ext>
            </a:extLst>
          </p:cNvPr>
          <p:cNvSpPr/>
          <p:nvPr/>
        </p:nvSpPr>
        <p:spPr>
          <a:xfrm>
            <a:off x="24950809" y="4347369"/>
            <a:ext cx="12871460" cy="11295754"/>
          </a:xfrm>
          <a:prstGeom prst="frame">
            <a:avLst>
              <a:gd name="adj1" fmla="val 533"/>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2" name="Frame 91">
            <a:extLst>
              <a:ext uri="{FF2B5EF4-FFF2-40B4-BE49-F238E27FC236}">
                <a16:creationId xmlns:a16="http://schemas.microsoft.com/office/drawing/2014/main" id="{B122E6D2-1F37-8241-A4D5-20455C14CF1A}"/>
              </a:ext>
            </a:extLst>
          </p:cNvPr>
          <p:cNvSpPr/>
          <p:nvPr/>
        </p:nvSpPr>
        <p:spPr>
          <a:xfrm>
            <a:off x="38107818" y="4327735"/>
            <a:ext cx="12842683" cy="11315387"/>
          </a:xfrm>
          <a:prstGeom prst="frame">
            <a:avLst>
              <a:gd name="adj1" fmla="val 533"/>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6" name="Picture 65">
            <a:extLst>
              <a:ext uri="{FF2B5EF4-FFF2-40B4-BE49-F238E27FC236}">
                <a16:creationId xmlns:a16="http://schemas.microsoft.com/office/drawing/2014/main" id="{712123D8-B346-E34D-B6B0-9B78BC82FFB2}"/>
              </a:ext>
            </a:extLst>
          </p:cNvPr>
          <p:cNvPicPr>
            <a:picLocks noChangeAspect="1"/>
          </p:cNvPicPr>
          <p:nvPr/>
        </p:nvPicPr>
        <p:blipFill rotWithShape="1">
          <a:blip r:embed="rId23"/>
          <a:srcRect t="16202" r="37415" b="43331"/>
          <a:stretch/>
        </p:blipFill>
        <p:spPr>
          <a:xfrm>
            <a:off x="19321082" y="4235611"/>
            <a:ext cx="5541222" cy="4636678"/>
          </a:xfrm>
          <a:prstGeom prst="rect">
            <a:avLst/>
          </a:prstGeom>
        </p:spPr>
      </p:pic>
      <p:pic>
        <p:nvPicPr>
          <p:cNvPr id="68" name="Picture 67">
            <a:extLst>
              <a:ext uri="{FF2B5EF4-FFF2-40B4-BE49-F238E27FC236}">
                <a16:creationId xmlns:a16="http://schemas.microsoft.com/office/drawing/2014/main" id="{209256E2-CA57-914C-8470-064BC533CFD3}"/>
              </a:ext>
            </a:extLst>
          </p:cNvPr>
          <p:cNvPicPr>
            <a:picLocks noChangeAspect="1"/>
          </p:cNvPicPr>
          <p:nvPr/>
        </p:nvPicPr>
        <p:blipFill rotWithShape="1">
          <a:blip r:embed="rId24"/>
          <a:srcRect l="1619" t="36963" r="60891" b="41599"/>
          <a:stretch/>
        </p:blipFill>
        <p:spPr>
          <a:xfrm>
            <a:off x="19596521" y="8830014"/>
            <a:ext cx="5020228" cy="3714911"/>
          </a:xfrm>
          <a:prstGeom prst="rect">
            <a:avLst/>
          </a:prstGeom>
        </p:spPr>
      </p:pic>
      <p:sp>
        <p:nvSpPr>
          <p:cNvPr id="100" name="TextBox 99">
            <a:extLst>
              <a:ext uri="{FF2B5EF4-FFF2-40B4-BE49-F238E27FC236}">
                <a16:creationId xmlns:a16="http://schemas.microsoft.com/office/drawing/2014/main" id="{CAF3DF5E-CCBA-3649-BF84-922DD3F5BF6C}"/>
              </a:ext>
            </a:extLst>
          </p:cNvPr>
          <p:cNvSpPr txBox="1"/>
          <p:nvPr/>
        </p:nvSpPr>
        <p:spPr>
          <a:xfrm>
            <a:off x="19942780" y="12955103"/>
            <a:ext cx="4803170" cy="267765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Fig. 3: a) Map showing the locations of calculated valley cross section near the mouth of Red Butte Canyon; b) Area of cross section as a function of height at different scan distances up Red Butte Canyon. These calculations are used for volume flux estimates.</a:t>
            </a:r>
          </a:p>
          <a:p>
            <a:endParaRPr lang="en-US" sz="18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nvGrpSpPr>
          <p:cNvPr id="75" name="Group 74">
            <a:extLst>
              <a:ext uri="{FF2B5EF4-FFF2-40B4-BE49-F238E27FC236}">
                <a16:creationId xmlns:a16="http://schemas.microsoft.com/office/drawing/2014/main" id="{E30E07D5-11DB-954B-9897-C3ED4D58191A}"/>
              </a:ext>
            </a:extLst>
          </p:cNvPr>
          <p:cNvGrpSpPr/>
          <p:nvPr/>
        </p:nvGrpSpPr>
        <p:grpSpPr>
          <a:xfrm>
            <a:off x="25262213" y="7029471"/>
            <a:ext cx="6198177" cy="3012176"/>
            <a:chOff x="38487653" y="8406427"/>
            <a:chExt cx="7451008" cy="3606746"/>
          </a:xfrm>
        </p:grpSpPr>
        <p:pic>
          <p:nvPicPr>
            <p:cNvPr id="72" name="Picture 71">
              <a:extLst>
                <a:ext uri="{FF2B5EF4-FFF2-40B4-BE49-F238E27FC236}">
                  <a16:creationId xmlns:a16="http://schemas.microsoft.com/office/drawing/2014/main" id="{AE045BA2-B79F-4D46-9A98-1180B1E36325}"/>
                </a:ext>
              </a:extLst>
            </p:cNvPr>
            <p:cNvPicPr>
              <a:picLocks noChangeAspect="1"/>
            </p:cNvPicPr>
            <p:nvPr/>
          </p:nvPicPr>
          <p:blipFill>
            <a:blip r:embed="rId25"/>
            <a:stretch>
              <a:fillRect/>
            </a:stretch>
          </p:blipFill>
          <p:spPr>
            <a:xfrm>
              <a:off x="38487653" y="8528790"/>
              <a:ext cx="7451008" cy="3039660"/>
            </a:xfrm>
            <a:prstGeom prst="rect">
              <a:avLst/>
            </a:prstGeom>
          </p:spPr>
        </p:pic>
        <p:pic>
          <p:nvPicPr>
            <p:cNvPr id="70" name="Picture 69">
              <a:extLst>
                <a:ext uri="{FF2B5EF4-FFF2-40B4-BE49-F238E27FC236}">
                  <a16:creationId xmlns:a16="http://schemas.microsoft.com/office/drawing/2014/main" id="{19012DE8-AD92-8A46-A813-AF729F4D9008}"/>
                </a:ext>
              </a:extLst>
            </p:cNvPr>
            <p:cNvPicPr>
              <a:picLocks noChangeAspect="1"/>
            </p:cNvPicPr>
            <p:nvPr/>
          </p:nvPicPr>
          <p:blipFill>
            <a:blip r:embed="rId26"/>
            <a:stretch>
              <a:fillRect/>
            </a:stretch>
          </p:blipFill>
          <p:spPr>
            <a:xfrm>
              <a:off x="44866198" y="8406427"/>
              <a:ext cx="790789" cy="2272789"/>
            </a:xfrm>
            <a:prstGeom prst="rect">
              <a:avLst/>
            </a:prstGeom>
          </p:spPr>
        </p:pic>
        <p:pic>
          <p:nvPicPr>
            <p:cNvPr id="74" name="Picture 73">
              <a:extLst>
                <a:ext uri="{FF2B5EF4-FFF2-40B4-BE49-F238E27FC236}">
                  <a16:creationId xmlns:a16="http://schemas.microsoft.com/office/drawing/2014/main" id="{A720592B-3488-E641-90C5-0EFBD450FFC9}"/>
                </a:ext>
              </a:extLst>
            </p:cNvPr>
            <p:cNvPicPr>
              <a:picLocks noChangeAspect="1"/>
            </p:cNvPicPr>
            <p:nvPr/>
          </p:nvPicPr>
          <p:blipFill>
            <a:blip r:embed="rId27"/>
            <a:stretch>
              <a:fillRect/>
            </a:stretch>
          </p:blipFill>
          <p:spPr>
            <a:xfrm>
              <a:off x="41263680" y="11581373"/>
              <a:ext cx="2400300" cy="431800"/>
            </a:xfrm>
            <a:prstGeom prst="rect">
              <a:avLst/>
            </a:prstGeom>
          </p:spPr>
        </p:pic>
      </p:grpSp>
      <p:sp>
        <p:nvSpPr>
          <p:cNvPr id="106" name="TextBox 105">
            <a:extLst>
              <a:ext uri="{FF2B5EF4-FFF2-40B4-BE49-F238E27FC236}">
                <a16:creationId xmlns:a16="http://schemas.microsoft.com/office/drawing/2014/main" id="{40CAE05C-0EB2-534C-B548-E06B569BD76A}"/>
              </a:ext>
            </a:extLst>
          </p:cNvPr>
          <p:cNvSpPr txBox="1"/>
          <p:nvPr/>
        </p:nvSpPr>
        <p:spPr>
          <a:xfrm>
            <a:off x="25262212" y="10184498"/>
            <a:ext cx="12723759" cy="129266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Fig. 4:  a) Example RHI scan (17 deg maximum elevation angle) from 18:55 MST 3 Dec 2019, and b) derived wind profiles at the different distances up the canyon. </a:t>
            </a:r>
          </a:p>
          <a:p>
            <a:endParaRPr lang="en-US" sz="18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14" name="TextBox 113">
            <a:extLst>
              <a:ext uri="{FF2B5EF4-FFF2-40B4-BE49-F238E27FC236}">
                <a16:creationId xmlns:a16="http://schemas.microsoft.com/office/drawing/2014/main" id="{7ED851B7-4C62-9F49-B142-FA3C4E96BBC3}"/>
              </a:ext>
            </a:extLst>
          </p:cNvPr>
          <p:cNvSpPr txBox="1"/>
          <p:nvPr/>
        </p:nvSpPr>
        <p:spPr>
          <a:xfrm>
            <a:off x="25098510" y="6976675"/>
            <a:ext cx="12723759" cy="1015663"/>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 		                     b)</a:t>
            </a:r>
          </a:p>
          <a:p>
            <a:endParaRPr lang="en-US" sz="18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nvGrpSpPr>
          <p:cNvPr id="101" name="Group 100">
            <a:extLst>
              <a:ext uri="{FF2B5EF4-FFF2-40B4-BE49-F238E27FC236}">
                <a16:creationId xmlns:a16="http://schemas.microsoft.com/office/drawing/2014/main" id="{E520F863-B7D9-E54B-81F3-9EBF5E7D38F8}"/>
              </a:ext>
            </a:extLst>
          </p:cNvPr>
          <p:cNvGrpSpPr/>
          <p:nvPr/>
        </p:nvGrpSpPr>
        <p:grpSpPr>
          <a:xfrm>
            <a:off x="31956186" y="6760899"/>
            <a:ext cx="3907229" cy="3187925"/>
            <a:chOff x="31469555" y="10294780"/>
            <a:chExt cx="7144707" cy="5856762"/>
          </a:xfrm>
        </p:grpSpPr>
        <p:pic>
          <p:nvPicPr>
            <p:cNvPr id="93" name="Picture 92">
              <a:extLst>
                <a:ext uri="{FF2B5EF4-FFF2-40B4-BE49-F238E27FC236}">
                  <a16:creationId xmlns:a16="http://schemas.microsoft.com/office/drawing/2014/main" id="{2F985289-B819-234F-9EE7-81CF5CCBE626}"/>
                </a:ext>
              </a:extLst>
            </p:cNvPr>
            <p:cNvPicPr>
              <a:picLocks noChangeAspect="1"/>
            </p:cNvPicPr>
            <p:nvPr/>
          </p:nvPicPr>
          <p:blipFill>
            <a:blip r:embed="rId28"/>
            <a:stretch>
              <a:fillRect/>
            </a:stretch>
          </p:blipFill>
          <p:spPr>
            <a:xfrm>
              <a:off x="32784962" y="10436542"/>
              <a:ext cx="5829300" cy="5715000"/>
            </a:xfrm>
            <a:prstGeom prst="rect">
              <a:avLst/>
            </a:prstGeom>
          </p:spPr>
        </p:pic>
        <p:pic>
          <p:nvPicPr>
            <p:cNvPr id="97" name="Picture 96">
              <a:extLst>
                <a:ext uri="{FF2B5EF4-FFF2-40B4-BE49-F238E27FC236}">
                  <a16:creationId xmlns:a16="http://schemas.microsoft.com/office/drawing/2014/main" id="{FA854CB3-A156-8141-9C26-FCEE0629CC65}"/>
                </a:ext>
              </a:extLst>
            </p:cNvPr>
            <p:cNvPicPr>
              <a:picLocks noChangeAspect="1"/>
            </p:cNvPicPr>
            <p:nvPr/>
          </p:nvPicPr>
          <p:blipFill>
            <a:blip r:embed="rId29"/>
            <a:stretch>
              <a:fillRect/>
            </a:stretch>
          </p:blipFill>
          <p:spPr>
            <a:xfrm>
              <a:off x="31469555" y="10294780"/>
              <a:ext cx="1384300" cy="5092700"/>
            </a:xfrm>
            <a:prstGeom prst="rect">
              <a:avLst/>
            </a:prstGeom>
          </p:spPr>
        </p:pic>
      </p:grpSp>
      <p:sp>
        <p:nvSpPr>
          <p:cNvPr id="120" name="TextBox 119">
            <a:extLst>
              <a:ext uri="{FF2B5EF4-FFF2-40B4-BE49-F238E27FC236}">
                <a16:creationId xmlns:a16="http://schemas.microsoft.com/office/drawing/2014/main" id="{AC2DD831-450F-BC45-B1A2-91762954B328}"/>
              </a:ext>
            </a:extLst>
          </p:cNvPr>
          <p:cNvSpPr txBox="1"/>
          <p:nvPr/>
        </p:nvSpPr>
        <p:spPr>
          <a:xfrm>
            <a:off x="25038207" y="11687641"/>
            <a:ext cx="12723759" cy="3647152"/>
          </a:xfrm>
          <a:prstGeom prst="rect">
            <a:avLst/>
          </a:prstGeom>
          <a:noFill/>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Key Findings:</a:t>
            </a:r>
          </a:p>
          <a:p>
            <a:pPr marL="342900" indent="-342900" algn="just">
              <a:spcAft>
                <a:spcPts val="600"/>
              </a:spcAft>
              <a:buFont typeface="Wingdings" pitchFamily="2" charset="2"/>
              <a:buChar char="Ø"/>
            </a:pPr>
            <a:r>
              <a:rPr lang="en-US" sz="2400" dirty="0">
                <a:latin typeface="Arial" panose="020B0604020202020204" pitchFamily="34" charset="0"/>
                <a:cs typeface="Arial" panose="020B0604020202020204" pitchFamily="34" charset="0"/>
              </a:rPr>
              <a:t>Derived volume fluxes show a weakening of the thermally-driven down-canyon flows after the initial night. These flows are </a:t>
            </a:r>
            <a:r>
              <a:rPr lang="en-US" sz="2400" b="1" dirty="0">
                <a:latin typeface="Arial" panose="020B0604020202020204" pitchFamily="34" charset="0"/>
                <a:cs typeface="Arial" panose="020B0604020202020204" pitchFamily="34" charset="0"/>
              </a:rPr>
              <a:t>injecting ozone </a:t>
            </a:r>
            <a:r>
              <a:rPr lang="en-US" sz="2400" dirty="0">
                <a:latin typeface="Arial" panose="020B0604020202020204" pitchFamily="34" charset="0"/>
                <a:cs typeface="Arial" panose="020B0604020202020204" pitchFamily="34" charset="0"/>
              </a:rPr>
              <a:t>as a potential oxidant into the ozone-depleted cold-air pool at a rate of more than </a:t>
            </a:r>
            <a:r>
              <a:rPr lang="en-US" sz="2400" b="1" dirty="0">
                <a:latin typeface="Arial" panose="020B0604020202020204" pitchFamily="34" charset="0"/>
                <a:cs typeface="Arial" panose="020B0604020202020204" pitchFamily="34" charset="0"/>
              </a:rPr>
              <a:t>100 kg per hour</a:t>
            </a:r>
            <a:r>
              <a:rPr lang="en-US" sz="2400" dirty="0">
                <a:latin typeface="Arial" panose="020B0604020202020204" pitchFamily="34" charset="0"/>
                <a:cs typeface="Arial" panose="020B0604020202020204" pitchFamily="34" charset="0"/>
              </a:rPr>
              <a:t>.</a:t>
            </a:r>
          </a:p>
          <a:p>
            <a:pPr marL="342900" indent="-342900">
              <a:spcAft>
                <a:spcPts val="600"/>
              </a:spcAft>
              <a:buFont typeface="Wingdings" pitchFamily="2" charset="2"/>
              <a:buChar char="Ø"/>
            </a:pPr>
            <a:r>
              <a:rPr lang="en-US" sz="2400" dirty="0">
                <a:latin typeface="Arial" panose="020B0604020202020204" pitchFamily="34" charset="0"/>
                <a:cs typeface="Arial" panose="020B0604020202020204" pitchFamily="34" charset="0"/>
              </a:rPr>
              <a:t>As the cold-air pool deepens – reaching the height of MTMET on 3 Dec. and ABRB on 4 Dec. -  a sloshing motion in and out of the Red Butte drainage replaces the typical transition from nighttime down-valley to daytime up-valley circulations. These motions lead to remarkable counter-correlating concentrations of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and ozone at MTMET.</a:t>
            </a:r>
          </a:p>
          <a:p>
            <a:pPr>
              <a:spcAft>
                <a:spcPts val="600"/>
              </a:spcAft>
            </a:pPr>
            <a:endParaRPr lang="en-US" sz="2400"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A828AD47-5E8B-ED4A-8713-4F8A67546008}"/>
              </a:ext>
            </a:extLst>
          </p:cNvPr>
          <p:cNvSpPr txBox="1"/>
          <p:nvPr/>
        </p:nvSpPr>
        <p:spPr>
          <a:xfrm>
            <a:off x="38283721" y="11683168"/>
            <a:ext cx="12329878" cy="4093428"/>
          </a:xfrm>
          <a:prstGeom prst="rect">
            <a:avLst/>
          </a:prstGeom>
          <a:noFill/>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Key Findings:</a:t>
            </a:r>
          </a:p>
          <a:p>
            <a:pPr marL="342900" indent="-342900" algn="just">
              <a:spcAft>
                <a:spcPts val="600"/>
              </a:spcAft>
              <a:buFont typeface="Wingdings" pitchFamily="2" charset="2"/>
              <a:buChar char="Ø"/>
            </a:pPr>
            <a:r>
              <a:rPr lang="en-US" sz="2400" dirty="0">
                <a:latin typeface="Arial" panose="020B0604020202020204" pitchFamily="34" charset="0"/>
                <a:cs typeface="Arial" panose="020B0604020202020204" pitchFamily="34" charset="0"/>
              </a:rPr>
              <a:t>Thermally-driven canyon flows dominated the flow field and pollution transport during the case study. When integrated to a height 1650 m MSL (~125 m depth), nighttime down-canyon ozone transport reached </a:t>
            </a:r>
            <a:r>
              <a:rPr lang="en-US" sz="2400" b="1" dirty="0">
                <a:latin typeface="Arial" panose="020B0604020202020204" pitchFamily="34" charset="0"/>
                <a:cs typeface="Arial" panose="020B0604020202020204" pitchFamily="34" charset="0"/>
              </a:rPr>
              <a:t>150 kg/hour</a:t>
            </a:r>
            <a:r>
              <a:rPr lang="en-US" sz="2400" dirty="0">
                <a:latin typeface="Arial" panose="020B0604020202020204" pitchFamily="34" charset="0"/>
                <a:cs typeface="Arial" panose="020B0604020202020204" pitchFamily="34" charset="0"/>
              </a:rPr>
              <a:t>, daytime up-valley transport </a:t>
            </a:r>
            <a:r>
              <a:rPr lang="en-US" sz="2400" b="1" dirty="0">
                <a:latin typeface="Arial" panose="020B0604020202020204" pitchFamily="34" charset="0"/>
                <a:cs typeface="Arial" panose="020B0604020202020204" pitchFamily="34" charset="0"/>
              </a:rPr>
              <a:t>50 kg/hour. </a:t>
            </a:r>
          </a:p>
          <a:p>
            <a:pPr marL="342900" indent="-342900">
              <a:spcAft>
                <a:spcPts val="600"/>
              </a:spcAft>
              <a:buFont typeface="Wingdings" pitchFamily="2" charset="2"/>
              <a:buChar char="Ø"/>
            </a:pPr>
            <a:r>
              <a:rPr lang="en-US" sz="2400" dirty="0">
                <a:latin typeface="Arial" panose="020B0604020202020204" pitchFamily="34" charset="0"/>
                <a:cs typeface="Arial" panose="020B0604020202020204" pitchFamily="34" charset="0"/>
              </a:rPr>
              <a:t>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transport reached values of </a:t>
            </a:r>
            <a:r>
              <a:rPr lang="en-US" sz="2400" b="1" dirty="0">
                <a:latin typeface="Arial" panose="020B0604020202020204" pitchFamily="34" charset="0"/>
                <a:cs typeface="Arial" panose="020B0604020202020204" pitchFamily="34" charset="0"/>
              </a:rPr>
              <a:t>100 kg/hour </a:t>
            </a:r>
            <a:r>
              <a:rPr lang="en-US" sz="2400" dirty="0">
                <a:latin typeface="Arial" panose="020B0604020202020204" pitchFamily="34" charset="0"/>
                <a:cs typeface="Arial" panose="020B0604020202020204" pitchFamily="34" charset="0"/>
              </a:rPr>
              <a:t>(down-valley).</a:t>
            </a:r>
          </a:p>
          <a:p>
            <a:pPr marL="342900" indent="-342900">
              <a:spcAft>
                <a:spcPts val="600"/>
              </a:spcAft>
              <a:buFont typeface="Wingdings" pitchFamily="2" charset="2"/>
              <a:buChar char="Ø"/>
            </a:pPr>
            <a:r>
              <a:rPr lang="en-US" sz="2400" dirty="0">
                <a:latin typeface="Arial" panose="020B0604020202020204" pitchFamily="34" charset="0"/>
                <a:cs typeface="Arial" panose="020B0604020202020204" pitchFamily="34" charset="0"/>
              </a:rPr>
              <a:t>Our dataset shows the complex implication of ozone and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transport in complex terrain, but is not able to differentiate between transported and locally photochemically produced ozone.</a:t>
            </a:r>
          </a:p>
          <a:p>
            <a:pPr>
              <a:spcAft>
                <a:spcPts val="600"/>
              </a:spcAft>
            </a:pPr>
            <a:endParaRPr lang="en-US" sz="2400" dirty="0">
              <a:latin typeface="Arial" panose="020B0604020202020204" pitchFamily="34" charset="0"/>
              <a:cs typeface="Arial" panose="020B0604020202020204" pitchFamily="34" charset="0"/>
            </a:endParaRPr>
          </a:p>
        </p:txBody>
      </p:sp>
      <p:pic>
        <p:nvPicPr>
          <p:cNvPr id="103" name="Picture 102">
            <a:extLst>
              <a:ext uri="{FF2B5EF4-FFF2-40B4-BE49-F238E27FC236}">
                <a16:creationId xmlns:a16="http://schemas.microsoft.com/office/drawing/2014/main" id="{32ED8856-C753-0843-91F3-28711FF04079}"/>
              </a:ext>
            </a:extLst>
          </p:cNvPr>
          <p:cNvPicPr>
            <a:picLocks noChangeAspect="1"/>
          </p:cNvPicPr>
          <p:nvPr/>
        </p:nvPicPr>
        <p:blipFill rotWithShape="1">
          <a:blip r:embed="rId30"/>
          <a:srcRect l="4346" t="33494" r="8912" b="45190"/>
          <a:stretch/>
        </p:blipFill>
        <p:spPr>
          <a:xfrm>
            <a:off x="38952573" y="6750032"/>
            <a:ext cx="10697750" cy="3402081"/>
          </a:xfrm>
          <a:prstGeom prst="rect">
            <a:avLst/>
          </a:prstGeom>
        </p:spPr>
      </p:pic>
      <p:sp>
        <p:nvSpPr>
          <p:cNvPr id="126" name="TextBox 125">
            <a:extLst>
              <a:ext uri="{FF2B5EF4-FFF2-40B4-BE49-F238E27FC236}">
                <a16:creationId xmlns:a16="http://schemas.microsoft.com/office/drawing/2014/main" id="{EE3A91DF-4903-C24A-BD25-83F3960DCB9B}"/>
              </a:ext>
            </a:extLst>
          </p:cNvPr>
          <p:cNvSpPr txBox="1"/>
          <p:nvPr/>
        </p:nvSpPr>
        <p:spPr>
          <a:xfrm>
            <a:off x="38507726" y="10416401"/>
            <a:ext cx="12723759" cy="129266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Fig. 5:  a) RHI scan (180 deg maximum elevation angle) from 00:46 MDT 21 Aug 2020, and b) derived wind profiles at the different distances up the canyon. </a:t>
            </a:r>
          </a:p>
          <a:p>
            <a:endParaRPr lang="en-US" sz="18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8" name="Picture 107">
            <a:extLst>
              <a:ext uri="{FF2B5EF4-FFF2-40B4-BE49-F238E27FC236}">
                <a16:creationId xmlns:a16="http://schemas.microsoft.com/office/drawing/2014/main" id="{E46B9068-7E12-2846-92DD-C7DB14CEC1EB}"/>
              </a:ext>
            </a:extLst>
          </p:cNvPr>
          <p:cNvPicPr>
            <a:picLocks noChangeAspect="1"/>
          </p:cNvPicPr>
          <p:nvPr/>
        </p:nvPicPr>
        <p:blipFill rotWithShape="1">
          <a:blip r:embed="rId31"/>
          <a:srcRect l="11582" t="32908" r="2235" b="16791"/>
          <a:stretch/>
        </p:blipFill>
        <p:spPr>
          <a:xfrm>
            <a:off x="45214404" y="6435017"/>
            <a:ext cx="3309574" cy="2734889"/>
          </a:xfrm>
          <a:prstGeom prst="rect">
            <a:avLst/>
          </a:prstGeom>
        </p:spPr>
      </p:pic>
      <p:sp>
        <p:nvSpPr>
          <p:cNvPr id="131" name="TextBox 130">
            <a:extLst>
              <a:ext uri="{FF2B5EF4-FFF2-40B4-BE49-F238E27FC236}">
                <a16:creationId xmlns:a16="http://schemas.microsoft.com/office/drawing/2014/main" id="{AD7598C6-9A98-434D-9C9F-98B75E023301}"/>
              </a:ext>
            </a:extLst>
          </p:cNvPr>
          <p:cNvSpPr txBox="1"/>
          <p:nvPr/>
        </p:nvSpPr>
        <p:spPr>
          <a:xfrm>
            <a:off x="38507726" y="6688776"/>
            <a:ext cx="12723759" cy="1015663"/>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 		                          b)</a:t>
            </a:r>
          </a:p>
          <a:p>
            <a:endParaRPr lang="en-US" sz="18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9" name="Picture 108">
            <a:extLst>
              <a:ext uri="{FF2B5EF4-FFF2-40B4-BE49-F238E27FC236}">
                <a16:creationId xmlns:a16="http://schemas.microsoft.com/office/drawing/2014/main" id="{80139B38-E993-CA4D-9B77-117965EDB467}"/>
              </a:ext>
            </a:extLst>
          </p:cNvPr>
          <p:cNvPicPr>
            <a:picLocks noChangeAspect="1"/>
          </p:cNvPicPr>
          <p:nvPr/>
        </p:nvPicPr>
        <p:blipFill>
          <a:blip r:embed="rId32"/>
          <a:stretch>
            <a:fillRect/>
          </a:stretch>
        </p:blipFill>
        <p:spPr>
          <a:xfrm>
            <a:off x="20526384" y="9014669"/>
            <a:ext cx="1002422" cy="1712471"/>
          </a:xfrm>
          <a:prstGeom prst="rect">
            <a:avLst/>
          </a:prstGeom>
        </p:spPr>
      </p:pic>
      <p:sp>
        <p:nvSpPr>
          <p:cNvPr id="110" name="Rectangle 109">
            <a:extLst>
              <a:ext uri="{FF2B5EF4-FFF2-40B4-BE49-F238E27FC236}">
                <a16:creationId xmlns:a16="http://schemas.microsoft.com/office/drawing/2014/main" id="{990647AC-4C71-8640-8926-6F75BFA9141E}"/>
              </a:ext>
            </a:extLst>
          </p:cNvPr>
          <p:cNvSpPr/>
          <p:nvPr/>
        </p:nvSpPr>
        <p:spPr>
          <a:xfrm rot="16200000">
            <a:off x="-2554622" y="19554776"/>
            <a:ext cx="7672293" cy="1107996"/>
          </a:xfrm>
          <a:prstGeom prst="rect">
            <a:avLst/>
          </a:prstGeom>
        </p:spPr>
        <p:txBody>
          <a:bodyPr wrap="none">
            <a:spAutoFit/>
          </a:bodyPr>
          <a:lstStyle/>
          <a:p>
            <a:r>
              <a:rPr lang="en-US" sz="6600" dirty="0">
                <a:latin typeface="Arial" panose="020B0604020202020204" pitchFamily="34" charset="0"/>
                <a:cs typeface="Arial" panose="020B0604020202020204" pitchFamily="34" charset="0"/>
              </a:rPr>
              <a:t>1-4 December 2019</a:t>
            </a:r>
            <a:endParaRPr lang="en-US" sz="7200" dirty="0"/>
          </a:p>
        </p:txBody>
      </p:sp>
      <p:sp>
        <p:nvSpPr>
          <p:cNvPr id="134" name="Rectangle 133">
            <a:extLst>
              <a:ext uri="{FF2B5EF4-FFF2-40B4-BE49-F238E27FC236}">
                <a16:creationId xmlns:a16="http://schemas.microsoft.com/office/drawing/2014/main" id="{1AC0D132-0518-1D4E-9B5E-DC5ED69CF5CC}"/>
              </a:ext>
            </a:extLst>
          </p:cNvPr>
          <p:cNvSpPr/>
          <p:nvPr/>
        </p:nvSpPr>
        <p:spPr>
          <a:xfrm rot="16200000">
            <a:off x="26653435" y="19409629"/>
            <a:ext cx="7298601" cy="1107996"/>
          </a:xfrm>
          <a:prstGeom prst="rect">
            <a:avLst/>
          </a:prstGeom>
        </p:spPr>
        <p:txBody>
          <a:bodyPr wrap="none">
            <a:spAutoFit/>
          </a:bodyPr>
          <a:lstStyle/>
          <a:p>
            <a:r>
              <a:rPr lang="en-US" sz="6600" dirty="0">
                <a:latin typeface="Arial" panose="020B0604020202020204" pitchFamily="34" charset="0"/>
                <a:cs typeface="Arial" panose="020B0604020202020204" pitchFamily="34" charset="0"/>
              </a:rPr>
              <a:t>21-23 August 2020</a:t>
            </a:r>
            <a:endParaRPr lang="en-US" sz="7200" dirty="0"/>
          </a:p>
        </p:txBody>
      </p:sp>
    </p:spTree>
    <p:extLst>
      <p:ext uri="{BB962C8B-B14F-4D97-AF65-F5344CB8AC3E}">
        <p14:creationId xmlns:p14="http://schemas.microsoft.com/office/powerpoint/2010/main" val="1456714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48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29644</TotalTime>
  <Words>932</Words>
  <Application>Microsoft Macintosh PowerPoint</Application>
  <PresentationFormat>Custom</PresentationFormat>
  <Paragraphs>48</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Wingdings</vt:lpstr>
      <vt:lpstr>Office Theme</vt:lpstr>
      <vt:lpstr>PowerPoint Presentation</vt:lpstr>
    </vt:vector>
  </TitlesOfParts>
  <Company>U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 Hoch</dc:creator>
  <cp:lastModifiedBy>Sebastian Hoch</cp:lastModifiedBy>
  <cp:revision>102</cp:revision>
  <dcterms:created xsi:type="dcterms:W3CDTF">2015-08-03T23:28:05Z</dcterms:created>
  <dcterms:modified xsi:type="dcterms:W3CDTF">2022-04-08T16:43:49Z</dcterms:modified>
</cp:coreProperties>
</file>