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ti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73"/>
  </p:notesMasterIdLst>
  <p:handoutMasterIdLst>
    <p:handoutMasterId r:id="rId74"/>
  </p:handoutMasterIdLst>
  <p:sldIdLst>
    <p:sldId id="256" r:id="rId2"/>
    <p:sldId id="262" r:id="rId3"/>
    <p:sldId id="440" r:id="rId4"/>
    <p:sldId id="441" r:id="rId5"/>
    <p:sldId id="442" r:id="rId6"/>
    <p:sldId id="443" r:id="rId7"/>
    <p:sldId id="444" r:id="rId8"/>
    <p:sldId id="445" r:id="rId9"/>
    <p:sldId id="720" r:id="rId10"/>
    <p:sldId id="447" r:id="rId11"/>
    <p:sldId id="448" r:id="rId12"/>
    <p:sldId id="449" r:id="rId13"/>
    <p:sldId id="435" r:id="rId14"/>
    <p:sldId id="451" r:id="rId15"/>
    <p:sldId id="450" r:id="rId16"/>
    <p:sldId id="454" r:id="rId17"/>
    <p:sldId id="721" r:id="rId18"/>
    <p:sldId id="453" r:id="rId19"/>
    <p:sldId id="426" r:id="rId20"/>
    <p:sldId id="410" r:id="rId21"/>
    <p:sldId id="411" r:id="rId22"/>
    <p:sldId id="412" r:id="rId23"/>
    <p:sldId id="452" r:id="rId24"/>
    <p:sldId id="438" r:id="rId25"/>
    <p:sldId id="425" r:id="rId26"/>
    <p:sldId id="722" r:id="rId27"/>
    <p:sldId id="495" r:id="rId28"/>
    <p:sldId id="439" r:id="rId29"/>
    <p:sldId id="428" r:id="rId30"/>
    <p:sldId id="429" r:id="rId31"/>
    <p:sldId id="430" r:id="rId32"/>
    <p:sldId id="431" r:id="rId33"/>
    <p:sldId id="432" r:id="rId34"/>
    <p:sldId id="433" r:id="rId35"/>
    <p:sldId id="455" r:id="rId36"/>
    <p:sldId id="723" r:id="rId37"/>
    <p:sldId id="456" r:id="rId38"/>
    <p:sldId id="457" r:id="rId39"/>
    <p:sldId id="458" r:id="rId40"/>
    <p:sldId id="459" r:id="rId41"/>
    <p:sldId id="460" r:id="rId42"/>
    <p:sldId id="462" r:id="rId43"/>
    <p:sldId id="724" r:id="rId44"/>
    <p:sldId id="464" r:id="rId45"/>
    <p:sldId id="465" r:id="rId46"/>
    <p:sldId id="463" r:id="rId47"/>
    <p:sldId id="466" r:id="rId48"/>
    <p:sldId id="467" r:id="rId49"/>
    <p:sldId id="469" r:id="rId50"/>
    <p:sldId id="468" r:id="rId51"/>
    <p:sldId id="470" r:id="rId52"/>
    <p:sldId id="471" r:id="rId53"/>
    <p:sldId id="472" r:id="rId54"/>
    <p:sldId id="473" r:id="rId55"/>
    <p:sldId id="474" r:id="rId56"/>
    <p:sldId id="475" r:id="rId57"/>
    <p:sldId id="476" r:id="rId58"/>
    <p:sldId id="477" r:id="rId59"/>
    <p:sldId id="478" r:id="rId60"/>
    <p:sldId id="484" r:id="rId61"/>
    <p:sldId id="276" r:id="rId62"/>
    <p:sldId id="480" r:id="rId63"/>
    <p:sldId id="485" r:id="rId64"/>
    <p:sldId id="486" r:id="rId65"/>
    <p:sldId id="487" r:id="rId66"/>
    <p:sldId id="725" r:id="rId67"/>
    <p:sldId id="488" r:id="rId68"/>
    <p:sldId id="483" r:id="rId69"/>
    <p:sldId id="489" r:id="rId70"/>
    <p:sldId id="496" r:id="rId71"/>
    <p:sldId id="461" r:id="rId7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2880">
          <p15:clr>
            <a:srgbClr val="A4A3A4"/>
          </p15:clr>
        </p15:guide>
        <p15:guide id="3"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clrMode="gray"/>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93"/>
    <p:restoredTop sz="94643"/>
  </p:normalViewPr>
  <p:slideViewPr>
    <p:cSldViewPr snapToGrid="0" snapToObjects="1" showGuides="1">
      <p:cViewPr varScale="1">
        <p:scale>
          <a:sx n="120" d="100"/>
          <a:sy n="120" d="100"/>
        </p:scale>
        <p:origin x="1360" y="176"/>
      </p:cViewPr>
      <p:guideLst>
        <p:guide pos="2880"/>
        <p:guide orient="horz" pos="2160"/>
      </p:guideLst>
    </p:cSldViewPr>
  </p:slid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6C941EB-BA39-F94E-A3F4-30129ED8B38A}" type="datetimeFigureOut">
              <a:rPr lang="en-US" smtClean="0"/>
              <a:t>4/2/19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7C06F66-6F1A-D04E-B20D-E041A01F61F5}" type="slidenum">
              <a:rPr lang="en-US" smtClean="0"/>
              <a:t>‹#›</a:t>
            </a:fld>
            <a:endParaRPr lang="en-US"/>
          </a:p>
        </p:txBody>
      </p:sp>
    </p:spTree>
    <p:extLst>
      <p:ext uri="{BB962C8B-B14F-4D97-AF65-F5344CB8AC3E}">
        <p14:creationId xmlns:p14="http://schemas.microsoft.com/office/powerpoint/2010/main" val="31901088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7940FF-A755-0E46-AB69-30BEFD0540E5}" type="datetimeFigureOut">
              <a:rPr lang="en-US" smtClean="0"/>
              <a:t>4/2/19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86C637-5E95-8E4E-AE7D-285A7ABC2FC9}" type="slidenum">
              <a:rPr lang="en-US" smtClean="0"/>
              <a:t>‹#›</a:t>
            </a:fld>
            <a:endParaRPr lang="en-US"/>
          </a:p>
        </p:txBody>
      </p:sp>
    </p:spTree>
    <p:extLst>
      <p:ext uri="{BB962C8B-B14F-4D97-AF65-F5344CB8AC3E}">
        <p14:creationId xmlns:p14="http://schemas.microsoft.com/office/powerpoint/2010/main" val="17367059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A2E612-14E8-2A40-BB4C-F372E793438D}" type="slidenum">
              <a:rPr lang="en-US" smtClean="0"/>
              <a:t>19</a:t>
            </a:fld>
            <a:endParaRPr lang="en-US"/>
          </a:p>
        </p:txBody>
      </p:sp>
    </p:spTree>
    <p:extLst>
      <p:ext uri="{BB962C8B-B14F-4D97-AF65-F5344CB8AC3E}">
        <p14:creationId xmlns:p14="http://schemas.microsoft.com/office/powerpoint/2010/main" val="35674033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Orange triangles: Number of observations of freezing rain from SYNOP stations.  </a:t>
            </a:r>
          </a:p>
          <a:p>
            <a:r>
              <a:rPr lang="en-US" dirty="0"/>
              <a:t>Cyan Triangles: Number of cases diagnosed by ERA-Interim</a:t>
            </a:r>
          </a:p>
          <a:p>
            <a:r>
              <a:rPr lang="en-US" dirty="0"/>
              <a:t>Contours: Distance from coast</a:t>
            </a:r>
          </a:p>
          <a:p>
            <a:r>
              <a:rPr lang="en-US" dirty="0"/>
              <a:t>Circles: Stations omitted from analysis due to elevation (&gt;2000 m above sea level), &lt; 10 FZRA observations.</a:t>
            </a:r>
          </a:p>
        </p:txBody>
      </p:sp>
      <p:sp>
        <p:nvSpPr>
          <p:cNvPr id="4" name="Slide Number Placeholder 3"/>
          <p:cNvSpPr>
            <a:spLocks noGrp="1"/>
          </p:cNvSpPr>
          <p:nvPr>
            <p:ph type="sldNum" sz="quarter" idx="5"/>
          </p:nvPr>
        </p:nvSpPr>
        <p:spPr/>
        <p:txBody>
          <a:bodyPr/>
          <a:lstStyle/>
          <a:p>
            <a:fld id="{2286C637-5E95-8E4E-AE7D-285A7ABC2FC9}" type="slidenum">
              <a:rPr lang="en-US" smtClean="0"/>
              <a:t>26</a:t>
            </a:fld>
            <a:endParaRPr lang="en-US"/>
          </a:p>
        </p:txBody>
      </p:sp>
    </p:spTree>
    <p:extLst>
      <p:ext uri="{BB962C8B-B14F-4D97-AF65-F5344CB8AC3E}">
        <p14:creationId xmlns:p14="http://schemas.microsoft.com/office/powerpoint/2010/main" val="7643071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Wet snow, since wet bulb is below freezing and near-surface layer is shallow and just a bit above freezing.  Might be close to rain at surface.</a:t>
            </a:r>
          </a:p>
        </p:txBody>
      </p:sp>
      <p:sp>
        <p:nvSpPr>
          <p:cNvPr id="4" name="Slide Number Placeholder 3"/>
          <p:cNvSpPr>
            <a:spLocks noGrp="1"/>
          </p:cNvSpPr>
          <p:nvPr>
            <p:ph type="sldNum" sz="quarter" idx="10"/>
          </p:nvPr>
        </p:nvSpPr>
        <p:spPr/>
        <p:txBody>
          <a:bodyPr/>
          <a:lstStyle/>
          <a:p>
            <a:fld id="{E0A2E612-14E8-2A40-BB4C-F372E793438D}" type="slidenum">
              <a:rPr lang="en-US" smtClean="0"/>
              <a:t>37</a:t>
            </a:fld>
            <a:endParaRPr lang="en-US"/>
          </a:p>
        </p:txBody>
      </p:sp>
    </p:spTree>
    <p:extLst>
      <p:ext uri="{BB962C8B-B14F-4D97-AF65-F5344CB8AC3E}">
        <p14:creationId xmlns:p14="http://schemas.microsoft.com/office/powerpoint/2010/main" val="40951568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CTT temps are quite warm.  Probably freezing</a:t>
            </a:r>
            <a:r>
              <a:rPr lang="en-US" baseline="0" dirty="0"/>
              <a:t> drizzle, </a:t>
            </a:r>
            <a:r>
              <a:rPr lang="en-US" dirty="0"/>
              <a:t>light freezing rain, or light</a:t>
            </a:r>
            <a:r>
              <a:rPr lang="en-US" baseline="0" dirty="0"/>
              <a:t> sleet</a:t>
            </a:r>
            <a:endParaRPr lang="en-US" dirty="0"/>
          </a:p>
        </p:txBody>
      </p:sp>
      <p:sp>
        <p:nvSpPr>
          <p:cNvPr id="4" name="Slide Number Placeholder 3"/>
          <p:cNvSpPr>
            <a:spLocks noGrp="1"/>
          </p:cNvSpPr>
          <p:nvPr>
            <p:ph type="sldNum" sz="quarter" idx="10"/>
          </p:nvPr>
        </p:nvSpPr>
        <p:spPr/>
        <p:txBody>
          <a:bodyPr/>
          <a:lstStyle/>
          <a:p>
            <a:fld id="{E0A2E612-14E8-2A40-BB4C-F372E793438D}" type="slidenum">
              <a:rPr lang="en-US" smtClean="0"/>
              <a:t>38</a:t>
            </a:fld>
            <a:endParaRPr lang="en-US"/>
          </a:p>
        </p:txBody>
      </p:sp>
    </p:spTree>
    <p:extLst>
      <p:ext uri="{BB962C8B-B14F-4D97-AF65-F5344CB8AC3E}">
        <p14:creationId xmlns:p14="http://schemas.microsoft.com/office/powerpoint/2010/main" val="13001924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potential for this in sounding.</a:t>
            </a:r>
            <a:r>
              <a:rPr lang="en-US" baseline="0" dirty="0"/>
              <a:t>  Then transition to snow, possibly heavy.</a:t>
            </a:r>
            <a:endParaRPr lang="en-US" dirty="0"/>
          </a:p>
        </p:txBody>
      </p:sp>
      <p:sp>
        <p:nvSpPr>
          <p:cNvPr id="4" name="Slide Number Placeholder 3"/>
          <p:cNvSpPr>
            <a:spLocks noGrp="1"/>
          </p:cNvSpPr>
          <p:nvPr>
            <p:ph type="sldNum" sz="quarter" idx="10"/>
          </p:nvPr>
        </p:nvSpPr>
        <p:spPr/>
        <p:txBody>
          <a:bodyPr/>
          <a:lstStyle/>
          <a:p>
            <a:fld id="{E0A2E612-14E8-2A40-BB4C-F372E793438D}" type="slidenum">
              <a:rPr lang="en-US" smtClean="0"/>
              <a:t>39</a:t>
            </a:fld>
            <a:endParaRPr lang="en-US"/>
          </a:p>
        </p:txBody>
      </p:sp>
    </p:spTree>
    <p:extLst>
      <p:ext uri="{BB962C8B-B14F-4D97-AF65-F5344CB8AC3E}">
        <p14:creationId xmlns:p14="http://schemas.microsoft.com/office/powerpoint/2010/main" val="42305246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Freezing rain or sleet</a:t>
            </a:r>
          </a:p>
        </p:txBody>
      </p:sp>
      <p:sp>
        <p:nvSpPr>
          <p:cNvPr id="4" name="Slide Number Placeholder 3"/>
          <p:cNvSpPr>
            <a:spLocks noGrp="1"/>
          </p:cNvSpPr>
          <p:nvPr>
            <p:ph type="sldNum" sz="quarter" idx="10"/>
          </p:nvPr>
        </p:nvSpPr>
        <p:spPr/>
        <p:txBody>
          <a:bodyPr/>
          <a:lstStyle/>
          <a:p>
            <a:fld id="{E0A2E612-14E8-2A40-BB4C-F372E793438D}" type="slidenum">
              <a:rPr lang="en-US" smtClean="0"/>
              <a:t>40</a:t>
            </a:fld>
            <a:endParaRPr lang="en-US"/>
          </a:p>
        </p:txBody>
      </p:sp>
    </p:spTree>
    <p:extLst>
      <p:ext uri="{BB962C8B-B14F-4D97-AF65-F5344CB8AC3E}">
        <p14:creationId xmlns:p14="http://schemas.microsoft.com/office/powerpoint/2010/main" val="28575023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Freezing rain or sleet</a:t>
            </a:r>
            <a:endParaRPr lang="en-US" dirty="0"/>
          </a:p>
        </p:txBody>
      </p:sp>
      <p:sp>
        <p:nvSpPr>
          <p:cNvPr id="4" name="Slide Number Placeholder 3"/>
          <p:cNvSpPr>
            <a:spLocks noGrp="1"/>
          </p:cNvSpPr>
          <p:nvPr>
            <p:ph type="sldNum" sz="quarter" idx="10"/>
          </p:nvPr>
        </p:nvSpPr>
        <p:spPr/>
        <p:txBody>
          <a:bodyPr/>
          <a:lstStyle/>
          <a:p>
            <a:fld id="{E0A2E612-14E8-2A40-BB4C-F372E793438D}" type="slidenum">
              <a:rPr lang="en-US" smtClean="0"/>
              <a:t>41</a:t>
            </a:fld>
            <a:endParaRPr lang="en-US"/>
          </a:p>
        </p:txBody>
      </p:sp>
    </p:spTree>
    <p:extLst>
      <p:ext uri="{BB962C8B-B14F-4D97-AF65-F5344CB8AC3E}">
        <p14:creationId xmlns:p14="http://schemas.microsoft.com/office/powerpoint/2010/main" val="22797654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6ACD335-FC65-1640-9F52-554D27C23650}" type="datetimeFigureOut">
              <a:rPr lang="en-US" smtClean="0"/>
              <a:t>4/2/19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FE0E8F-8C62-664B-AFEA-46C7B1A2D265}"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CD335-FC65-1640-9F52-554D27C23650}" type="datetimeFigureOut">
              <a:rPr lang="en-US" smtClean="0"/>
              <a:t>4/2/19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FE0E8F-8C62-664B-AFEA-46C7B1A2D265}"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CD335-FC65-1640-9F52-554D27C23650}" type="datetimeFigureOut">
              <a:rPr lang="en-US" smtClean="0"/>
              <a:t>4/2/19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FE0E8F-8C62-664B-AFEA-46C7B1A2D265}"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CD335-FC65-1640-9F52-554D27C23650}" type="datetimeFigureOut">
              <a:rPr lang="en-US" smtClean="0"/>
              <a:t>4/2/19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FE0E8F-8C62-664B-AFEA-46C7B1A2D265}"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6ACD335-FC65-1640-9F52-554D27C23650}" type="datetimeFigureOut">
              <a:rPr lang="en-US" smtClean="0"/>
              <a:t>4/2/19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FE0E8F-8C62-664B-AFEA-46C7B1A2D265}"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6ACD335-FC65-1640-9F52-554D27C23650}" type="datetimeFigureOut">
              <a:rPr lang="en-US" smtClean="0"/>
              <a:t>4/2/19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FE0E8F-8C62-664B-AFEA-46C7B1A2D265}"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6ACD335-FC65-1640-9F52-554D27C23650}" type="datetimeFigureOut">
              <a:rPr lang="en-US" smtClean="0"/>
              <a:t>4/2/19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AFE0E8F-8C62-664B-AFEA-46C7B1A2D265}"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6ACD335-FC65-1640-9F52-554D27C23650}" type="datetimeFigureOut">
              <a:rPr lang="en-US" smtClean="0"/>
              <a:t>4/2/19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AFE0E8F-8C62-664B-AFEA-46C7B1A2D265}"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ACD335-FC65-1640-9F52-554D27C23650}" type="datetimeFigureOut">
              <a:rPr lang="en-US" smtClean="0"/>
              <a:t>4/2/19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AFE0E8F-8C62-664B-AFEA-46C7B1A2D265}"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6ACD335-FC65-1640-9F52-554D27C23650}" type="datetimeFigureOut">
              <a:rPr lang="en-US" smtClean="0"/>
              <a:t>4/2/19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FE0E8F-8C62-664B-AFEA-46C7B1A2D265}"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6ACD335-FC65-1640-9F52-554D27C23650}" type="datetimeFigureOut">
              <a:rPr lang="en-US" smtClean="0"/>
              <a:t>4/2/19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FE0E8F-8C62-664B-AFEA-46C7B1A2D265}"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ACD335-FC65-1640-9F52-554D27C23650}" type="datetimeFigureOut">
              <a:rPr lang="en-US" smtClean="0"/>
              <a:t>4/2/19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FE0E8F-8C62-664B-AFEA-46C7B1A2D265}"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5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5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image" Target="../media/image2.tiff"/><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501E34-D98D-5947-9A37-081BBB494676}"/>
              </a:ext>
            </a:extLst>
          </p:cNvPr>
          <p:cNvPicPr>
            <a:picLocks noChangeAspect="1"/>
          </p:cNvPicPr>
          <p:nvPr/>
        </p:nvPicPr>
        <p:blipFill rotWithShape="1">
          <a:blip r:embed="rId2"/>
          <a:srcRect b="18362"/>
          <a:stretch/>
        </p:blipFill>
        <p:spPr>
          <a:xfrm>
            <a:off x="1838720" y="1505279"/>
            <a:ext cx="5466560" cy="3348861"/>
          </a:xfrm>
          <a:prstGeom prst="rect">
            <a:avLst/>
          </a:prstGeom>
        </p:spPr>
      </p:pic>
      <p:sp>
        <p:nvSpPr>
          <p:cNvPr id="2" name="Title 1"/>
          <p:cNvSpPr>
            <a:spLocks noGrp="1"/>
          </p:cNvSpPr>
          <p:nvPr>
            <p:ph type="ctrTitle"/>
          </p:nvPr>
        </p:nvSpPr>
        <p:spPr>
          <a:xfrm>
            <a:off x="685800" y="215839"/>
            <a:ext cx="7772400" cy="1470025"/>
          </a:xfrm>
        </p:spPr>
        <p:txBody>
          <a:bodyPr>
            <a:noAutofit/>
          </a:bodyPr>
          <a:lstStyle/>
          <a:p>
            <a:r>
              <a:rPr lang="en-US" sz="3200" dirty="0"/>
              <a:t>Winter Storm Fundamentals</a:t>
            </a:r>
            <a:br>
              <a:rPr lang="en-US" sz="3200" dirty="0"/>
            </a:br>
            <a:r>
              <a:rPr lang="en-US" sz="1800" dirty="0"/>
              <a:t>Cool-Season Precipitation:</a:t>
            </a:r>
            <a:br>
              <a:rPr lang="en-US" sz="1800" dirty="0"/>
            </a:br>
            <a:r>
              <a:rPr lang="en-US" sz="1800" dirty="0"/>
              <a:t>Fundamentals and Applications</a:t>
            </a:r>
          </a:p>
        </p:txBody>
      </p:sp>
      <p:sp>
        <p:nvSpPr>
          <p:cNvPr id="3" name="Subtitle 2"/>
          <p:cNvSpPr>
            <a:spLocks noGrp="1"/>
          </p:cNvSpPr>
          <p:nvPr>
            <p:ph type="subTitle" idx="1"/>
          </p:nvPr>
        </p:nvSpPr>
        <p:spPr>
          <a:xfrm>
            <a:off x="1371600" y="4920778"/>
            <a:ext cx="6400800" cy="1752600"/>
          </a:xfrm>
        </p:spPr>
        <p:txBody>
          <a:bodyPr>
            <a:normAutofit fontScale="55000" lnSpcReduction="20000"/>
          </a:bodyPr>
          <a:lstStyle/>
          <a:p>
            <a:r>
              <a:rPr lang="en-US" dirty="0"/>
              <a:t>Jim Steenburgh</a:t>
            </a:r>
          </a:p>
          <a:p>
            <a:r>
              <a:rPr lang="en-US" dirty="0"/>
              <a:t>Fulbright Visiting Professor of Natural Sciences</a:t>
            </a:r>
          </a:p>
          <a:p>
            <a:r>
              <a:rPr lang="en-US" dirty="0"/>
              <a:t>University of Innsbruck</a:t>
            </a:r>
          </a:p>
          <a:p>
            <a:r>
              <a:rPr lang="en-US" dirty="0"/>
              <a:t>Department of Atmospheric Sciences</a:t>
            </a:r>
          </a:p>
          <a:p>
            <a:r>
              <a:rPr lang="en-US" dirty="0"/>
              <a:t>University of Utah</a:t>
            </a:r>
          </a:p>
          <a:p>
            <a:r>
              <a:rPr lang="en-US" dirty="0" err="1"/>
              <a:t>jim.steenburgh@utah.edu</a:t>
            </a:r>
            <a:endParaRPr lang="en-US" dirty="0"/>
          </a:p>
        </p:txBody>
      </p:sp>
      <p:sp>
        <p:nvSpPr>
          <p:cNvPr id="8" name="TextBox 7">
            <a:extLst>
              <a:ext uri="{FF2B5EF4-FFF2-40B4-BE49-F238E27FC236}">
                <a16:creationId xmlns:a16="http://schemas.microsoft.com/office/drawing/2014/main" id="{EFDB96EE-0CB5-9A45-A8F9-503BE9CF6A64}"/>
              </a:ext>
            </a:extLst>
          </p:cNvPr>
          <p:cNvSpPr txBox="1"/>
          <p:nvPr/>
        </p:nvSpPr>
        <p:spPr>
          <a:xfrm>
            <a:off x="1838720" y="4607919"/>
            <a:ext cx="2601994" cy="246221"/>
          </a:xfrm>
          <a:prstGeom prst="rect">
            <a:avLst/>
          </a:prstGeom>
          <a:noFill/>
        </p:spPr>
        <p:txBody>
          <a:bodyPr wrap="none" rtlCol="0">
            <a:spAutoFit/>
          </a:bodyPr>
          <a:lstStyle/>
          <a:p>
            <a:r>
              <a:rPr lang="en-US" sz="1000" b="1" dirty="0" err="1">
                <a:solidFill>
                  <a:schemeClr val="bg1"/>
                </a:solidFill>
              </a:rPr>
              <a:t>Myoko</a:t>
            </a:r>
            <a:r>
              <a:rPr lang="en-US" sz="1000" b="1" dirty="0">
                <a:solidFill>
                  <a:schemeClr val="bg1"/>
                </a:solidFill>
              </a:rPr>
              <a:t> </a:t>
            </a:r>
            <a:r>
              <a:rPr lang="en-US" sz="1000" b="1" dirty="0" err="1">
                <a:solidFill>
                  <a:schemeClr val="bg1"/>
                </a:solidFill>
              </a:rPr>
              <a:t>Kogen</a:t>
            </a:r>
            <a:r>
              <a:rPr lang="en-US" sz="1000" b="1" dirty="0">
                <a:solidFill>
                  <a:schemeClr val="bg1"/>
                </a:solidFill>
              </a:rPr>
              <a:t>, Japan (Photo: Jim </a:t>
            </a:r>
            <a:r>
              <a:rPr lang="en-US" sz="1000" b="1" dirty="0" err="1">
                <a:solidFill>
                  <a:schemeClr val="bg1"/>
                </a:solidFill>
              </a:rPr>
              <a:t>Steenburgh</a:t>
            </a:r>
            <a:r>
              <a:rPr lang="en-US" sz="1000" b="1" dirty="0">
                <a:solidFill>
                  <a:schemeClr val="bg1"/>
                </a:solidFill>
              </a:rPr>
              <a:t>)</a:t>
            </a:r>
          </a:p>
        </p:txBody>
      </p:sp>
    </p:spTree>
    <p:extLst>
      <p:ext uri="{BB962C8B-B14F-4D97-AF65-F5344CB8AC3E}">
        <p14:creationId xmlns:p14="http://schemas.microsoft.com/office/powerpoint/2010/main" val="2969241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Sea Effect of Japan</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8" y="1285581"/>
            <a:ext cx="9144000" cy="4974622"/>
          </a:xfrm>
          <a:prstGeom prst="rect">
            <a:avLst/>
          </a:prstGeom>
        </p:spPr>
      </p:pic>
      <p:sp>
        <p:nvSpPr>
          <p:cNvPr id="6" name="TextBox 5"/>
          <p:cNvSpPr txBox="1"/>
          <p:nvPr/>
        </p:nvSpPr>
        <p:spPr>
          <a:xfrm>
            <a:off x="0" y="6581001"/>
            <a:ext cx="2071273" cy="276999"/>
          </a:xfrm>
          <a:prstGeom prst="rect">
            <a:avLst/>
          </a:prstGeom>
          <a:noFill/>
        </p:spPr>
        <p:txBody>
          <a:bodyPr wrap="none" rtlCol="0">
            <a:spAutoFit/>
          </a:bodyPr>
          <a:lstStyle/>
          <a:p>
            <a:pPr algn="ctr"/>
            <a:r>
              <a:rPr lang="en-US" sz="1200" dirty="0"/>
              <a:t>Courtesy Dr. Masaaki Ishizaka</a:t>
            </a:r>
          </a:p>
        </p:txBody>
      </p:sp>
    </p:spTree>
    <p:extLst>
      <p:ext uri="{BB962C8B-B14F-4D97-AF65-F5344CB8AC3E}">
        <p14:creationId xmlns:p14="http://schemas.microsoft.com/office/powerpoint/2010/main" val="153767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Mixed-Phase Particles</a:t>
            </a:r>
          </a:p>
        </p:txBody>
      </p:sp>
      <p:sp>
        <p:nvSpPr>
          <p:cNvPr id="3" name="Content Placeholder 2"/>
          <p:cNvSpPr>
            <a:spLocks noGrp="1"/>
          </p:cNvSpPr>
          <p:nvPr>
            <p:ph idx="1"/>
          </p:nvPr>
        </p:nvSpPr>
        <p:spPr/>
        <p:txBody>
          <a:bodyPr>
            <a:normAutofit fontScale="70000" lnSpcReduction="20000"/>
          </a:bodyPr>
          <a:lstStyle/>
          <a:p>
            <a:r>
              <a:rPr lang="en-US" i="1" dirty="0"/>
              <a:t>Wet snow </a:t>
            </a:r>
            <a:r>
              <a:rPr lang="mr-IN" dirty="0"/>
              <a:t>–</a:t>
            </a:r>
            <a:r>
              <a:rPr lang="en-US" dirty="0"/>
              <a:t> Snow that contains a great deal of liquid water</a:t>
            </a:r>
          </a:p>
          <a:p>
            <a:endParaRPr lang="en-US" dirty="0"/>
          </a:p>
          <a:p>
            <a:r>
              <a:rPr lang="en-US" dirty="0" err="1"/>
              <a:t>Semimelted</a:t>
            </a:r>
            <a:r>
              <a:rPr lang="en-US" dirty="0"/>
              <a:t> snow pellet </a:t>
            </a:r>
            <a:r>
              <a:rPr lang="mr-IN" dirty="0"/>
              <a:t>–</a:t>
            </a:r>
            <a:r>
              <a:rPr lang="en-US" dirty="0"/>
              <a:t> Snow pellet that has undergone some melting</a:t>
            </a:r>
          </a:p>
          <a:p>
            <a:endParaRPr lang="en-US" dirty="0"/>
          </a:p>
          <a:p>
            <a:r>
              <a:rPr lang="en-US" i="1" dirty="0"/>
              <a:t>Liquid core pellet</a:t>
            </a:r>
            <a:r>
              <a:rPr lang="en-US" dirty="0"/>
              <a:t> </a:t>
            </a:r>
            <a:r>
              <a:rPr lang="mr-IN" dirty="0"/>
              <a:t>–</a:t>
            </a:r>
            <a:r>
              <a:rPr lang="en-US" dirty="0"/>
              <a:t> Partially refrozen particle with ice shell and liquid water core</a:t>
            </a:r>
          </a:p>
          <a:p>
            <a:endParaRPr lang="en-US" dirty="0"/>
          </a:p>
          <a:p>
            <a:r>
              <a:rPr lang="en-US" i="1" dirty="0"/>
              <a:t>Almost melted particle </a:t>
            </a:r>
            <a:r>
              <a:rPr lang="mr-IN" dirty="0"/>
              <a:t>–</a:t>
            </a:r>
            <a:r>
              <a:rPr lang="en-US" dirty="0"/>
              <a:t> Precipitation composed mainly of liquid water, but with some ice and the shape not discernible</a:t>
            </a:r>
          </a:p>
          <a:p>
            <a:endParaRPr lang="en-US" dirty="0"/>
          </a:p>
          <a:p>
            <a:r>
              <a:rPr lang="en-US" dirty="0"/>
              <a:t>Typically fall speeds increase as particles melt</a:t>
            </a:r>
          </a:p>
        </p:txBody>
      </p:sp>
      <p:sp>
        <p:nvSpPr>
          <p:cNvPr id="5" name="TextBox 4"/>
          <p:cNvSpPr txBox="1"/>
          <p:nvPr/>
        </p:nvSpPr>
        <p:spPr>
          <a:xfrm>
            <a:off x="0" y="6581001"/>
            <a:ext cx="1449692" cy="276999"/>
          </a:xfrm>
          <a:prstGeom prst="rect">
            <a:avLst/>
          </a:prstGeom>
          <a:noFill/>
        </p:spPr>
        <p:txBody>
          <a:bodyPr wrap="none" rtlCol="0">
            <a:spAutoFit/>
          </a:bodyPr>
          <a:lstStyle/>
          <a:p>
            <a:pPr algn="ctr"/>
            <a:r>
              <a:rPr lang="en-US" sz="1200" dirty="0"/>
              <a:t>Stewart et al. (2015)</a:t>
            </a:r>
          </a:p>
        </p:txBody>
      </p:sp>
    </p:spTree>
    <p:extLst>
      <p:ext uri="{BB962C8B-B14F-4D97-AF65-F5344CB8AC3E}">
        <p14:creationId xmlns:p14="http://schemas.microsoft.com/office/powerpoint/2010/main" val="13109463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Liquid Particles</a:t>
            </a:r>
          </a:p>
        </p:txBody>
      </p:sp>
      <p:sp>
        <p:nvSpPr>
          <p:cNvPr id="5" name="Content Placeholder 4"/>
          <p:cNvSpPr>
            <a:spLocks noGrp="1"/>
          </p:cNvSpPr>
          <p:nvPr>
            <p:ph idx="1"/>
          </p:nvPr>
        </p:nvSpPr>
        <p:spPr/>
        <p:txBody>
          <a:bodyPr>
            <a:normAutofit fontScale="55000" lnSpcReduction="20000"/>
          </a:bodyPr>
          <a:lstStyle/>
          <a:p>
            <a:r>
              <a:rPr lang="en-US" i="1" dirty="0"/>
              <a:t>Drizzle</a:t>
            </a:r>
            <a:r>
              <a:rPr lang="en-US" dirty="0"/>
              <a:t> </a:t>
            </a:r>
            <a:r>
              <a:rPr lang="mr-IN" dirty="0"/>
              <a:t>–</a:t>
            </a:r>
            <a:r>
              <a:rPr lang="en-US" dirty="0"/>
              <a:t> Very small, numerous, and uniformly distributed water drops with diameters &lt; 0.5 mm</a:t>
            </a:r>
          </a:p>
          <a:p>
            <a:endParaRPr lang="en-US" dirty="0"/>
          </a:p>
          <a:p>
            <a:r>
              <a:rPr lang="en-US" i="1" dirty="0"/>
              <a:t>Freezing drizzle </a:t>
            </a:r>
            <a:r>
              <a:rPr lang="mr-IN" dirty="0"/>
              <a:t>–</a:t>
            </a:r>
            <a:r>
              <a:rPr lang="en-US" dirty="0"/>
              <a:t> Drizzle that falls in liquid form but freezes on impact to form a coating of glaze</a:t>
            </a:r>
          </a:p>
          <a:p>
            <a:endParaRPr lang="en-US" dirty="0"/>
          </a:p>
          <a:p>
            <a:r>
              <a:rPr lang="en-US" i="1" dirty="0"/>
              <a:t>Freezing rain </a:t>
            </a:r>
            <a:r>
              <a:rPr lang="mr-IN" dirty="0"/>
              <a:t>–</a:t>
            </a:r>
            <a:r>
              <a:rPr lang="en-US" dirty="0"/>
              <a:t> Rain that falls in liquid for, but freezes on impact to form a coating of glaze</a:t>
            </a:r>
          </a:p>
          <a:p>
            <a:endParaRPr lang="en-US" dirty="0"/>
          </a:p>
          <a:p>
            <a:r>
              <a:rPr lang="en-US" i="1" dirty="0"/>
              <a:t>Rain</a:t>
            </a:r>
            <a:r>
              <a:rPr lang="en-US" dirty="0"/>
              <a:t> </a:t>
            </a:r>
            <a:r>
              <a:rPr lang="mr-IN" dirty="0"/>
              <a:t>–</a:t>
            </a:r>
            <a:r>
              <a:rPr lang="en-US" dirty="0"/>
              <a:t> Precipitation in the form of liquid water with diameters &gt; 0.5 mm or, if widely scattered, drops may be smaller</a:t>
            </a:r>
          </a:p>
          <a:p>
            <a:endParaRPr lang="en-US" dirty="0"/>
          </a:p>
          <a:p>
            <a:r>
              <a:rPr lang="en-US" i="1" dirty="0" err="1"/>
              <a:t>Supercooled</a:t>
            </a:r>
            <a:r>
              <a:rPr lang="en-US" i="1" dirty="0"/>
              <a:t> rain </a:t>
            </a:r>
            <a:r>
              <a:rPr lang="mr-IN" dirty="0"/>
              <a:t>–</a:t>
            </a:r>
            <a:r>
              <a:rPr lang="en-US" dirty="0"/>
              <a:t> Liquid precipitation at temperatures below freezing</a:t>
            </a:r>
          </a:p>
          <a:p>
            <a:endParaRPr lang="en-US" dirty="0"/>
          </a:p>
          <a:p>
            <a:r>
              <a:rPr lang="en-US" dirty="0"/>
              <a:t>Typical fall speeds for drizzle ~2m/s; freezing rain, rain, or </a:t>
            </a:r>
            <a:r>
              <a:rPr lang="en-US" dirty="0" err="1"/>
              <a:t>supercooled</a:t>
            </a:r>
            <a:r>
              <a:rPr lang="en-US" dirty="0"/>
              <a:t> rain ~7–9 m/s</a:t>
            </a:r>
          </a:p>
        </p:txBody>
      </p:sp>
      <p:sp>
        <p:nvSpPr>
          <p:cNvPr id="6" name="TextBox 5"/>
          <p:cNvSpPr txBox="1"/>
          <p:nvPr/>
        </p:nvSpPr>
        <p:spPr>
          <a:xfrm>
            <a:off x="0" y="6581001"/>
            <a:ext cx="1449692" cy="276999"/>
          </a:xfrm>
          <a:prstGeom prst="rect">
            <a:avLst/>
          </a:prstGeom>
          <a:noFill/>
        </p:spPr>
        <p:txBody>
          <a:bodyPr wrap="none" rtlCol="0">
            <a:spAutoFit/>
          </a:bodyPr>
          <a:lstStyle/>
          <a:p>
            <a:pPr algn="ctr"/>
            <a:r>
              <a:rPr lang="en-US" sz="1200" dirty="0"/>
              <a:t>Stewart et al. (2015)</a:t>
            </a:r>
          </a:p>
        </p:txBody>
      </p:sp>
    </p:spTree>
    <p:extLst>
      <p:ext uri="{BB962C8B-B14F-4D97-AF65-F5344CB8AC3E}">
        <p14:creationId xmlns:p14="http://schemas.microsoft.com/office/powerpoint/2010/main" val="13758907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685800" y="2403785"/>
            <a:ext cx="7772400" cy="1470025"/>
          </a:xfrm>
        </p:spPr>
        <p:txBody>
          <a:bodyPr>
            <a:normAutofit/>
          </a:bodyPr>
          <a:lstStyle/>
          <a:p>
            <a:r>
              <a:rPr lang="en-US" dirty="0"/>
              <a:t>Rain-Snow Transition Zone</a:t>
            </a:r>
          </a:p>
        </p:txBody>
      </p:sp>
    </p:spTree>
    <p:extLst>
      <p:ext uri="{BB962C8B-B14F-4D97-AF65-F5344CB8AC3E}">
        <p14:creationId xmlns:p14="http://schemas.microsoft.com/office/powerpoint/2010/main" val="29311770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5669280" y="1896533"/>
            <a:ext cx="2790613" cy="3148577"/>
          </a:xfrm>
          <a:prstGeom prst="rect">
            <a:avLst/>
          </a:prstGeom>
          <a:solidFill>
            <a:schemeClr val="tx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normAutofit/>
          </a:bodyPr>
          <a:lstStyle/>
          <a:p>
            <a:r>
              <a:rPr lang="en-US" dirty="0"/>
              <a:t>The Rain-Snow Transition Zone</a:t>
            </a:r>
          </a:p>
        </p:txBody>
      </p:sp>
      <p:sp>
        <p:nvSpPr>
          <p:cNvPr id="3" name="Content Placeholder 2"/>
          <p:cNvSpPr>
            <a:spLocks noGrp="1"/>
          </p:cNvSpPr>
          <p:nvPr>
            <p:ph idx="1"/>
          </p:nvPr>
        </p:nvSpPr>
        <p:spPr>
          <a:xfrm>
            <a:off x="457201" y="1600200"/>
            <a:ext cx="4884580" cy="4525963"/>
          </a:xfrm>
        </p:spPr>
        <p:txBody>
          <a:bodyPr>
            <a:normAutofit fontScale="70000" lnSpcReduction="20000"/>
          </a:bodyPr>
          <a:lstStyle/>
          <a:p>
            <a:r>
              <a:rPr lang="en-US" dirty="0"/>
              <a:t>A region where falling snow is warming, melting, and becoming rain</a:t>
            </a:r>
          </a:p>
          <a:p>
            <a:endParaRPr lang="en-US" dirty="0"/>
          </a:p>
          <a:p>
            <a:r>
              <a:rPr lang="en-US" dirty="0"/>
              <a:t>May be identified horizontally or quasi horizontally where it intersects the surface, or vertically in soundings or mountainous regions</a:t>
            </a:r>
          </a:p>
          <a:p>
            <a:endParaRPr lang="en-US" dirty="0"/>
          </a:p>
          <a:p>
            <a:r>
              <a:rPr lang="en-US" dirty="0"/>
              <a:t>Becomes a more complex precipitation type transition zone if there are warm layers &gt; </a:t>
            </a:r>
            <a:r>
              <a:rPr lang="en-US" dirty="0">
                <a:ea typeface="Times New Roman" charset="0"/>
                <a:cs typeface="Times New Roman" charset="0"/>
              </a:rPr>
              <a:t>0˚C</a:t>
            </a:r>
            <a:r>
              <a:rPr lang="en-US" dirty="0"/>
              <a:t>, which can lead to freezing rain or ice pellets</a:t>
            </a:r>
          </a:p>
        </p:txBody>
      </p:sp>
      <p:cxnSp>
        <p:nvCxnSpPr>
          <p:cNvPr id="5" name="Straight Connector 4"/>
          <p:cNvCxnSpPr/>
          <p:nvPr/>
        </p:nvCxnSpPr>
        <p:spPr>
          <a:xfrm flipH="1">
            <a:off x="7042417" y="2026920"/>
            <a:ext cx="0" cy="2584174"/>
          </a:xfrm>
          <a:prstGeom prst="line">
            <a:avLst/>
          </a:prstGeom>
          <a:ln w="25400">
            <a:solidFill>
              <a:schemeClr val="bg1"/>
            </a:solidFill>
            <a:headEnd type="arrow" w="lg" len="lg"/>
            <a:tailEnd type="none"/>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5770209" y="4611094"/>
            <a:ext cx="2517913" cy="0"/>
          </a:xfrm>
          <a:prstGeom prst="line">
            <a:avLst/>
          </a:prstGeom>
          <a:ln w="25400">
            <a:solidFill>
              <a:schemeClr val="bg1"/>
            </a:solidFill>
            <a:headEnd type="none" w="lg" len="lg"/>
            <a:tailEnd type="arrow" w="lg" len="lg"/>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762104" y="4611094"/>
            <a:ext cx="534121" cy="369332"/>
          </a:xfrm>
          <a:prstGeom prst="rect">
            <a:avLst/>
          </a:prstGeom>
          <a:noFill/>
        </p:spPr>
        <p:txBody>
          <a:bodyPr wrap="none" rtlCol="0">
            <a:spAutoFit/>
          </a:bodyPr>
          <a:lstStyle/>
          <a:p>
            <a:r>
              <a:rPr lang="en-US" dirty="0">
                <a:solidFill>
                  <a:schemeClr val="bg1"/>
                </a:solidFill>
                <a:latin typeface="Times New Roman" charset="0"/>
                <a:ea typeface="Times New Roman" charset="0"/>
                <a:cs typeface="Times New Roman" charset="0"/>
              </a:rPr>
              <a:t>0ºC</a:t>
            </a:r>
          </a:p>
        </p:txBody>
      </p:sp>
      <p:sp>
        <p:nvSpPr>
          <p:cNvPr id="8" name="TextBox 7"/>
          <p:cNvSpPr txBox="1"/>
          <p:nvPr/>
        </p:nvSpPr>
        <p:spPr>
          <a:xfrm>
            <a:off x="7114795" y="1954349"/>
            <a:ext cx="319318" cy="369332"/>
          </a:xfrm>
          <a:prstGeom prst="rect">
            <a:avLst/>
          </a:prstGeom>
          <a:noFill/>
        </p:spPr>
        <p:txBody>
          <a:bodyPr wrap="none" rtlCol="0">
            <a:spAutoFit/>
          </a:bodyPr>
          <a:lstStyle/>
          <a:p>
            <a:r>
              <a:rPr lang="en-US" dirty="0">
                <a:solidFill>
                  <a:schemeClr val="bg1"/>
                </a:solidFill>
              </a:rPr>
              <a:t>Z</a:t>
            </a:r>
          </a:p>
        </p:txBody>
      </p:sp>
      <p:sp>
        <p:nvSpPr>
          <p:cNvPr id="9" name="TextBox 8"/>
          <p:cNvSpPr txBox="1"/>
          <p:nvPr/>
        </p:nvSpPr>
        <p:spPr>
          <a:xfrm>
            <a:off x="8050966" y="4675778"/>
            <a:ext cx="312906" cy="369332"/>
          </a:xfrm>
          <a:prstGeom prst="rect">
            <a:avLst/>
          </a:prstGeom>
          <a:noFill/>
        </p:spPr>
        <p:txBody>
          <a:bodyPr wrap="none" rtlCol="0">
            <a:spAutoFit/>
          </a:bodyPr>
          <a:lstStyle/>
          <a:p>
            <a:r>
              <a:rPr lang="en-US" dirty="0">
                <a:solidFill>
                  <a:schemeClr val="bg1"/>
                </a:solidFill>
              </a:rPr>
              <a:t>T</a:t>
            </a:r>
          </a:p>
        </p:txBody>
      </p:sp>
      <p:cxnSp>
        <p:nvCxnSpPr>
          <p:cNvPr id="10" name="Straight Connector 9"/>
          <p:cNvCxnSpPr/>
          <p:nvPr/>
        </p:nvCxnSpPr>
        <p:spPr>
          <a:xfrm>
            <a:off x="6389786" y="2211976"/>
            <a:ext cx="1121229" cy="239911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5797973" y="3630507"/>
            <a:ext cx="2424854" cy="365760"/>
          </a:xfrm>
          <a:prstGeom prst="rect">
            <a:avLst/>
          </a:prstGeom>
          <a:solidFill>
            <a:srgbClr val="00B0F0">
              <a:alpha val="37000"/>
            </a:srgb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5744130" y="3437774"/>
            <a:ext cx="917239" cy="246221"/>
          </a:xfrm>
          <a:prstGeom prst="rect">
            <a:avLst/>
          </a:prstGeom>
          <a:noFill/>
        </p:spPr>
        <p:txBody>
          <a:bodyPr wrap="none" rtlCol="0">
            <a:spAutoFit/>
          </a:bodyPr>
          <a:lstStyle/>
          <a:p>
            <a:r>
              <a:rPr lang="en-US" sz="1000" dirty="0">
                <a:solidFill>
                  <a:schemeClr val="bg1"/>
                </a:solidFill>
              </a:rPr>
              <a:t>Freezing level</a:t>
            </a:r>
          </a:p>
        </p:txBody>
      </p:sp>
      <p:sp>
        <p:nvSpPr>
          <p:cNvPr id="14" name="TextBox 13"/>
          <p:cNvSpPr txBox="1"/>
          <p:nvPr/>
        </p:nvSpPr>
        <p:spPr>
          <a:xfrm>
            <a:off x="5744130" y="3967053"/>
            <a:ext cx="756938" cy="246221"/>
          </a:xfrm>
          <a:prstGeom prst="rect">
            <a:avLst/>
          </a:prstGeom>
          <a:noFill/>
        </p:spPr>
        <p:txBody>
          <a:bodyPr wrap="none" rtlCol="0">
            <a:spAutoFit/>
          </a:bodyPr>
          <a:lstStyle/>
          <a:p>
            <a:r>
              <a:rPr lang="en-US" sz="1000" dirty="0">
                <a:solidFill>
                  <a:schemeClr val="bg1"/>
                </a:solidFill>
              </a:rPr>
              <a:t>Snow level</a:t>
            </a:r>
          </a:p>
        </p:txBody>
      </p:sp>
      <p:sp>
        <p:nvSpPr>
          <p:cNvPr id="15" name="TextBox 14"/>
          <p:cNvSpPr txBox="1"/>
          <p:nvPr/>
        </p:nvSpPr>
        <p:spPr>
          <a:xfrm>
            <a:off x="5744130" y="3614699"/>
            <a:ext cx="721672" cy="400110"/>
          </a:xfrm>
          <a:prstGeom prst="rect">
            <a:avLst/>
          </a:prstGeom>
          <a:noFill/>
        </p:spPr>
        <p:txBody>
          <a:bodyPr wrap="none" rtlCol="0">
            <a:spAutoFit/>
          </a:bodyPr>
          <a:lstStyle/>
          <a:p>
            <a:r>
              <a:rPr lang="en-US" sz="1000" dirty="0">
                <a:solidFill>
                  <a:schemeClr val="bg1"/>
                </a:solidFill>
              </a:rPr>
              <a:t>Transition</a:t>
            </a:r>
          </a:p>
          <a:p>
            <a:r>
              <a:rPr lang="en-US" sz="1000" dirty="0">
                <a:solidFill>
                  <a:schemeClr val="bg1"/>
                </a:solidFill>
              </a:rPr>
              <a:t>Zone</a:t>
            </a:r>
          </a:p>
        </p:txBody>
      </p:sp>
      <p:sp>
        <p:nvSpPr>
          <p:cNvPr id="16" name="TextBox 15"/>
          <p:cNvSpPr txBox="1"/>
          <p:nvPr/>
        </p:nvSpPr>
        <p:spPr>
          <a:xfrm>
            <a:off x="7230346" y="3400108"/>
            <a:ext cx="817853" cy="369332"/>
          </a:xfrm>
          <a:prstGeom prst="rect">
            <a:avLst/>
          </a:prstGeom>
          <a:noFill/>
        </p:spPr>
        <p:txBody>
          <a:bodyPr wrap="none" rtlCol="0">
            <a:spAutoFit/>
          </a:bodyPr>
          <a:lstStyle/>
          <a:p>
            <a:r>
              <a:rPr lang="en-US">
                <a:solidFill>
                  <a:schemeClr val="bg1"/>
                </a:solidFill>
              </a:rPr>
              <a:t>* * * *</a:t>
            </a:r>
          </a:p>
        </p:txBody>
      </p:sp>
      <p:sp>
        <p:nvSpPr>
          <p:cNvPr id="17" name="TextBox 16"/>
          <p:cNvSpPr txBox="1"/>
          <p:nvPr/>
        </p:nvSpPr>
        <p:spPr>
          <a:xfrm>
            <a:off x="7226731" y="3571484"/>
            <a:ext cx="817853" cy="369332"/>
          </a:xfrm>
          <a:prstGeom prst="rect">
            <a:avLst/>
          </a:prstGeom>
          <a:noFill/>
        </p:spPr>
        <p:txBody>
          <a:bodyPr wrap="none" rtlCol="0">
            <a:spAutoFit/>
          </a:bodyPr>
          <a:lstStyle/>
          <a:p>
            <a:r>
              <a:rPr lang="en-US">
                <a:solidFill>
                  <a:schemeClr val="bg1"/>
                </a:solidFill>
              </a:rPr>
              <a:t>* * * *</a:t>
            </a:r>
          </a:p>
        </p:txBody>
      </p:sp>
      <p:sp>
        <p:nvSpPr>
          <p:cNvPr id="18" name="TextBox 17"/>
          <p:cNvSpPr txBox="1"/>
          <p:nvPr/>
        </p:nvSpPr>
        <p:spPr>
          <a:xfrm>
            <a:off x="7228992" y="3225806"/>
            <a:ext cx="817853" cy="369332"/>
          </a:xfrm>
          <a:prstGeom prst="rect">
            <a:avLst/>
          </a:prstGeom>
          <a:noFill/>
        </p:spPr>
        <p:txBody>
          <a:bodyPr wrap="none" rtlCol="0">
            <a:spAutoFit/>
          </a:bodyPr>
          <a:lstStyle/>
          <a:p>
            <a:r>
              <a:rPr lang="en-US" dirty="0">
                <a:solidFill>
                  <a:schemeClr val="bg1"/>
                </a:solidFill>
              </a:rPr>
              <a:t>* * * *</a:t>
            </a:r>
          </a:p>
        </p:txBody>
      </p:sp>
      <p:sp>
        <p:nvSpPr>
          <p:cNvPr id="19" name="TextBox 18"/>
          <p:cNvSpPr txBox="1"/>
          <p:nvPr/>
        </p:nvSpPr>
        <p:spPr>
          <a:xfrm>
            <a:off x="7228992" y="3764602"/>
            <a:ext cx="710451" cy="369332"/>
          </a:xfrm>
          <a:prstGeom prst="rect">
            <a:avLst/>
          </a:prstGeom>
          <a:noFill/>
        </p:spPr>
        <p:txBody>
          <a:bodyPr wrap="none" rtlCol="0">
            <a:spAutoFit/>
          </a:bodyPr>
          <a:lstStyle/>
          <a:p>
            <a:r>
              <a:rPr lang="en-US" dirty="0">
                <a:solidFill>
                  <a:schemeClr val="bg1"/>
                </a:solidFill>
              </a:rPr>
              <a:t>*     * </a:t>
            </a:r>
          </a:p>
        </p:txBody>
      </p:sp>
      <p:sp>
        <p:nvSpPr>
          <p:cNvPr id="20" name="TextBox 19"/>
          <p:cNvSpPr txBox="1"/>
          <p:nvPr/>
        </p:nvSpPr>
        <p:spPr>
          <a:xfrm>
            <a:off x="7403956" y="3782788"/>
            <a:ext cx="312906" cy="246221"/>
          </a:xfrm>
          <a:prstGeom prst="rect">
            <a:avLst/>
          </a:prstGeom>
          <a:noFill/>
        </p:spPr>
        <p:txBody>
          <a:bodyPr wrap="none" rtlCol="0">
            <a:spAutoFit/>
          </a:bodyPr>
          <a:lstStyle/>
          <a:p>
            <a:r>
              <a:rPr lang="en-US" sz="1000" dirty="0">
                <a:solidFill>
                  <a:schemeClr val="bg1"/>
                </a:solidFill>
              </a:rPr>
              <a:t>⦿</a:t>
            </a:r>
            <a:endParaRPr lang="en-US" sz="1000" dirty="0"/>
          </a:p>
        </p:txBody>
      </p:sp>
      <p:sp>
        <p:nvSpPr>
          <p:cNvPr id="21" name="TextBox 20"/>
          <p:cNvSpPr txBox="1"/>
          <p:nvPr/>
        </p:nvSpPr>
        <p:spPr>
          <a:xfrm>
            <a:off x="7738060" y="3787155"/>
            <a:ext cx="312906" cy="246221"/>
          </a:xfrm>
          <a:prstGeom prst="rect">
            <a:avLst/>
          </a:prstGeom>
          <a:noFill/>
        </p:spPr>
        <p:txBody>
          <a:bodyPr wrap="none" rtlCol="0">
            <a:spAutoFit/>
          </a:bodyPr>
          <a:lstStyle/>
          <a:p>
            <a:r>
              <a:rPr lang="en-US" sz="1000" dirty="0">
                <a:solidFill>
                  <a:schemeClr val="bg1"/>
                </a:solidFill>
              </a:rPr>
              <a:t>⦿</a:t>
            </a:r>
            <a:endParaRPr lang="en-US" sz="1000" dirty="0"/>
          </a:p>
        </p:txBody>
      </p:sp>
      <p:sp>
        <p:nvSpPr>
          <p:cNvPr id="22" name="TextBox 21"/>
          <p:cNvSpPr txBox="1"/>
          <p:nvPr/>
        </p:nvSpPr>
        <p:spPr>
          <a:xfrm>
            <a:off x="7422033" y="3930548"/>
            <a:ext cx="649537" cy="307777"/>
          </a:xfrm>
          <a:prstGeom prst="rect">
            <a:avLst/>
          </a:prstGeom>
          <a:noFill/>
        </p:spPr>
        <p:txBody>
          <a:bodyPr wrap="none" rtlCol="0">
            <a:spAutoFit/>
          </a:bodyPr>
          <a:lstStyle/>
          <a:p>
            <a:r>
              <a:rPr lang="en-US" sz="1400" dirty="0">
                <a:solidFill>
                  <a:schemeClr val="bg1"/>
                </a:solidFill>
              </a:rPr>
              <a:t>●      ● </a:t>
            </a:r>
          </a:p>
        </p:txBody>
      </p:sp>
      <p:sp>
        <p:nvSpPr>
          <p:cNvPr id="23" name="TextBox 22"/>
          <p:cNvSpPr txBox="1"/>
          <p:nvPr/>
        </p:nvSpPr>
        <p:spPr>
          <a:xfrm>
            <a:off x="7234298" y="3972987"/>
            <a:ext cx="312906" cy="246221"/>
          </a:xfrm>
          <a:prstGeom prst="rect">
            <a:avLst/>
          </a:prstGeom>
          <a:noFill/>
        </p:spPr>
        <p:txBody>
          <a:bodyPr wrap="none" rtlCol="0">
            <a:spAutoFit/>
          </a:bodyPr>
          <a:lstStyle/>
          <a:p>
            <a:r>
              <a:rPr lang="en-US" sz="1000" dirty="0">
                <a:solidFill>
                  <a:schemeClr val="bg1"/>
                </a:solidFill>
              </a:rPr>
              <a:t>⦿</a:t>
            </a:r>
            <a:endParaRPr lang="en-US" sz="1000" dirty="0"/>
          </a:p>
        </p:txBody>
      </p:sp>
      <p:sp>
        <p:nvSpPr>
          <p:cNvPr id="24" name="TextBox 23"/>
          <p:cNvSpPr txBox="1"/>
          <p:nvPr/>
        </p:nvSpPr>
        <p:spPr>
          <a:xfrm>
            <a:off x="7576468" y="3971820"/>
            <a:ext cx="312906" cy="246221"/>
          </a:xfrm>
          <a:prstGeom prst="rect">
            <a:avLst/>
          </a:prstGeom>
          <a:noFill/>
        </p:spPr>
        <p:txBody>
          <a:bodyPr wrap="none" rtlCol="0">
            <a:spAutoFit/>
          </a:bodyPr>
          <a:lstStyle/>
          <a:p>
            <a:r>
              <a:rPr lang="en-US" sz="1000" dirty="0">
                <a:solidFill>
                  <a:schemeClr val="bg1"/>
                </a:solidFill>
              </a:rPr>
              <a:t>⦿</a:t>
            </a:r>
            <a:endParaRPr lang="en-US" sz="1000" dirty="0"/>
          </a:p>
        </p:txBody>
      </p:sp>
      <p:sp>
        <p:nvSpPr>
          <p:cNvPr id="25" name="TextBox 24"/>
          <p:cNvSpPr txBox="1"/>
          <p:nvPr/>
        </p:nvSpPr>
        <p:spPr>
          <a:xfrm>
            <a:off x="7533176" y="1982273"/>
            <a:ext cx="308098" cy="369332"/>
          </a:xfrm>
          <a:prstGeom prst="rect">
            <a:avLst/>
          </a:prstGeom>
          <a:noFill/>
        </p:spPr>
        <p:txBody>
          <a:bodyPr wrap="none" rtlCol="0">
            <a:spAutoFit/>
          </a:bodyPr>
          <a:lstStyle/>
          <a:p>
            <a:r>
              <a:rPr lang="en-US" dirty="0">
                <a:solidFill>
                  <a:schemeClr val="bg1"/>
                </a:solidFill>
              </a:rPr>
              <a:t>*</a:t>
            </a:r>
          </a:p>
        </p:txBody>
      </p:sp>
      <p:sp>
        <p:nvSpPr>
          <p:cNvPr id="26" name="TextBox 25"/>
          <p:cNvSpPr txBox="1"/>
          <p:nvPr/>
        </p:nvSpPr>
        <p:spPr>
          <a:xfrm>
            <a:off x="7537362" y="2213036"/>
            <a:ext cx="312906" cy="246221"/>
          </a:xfrm>
          <a:prstGeom prst="rect">
            <a:avLst/>
          </a:prstGeom>
          <a:noFill/>
        </p:spPr>
        <p:txBody>
          <a:bodyPr wrap="none" rtlCol="0">
            <a:spAutoFit/>
          </a:bodyPr>
          <a:lstStyle/>
          <a:p>
            <a:r>
              <a:rPr lang="en-US" sz="1000" dirty="0">
                <a:solidFill>
                  <a:schemeClr val="bg1"/>
                </a:solidFill>
              </a:rPr>
              <a:t>⦿</a:t>
            </a:r>
            <a:endParaRPr lang="en-US" sz="1000" dirty="0"/>
          </a:p>
        </p:txBody>
      </p:sp>
      <p:sp>
        <p:nvSpPr>
          <p:cNvPr id="27" name="TextBox 26"/>
          <p:cNvSpPr txBox="1"/>
          <p:nvPr/>
        </p:nvSpPr>
        <p:spPr>
          <a:xfrm>
            <a:off x="7553159" y="2382772"/>
            <a:ext cx="293670" cy="307777"/>
          </a:xfrm>
          <a:prstGeom prst="rect">
            <a:avLst/>
          </a:prstGeom>
          <a:noFill/>
        </p:spPr>
        <p:txBody>
          <a:bodyPr wrap="none" rtlCol="0">
            <a:spAutoFit/>
          </a:bodyPr>
          <a:lstStyle/>
          <a:p>
            <a:r>
              <a:rPr lang="en-US" sz="1400">
                <a:solidFill>
                  <a:schemeClr val="bg1"/>
                </a:solidFill>
              </a:rPr>
              <a:t>●</a:t>
            </a:r>
            <a:endParaRPr lang="en-US" sz="1400" dirty="0">
              <a:solidFill>
                <a:schemeClr val="bg1"/>
              </a:solidFill>
            </a:endParaRPr>
          </a:p>
        </p:txBody>
      </p:sp>
      <p:sp>
        <p:nvSpPr>
          <p:cNvPr id="28" name="TextBox 27"/>
          <p:cNvSpPr txBox="1"/>
          <p:nvPr/>
        </p:nvSpPr>
        <p:spPr>
          <a:xfrm>
            <a:off x="7688119" y="1986473"/>
            <a:ext cx="647421" cy="276999"/>
          </a:xfrm>
          <a:prstGeom prst="rect">
            <a:avLst/>
          </a:prstGeom>
          <a:noFill/>
        </p:spPr>
        <p:txBody>
          <a:bodyPr wrap="none" rtlCol="0">
            <a:spAutoFit/>
          </a:bodyPr>
          <a:lstStyle/>
          <a:p>
            <a:r>
              <a:rPr lang="en-US" sz="1200" dirty="0">
                <a:solidFill>
                  <a:schemeClr val="bg1"/>
                </a:solidFill>
              </a:rPr>
              <a:t>= Snow</a:t>
            </a:r>
          </a:p>
        </p:txBody>
      </p:sp>
      <p:sp>
        <p:nvSpPr>
          <p:cNvPr id="29" name="TextBox 28"/>
          <p:cNvSpPr txBox="1"/>
          <p:nvPr/>
        </p:nvSpPr>
        <p:spPr>
          <a:xfrm>
            <a:off x="7693551" y="2186591"/>
            <a:ext cx="755335" cy="276999"/>
          </a:xfrm>
          <a:prstGeom prst="rect">
            <a:avLst/>
          </a:prstGeom>
          <a:noFill/>
        </p:spPr>
        <p:txBody>
          <a:bodyPr wrap="none" rtlCol="0">
            <a:spAutoFit/>
          </a:bodyPr>
          <a:lstStyle/>
          <a:p>
            <a:r>
              <a:rPr lang="en-US" sz="1200" dirty="0">
                <a:solidFill>
                  <a:schemeClr val="bg1"/>
                </a:solidFill>
              </a:rPr>
              <a:t>= “Slush”</a:t>
            </a:r>
          </a:p>
        </p:txBody>
      </p:sp>
      <p:sp>
        <p:nvSpPr>
          <p:cNvPr id="30" name="TextBox 29"/>
          <p:cNvSpPr txBox="1"/>
          <p:nvPr/>
        </p:nvSpPr>
        <p:spPr>
          <a:xfrm>
            <a:off x="7691690" y="2400664"/>
            <a:ext cx="577402" cy="276999"/>
          </a:xfrm>
          <a:prstGeom prst="rect">
            <a:avLst/>
          </a:prstGeom>
          <a:noFill/>
        </p:spPr>
        <p:txBody>
          <a:bodyPr wrap="none" rtlCol="0">
            <a:spAutoFit/>
          </a:bodyPr>
          <a:lstStyle/>
          <a:p>
            <a:r>
              <a:rPr lang="en-US" sz="1200" dirty="0">
                <a:solidFill>
                  <a:schemeClr val="bg1"/>
                </a:solidFill>
              </a:rPr>
              <a:t>= Rain</a:t>
            </a:r>
          </a:p>
        </p:txBody>
      </p:sp>
    </p:spTree>
    <p:extLst>
      <p:ext uri="{BB962C8B-B14F-4D97-AF65-F5344CB8AC3E}">
        <p14:creationId xmlns:p14="http://schemas.microsoft.com/office/powerpoint/2010/main" val="7960586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 Rain-Snow Transition Zone</a:t>
            </a:r>
          </a:p>
        </p:txBody>
      </p:sp>
      <p:sp>
        <p:nvSpPr>
          <p:cNvPr id="3" name="Content Placeholder 2"/>
          <p:cNvSpPr>
            <a:spLocks noGrp="1"/>
          </p:cNvSpPr>
          <p:nvPr>
            <p:ph idx="1"/>
          </p:nvPr>
        </p:nvSpPr>
        <p:spPr>
          <a:xfrm>
            <a:off x="457201" y="1408854"/>
            <a:ext cx="4735830" cy="5046134"/>
          </a:xfrm>
        </p:spPr>
        <p:txBody>
          <a:bodyPr>
            <a:normAutofit fontScale="85000" lnSpcReduction="20000"/>
          </a:bodyPr>
          <a:lstStyle/>
          <a:p>
            <a:r>
              <a:rPr lang="en-US" i="1" dirty="0"/>
              <a:t>Freezing level</a:t>
            </a:r>
          </a:p>
          <a:p>
            <a:pPr lvl="1"/>
            <a:r>
              <a:rPr lang="en-US" dirty="0"/>
              <a:t>Glossary of Meteorology: Lowest altitude at which the air temperature is </a:t>
            </a:r>
            <a:r>
              <a:rPr lang="en-US" dirty="0">
                <a:ea typeface="Times New Roman" charset="0"/>
                <a:cs typeface="Times New Roman" charset="0"/>
              </a:rPr>
              <a:t>0˚C</a:t>
            </a:r>
          </a:p>
          <a:p>
            <a:pPr lvl="1"/>
            <a:endParaRPr lang="en-US" dirty="0"/>
          </a:p>
          <a:p>
            <a:pPr lvl="1"/>
            <a:r>
              <a:rPr lang="en-US" dirty="0"/>
              <a:t>Practical consideration: Critical to also know the highest altitude at which the air temperature is </a:t>
            </a:r>
            <a:r>
              <a:rPr lang="en-US" dirty="0">
                <a:ea typeface="Times New Roman" charset="0"/>
                <a:cs typeface="Times New Roman" charset="0"/>
              </a:rPr>
              <a:t>0˚C </a:t>
            </a:r>
            <a:endParaRPr lang="en-US" dirty="0"/>
          </a:p>
          <a:p>
            <a:pPr lvl="1"/>
            <a:endParaRPr lang="en-US" dirty="0"/>
          </a:p>
          <a:p>
            <a:pPr lvl="1"/>
            <a:r>
              <a:rPr lang="en-US" dirty="0"/>
              <a:t>Common in aviation to report multiple freezing levels to the highest altitude at which the air temperature is </a:t>
            </a:r>
            <a:r>
              <a:rPr lang="en-US" dirty="0">
                <a:ea typeface="Times New Roman" charset="0"/>
                <a:cs typeface="Times New Roman" charset="0"/>
              </a:rPr>
              <a:t>0˚C</a:t>
            </a:r>
          </a:p>
        </p:txBody>
      </p:sp>
      <p:sp>
        <p:nvSpPr>
          <p:cNvPr id="31" name="Rectangle 30">
            <a:extLst>
              <a:ext uri="{FF2B5EF4-FFF2-40B4-BE49-F238E27FC236}">
                <a16:creationId xmlns:a16="http://schemas.microsoft.com/office/drawing/2014/main" id="{D76F7674-F8E3-FA46-93FE-79602C2DE7A7}"/>
              </a:ext>
            </a:extLst>
          </p:cNvPr>
          <p:cNvSpPr/>
          <p:nvPr/>
        </p:nvSpPr>
        <p:spPr>
          <a:xfrm>
            <a:off x="5669280" y="1896533"/>
            <a:ext cx="2790613" cy="3148577"/>
          </a:xfrm>
          <a:prstGeom prst="rect">
            <a:avLst/>
          </a:prstGeom>
          <a:solidFill>
            <a:schemeClr val="tx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2" name="Straight Connector 31">
            <a:extLst>
              <a:ext uri="{FF2B5EF4-FFF2-40B4-BE49-F238E27FC236}">
                <a16:creationId xmlns:a16="http://schemas.microsoft.com/office/drawing/2014/main" id="{BD6823E5-F8E5-4243-8DE2-EE2355D0B48B}"/>
              </a:ext>
            </a:extLst>
          </p:cNvPr>
          <p:cNvCxnSpPr/>
          <p:nvPr/>
        </p:nvCxnSpPr>
        <p:spPr>
          <a:xfrm flipH="1">
            <a:off x="7042417" y="2026920"/>
            <a:ext cx="0" cy="2584174"/>
          </a:xfrm>
          <a:prstGeom prst="line">
            <a:avLst/>
          </a:prstGeom>
          <a:ln w="25400">
            <a:solidFill>
              <a:schemeClr val="bg1"/>
            </a:solidFill>
            <a:headEnd type="arrow" w="lg" len="lg"/>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35A5ED45-1B84-4242-AE7C-B8E59C7EB760}"/>
              </a:ext>
            </a:extLst>
          </p:cNvPr>
          <p:cNvCxnSpPr/>
          <p:nvPr/>
        </p:nvCxnSpPr>
        <p:spPr>
          <a:xfrm>
            <a:off x="5770209" y="4611094"/>
            <a:ext cx="2517913" cy="0"/>
          </a:xfrm>
          <a:prstGeom prst="line">
            <a:avLst/>
          </a:prstGeom>
          <a:ln w="25400">
            <a:solidFill>
              <a:schemeClr val="bg1"/>
            </a:solidFill>
            <a:headEnd type="none" w="lg" len="lg"/>
            <a:tailEnd type="arrow" w="lg" len="lg"/>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23D57ACF-5F20-8742-8580-6B92B4CAE4A3}"/>
              </a:ext>
            </a:extLst>
          </p:cNvPr>
          <p:cNvSpPr txBox="1"/>
          <p:nvPr/>
        </p:nvSpPr>
        <p:spPr>
          <a:xfrm>
            <a:off x="6762104" y="4611094"/>
            <a:ext cx="534121" cy="369332"/>
          </a:xfrm>
          <a:prstGeom prst="rect">
            <a:avLst/>
          </a:prstGeom>
          <a:noFill/>
        </p:spPr>
        <p:txBody>
          <a:bodyPr wrap="none" rtlCol="0">
            <a:spAutoFit/>
          </a:bodyPr>
          <a:lstStyle/>
          <a:p>
            <a:r>
              <a:rPr lang="en-US" dirty="0">
                <a:solidFill>
                  <a:schemeClr val="bg1"/>
                </a:solidFill>
                <a:latin typeface="Times New Roman" charset="0"/>
                <a:ea typeface="Times New Roman" charset="0"/>
                <a:cs typeface="Times New Roman" charset="0"/>
              </a:rPr>
              <a:t>0ºC</a:t>
            </a:r>
          </a:p>
        </p:txBody>
      </p:sp>
      <p:sp>
        <p:nvSpPr>
          <p:cNvPr id="35" name="TextBox 34">
            <a:extLst>
              <a:ext uri="{FF2B5EF4-FFF2-40B4-BE49-F238E27FC236}">
                <a16:creationId xmlns:a16="http://schemas.microsoft.com/office/drawing/2014/main" id="{5D0B83D4-8C2F-4548-91D0-AB80FCCFC9CE}"/>
              </a:ext>
            </a:extLst>
          </p:cNvPr>
          <p:cNvSpPr txBox="1"/>
          <p:nvPr/>
        </p:nvSpPr>
        <p:spPr>
          <a:xfrm>
            <a:off x="7114795" y="1954349"/>
            <a:ext cx="319318" cy="369332"/>
          </a:xfrm>
          <a:prstGeom prst="rect">
            <a:avLst/>
          </a:prstGeom>
          <a:noFill/>
        </p:spPr>
        <p:txBody>
          <a:bodyPr wrap="none" rtlCol="0">
            <a:spAutoFit/>
          </a:bodyPr>
          <a:lstStyle/>
          <a:p>
            <a:r>
              <a:rPr lang="en-US" dirty="0">
                <a:solidFill>
                  <a:schemeClr val="bg1"/>
                </a:solidFill>
              </a:rPr>
              <a:t>Z</a:t>
            </a:r>
          </a:p>
        </p:txBody>
      </p:sp>
      <p:sp>
        <p:nvSpPr>
          <p:cNvPr id="36" name="TextBox 35">
            <a:extLst>
              <a:ext uri="{FF2B5EF4-FFF2-40B4-BE49-F238E27FC236}">
                <a16:creationId xmlns:a16="http://schemas.microsoft.com/office/drawing/2014/main" id="{67506ECB-AE29-D747-836B-1FC61ADF0217}"/>
              </a:ext>
            </a:extLst>
          </p:cNvPr>
          <p:cNvSpPr txBox="1"/>
          <p:nvPr/>
        </p:nvSpPr>
        <p:spPr>
          <a:xfrm>
            <a:off x="8050966" y="4675778"/>
            <a:ext cx="312906" cy="369332"/>
          </a:xfrm>
          <a:prstGeom prst="rect">
            <a:avLst/>
          </a:prstGeom>
          <a:noFill/>
        </p:spPr>
        <p:txBody>
          <a:bodyPr wrap="none" rtlCol="0">
            <a:spAutoFit/>
          </a:bodyPr>
          <a:lstStyle/>
          <a:p>
            <a:r>
              <a:rPr lang="en-US" dirty="0">
                <a:solidFill>
                  <a:schemeClr val="bg1"/>
                </a:solidFill>
              </a:rPr>
              <a:t>T</a:t>
            </a:r>
          </a:p>
        </p:txBody>
      </p:sp>
      <p:cxnSp>
        <p:nvCxnSpPr>
          <p:cNvPr id="37" name="Straight Connector 36">
            <a:extLst>
              <a:ext uri="{FF2B5EF4-FFF2-40B4-BE49-F238E27FC236}">
                <a16:creationId xmlns:a16="http://schemas.microsoft.com/office/drawing/2014/main" id="{087ABA69-73CC-C049-A9C9-233A66A3E4D4}"/>
              </a:ext>
            </a:extLst>
          </p:cNvPr>
          <p:cNvCxnSpPr/>
          <p:nvPr/>
        </p:nvCxnSpPr>
        <p:spPr>
          <a:xfrm>
            <a:off x="6389786" y="2211976"/>
            <a:ext cx="1121229" cy="239911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C1AAABE4-33AC-FB43-A759-ACD7BB3A5461}"/>
              </a:ext>
            </a:extLst>
          </p:cNvPr>
          <p:cNvSpPr/>
          <p:nvPr/>
        </p:nvSpPr>
        <p:spPr>
          <a:xfrm>
            <a:off x="5797973" y="3630507"/>
            <a:ext cx="2424854" cy="365760"/>
          </a:xfrm>
          <a:prstGeom prst="rect">
            <a:avLst/>
          </a:prstGeom>
          <a:solidFill>
            <a:srgbClr val="00B0F0">
              <a:alpha val="37000"/>
            </a:srgb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225868F4-186F-B845-96C3-0DC62A279616}"/>
              </a:ext>
            </a:extLst>
          </p:cNvPr>
          <p:cNvSpPr txBox="1"/>
          <p:nvPr/>
        </p:nvSpPr>
        <p:spPr>
          <a:xfrm>
            <a:off x="5744130" y="3437774"/>
            <a:ext cx="917239" cy="246221"/>
          </a:xfrm>
          <a:prstGeom prst="rect">
            <a:avLst/>
          </a:prstGeom>
          <a:noFill/>
        </p:spPr>
        <p:txBody>
          <a:bodyPr wrap="none" rtlCol="0">
            <a:spAutoFit/>
          </a:bodyPr>
          <a:lstStyle/>
          <a:p>
            <a:r>
              <a:rPr lang="en-US" sz="1000" dirty="0">
                <a:solidFill>
                  <a:schemeClr val="bg1"/>
                </a:solidFill>
              </a:rPr>
              <a:t>Freezing level</a:t>
            </a:r>
          </a:p>
        </p:txBody>
      </p:sp>
      <p:sp>
        <p:nvSpPr>
          <p:cNvPr id="40" name="TextBox 39">
            <a:extLst>
              <a:ext uri="{FF2B5EF4-FFF2-40B4-BE49-F238E27FC236}">
                <a16:creationId xmlns:a16="http://schemas.microsoft.com/office/drawing/2014/main" id="{0ADA1ECF-1C6D-4E43-A0A1-F18AC88F7D76}"/>
              </a:ext>
            </a:extLst>
          </p:cNvPr>
          <p:cNvSpPr txBox="1"/>
          <p:nvPr/>
        </p:nvSpPr>
        <p:spPr>
          <a:xfrm>
            <a:off x="5744130" y="3967053"/>
            <a:ext cx="756938" cy="246221"/>
          </a:xfrm>
          <a:prstGeom prst="rect">
            <a:avLst/>
          </a:prstGeom>
          <a:noFill/>
        </p:spPr>
        <p:txBody>
          <a:bodyPr wrap="none" rtlCol="0">
            <a:spAutoFit/>
          </a:bodyPr>
          <a:lstStyle/>
          <a:p>
            <a:r>
              <a:rPr lang="en-US" sz="1000" dirty="0">
                <a:solidFill>
                  <a:schemeClr val="bg1"/>
                </a:solidFill>
              </a:rPr>
              <a:t>Snow level</a:t>
            </a:r>
          </a:p>
        </p:txBody>
      </p:sp>
      <p:sp>
        <p:nvSpPr>
          <p:cNvPr id="41" name="TextBox 40">
            <a:extLst>
              <a:ext uri="{FF2B5EF4-FFF2-40B4-BE49-F238E27FC236}">
                <a16:creationId xmlns:a16="http://schemas.microsoft.com/office/drawing/2014/main" id="{C3955077-E4D3-CB47-B86E-47B8E75C7086}"/>
              </a:ext>
            </a:extLst>
          </p:cNvPr>
          <p:cNvSpPr txBox="1"/>
          <p:nvPr/>
        </p:nvSpPr>
        <p:spPr>
          <a:xfrm>
            <a:off x="5744130" y="3614699"/>
            <a:ext cx="721672" cy="400110"/>
          </a:xfrm>
          <a:prstGeom prst="rect">
            <a:avLst/>
          </a:prstGeom>
          <a:noFill/>
        </p:spPr>
        <p:txBody>
          <a:bodyPr wrap="none" rtlCol="0">
            <a:spAutoFit/>
          </a:bodyPr>
          <a:lstStyle/>
          <a:p>
            <a:r>
              <a:rPr lang="en-US" sz="1000" dirty="0">
                <a:solidFill>
                  <a:schemeClr val="bg1"/>
                </a:solidFill>
              </a:rPr>
              <a:t>Transition</a:t>
            </a:r>
          </a:p>
          <a:p>
            <a:r>
              <a:rPr lang="en-US" sz="1000" dirty="0">
                <a:solidFill>
                  <a:schemeClr val="bg1"/>
                </a:solidFill>
              </a:rPr>
              <a:t>Zone</a:t>
            </a:r>
          </a:p>
        </p:txBody>
      </p:sp>
      <p:sp>
        <p:nvSpPr>
          <p:cNvPr id="42" name="TextBox 41">
            <a:extLst>
              <a:ext uri="{FF2B5EF4-FFF2-40B4-BE49-F238E27FC236}">
                <a16:creationId xmlns:a16="http://schemas.microsoft.com/office/drawing/2014/main" id="{C058B1D4-FDC0-B146-8414-BE0A0B2B6462}"/>
              </a:ext>
            </a:extLst>
          </p:cNvPr>
          <p:cNvSpPr txBox="1"/>
          <p:nvPr/>
        </p:nvSpPr>
        <p:spPr>
          <a:xfrm>
            <a:off x="7230346" y="3400108"/>
            <a:ext cx="817853" cy="369332"/>
          </a:xfrm>
          <a:prstGeom prst="rect">
            <a:avLst/>
          </a:prstGeom>
          <a:noFill/>
        </p:spPr>
        <p:txBody>
          <a:bodyPr wrap="none" rtlCol="0">
            <a:spAutoFit/>
          </a:bodyPr>
          <a:lstStyle/>
          <a:p>
            <a:r>
              <a:rPr lang="en-US">
                <a:solidFill>
                  <a:schemeClr val="bg1"/>
                </a:solidFill>
              </a:rPr>
              <a:t>* * * *</a:t>
            </a:r>
          </a:p>
        </p:txBody>
      </p:sp>
      <p:sp>
        <p:nvSpPr>
          <p:cNvPr id="43" name="TextBox 42">
            <a:extLst>
              <a:ext uri="{FF2B5EF4-FFF2-40B4-BE49-F238E27FC236}">
                <a16:creationId xmlns:a16="http://schemas.microsoft.com/office/drawing/2014/main" id="{2CD03082-4EDB-CA40-A05D-6014B714122B}"/>
              </a:ext>
            </a:extLst>
          </p:cNvPr>
          <p:cNvSpPr txBox="1"/>
          <p:nvPr/>
        </p:nvSpPr>
        <p:spPr>
          <a:xfrm>
            <a:off x="7226731" y="3571484"/>
            <a:ext cx="817853" cy="369332"/>
          </a:xfrm>
          <a:prstGeom prst="rect">
            <a:avLst/>
          </a:prstGeom>
          <a:noFill/>
        </p:spPr>
        <p:txBody>
          <a:bodyPr wrap="none" rtlCol="0">
            <a:spAutoFit/>
          </a:bodyPr>
          <a:lstStyle/>
          <a:p>
            <a:r>
              <a:rPr lang="en-US">
                <a:solidFill>
                  <a:schemeClr val="bg1"/>
                </a:solidFill>
              </a:rPr>
              <a:t>* * * *</a:t>
            </a:r>
          </a:p>
        </p:txBody>
      </p:sp>
      <p:sp>
        <p:nvSpPr>
          <p:cNvPr id="44" name="TextBox 43">
            <a:extLst>
              <a:ext uri="{FF2B5EF4-FFF2-40B4-BE49-F238E27FC236}">
                <a16:creationId xmlns:a16="http://schemas.microsoft.com/office/drawing/2014/main" id="{C84F083D-1872-B149-A518-AD9F313A74F3}"/>
              </a:ext>
            </a:extLst>
          </p:cNvPr>
          <p:cNvSpPr txBox="1"/>
          <p:nvPr/>
        </p:nvSpPr>
        <p:spPr>
          <a:xfrm>
            <a:off x="7228992" y="3225806"/>
            <a:ext cx="817853" cy="369332"/>
          </a:xfrm>
          <a:prstGeom prst="rect">
            <a:avLst/>
          </a:prstGeom>
          <a:noFill/>
        </p:spPr>
        <p:txBody>
          <a:bodyPr wrap="none" rtlCol="0">
            <a:spAutoFit/>
          </a:bodyPr>
          <a:lstStyle/>
          <a:p>
            <a:r>
              <a:rPr lang="en-US" dirty="0">
                <a:solidFill>
                  <a:schemeClr val="bg1"/>
                </a:solidFill>
              </a:rPr>
              <a:t>* * * *</a:t>
            </a:r>
          </a:p>
        </p:txBody>
      </p:sp>
      <p:sp>
        <p:nvSpPr>
          <p:cNvPr id="45" name="TextBox 44">
            <a:extLst>
              <a:ext uri="{FF2B5EF4-FFF2-40B4-BE49-F238E27FC236}">
                <a16:creationId xmlns:a16="http://schemas.microsoft.com/office/drawing/2014/main" id="{2DB73235-5AB0-6240-A12E-AEB596AEFE51}"/>
              </a:ext>
            </a:extLst>
          </p:cNvPr>
          <p:cNvSpPr txBox="1"/>
          <p:nvPr/>
        </p:nvSpPr>
        <p:spPr>
          <a:xfrm>
            <a:off x="7228992" y="3764602"/>
            <a:ext cx="710451" cy="369332"/>
          </a:xfrm>
          <a:prstGeom prst="rect">
            <a:avLst/>
          </a:prstGeom>
          <a:noFill/>
        </p:spPr>
        <p:txBody>
          <a:bodyPr wrap="none" rtlCol="0">
            <a:spAutoFit/>
          </a:bodyPr>
          <a:lstStyle/>
          <a:p>
            <a:r>
              <a:rPr lang="en-US" dirty="0">
                <a:solidFill>
                  <a:schemeClr val="bg1"/>
                </a:solidFill>
              </a:rPr>
              <a:t>*     * </a:t>
            </a:r>
          </a:p>
        </p:txBody>
      </p:sp>
      <p:sp>
        <p:nvSpPr>
          <p:cNvPr id="46" name="TextBox 45">
            <a:extLst>
              <a:ext uri="{FF2B5EF4-FFF2-40B4-BE49-F238E27FC236}">
                <a16:creationId xmlns:a16="http://schemas.microsoft.com/office/drawing/2014/main" id="{26CEC8C0-ED96-664C-92CB-F50EE02237D1}"/>
              </a:ext>
            </a:extLst>
          </p:cNvPr>
          <p:cNvSpPr txBox="1"/>
          <p:nvPr/>
        </p:nvSpPr>
        <p:spPr>
          <a:xfrm>
            <a:off x="7403956" y="3782788"/>
            <a:ext cx="312906" cy="246221"/>
          </a:xfrm>
          <a:prstGeom prst="rect">
            <a:avLst/>
          </a:prstGeom>
          <a:noFill/>
        </p:spPr>
        <p:txBody>
          <a:bodyPr wrap="none" rtlCol="0">
            <a:spAutoFit/>
          </a:bodyPr>
          <a:lstStyle/>
          <a:p>
            <a:r>
              <a:rPr lang="en-US" sz="1000" dirty="0">
                <a:solidFill>
                  <a:schemeClr val="bg1"/>
                </a:solidFill>
              </a:rPr>
              <a:t>⦿</a:t>
            </a:r>
            <a:endParaRPr lang="en-US" sz="1000" dirty="0"/>
          </a:p>
        </p:txBody>
      </p:sp>
      <p:sp>
        <p:nvSpPr>
          <p:cNvPr id="47" name="TextBox 46">
            <a:extLst>
              <a:ext uri="{FF2B5EF4-FFF2-40B4-BE49-F238E27FC236}">
                <a16:creationId xmlns:a16="http://schemas.microsoft.com/office/drawing/2014/main" id="{9E0434FD-8E39-624B-B3D9-DFCA0D755BF5}"/>
              </a:ext>
            </a:extLst>
          </p:cNvPr>
          <p:cNvSpPr txBox="1"/>
          <p:nvPr/>
        </p:nvSpPr>
        <p:spPr>
          <a:xfrm>
            <a:off x="7738060" y="3787155"/>
            <a:ext cx="312906" cy="246221"/>
          </a:xfrm>
          <a:prstGeom prst="rect">
            <a:avLst/>
          </a:prstGeom>
          <a:noFill/>
        </p:spPr>
        <p:txBody>
          <a:bodyPr wrap="none" rtlCol="0">
            <a:spAutoFit/>
          </a:bodyPr>
          <a:lstStyle/>
          <a:p>
            <a:r>
              <a:rPr lang="en-US" sz="1000" dirty="0">
                <a:solidFill>
                  <a:schemeClr val="bg1"/>
                </a:solidFill>
              </a:rPr>
              <a:t>⦿</a:t>
            </a:r>
            <a:endParaRPr lang="en-US" sz="1000" dirty="0"/>
          </a:p>
        </p:txBody>
      </p:sp>
      <p:sp>
        <p:nvSpPr>
          <p:cNvPr id="48" name="TextBox 47">
            <a:extLst>
              <a:ext uri="{FF2B5EF4-FFF2-40B4-BE49-F238E27FC236}">
                <a16:creationId xmlns:a16="http://schemas.microsoft.com/office/drawing/2014/main" id="{22257D77-73AF-8347-956C-2854F3FF9C3D}"/>
              </a:ext>
            </a:extLst>
          </p:cNvPr>
          <p:cNvSpPr txBox="1"/>
          <p:nvPr/>
        </p:nvSpPr>
        <p:spPr>
          <a:xfrm>
            <a:off x="7422033" y="3930548"/>
            <a:ext cx="649537" cy="307777"/>
          </a:xfrm>
          <a:prstGeom prst="rect">
            <a:avLst/>
          </a:prstGeom>
          <a:noFill/>
        </p:spPr>
        <p:txBody>
          <a:bodyPr wrap="none" rtlCol="0">
            <a:spAutoFit/>
          </a:bodyPr>
          <a:lstStyle/>
          <a:p>
            <a:r>
              <a:rPr lang="en-US" sz="1400" dirty="0">
                <a:solidFill>
                  <a:schemeClr val="bg1"/>
                </a:solidFill>
              </a:rPr>
              <a:t>●      ● </a:t>
            </a:r>
          </a:p>
        </p:txBody>
      </p:sp>
      <p:sp>
        <p:nvSpPr>
          <p:cNvPr id="49" name="TextBox 48">
            <a:extLst>
              <a:ext uri="{FF2B5EF4-FFF2-40B4-BE49-F238E27FC236}">
                <a16:creationId xmlns:a16="http://schemas.microsoft.com/office/drawing/2014/main" id="{B3E56273-E581-DF4A-8381-67A128EA6B6D}"/>
              </a:ext>
            </a:extLst>
          </p:cNvPr>
          <p:cNvSpPr txBox="1"/>
          <p:nvPr/>
        </p:nvSpPr>
        <p:spPr>
          <a:xfrm>
            <a:off x="7234298" y="3972987"/>
            <a:ext cx="312906" cy="246221"/>
          </a:xfrm>
          <a:prstGeom prst="rect">
            <a:avLst/>
          </a:prstGeom>
          <a:noFill/>
        </p:spPr>
        <p:txBody>
          <a:bodyPr wrap="none" rtlCol="0">
            <a:spAutoFit/>
          </a:bodyPr>
          <a:lstStyle/>
          <a:p>
            <a:r>
              <a:rPr lang="en-US" sz="1000" dirty="0">
                <a:solidFill>
                  <a:schemeClr val="bg1"/>
                </a:solidFill>
              </a:rPr>
              <a:t>⦿</a:t>
            </a:r>
            <a:endParaRPr lang="en-US" sz="1000" dirty="0"/>
          </a:p>
        </p:txBody>
      </p:sp>
      <p:sp>
        <p:nvSpPr>
          <p:cNvPr id="50" name="TextBox 49">
            <a:extLst>
              <a:ext uri="{FF2B5EF4-FFF2-40B4-BE49-F238E27FC236}">
                <a16:creationId xmlns:a16="http://schemas.microsoft.com/office/drawing/2014/main" id="{48109513-105C-0748-B013-3A15C37AE1A4}"/>
              </a:ext>
            </a:extLst>
          </p:cNvPr>
          <p:cNvSpPr txBox="1"/>
          <p:nvPr/>
        </p:nvSpPr>
        <p:spPr>
          <a:xfrm>
            <a:off x="7576468" y="3971820"/>
            <a:ext cx="312906" cy="246221"/>
          </a:xfrm>
          <a:prstGeom prst="rect">
            <a:avLst/>
          </a:prstGeom>
          <a:noFill/>
        </p:spPr>
        <p:txBody>
          <a:bodyPr wrap="none" rtlCol="0">
            <a:spAutoFit/>
          </a:bodyPr>
          <a:lstStyle/>
          <a:p>
            <a:r>
              <a:rPr lang="en-US" sz="1000" dirty="0">
                <a:solidFill>
                  <a:schemeClr val="bg1"/>
                </a:solidFill>
              </a:rPr>
              <a:t>⦿</a:t>
            </a:r>
            <a:endParaRPr lang="en-US" sz="1000" dirty="0"/>
          </a:p>
        </p:txBody>
      </p:sp>
      <p:sp>
        <p:nvSpPr>
          <p:cNvPr id="51" name="TextBox 50">
            <a:extLst>
              <a:ext uri="{FF2B5EF4-FFF2-40B4-BE49-F238E27FC236}">
                <a16:creationId xmlns:a16="http://schemas.microsoft.com/office/drawing/2014/main" id="{5BBEE948-1833-5140-A00C-5604ABDB74BC}"/>
              </a:ext>
            </a:extLst>
          </p:cNvPr>
          <p:cNvSpPr txBox="1"/>
          <p:nvPr/>
        </p:nvSpPr>
        <p:spPr>
          <a:xfrm>
            <a:off x="7533176" y="1982273"/>
            <a:ext cx="308098" cy="369332"/>
          </a:xfrm>
          <a:prstGeom prst="rect">
            <a:avLst/>
          </a:prstGeom>
          <a:noFill/>
        </p:spPr>
        <p:txBody>
          <a:bodyPr wrap="none" rtlCol="0">
            <a:spAutoFit/>
          </a:bodyPr>
          <a:lstStyle/>
          <a:p>
            <a:r>
              <a:rPr lang="en-US" dirty="0">
                <a:solidFill>
                  <a:schemeClr val="bg1"/>
                </a:solidFill>
              </a:rPr>
              <a:t>*</a:t>
            </a:r>
          </a:p>
        </p:txBody>
      </p:sp>
      <p:sp>
        <p:nvSpPr>
          <p:cNvPr id="52" name="TextBox 51">
            <a:extLst>
              <a:ext uri="{FF2B5EF4-FFF2-40B4-BE49-F238E27FC236}">
                <a16:creationId xmlns:a16="http://schemas.microsoft.com/office/drawing/2014/main" id="{AA72E73B-1C92-6247-A2EF-D35C8FE6B335}"/>
              </a:ext>
            </a:extLst>
          </p:cNvPr>
          <p:cNvSpPr txBox="1"/>
          <p:nvPr/>
        </p:nvSpPr>
        <p:spPr>
          <a:xfrm>
            <a:off x="7537362" y="2213036"/>
            <a:ext cx="312906" cy="246221"/>
          </a:xfrm>
          <a:prstGeom prst="rect">
            <a:avLst/>
          </a:prstGeom>
          <a:noFill/>
        </p:spPr>
        <p:txBody>
          <a:bodyPr wrap="none" rtlCol="0">
            <a:spAutoFit/>
          </a:bodyPr>
          <a:lstStyle/>
          <a:p>
            <a:r>
              <a:rPr lang="en-US" sz="1000" dirty="0">
                <a:solidFill>
                  <a:schemeClr val="bg1"/>
                </a:solidFill>
              </a:rPr>
              <a:t>⦿</a:t>
            </a:r>
            <a:endParaRPr lang="en-US" sz="1000" dirty="0"/>
          </a:p>
        </p:txBody>
      </p:sp>
      <p:sp>
        <p:nvSpPr>
          <p:cNvPr id="53" name="TextBox 52">
            <a:extLst>
              <a:ext uri="{FF2B5EF4-FFF2-40B4-BE49-F238E27FC236}">
                <a16:creationId xmlns:a16="http://schemas.microsoft.com/office/drawing/2014/main" id="{161929DD-FEB2-5D45-85D0-ABDF6CDF65DA}"/>
              </a:ext>
            </a:extLst>
          </p:cNvPr>
          <p:cNvSpPr txBox="1"/>
          <p:nvPr/>
        </p:nvSpPr>
        <p:spPr>
          <a:xfrm>
            <a:off x="7553159" y="2382772"/>
            <a:ext cx="293670" cy="307777"/>
          </a:xfrm>
          <a:prstGeom prst="rect">
            <a:avLst/>
          </a:prstGeom>
          <a:noFill/>
        </p:spPr>
        <p:txBody>
          <a:bodyPr wrap="none" rtlCol="0">
            <a:spAutoFit/>
          </a:bodyPr>
          <a:lstStyle/>
          <a:p>
            <a:r>
              <a:rPr lang="en-US" sz="1400">
                <a:solidFill>
                  <a:schemeClr val="bg1"/>
                </a:solidFill>
              </a:rPr>
              <a:t>●</a:t>
            </a:r>
            <a:endParaRPr lang="en-US" sz="1400" dirty="0">
              <a:solidFill>
                <a:schemeClr val="bg1"/>
              </a:solidFill>
            </a:endParaRPr>
          </a:p>
        </p:txBody>
      </p:sp>
      <p:sp>
        <p:nvSpPr>
          <p:cNvPr id="54" name="TextBox 53">
            <a:extLst>
              <a:ext uri="{FF2B5EF4-FFF2-40B4-BE49-F238E27FC236}">
                <a16:creationId xmlns:a16="http://schemas.microsoft.com/office/drawing/2014/main" id="{2510572C-255C-DE44-AE50-BE5A3AFC6445}"/>
              </a:ext>
            </a:extLst>
          </p:cNvPr>
          <p:cNvSpPr txBox="1"/>
          <p:nvPr/>
        </p:nvSpPr>
        <p:spPr>
          <a:xfrm>
            <a:off x="7688119" y="1986473"/>
            <a:ext cx="647421" cy="276999"/>
          </a:xfrm>
          <a:prstGeom prst="rect">
            <a:avLst/>
          </a:prstGeom>
          <a:noFill/>
        </p:spPr>
        <p:txBody>
          <a:bodyPr wrap="none" rtlCol="0">
            <a:spAutoFit/>
          </a:bodyPr>
          <a:lstStyle/>
          <a:p>
            <a:r>
              <a:rPr lang="en-US" sz="1200" dirty="0">
                <a:solidFill>
                  <a:schemeClr val="bg1"/>
                </a:solidFill>
              </a:rPr>
              <a:t>= Snow</a:t>
            </a:r>
          </a:p>
        </p:txBody>
      </p:sp>
      <p:sp>
        <p:nvSpPr>
          <p:cNvPr id="55" name="TextBox 54">
            <a:extLst>
              <a:ext uri="{FF2B5EF4-FFF2-40B4-BE49-F238E27FC236}">
                <a16:creationId xmlns:a16="http://schemas.microsoft.com/office/drawing/2014/main" id="{24E83D21-1594-964D-BA9D-9127020F4A16}"/>
              </a:ext>
            </a:extLst>
          </p:cNvPr>
          <p:cNvSpPr txBox="1"/>
          <p:nvPr/>
        </p:nvSpPr>
        <p:spPr>
          <a:xfrm>
            <a:off x="7693551" y="2186591"/>
            <a:ext cx="755335" cy="276999"/>
          </a:xfrm>
          <a:prstGeom prst="rect">
            <a:avLst/>
          </a:prstGeom>
          <a:noFill/>
        </p:spPr>
        <p:txBody>
          <a:bodyPr wrap="none" rtlCol="0">
            <a:spAutoFit/>
          </a:bodyPr>
          <a:lstStyle/>
          <a:p>
            <a:r>
              <a:rPr lang="en-US" sz="1200" dirty="0">
                <a:solidFill>
                  <a:schemeClr val="bg1"/>
                </a:solidFill>
              </a:rPr>
              <a:t>= “Slush”</a:t>
            </a:r>
          </a:p>
        </p:txBody>
      </p:sp>
      <p:sp>
        <p:nvSpPr>
          <p:cNvPr id="56" name="TextBox 55">
            <a:extLst>
              <a:ext uri="{FF2B5EF4-FFF2-40B4-BE49-F238E27FC236}">
                <a16:creationId xmlns:a16="http://schemas.microsoft.com/office/drawing/2014/main" id="{3179BDE6-C16E-F74E-937E-7B2E685ECF08}"/>
              </a:ext>
            </a:extLst>
          </p:cNvPr>
          <p:cNvSpPr txBox="1"/>
          <p:nvPr/>
        </p:nvSpPr>
        <p:spPr>
          <a:xfrm>
            <a:off x="7691690" y="2400664"/>
            <a:ext cx="577402" cy="276999"/>
          </a:xfrm>
          <a:prstGeom prst="rect">
            <a:avLst/>
          </a:prstGeom>
          <a:noFill/>
        </p:spPr>
        <p:txBody>
          <a:bodyPr wrap="none" rtlCol="0">
            <a:spAutoFit/>
          </a:bodyPr>
          <a:lstStyle/>
          <a:p>
            <a:r>
              <a:rPr lang="en-US" sz="1200" dirty="0">
                <a:solidFill>
                  <a:schemeClr val="bg1"/>
                </a:solidFill>
              </a:rPr>
              <a:t>= Rain</a:t>
            </a:r>
          </a:p>
        </p:txBody>
      </p:sp>
    </p:spTree>
    <p:extLst>
      <p:ext uri="{BB962C8B-B14F-4D97-AF65-F5344CB8AC3E}">
        <p14:creationId xmlns:p14="http://schemas.microsoft.com/office/powerpoint/2010/main" val="28601809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 Rain-Snow Transition Zone</a:t>
            </a:r>
          </a:p>
        </p:txBody>
      </p:sp>
      <p:sp>
        <p:nvSpPr>
          <p:cNvPr id="3" name="Content Placeholder 2"/>
          <p:cNvSpPr>
            <a:spLocks noGrp="1"/>
          </p:cNvSpPr>
          <p:nvPr>
            <p:ph idx="1"/>
          </p:nvPr>
        </p:nvSpPr>
        <p:spPr>
          <a:xfrm>
            <a:off x="457201" y="1417638"/>
            <a:ext cx="4921948" cy="5091227"/>
          </a:xfrm>
        </p:spPr>
        <p:txBody>
          <a:bodyPr>
            <a:normAutofit fontScale="85000" lnSpcReduction="20000"/>
          </a:bodyPr>
          <a:lstStyle/>
          <a:p>
            <a:r>
              <a:rPr lang="en-US" i="1" dirty="0"/>
              <a:t>Snow level</a:t>
            </a:r>
          </a:p>
          <a:p>
            <a:pPr lvl="1"/>
            <a:r>
              <a:rPr lang="en-US" dirty="0">
                <a:ea typeface="Times New Roman" charset="0"/>
                <a:cs typeface="Times New Roman" charset="0"/>
              </a:rPr>
              <a:t>Glossary of Meteorology: No definition provided</a:t>
            </a:r>
          </a:p>
          <a:p>
            <a:pPr lvl="1"/>
            <a:endParaRPr lang="en-US" dirty="0">
              <a:ea typeface="Times New Roman" charset="0"/>
              <a:cs typeface="Times New Roman" charset="0"/>
            </a:endParaRPr>
          </a:p>
          <a:p>
            <a:pPr lvl="1"/>
            <a:r>
              <a:rPr lang="en-US" dirty="0">
                <a:ea typeface="Times New Roman" charset="0"/>
                <a:cs typeface="Times New Roman" charset="0"/>
              </a:rPr>
              <a:t>Common: Altitude above which snow is accumulating on the ground</a:t>
            </a:r>
          </a:p>
          <a:p>
            <a:pPr lvl="1"/>
            <a:endParaRPr lang="en-US" dirty="0">
              <a:ea typeface="Times New Roman" charset="0"/>
              <a:cs typeface="Times New Roman" charset="0"/>
            </a:endParaRPr>
          </a:p>
          <a:p>
            <a:pPr lvl="1"/>
            <a:r>
              <a:rPr lang="en-US" dirty="0">
                <a:ea typeface="Times New Roman" charset="0"/>
                <a:cs typeface="Times New Roman" charset="0"/>
              </a:rPr>
              <a:t>White et al. (2011): Altitude where falling snow melts to rain</a:t>
            </a:r>
          </a:p>
          <a:p>
            <a:pPr lvl="1"/>
            <a:endParaRPr lang="en-US" dirty="0">
              <a:ea typeface="Times New Roman" charset="0"/>
              <a:cs typeface="Times New Roman" charset="0"/>
            </a:endParaRPr>
          </a:p>
          <a:p>
            <a:pPr lvl="1"/>
            <a:r>
              <a:rPr lang="en-US" dirty="0">
                <a:ea typeface="Times New Roman" charset="0"/>
                <a:cs typeface="Times New Roman" charset="0"/>
              </a:rPr>
              <a:t>Minder et al. (2011): Level at which the precipitation mass is 50% ice</a:t>
            </a:r>
          </a:p>
        </p:txBody>
      </p:sp>
      <p:sp>
        <p:nvSpPr>
          <p:cNvPr id="31" name="Rectangle 30">
            <a:extLst>
              <a:ext uri="{FF2B5EF4-FFF2-40B4-BE49-F238E27FC236}">
                <a16:creationId xmlns:a16="http://schemas.microsoft.com/office/drawing/2014/main" id="{E2A71593-9B51-2C45-825B-BEDB1DE6DDA3}"/>
              </a:ext>
            </a:extLst>
          </p:cNvPr>
          <p:cNvSpPr/>
          <p:nvPr/>
        </p:nvSpPr>
        <p:spPr>
          <a:xfrm>
            <a:off x="5669280" y="1896533"/>
            <a:ext cx="2790613" cy="3148577"/>
          </a:xfrm>
          <a:prstGeom prst="rect">
            <a:avLst/>
          </a:prstGeom>
          <a:solidFill>
            <a:schemeClr val="tx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2" name="Straight Connector 31">
            <a:extLst>
              <a:ext uri="{FF2B5EF4-FFF2-40B4-BE49-F238E27FC236}">
                <a16:creationId xmlns:a16="http://schemas.microsoft.com/office/drawing/2014/main" id="{39A90059-BA1A-D042-A9AB-A2D189C523D3}"/>
              </a:ext>
            </a:extLst>
          </p:cNvPr>
          <p:cNvCxnSpPr/>
          <p:nvPr/>
        </p:nvCxnSpPr>
        <p:spPr>
          <a:xfrm flipH="1">
            <a:off x="7042417" y="2026920"/>
            <a:ext cx="0" cy="2584174"/>
          </a:xfrm>
          <a:prstGeom prst="line">
            <a:avLst/>
          </a:prstGeom>
          <a:ln w="25400">
            <a:solidFill>
              <a:schemeClr val="bg1"/>
            </a:solidFill>
            <a:headEnd type="arrow" w="lg" len="lg"/>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82E7820-AE17-D449-8C76-19E25699739A}"/>
              </a:ext>
            </a:extLst>
          </p:cNvPr>
          <p:cNvCxnSpPr/>
          <p:nvPr/>
        </p:nvCxnSpPr>
        <p:spPr>
          <a:xfrm>
            <a:off x="5770209" y="4611094"/>
            <a:ext cx="2517913" cy="0"/>
          </a:xfrm>
          <a:prstGeom prst="line">
            <a:avLst/>
          </a:prstGeom>
          <a:ln w="25400">
            <a:solidFill>
              <a:schemeClr val="bg1"/>
            </a:solidFill>
            <a:headEnd type="none" w="lg" len="lg"/>
            <a:tailEnd type="arrow" w="lg" len="lg"/>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2C053631-12C8-DD40-ACF1-96B28554AFC9}"/>
              </a:ext>
            </a:extLst>
          </p:cNvPr>
          <p:cNvSpPr txBox="1"/>
          <p:nvPr/>
        </p:nvSpPr>
        <p:spPr>
          <a:xfrm>
            <a:off x="6762104" y="4611094"/>
            <a:ext cx="534121" cy="369332"/>
          </a:xfrm>
          <a:prstGeom prst="rect">
            <a:avLst/>
          </a:prstGeom>
          <a:noFill/>
        </p:spPr>
        <p:txBody>
          <a:bodyPr wrap="none" rtlCol="0">
            <a:spAutoFit/>
          </a:bodyPr>
          <a:lstStyle/>
          <a:p>
            <a:r>
              <a:rPr lang="en-US" dirty="0">
                <a:solidFill>
                  <a:schemeClr val="bg1"/>
                </a:solidFill>
                <a:latin typeface="Times New Roman" charset="0"/>
                <a:ea typeface="Times New Roman" charset="0"/>
                <a:cs typeface="Times New Roman" charset="0"/>
              </a:rPr>
              <a:t>0ºC</a:t>
            </a:r>
          </a:p>
        </p:txBody>
      </p:sp>
      <p:sp>
        <p:nvSpPr>
          <p:cNvPr id="35" name="TextBox 34">
            <a:extLst>
              <a:ext uri="{FF2B5EF4-FFF2-40B4-BE49-F238E27FC236}">
                <a16:creationId xmlns:a16="http://schemas.microsoft.com/office/drawing/2014/main" id="{6D5ECE32-9FB4-6943-8BE8-2BA0218B8BDD}"/>
              </a:ext>
            </a:extLst>
          </p:cNvPr>
          <p:cNvSpPr txBox="1"/>
          <p:nvPr/>
        </p:nvSpPr>
        <p:spPr>
          <a:xfrm>
            <a:off x="7114795" y="1954349"/>
            <a:ext cx="319318" cy="369332"/>
          </a:xfrm>
          <a:prstGeom prst="rect">
            <a:avLst/>
          </a:prstGeom>
          <a:noFill/>
        </p:spPr>
        <p:txBody>
          <a:bodyPr wrap="none" rtlCol="0">
            <a:spAutoFit/>
          </a:bodyPr>
          <a:lstStyle/>
          <a:p>
            <a:r>
              <a:rPr lang="en-US" dirty="0">
                <a:solidFill>
                  <a:schemeClr val="bg1"/>
                </a:solidFill>
              </a:rPr>
              <a:t>Z</a:t>
            </a:r>
          </a:p>
        </p:txBody>
      </p:sp>
      <p:sp>
        <p:nvSpPr>
          <p:cNvPr id="36" name="TextBox 35">
            <a:extLst>
              <a:ext uri="{FF2B5EF4-FFF2-40B4-BE49-F238E27FC236}">
                <a16:creationId xmlns:a16="http://schemas.microsoft.com/office/drawing/2014/main" id="{C43694D2-CD98-2744-864E-E89682E9F824}"/>
              </a:ext>
            </a:extLst>
          </p:cNvPr>
          <p:cNvSpPr txBox="1"/>
          <p:nvPr/>
        </p:nvSpPr>
        <p:spPr>
          <a:xfrm>
            <a:off x="8050966" y="4675778"/>
            <a:ext cx="312906" cy="369332"/>
          </a:xfrm>
          <a:prstGeom prst="rect">
            <a:avLst/>
          </a:prstGeom>
          <a:noFill/>
        </p:spPr>
        <p:txBody>
          <a:bodyPr wrap="none" rtlCol="0">
            <a:spAutoFit/>
          </a:bodyPr>
          <a:lstStyle/>
          <a:p>
            <a:r>
              <a:rPr lang="en-US" dirty="0">
                <a:solidFill>
                  <a:schemeClr val="bg1"/>
                </a:solidFill>
              </a:rPr>
              <a:t>T</a:t>
            </a:r>
          </a:p>
        </p:txBody>
      </p:sp>
      <p:cxnSp>
        <p:nvCxnSpPr>
          <p:cNvPr id="37" name="Straight Connector 36">
            <a:extLst>
              <a:ext uri="{FF2B5EF4-FFF2-40B4-BE49-F238E27FC236}">
                <a16:creationId xmlns:a16="http://schemas.microsoft.com/office/drawing/2014/main" id="{B20A5DD5-0638-3D44-A205-BF878374120F}"/>
              </a:ext>
            </a:extLst>
          </p:cNvPr>
          <p:cNvCxnSpPr/>
          <p:nvPr/>
        </p:nvCxnSpPr>
        <p:spPr>
          <a:xfrm>
            <a:off x="6389786" y="2211976"/>
            <a:ext cx="1121229" cy="239911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5C95CD5E-0DC6-394B-A175-4189FF50540C}"/>
              </a:ext>
            </a:extLst>
          </p:cNvPr>
          <p:cNvSpPr/>
          <p:nvPr/>
        </p:nvSpPr>
        <p:spPr>
          <a:xfrm>
            <a:off x="5797973" y="3630507"/>
            <a:ext cx="2424854" cy="365760"/>
          </a:xfrm>
          <a:prstGeom prst="rect">
            <a:avLst/>
          </a:prstGeom>
          <a:solidFill>
            <a:srgbClr val="00B0F0">
              <a:alpha val="37000"/>
            </a:srgb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06B040C6-3752-5045-A670-90F7F0D8E768}"/>
              </a:ext>
            </a:extLst>
          </p:cNvPr>
          <p:cNvSpPr txBox="1"/>
          <p:nvPr/>
        </p:nvSpPr>
        <p:spPr>
          <a:xfrm>
            <a:off x="5744130" y="3437774"/>
            <a:ext cx="917239" cy="246221"/>
          </a:xfrm>
          <a:prstGeom prst="rect">
            <a:avLst/>
          </a:prstGeom>
          <a:noFill/>
        </p:spPr>
        <p:txBody>
          <a:bodyPr wrap="none" rtlCol="0">
            <a:spAutoFit/>
          </a:bodyPr>
          <a:lstStyle/>
          <a:p>
            <a:r>
              <a:rPr lang="en-US" sz="1000" dirty="0">
                <a:solidFill>
                  <a:schemeClr val="bg1"/>
                </a:solidFill>
              </a:rPr>
              <a:t>Freezing level</a:t>
            </a:r>
          </a:p>
        </p:txBody>
      </p:sp>
      <p:sp>
        <p:nvSpPr>
          <p:cNvPr id="40" name="TextBox 39">
            <a:extLst>
              <a:ext uri="{FF2B5EF4-FFF2-40B4-BE49-F238E27FC236}">
                <a16:creationId xmlns:a16="http://schemas.microsoft.com/office/drawing/2014/main" id="{BC732A7A-6975-674D-B794-4F226CCA321C}"/>
              </a:ext>
            </a:extLst>
          </p:cNvPr>
          <p:cNvSpPr txBox="1"/>
          <p:nvPr/>
        </p:nvSpPr>
        <p:spPr>
          <a:xfrm>
            <a:off x="5744130" y="3967053"/>
            <a:ext cx="756938" cy="246221"/>
          </a:xfrm>
          <a:prstGeom prst="rect">
            <a:avLst/>
          </a:prstGeom>
          <a:noFill/>
        </p:spPr>
        <p:txBody>
          <a:bodyPr wrap="none" rtlCol="0">
            <a:spAutoFit/>
          </a:bodyPr>
          <a:lstStyle/>
          <a:p>
            <a:r>
              <a:rPr lang="en-US" sz="1000" dirty="0">
                <a:solidFill>
                  <a:schemeClr val="bg1"/>
                </a:solidFill>
              </a:rPr>
              <a:t>Snow level</a:t>
            </a:r>
          </a:p>
        </p:txBody>
      </p:sp>
      <p:sp>
        <p:nvSpPr>
          <p:cNvPr id="41" name="TextBox 40">
            <a:extLst>
              <a:ext uri="{FF2B5EF4-FFF2-40B4-BE49-F238E27FC236}">
                <a16:creationId xmlns:a16="http://schemas.microsoft.com/office/drawing/2014/main" id="{61BADA75-08E0-E34B-80AD-2F00CBCA383E}"/>
              </a:ext>
            </a:extLst>
          </p:cNvPr>
          <p:cNvSpPr txBox="1"/>
          <p:nvPr/>
        </p:nvSpPr>
        <p:spPr>
          <a:xfrm>
            <a:off x="5744130" y="3614699"/>
            <a:ext cx="721672" cy="400110"/>
          </a:xfrm>
          <a:prstGeom prst="rect">
            <a:avLst/>
          </a:prstGeom>
          <a:noFill/>
        </p:spPr>
        <p:txBody>
          <a:bodyPr wrap="none" rtlCol="0">
            <a:spAutoFit/>
          </a:bodyPr>
          <a:lstStyle/>
          <a:p>
            <a:r>
              <a:rPr lang="en-US" sz="1000" dirty="0">
                <a:solidFill>
                  <a:schemeClr val="bg1"/>
                </a:solidFill>
              </a:rPr>
              <a:t>Transition</a:t>
            </a:r>
          </a:p>
          <a:p>
            <a:r>
              <a:rPr lang="en-US" sz="1000" dirty="0">
                <a:solidFill>
                  <a:schemeClr val="bg1"/>
                </a:solidFill>
              </a:rPr>
              <a:t>Zone</a:t>
            </a:r>
          </a:p>
        </p:txBody>
      </p:sp>
      <p:sp>
        <p:nvSpPr>
          <p:cNvPr id="42" name="TextBox 41">
            <a:extLst>
              <a:ext uri="{FF2B5EF4-FFF2-40B4-BE49-F238E27FC236}">
                <a16:creationId xmlns:a16="http://schemas.microsoft.com/office/drawing/2014/main" id="{D5FA257F-77EE-8441-B51C-6B03B3E812EF}"/>
              </a:ext>
            </a:extLst>
          </p:cNvPr>
          <p:cNvSpPr txBox="1"/>
          <p:nvPr/>
        </p:nvSpPr>
        <p:spPr>
          <a:xfrm>
            <a:off x="7230346" y="3400108"/>
            <a:ext cx="817853" cy="369332"/>
          </a:xfrm>
          <a:prstGeom prst="rect">
            <a:avLst/>
          </a:prstGeom>
          <a:noFill/>
        </p:spPr>
        <p:txBody>
          <a:bodyPr wrap="none" rtlCol="0">
            <a:spAutoFit/>
          </a:bodyPr>
          <a:lstStyle/>
          <a:p>
            <a:r>
              <a:rPr lang="en-US">
                <a:solidFill>
                  <a:schemeClr val="bg1"/>
                </a:solidFill>
              </a:rPr>
              <a:t>* * * *</a:t>
            </a:r>
          </a:p>
        </p:txBody>
      </p:sp>
      <p:sp>
        <p:nvSpPr>
          <p:cNvPr id="43" name="TextBox 42">
            <a:extLst>
              <a:ext uri="{FF2B5EF4-FFF2-40B4-BE49-F238E27FC236}">
                <a16:creationId xmlns:a16="http://schemas.microsoft.com/office/drawing/2014/main" id="{0DF9A389-95A2-7249-92C1-2AE6C0611586}"/>
              </a:ext>
            </a:extLst>
          </p:cNvPr>
          <p:cNvSpPr txBox="1"/>
          <p:nvPr/>
        </p:nvSpPr>
        <p:spPr>
          <a:xfrm>
            <a:off x="7226731" y="3571484"/>
            <a:ext cx="817853" cy="369332"/>
          </a:xfrm>
          <a:prstGeom prst="rect">
            <a:avLst/>
          </a:prstGeom>
          <a:noFill/>
        </p:spPr>
        <p:txBody>
          <a:bodyPr wrap="none" rtlCol="0">
            <a:spAutoFit/>
          </a:bodyPr>
          <a:lstStyle/>
          <a:p>
            <a:r>
              <a:rPr lang="en-US">
                <a:solidFill>
                  <a:schemeClr val="bg1"/>
                </a:solidFill>
              </a:rPr>
              <a:t>* * * *</a:t>
            </a:r>
          </a:p>
        </p:txBody>
      </p:sp>
      <p:sp>
        <p:nvSpPr>
          <p:cNvPr id="44" name="TextBox 43">
            <a:extLst>
              <a:ext uri="{FF2B5EF4-FFF2-40B4-BE49-F238E27FC236}">
                <a16:creationId xmlns:a16="http://schemas.microsoft.com/office/drawing/2014/main" id="{5B4C51A5-798A-6443-8E4F-70A44594BF4C}"/>
              </a:ext>
            </a:extLst>
          </p:cNvPr>
          <p:cNvSpPr txBox="1"/>
          <p:nvPr/>
        </p:nvSpPr>
        <p:spPr>
          <a:xfrm>
            <a:off x="7228992" y="3225806"/>
            <a:ext cx="817853" cy="369332"/>
          </a:xfrm>
          <a:prstGeom prst="rect">
            <a:avLst/>
          </a:prstGeom>
          <a:noFill/>
        </p:spPr>
        <p:txBody>
          <a:bodyPr wrap="none" rtlCol="0">
            <a:spAutoFit/>
          </a:bodyPr>
          <a:lstStyle/>
          <a:p>
            <a:r>
              <a:rPr lang="en-US" dirty="0">
                <a:solidFill>
                  <a:schemeClr val="bg1"/>
                </a:solidFill>
              </a:rPr>
              <a:t>* * * *</a:t>
            </a:r>
          </a:p>
        </p:txBody>
      </p:sp>
      <p:sp>
        <p:nvSpPr>
          <p:cNvPr id="45" name="TextBox 44">
            <a:extLst>
              <a:ext uri="{FF2B5EF4-FFF2-40B4-BE49-F238E27FC236}">
                <a16:creationId xmlns:a16="http://schemas.microsoft.com/office/drawing/2014/main" id="{7DE78EEF-995C-234A-BFA3-1A62F7183222}"/>
              </a:ext>
            </a:extLst>
          </p:cNvPr>
          <p:cNvSpPr txBox="1"/>
          <p:nvPr/>
        </p:nvSpPr>
        <p:spPr>
          <a:xfrm>
            <a:off x="7228992" y="3764602"/>
            <a:ext cx="710451" cy="369332"/>
          </a:xfrm>
          <a:prstGeom prst="rect">
            <a:avLst/>
          </a:prstGeom>
          <a:noFill/>
        </p:spPr>
        <p:txBody>
          <a:bodyPr wrap="none" rtlCol="0">
            <a:spAutoFit/>
          </a:bodyPr>
          <a:lstStyle/>
          <a:p>
            <a:r>
              <a:rPr lang="en-US" dirty="0">
                <a:solidFill>
                  <a:schemeClr val="bg1"/>
                </a:solidFill>
              </a:rPr>
              <a:t>*     * </a:t>
            </a:r>
          </a:p>
        </p:txBody>
      </p:sp>
      <p:sp>
        <p:nvSpPr>
          <p:cNvPr id="46" name="TextBox 45">
            <a:extLst>
              <a:ext uri="{FF2B5EF4-FFF2-40B4-BE49-F238E27FC236}">
                <a16:creationId xmlns:a16="http://schemas.microsoft.com/office/drawing/2014/main" id="{EE342B2D-B15F-AA40-9A57-95E4151E835E}"/>
              </a:ext>
            </a:extLst>
          </p:cNvPr>
          <p:cNvSpPr txBox="1"/>
          <p:nvPr/>
        </p:nvSpPr>
        <p:spPr>
          <a:xfrm>
            <a:off x="7403956" y="3782788"/>
            <a:ext cx="312906" cy="246221"/>
          </a:xfrm>
          <a:prstGeom prst="rect">
            <a:avLst/>
          </a:prstGeom>
          <a:noFill/>
        </p:spPr>
        <p:txBody>
          <a:bodyPr wrap="none" rtlCol="0">
            <a:spAutoFit/>
          </a:bodyPr>
          <a:lstStyle/>
          <a:p>
            <a:r>
              <a:rPr lang="en-US" sz="1000" dirty="0">
                <a:solidFill>
                  <a:schemeClr val="bg1"/>
                </a:solidFill>
              </a:rPr>
              <a:t>⦿</a:t>
            </a:r>
            <a:endParaRPr lang="en-US" sz="1000" dirty="0"/>
          </a:p>
        </p:txBody>
      </p:sp>
      <p:sp>
        <p:nvSpPr>
          <p:cNvPr id="47" name="TextBox 46">
            <a:extLst>
              <a:ext uri="{FF2B5EF4-FFF2-40B4-BE49-F238E27FC236}">
                <a16:creationId xmlns:a16="http://schemas.microsoft.com/office/drawing/2014/main" id="{2A5BCD0C-9876-1F4E-8674-4B42B191A482}"/>
              </a:ext>
            </a:extLst>
          </p:cNvPr>
          <p:cNvSpPr txBox="1"/>
          <p:nvPr/>
        </p:nvSpPr>
        <p:spPr>
          <a:xfrm>
            <a:off x="7738060" y="3787155"/>
            <a:ext cx="312906" cy="246221"/>
          </a:xfrm>
          <a:prstGeom prst="rect">
            <a:avLst/>
          </a:prstGeom>
          <a:noFill/>
        </p:spPr>
        <p:txBody>
          <a:bodyPr wrap="none" rtlCol="0">
            <a:spAutoFit/>
          </a:bodyPr>
          <a:lstStyle/>
          <a:p>
            <a:r>
              <a:rPr lang="en-US" sz="1000" dirty="0">
                <a:solidFill>
                  <a:schemeClr val="bg1"/>
                </a:solidFill>
              </a:rPr>
              <a:t>⦿</a:t>
            </a:r>
            <a:endParaRPr lang="en-US" sz="1000" dirty="0"/>
          </a:p>
        </p:txBody>
      </p:sp>
      <p:sp>
        <p:nvSpPr>
          <p:cNvPr id="48" name="TextBox 47">
            <a:extLst>
              <a:ext uri="{FF2B5EF4-FFF2-40B4-BE49-F238E27FC236}">
                <a16:creationId xmlns:a16="http://schemas.microsoft.com/office/drawing/2014/main" id="{E79D7A56-F375-9445-9A7A-89F217CF10AF}"/>
              </a:ext>
            </a:extLst>
          </p:cNvPr>
          <p:cNvSpPr txBox="1"/>
          <p:nvPr/>
        </p:nvSpPr>
        <p:spPr>
          <a:xfrm>
            <a:off x="7422033" y="3930548"/>
            <a:ext cx="649537" cy="307777"/>
          </a:xfrm>
          <a:prstGeom prst="rect">
            <a:avLst/>
          </a:prstGeom>
          <a:noFill/>
        </p:spPr>
        <p:txBody>
          <a:bodyPr wrap="none" rtlCol="0">
            <a:spAutoFit/>
          </a:bodyPr>
          <a:lstStyle/>
          <a:p>
            <a:r>
              <a:rPr lang="en-US" sz="1400" dirty="0">
                <a:solidFill>
                  <a:schemeClr val="bg1"/>
                </a:solidFill>
              </a:rPr>
              <a:t>●      ● </a:t>
            </a:r>
          </a:p>
        </p:txBody>
      </p:sp>
      <p:sp>
        <p:nvSpPr>
          <p:cNvPr id="49" name="TextBox 48">
            <a:extLst>
              <a:ext uri="{FF2B5EF4-FFF2-40B4-BE49-F238E27FC236}">
                <a16:creationId xmlns:a16="http://schemas.microsoft.com/office/drawing/2014/main" id="{BEEA7211-167B-B64C-95B1-F07189B3F85D}"/>
              </a:ext>
            </a:extLst>
          </p:cNvPr>
          <p:cNvSpPr txBox="1"/>
          <p:nvPr/>
        </p:nvSpPr>
        <p:spPr>
          <a:xfrm>
            <a:off x="7234298" y="3972987"/>
            <a:ext cx="312906" cy="246221"/>
          </a:xfrm>
          <a:prstGeom prst="rect">
            <a:avLst/>
          </a:prstGeom>
          <a:noFill/>
        </p:spPr>
        <p:txBody>
          <a:bodyPr wrap="none" rtlCol="0">
            <a:spAutoFit/>
          </a:bodyPr>
          <a:lstStyle/>
          <a:p>
            <a:r>
              <a:rPr lang="en-US" sz="1000" dirty="0">
                <a:solidFill>
                  <a:schemeClr val="bg1"/>
                </a:solidFill>
              </a:rPr>
              <a:t>⦿</a:t>
            </a:r>
            <a:endParaRPr lang="en-US" sz="1000" dirty="0"/>
          </a:p>
        </p:txBody>
      </p:sp>
      <p:sp>
        <p:nvSpPr>
          <p:cNvPr id="50" name="TextBox 49">
            <a:extLst>
              <a:ext uri="{FF2B5EF4-FFF2-40B4-BE49-F238E27FC236}">
                <a16:creationId xmlns:a16="http://schemas.microsoft.com/office/drawing/2014/main" id="{01071048-A539-1A4B-A12F-8E10873571B7}"/>
              </a:ext>
            </a:extLst>
          </p:cNvPr>
          <p:cNvSpPr txBox="1"/>
          <p:nvPr/>
        </p:nvSpPr>
        <p:spPr>
          <a:xfrm>
            <a:off x="7576468" y="3971820"/>
            <a:ext cx="312906" cy="246221"/>
          </a:xfrm>
          <a:prstGeom prst="rect">
            <a:avLst/>
          </a:prstGeom>
          <a:noFill/>
        </p:spPr>
        <p:txBody>
          <a:bodyPr wrap="none" rtlCol="0">
            <a:spAutoFit/>
          </a:bodyPr>
          <a:lstStyle/>
          <a:p>
            <a:r>
              <a:rPr lang="en-US" sz="1000" dirty="0">
                <a:solidFill>
                  <a:schemeClr val="bg1"/>
                </a:solidFill>
              </a:rPr>
              <a:t>⦿</a:t>
            </a:r>
            <a:endParaRPr lang="en-US" sz="1000" dirty="0"/>
          </a:p>
        </p:txBody>
      </p:sp>
      <p:sp>
        <p:nvSpPr>
          <p:cNvPr id="51" name="TextBox 50">
            <a:extLst>
              <a:ext uri="{FF2B5EF4-FFF2-40B4-BE49-F238E27FC236}">
                <a16:creationId xmlns:a16="http://schemas.microsoft.com/office/drawing/2014/main" id="{A2E088C3-B0B0-B649-9221-BBC48ECBBE82}"/>
              </a:ext>
            </a:extLst>
          </p:cNvPr>
          <p:cNvSpPr txBox="1"/>
          <p:nvPr/>
        </p:nvSpPr>
        <p:spPr>
          <a:xfrm>
            <a:off x="7533176" y="1982273"/>
            <a:ext cx="308098" cy="369332"/>
          </a:xfrm>
          <a:prstGeom prst="rect">
            <a:avLst/>
          </a:prstGeom>
          <a:noFill/>
        </p:spPr>
        <p:txBody>
          <a:bodyPr wrap="none" rtlCol="0">
            <a:spAutoFit/>
          </a:bodyPr>
          <a:lstStyle/>
          <a:p>
            <a:r>
              <a:rPr lang="en-US" dirty="0">
                <a:solidFill>
                  <a:schemeClr val="bg1"/>
                </a:solidFill>
              </a:rPr>
              <a:t>*</a:t>
            </a:r>
          </a:p>
        </p:txBody>
      </p:sp>
      <p:sp>
        <p:nvSpPr>
          <p:cNvPr id="52" name="TextBox 51">
            <a:extLst>
              <a:ext uri="{FF2B5EF4-FFF2-40B4-BE49-F238E27FC236}">
                <a16:creationId xmlns:a16="http://schemas.microsoft.com/office/drawing/2014/main" id="{39751D43-4D04-944E-A2FF-3EC14C3D9A8D}"/>
              </a:ext>
            </a:extLst>
          </p:cNvPr>
          <p:cNvSpPr txBox="1"/>
          <p:nvPr/>
        </p:nvSpPr>
        <p:spPr>
          <a:xfrm>
            <a:off x="7537362" y="2213036"/>
            <a:ext cx="312906" cy="246221"/>
          </a:xfrm>
          <a:prstGeom prst="rect">
            <a:avLst/>
          </a:prstGeom>
          <a:noFill/>
        </p:spPr>
        <p:txBody>
          <a:bodyPr wrap="none" rtlCol="0">
            <a:spAutoFit/>
          </a:bodyPr>
          <a:lstStyle/>
          <a:p>
            <a:r>
              <a:rPr lang="en-US" sz="1000" dirty="0">
                <a:solidFill>
                  <a:schemeClr val="bg1"/>
                </a:solidFill>
              </a:rPr>
              <a:t>⦿</a:t>
            </a:r>
            <a:endParaRPr lang="en-US" sz="1000" dirty="0"/>
          </a:p>
        </p:txBody>
      </p:sp>
      <p:sp>
        <p:nvSpPr>
          <p:cNvPr id="53" name="TextBox 52">
            <a:extLst>
              <a:ext uri="{FF2B5EF4-FFF2-40B4-BE49-F238E27FC236}">
                <a16:creationId xmlns:a16="http://schemas.microsoft.com/office/drawing/2014/main" id="{8CC90CDA-2F75-2B45-9ECB-994C56CB2EEE}"/>
              </a:ext>
            </a:extLst>
          </p:cNvPr>
          <p:cNvSpPr txBox="1"/>
          <p:nvPr/>
        </p:nvSpPr>
        <p:spPr>
          <a:xfrm>
            <a:off x="7553159" y="2382772"/>
            <a:ext cx="293670" cy="307777"/>
          </a:xfrm>
          <a:prstGeom prst="rect">
            <a:avLst/>
          </a:prstGeom>
          <a:noFill/>
        </p:spPr>
        <p:txBody>
          <a:bodyPr wrap="none" rtlCol="0">
            <a:spAutoFit/>
          </a:bodyPr>
          <a:lstStyle/>
          <a:p>
            <a:r>
              <a:rPr lang="en-US" sz="1400">
                <a:solidFill>
                  <a:schemeClr val="bg1"/>
                </a:solidFill>
              </a:rPr>
              <a:t>●</a:t>
            </a:r>
            <a:endParaRPr lang="en-US" sz="1400" dirty="0">
              <a:solidFill>
                <a:schemeClr val="bg1"/>
              </a:solidFill>
            </a:endParaRPr>
          </a:p>
        </p:txBody>
      </p:sp>
      <p:sp>
        <p:nvSpPr>
          <p:cNvPr id="54" name="TextBox 53">
            <a:extLst>
              <a:ext uri="{FF2B5EF4-FFF2-40B4-BE49-F238E27FC236}">
                <a16:creationId xmlns:a16="http://schemas.microsoft.com/office/drawing/2014/main" id="{D72CA065-712B-CA46-AA66-018D2CCC3E1A}"/>
              </a:ext>
            </a:extLst>
          </p:cNvPr>
          <p:cNvSpPr txBox="1"/>
          <p:nvPr/>
        </p:nvSpPr>
        <p:spPr>
          <a:xfrm>
            <a:off x="7688119" y="1986473"/>
            <a:ext cx="647421" cy="276999"/>
          </a:xfrm>
          <a:prstGeom prst="rect">
            <a:avLst/>
          </a:prstGeom>
          <a:noFill/>
        </p:spPr>
        <p:txBody>
          <a:bodyPr wrap="none" rtlCol="0">
            <a:spAutoFit/>
          </a:bodyPr>
          <a:lstStyle/>
          <a:p>
            <a:r>
              <a:rPr lang="en-US" sz="1200" dirty="0">
                <a:solidFill>
                  <a:schemeClr val="bg1"/>
                </a:solidFill>
              </a:rPr>
              <a:t>= Snow</a:t>
            </a:r>
          </a:p>
        </p:txBody>
      </p:sp>
      <p:sp>
        <p:nvSpPr>
          <p:cNvPr id="55" name="TextBox 54">
            <a:extLst>
              <a:ext uri="{FF2B5EF4-FFF2-40B4-BE49-F238E27FC236}">
                <a16:creationId xmlns:a16="http://schemas.microsoft.com/office/drawing/2014/main" id="{640CC2E3-3C44-B747-817A-3812A5854941}"/>
              </a:ext>
            </a:extLst>
          </p:cNvPr>
          <p:cNvSpPr txBox="1"/>
          <p:nvPr/>
        </p:nvSpPr>
        <p:spPr>
          <a:xfrm>
            <a:off x="7693551" y="2186591"/>
            <a:ext cx="755335" cy="276999"/>
          </a:xfrm>
          <a:prstGeom prst="rect">
            <a:avLst/>
          </a:prstGeom>
          <a:noFill/>
        </p:spPr>
        <p:txBody>
          <a:bodyPr wrap="none" rtlCol="0">
            <a:spAutoFit/>
          </a:bodyPr>
          <a:lstStyle/>
          <a:p>
            <a:r>
              <a:rPr lang="en-US" sz="1200" dirty="0">
                <a:solidFill>
                  <a:schemeClr val="bg1"/>
                </a:solidFill>
              </a:rPr>
              <a:t>= “Slush”</a:t>
            </a:r>
          </a:p>
        </p:txBody>
      </p:sp>
      <p:sp>
        <p:nvSpPr>
          <p:cNvPr id="56" name="TextBox 55">
            <a:extLst>
              <a:ext uri="{FF2B5EF4-FFF2-40B4-BE49-F238E27FC236}">
                <a16:creationId xmlns:a16="http://schemas.microsoft.com/office/drawing/2014/main" id="{1A626A3E-6253-EF48-A799-110B354F0919}"/>
              </a:ext>
            </a:extLst>
          </p:cNvPr>
          <p:cNvSpPr txBox="1"/>
          <p:nvPr/>
        </p:nvSpPr>
        <p:spPr>
          <a:xfrm>
            <a:off x="7691690" y="2400664"/>
            <a:ext cx="577402" cy="276999"/>
          </a:xfrm>
          <a:prstGeom prst="rect">
            <a:avLst/>
          </a:prstGeom>
          <a:noFill/>
        </p:spPr>
        <p:txBody>
          <a:bodyPr wrap="none" rtlCol="0">
            <a:spAutoFit/>
          </a:bodyPr>
          <a:lstStyle/>
          <a:p>
            <a:r>
              <a:rPr lang="en-US" sz="1200" dirty="0">
                <a:solidFill>
                  <a:schemeClr val="bg1"/>
                </a:solidFill>
              </a:rPr>
              <a:t>= Rain</a:t>
            </a:r>
          </a:p>
        </p:txBody>
      </p:sp>
    </p:spTree>
    <p:extLst>
      <p:ext uri="{BB962C8B-B14F-4D97-AF65-F5344CB8AC3E}">
        <p14:creationId xmlns:p14="http://schemas.microsoft.com/office/powerpoint/2010/main" val="23794652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 Rain-Snow Transition Zone</a:t>
            </a:r>
          </a:p>
        </p:txBody>
      </p:sp>
      <p:sp>
        <p:nvSpPr>
          <p:cNvPr id="31" name="Content Placeholder 2">
            <a:extLst>
              <a:ext uri="{FF2B5EF4-FFF2-40B4-BE49-F238E27FC236}">
                <a16:creationId xmlns:a16="http://schemas.microsoft.com/office/drawing/2014/main" id="{E22EC46F-D48C-0942-889B-BEEEC6FBC32C}"/>
              </a:ext>
            </a:extLst>
          </p:cNvPr>
          <p:cNvSpPr txBox="1">
            <a:spLocks/>
          </p:cNvSpPr>
          <p:nvPr/>
        </p:nvSpPr>
        <p:spPr>
          <a:xfrm>
            <a:off x="457201" y="1417638"/>
            <a:ext cx="4921948" cy="5091227"/>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i="1" dirty="0"/>
              <a:t>Snow level</a:t>
            </a:r>
          </a:p>
          <a:p>
            <a:pPr lvl="1"/>
            <a:r>
              <a:rPr lang="en-US" dirty="0">
                <a:ea typeface="Times New Roman" charset="0"/>
                <a:cs typeface="Times New Roman" charset="0"/>
              </a:rPr>
              <a:t>Rule of thumb: ~300 meters below freezing level</a:t>
            </a:r>
          </a:p>
          <a:p>
            <a:pPr lvl="1"/>
            <a:endParaRPr lang="en-US" dirty="0">
              <a:ea typeface="Times New Roman" charset="0"/>
              <a:cs typeface="Times New Roman" charset="0"/>
            </a:endParaRPr>
          </a:p>
          <a:p>
            <a:pPr lvl="1"/>
            <a:r>
              <a:rPr lang="en-US" dirty="0">
                <a:ea typeface="Times New Roman" charset="0"/>
                <a:cs typeface="Times New Roman" charset="0"/>
              </a:rPr>
              <a:t>Reality: Varies depending on thermodynamic and humidity profile, as well as precipitation intensity</a:t>
            </a:r>
          </a:p>
          <a:p>
            <a:pPr lvl="1"/>
            <a:endParaRPr lang="en-US" dirty="0">
              <a:ea typeface="Times New Roman" charset="0"/>
              <a:cs typeface="Times New Roman" charset="0"/>
            </a:endParaRPr>
          </a:p>
          <a:p>
            <a:pPr lvl="1"/>
            <a:r>
              <a:rPr lang="en-US" dirty="0">
                <a:ea typeface="Times New Roman" charset="0"/>
                <a:cs typeface="Times New Roman" charset="0"/>
              </a:rPr>
              <a:t>As a first guess, some forecasters use the highest level at which the wet bulb temperature is 0.5˚C</a:t>
            </a:r>
          </a:p>
          <a:p>
            <a:pPr lvl="1"/>
            <a:endParaRPr lang="en-US" dirty="0">
              <a:ea typeface="Times New Roman" charset="0"/>
              <a:cs typeface="Times New Roman" charset="0"/>
            </a:endParaRPr>
          </a:p>
          <a:p>
            <a:pPr lvl="1"/>
            <a:r>
              <a:rPr lang="en-US" dirty="0">
                <a:ea typeface="Times New Roman" charset="0"/>
                <a:cs typeface="Times New Roman" charset="0"/>
              </a:rPr>
              <a:t>Typically lower over mountains than in free air upstream</a:t>
            </a:r>
          </a:p>
        </p:txBody>
      </p:sp>
      <p:sp>
        <p:nvSpPr>
          <p:cNvPr id="32" name="Rectangle 31">
            <a:extLst>
              <a:ext uri="{FF2B5EF4-FFF2-40B4-BE49-F238E27FC236}">
                <a16:creationId xmlns:a16="http://schemas.microsoft.com/office/drawing/2014/main" id="{3AF2FC4C-7D2F-CC45-AC7A-AEDD0BE0B227}"/>
              </a:ext>
            </a:extLst>
          </p:cNvPr>
          <p:cNvSpPr/>
          <p:nvPr/>
        </p:nvSpPr>
        <p:spPr>
          <a:xfrm>
            <a:off x="5669280" y="1896533"/>
            <a:ext cx="2790613" cy="3148577"/>
          </a:xfrm>
          <a:prstGeom prst="rect">
            <a:avLst/>
          </a:prstGeom>
          <a:solidFill>
            <a:schemeClr val="tx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3" name="Straight Connector 32">
            <a:extLst>
              <a:ext uri="{FF2B5EF4-FFF2-40B4-BE49-F238E27FC236}">
                <a16:creationId xmlns:a16="http://schemas.microsoft.com/office/drawing/2014/main" id="{300195DB-D464-A040-918A-30B9CA114383}"/>
              </a:ext>
            </a:extLst>
          </p:cNvPr>
          <p:cNvCxnSpPr/>
          <p:nvPr/>
        </p:nvCxnSpPr>
        <p:spPr>
          <a:xfrm flipH="1">
            <a:off x="7042417" y="2026920"/>
            <a:ext cx="0" cy="2584174"/>
          </a:xfrm>
          <a:prstGeom prst="line">
            <a:avLst/>
          </a:prstGeom>
          <a:ln w="25400">
            <a:solidFill>
              <a:schemeClr val="bg1"/>
            </a:solidFill>
            <a:headEnd type="arrow" w="lg" len="lg"/>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44E3803-277C-A04F-8468-E9EC5FC3502B}"/>
              </a:ext>
            </a:extLst>
          </p:cNvPr>
          <p:cNvCxnSpPr/>
          <p:nvPr/>
        </p:nvCxnSpPr>
        <p:spPr>
          <a:xfrm>
            <a:off x="5770209" y="4611094"/>
            <a:ext cx="2517913" cy="0"/>
          </a:xfrm>
          <a:prstGeom prst="line">
            <a:avLst/>
          </a:prstGeom>
          <a:ln w="25400">
            <a:solidFill>
              <a:schemeClr val="bg1"/>
            </a:solidFill>
            <a:headEnd type="none" w="lg" len="lg"/>
            <a:tailEnd type="arrow" w="lg" len="lg"/>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84EE472F-9CBA-5044-9652-3E0DEF535244}"/>
              </a:ext>
            </a:extLst>
          </p:cNvPr>
          <p:cNvSpPr txBox="1"/>
          <p:nvPr/>
        </p:nvSpPr>
        <p:spPr>
          <a:xfrm>
            <a:off x="6762104" y="4611094"/>
            <a:ext cx="534121" cy="369332"/>
          </a:xfrm>
          <a:prstGeom prst="rect">
            <a:avLst/>
          </a:prstGeom>
          <a:noFill/>
        </p:spPr>
        <p:txBody>
          <a:bodyPr wrap="none" rtlCol="0">
            <a:spAutoFit/>
          </a:bodyPr>
          <a:lstStyle/>
          <a:p>
            <a:r>
              <a:rPr lang="en-US" dirty="0">
                <a:solidFill>
                  <a:schemeClr val="bg1"/>
                </a:solidFill>
                <a:latin typeface="Times New Roman" charset="0"/>
                <a:ea typeface="Times New Roman" charset="0"/>
                <a:cs typeface="Times New Roman" charset="0"/>
              </a:rPr>
              <a:t>0ºC</a:t>
            </a:r>
          </a:p>
        </p:txBody>
      </p:sp>
      <p:sp>
        <p:nvSpPr>
          <p:cNvPr id="36" name="TextBox 35">
            <a:extLst>
              <a:ext uri="{FF2B5EF4-FFF2-40B4-BE49-F238E27FC236}">
                <a16:creationId xmlns:a16="http://schemas.microsoft.com/office/drawing/2014/main" id="{BC952E42-D7D5-0F4C-BA64-3E8630A9D3A7}"/>
              </a:ext>
            </a:extLst>
          </p:cNvPr>
          <p:cNvSpPr txBox="1"/>
          <p:nvPr/>
        </p:nvSpPr>
        <p:spPr>
          <a:xfrm>
            <a:off x="7114795" y="1954349"/>
            <a:ext cx="319318" cy="369332"/>
          </a:xfrm>
          <a:prstGeom prst="rect">
            <a:avLst/>
          </a:prstGeom>
          <a:noFill/>
        </p:spPr>
        <p:txBody>
          <a:bodyPr wrap="none" rtlCol="0">
            <a:spAutoFit/>
          </a:bodyPr>
          <a:lstStyle/>
          <a:p>
            <a:r>
              <a:rPr lang="en-US" dirty="0">
                <a:solidFill>
                  <a:schemeClr val="bg1"/>
                </a:solidFill>
              </a:rPr>
              <a:t>Z</a:t>
            </a:r>
          </a:p>
        </p:txBody>
      </p:sp>
      <p:sp>
        <p:nvSpPr>
          <p:cNvPr id="37" name="TextBox 36">
            <a:extLst>
              <a:ext uri="{FF2B5EF4-FFF2-40B4-BE49-F238E27FC236}">
                <a16:creationId xmlns:a16="http://schemas.microsoft.com/office/drawing/2014/main" id="{8EEC558D-E59B-8B45-BE0C-0F6B5E6957BF}"/>
              </a:ext>
            </a:extLst>
          </p:cNvPr>
          <p:cNvSpPr txBox="1"/>
          <p:nvPr/>
        </p:nvSpPr>
        <p:spPr>
          <a:xfrm>
            <a:off x="8050966" y="4675778"/>
            <a:ext cx="312906" cy="369332"/>
          </a:xfrm>
          <a:prstGeom prst="rect">
            <a:avLst/>
          </a:prstGeom>
          <a:noFill/>
        </p:spPr>
        <p:txBody>
          <a:bodyPr wrap="none" rtlCol="0">
            <a:spAutoFit/>
          </a:bodyPr>
          <a:lstStyle/>
          <a:p>
            <a:r>
              <a:rPr lang="en-US" dirty="0">
                <a:solidFill>
                  <a:schemeClr val="bg1"/>
                </a:solidFill>
              </a:rPr>
              <a:t>T</a:t>
            </a:r>
          </a:p>
        </p:txBody>
      </p:sp>
      <p:cxnSp>
        <p:nvCxnSpPr>
          <p:cNvPr id="38" name="Straight Connector 37">
            <a:extLst>
              <a:ext uri="{FF2B5EF4-FFF2-40B4-BE49-F238E27FC236}">
                <a16:creationId xmlns:a16="http://schemas.microsoft.com/office/drawing/2014/main" id="{26DD4E30-F393-004C-8CDD-136A5C72CB64}"/>
              </a:ext>
            </a:extLst>
          </p:cNvPr>
          <p:cNvCxnSpPr/>
          <p:nvPr/>
        </p:nvCxnSpPr>
        <p:spPr>
          <a:xfrm>
            <a:off x="6389786" y="2211976"/>
            <a:ext cx="1121229" cy="239911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9304A2EB-A382-214D-BC34-C78AD4AE2A72}"/>
              </a:ext>
            </a:extLst>
          </p:cNvPr>
          <p:cNvSpPr/>
          <p:nvPr/>
        </p:nvSpPr>
        <p:spPr>
          <a:xfrm>
            <a:off x="5797973" y="3630507"/>
            <a:ext cx="2424854" cy="365760"/>
          </a:xfrm>
          <a:prstGeom prst="rect">
            <a:avLst/>
          </a:prstGeom>
          <a:solidFill>
            <a:srgbClr val="00B0F0">
              <a:alpha val="37000"/>
            </a:srgb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51777471-783A-FF45-B323-01CADEA8E5FF}"/>
              </a:ext>
            </a:extLst>
          </p:cNvPr>
          <p:cNvSpPr txBox="1"/>
          <p:nvPr/>
        </p:nvSpPr>
        <p:spPr>
          <a:xfrm>
            <a:off x="5744130" y="3437774"/>
            <a:ext cx="917239" cy="246221"/>
          </a:xfrm>
          <a:prstGeom prst="rect">
            <a:avLst/>
          </a:prstGeom>
          <a:noFill/>
        </p:spPr>
        <p:txBody>
          <a:bodyPr wrap="none" rtlCol="0">
            <a:spAutoFit/>
          </a:bodyPr>
          <a:lstStyle/>
          <a:p>
            <a:r>
              <a:rPr lang="en-US" sz="1000" dirty="0">
                <a:solidFill>
                  <a:schemeClr val="bg1"/>
                </a:solidFill>
              </a:rPr>
              <a:t>Freezing level</a:t>
            </a:r>
          </a:p>
        </p:txBody>
      </p:sp>
      <p:sp>
        <p:nvSpPr>
          <p:cNvPr id="41" name="TextBox 40">
            <a:extLst>
              <a:ext uri="{FF2B5EF4-FFF2-40B4-BE49-F238E27FC236}">
                <a16:creationId xmlns:a16="http://schemas.microsoft.com/office/drawing/2014/main" id="{ECE103BD-D676-3E4E-B9A0-0EB93B22C2B1}"/>
              </a:ext>
            </a:extLst>
          </p:cNvPr>
          <p:cNvSpPr txBox="1"/>
          <p:nvPr/>
        </p:nvSpPr>
        <p:spPr>
          <a:xfrm>
            <a:off x="5744130" y="3967053"/>
            <a:ext cx="756938" cy="246221"/>
          </a:xfrm>
          <a:prstGeom prst="rect">
            <a:avLst/>
          </a:prstGeom>
          <a:noFill/>
        </p:spPr>
        <p:txBody>
          <a:bodyPr wrap="none" rtlCol="0">
            <a:spAutoFit/>
          </a:bodyPr>
          <a:lstStyle/>
          <a:p>
            <a:r>
              <a:rPr lang="en-US" sz="1000" dirty="0">
                <a:solidFill>
                  <a:schemeClr val="bg1"/>
                </a:solidFill>
              </a:rPr>
              <a:t>Snow level</a:t>
            </a:r>
          </a:p>
        </p:txBody>
      </p:sp>
      <p:sp>
        <p:nvSpPr>
          <p:cNvPr id="42" name="TextBox 41">
            <a:extLst>
              <a:ext uri="{FF2B5EF4-FFF2-40B4-BE49-F238E27FC236}">
                <a16:creationId xmlns:a16="http://schemas.microsoft.com/office/drawing/2014/main" id="{8A1BFC34-972F-BD42-ADC5-3BD07C8565A1}"/>
              </a:ext>
            </a:extLst>
          </p:cNvPr>
          <p:cNvSpPr txBox="1"/>
          <p:nvPr/>
        </p:nvSpPr>
        <p:spPr>
          <a:xfrm>
            <a:off x="5744130" y="3614699"/>
            <a:ext cx="721672" cy="400110"/>
          </a:xfrm>
          <a:prstGeom prst="rect">
            <a:avLst/>
          </a:prstGeom>
          <a:noFill/>
        </p:spPr>
        <p:txBody>
          <a:bodyPr wrap="none" rtlCol="0">
            <a:spAutoFit/>
          </a:bodyPr>
          <a:lstStyle/>
          <a:p>
            <a:r>
              <a:rPr lang="en-US" sz="1000" dirty="0">
                <a:solidFill>
                  <a:schemeClr val="bg1"/>
                </a:solidFill>
              </a:rPr>
              <a:t>Transition</a:t>
            </a:r>
          </a:p>
          <a:p>
            <a:r>
              <a:rPr lang="en-US" sz="1000" dirty="0">
                <a:solidFill>
                  <a:schemeClr val="bg1"/>
                </a:solidFill>
              </a:rPr>
              <a:t>Zone</a:t>
            </a:r>
          </a:p>
        </p:txBody>
      </p:sp>
      <p:sp>
        <p:nvSpPr>
          <p:cNvPr id="43" name="TextBox 42">
            <a:extLst>
              <a:ext uri="{FF2B5EF4-FFF2-40B4-BE49-F238E27FC236}">
                <a16:creationId xmlns:a16="http://schemas.microsoft.com/office/drawing/2014/main" id="{34DCE606-D064-6040-9D8B-F3D44475BBA0}"/>
              </a:ext>
            </a:extLst>
          </p:cNvPr>
          <p:cNvSpPr txBox="1"/>
          <p:nvPr/>
        </p:nvSpPr>
        <p:spPr>
          <a:xfrm>
            <a:off x="7230346" y="3400108"/>
            <a:ext cx="817853" cy="369332"/>
          </a:xfrm>
          <a:prstGeom prst="rect">
            <a:avLst/>
          </a:prstGeom>
          <a:noFill/>
        </p:spPr>
        <p:txBody>
          <a:bodyPr wrap="none" rtlCol="0">
            <a:spAutoFit/>
          </a:bodyPr>
          <a:lstStyle/>
          <a:p>
            <a:r>
              <a:rPr lang="en-US">
                <a:solidFill>
                  <a:schemeClr val="bg1"/>
                </a:solidFill>
              </a:rPr>
              <a:t>* * * *</a:t>
            </a:r>
          </a:p>
        </p:txBody>
      </p:sp>
      <p:sp>
        <p:nvSpPr>
          <p:cNvPr id="44" name="TextBox 43">
            <a:extLst>
              <a:ext uri="{FF2B5EF4-FFF2-40B4-BE49-F238E27FC236}">
                <a16:creationId xmlns:a16="http://schemas.microsoft.com/office/drawing/2014/main" id="{721BFB5E-C5AE-EC44-B190-6D255B88BF4F}"/>
              </a:ext>
            </a:extLst>
          </p:cNvPr>
          <p:cNvSpPr txBox="1"/>
          <p:nvPr/>
        </p:nvSpPr>
        <p:spPr>
          <a:xfrm>
            <a:off x="7226731" y="3571484"/>
            <a:ext cx="817853" cy="369332"/>
          </a:xfrm>
          <a:prstGeom prst="rect">
            <a:avLst/>
          </a:prstGeom>
          <a:noFill/>
        </p:spPr>
        <p:txBody>
          <a:bodyPr wrap="none" rtlCol="0">
            <a:spAutoFit/>
          </a:bodyPr>
          <a:lstStyle/>
          <a:p>
            <a:r>
              <a:rPr lang="en-US">
                <a:solidFill>
                  <a:schemeClr val="bg1"/>
                </a:solidFill>
              </a:rPr>
              <a:t>* * * *</a:t>
            </a:r>
          </a:p>
        </p:txBody>
      </p:sp>
      <p:sp>
        <p:nvSpPr>
          <p:cNvPr id="45" name="TextBox 44">
            <a:extLst>
              <a:ext uri="{FF2B5EF4-FFF2-40B4-BE49-F238E27FC236}">
                <a16:creationId xmlns:a16="http://schemas.microsoft.com/office/drawing/2014/main" id="{B1C27999-49E5-DC40-B735-8177485B121F}"/>
              </a:ext>
            </a:extLst>
          </p:cNvPr>
          <p:cNvSpPr txBox="1"/>
          <p:nvPr/>
        </p:nvSpPr>
        <p:spPr>
          <a:xfrm>
            <a:off x="7228992" y="3225806"/>
            <a:ext cx="817853" cy="369332"/>
          </a:xfrm>
          <a:prstGeom prst="rect">
            <a:avLst/>
          </a:prstGeom>
          <a:noFill/>
        </p:spPr>
        <p:txBody>
          <a:bodyPr wrap="none" rtlCol="0">
            <a:spAutoFit/>
          </a:bodyPr>
          <a:lstStyle/>
          <a:p>
            <a:r>
              <a:rPr lang="en-US" dirty="0">
                <a:solidFill>
                  <a:schemeClr val="bg1"/>
                </a:solidFill>
              </a:rPr>
              <a:t>* * * *</a:t>
            </a:r>
          </a:p>
        </p:txBody>
      </p:sp>
      <p:sp>
        <p:nvSpPr>
          <p:cNvPr id="46" name="TextBox 45">
            <a:extLst>
              <a:ext uri="{FF2B5EF4-FFF2-40B4-BE49-F238E27FC236}">
                <a16:creationId xmlns:a16="http://schemas.microsoft.com/office/drawing/2014/main" id="{FA6D0CD4-2B28-054E-8D51-637B2E10F9B2}"/>
              </a:ext>
            </a:extLst>
          </p:cNvPr>
          <p:cNvSpPr txBox="1"/>
          <p:nvPr/>
        </p:nvSpPr>
        <p:spPr>
          <a:xfrm>
            <a:off x="7228992" y="3764602"/>
            <a:ext cx="710451" cy="369332"/>
          </a:xfrm>
          <a:prstGeom prst="rect">
            <a:avLst/>
          </a:prstGeom>
          <a:noFill/>
        </p:spPr>
        <p:txBody>
          <a:bodyPr wrap="none" rtlCol="0">
            <a:spAutoFit/>
          </a:bodyPr>
          <a:lstStyle/>
          <a:p>
            <a:r>
              <a:rPr lang="en-US" dirty="0">
                <a:solidFill>
                  <a:schemeClr val="bg1"/>
                </a:solidFill>
              </a:rPr>
              <a:t>*     * </a:t>
            </a:r>
          </a:p>
        </p:txBody>
      </p:sp>
      <p:sp>
        <p:nvSpPr>
          <p:cNvPr id="47" name="TextBox 46">
            <a:extLst>
              <a:ext uri="{FF2B5EF4-FFF2-40B4-BE49-F238E27FC236}">
                <a16:creationId xmlns:a16="http://schemas.microsoft.com/office/drawing/2014/main" id="{ADDC862F-C3B0-EC4B-86C2-C2F965A39191}"/>
              </a:ext>
            </a:extLst>
          </p:cNvPr>
          <p:cNvSpPr txBox="1"/>
          <p:nvPr/>
        </p:nvSpPr>
        <p:spPr>
          <a:xfrm>
            <a:off x="7403956" y="3782788"/>
            <a:ext cx="312906" cy="246221"/>
          </a:xfrm>
          <a:prstGeom prst="rect">
            <a:avLst/>
          </a:prstGeom>
          <a:noFill/>
        </p:spPr>
        <p:txBody>
          <a:bodyPr wrap="none" rtlCol="0">
            <a:spAutoFit/>
          </a:bodyPr>
          <a:lstStyle/>
          <a:p>
            <a:r>
              <a:rPr lang="en-US" sz="1000" dirty="0">
                <a:solidFill>
                  <a:schemeClr val="bg1"/>
                </a:solidFill>
              </a:rPr>
              <a:t>⦿</a:t>
            </a:r>
            <a:endParaRPr lang="en-US" sz="1000" dirty="0"/>
          </a:p>
        </p:txBody>
      </p:sp>
      <p:sp>
        <p:nvSpPr>
          <p:cNvPr id="48" name="TextBox 47">
            <a:extLst>
              <a:ext uri="{FF2B5EF4-FFF2-40B4-BE49-F238E27FC236}">
                <a16:creationId xmlns:a16="http://schemas.microsoft.com/office/drawing/2014/main" id="{40C3475A-BC2E-F246-9AA9-DE47D769E3CF}"/>
              </a:ext>
            </a:extLst>
          </p:cNvPr>
          <p:cNvSpPr txBox="1"/>
          <p:nvPr/>
        </p:nvSpPr>
        <p:spPr>
          <a:xfrm>
            <a:off x="7738060" y="3787155"/>
            <a:ext cx="312906" cy="246221"/>
          </a:xfrm>
          <a:prstGeom prst="rect">
            <a:avLst/>
          </a:prstGeom>
          <a:noFill/>
        </p:spPr>
        <p:txBody>
          <a:bodyPr wrap="none" rtlCol="0">
            <a:spAutoFit/>
          </a:bodyPr>
          <a:lstStyle/>
          <a:p>
            <a:r>
              <a:rPr lang="en-US" sz="1000" dirty="0">
                <a:solidFill>
                  <a:schemeClr val="bg1"/>
                </a:solidFill>
              </a:rPr>
              <a:t>⦿</a:t>
            </a:r>
            <a:endParaRPr lang="en-US" sz="1000" dirty="0"/>
          </a:p>
        </p:txBody>
      </p:sp>
      <p:sp>
        <p:nvSpPr>
          <p:cNvPr id="49" name="TextBox 48">
            <a:extLst>
              <a:ext uri="{FF2B5EF4-FFF2-40B4-BE49-F238E27FC236}">
                <a16:creationId xmlns:a16="http://schemas.microsoft.com/office/drawing/2014/main" id="{A5976CCD-0DC5-A041-94EA-35866152EE97}"/>
              </a:ext>
            </a:extLst>
          </p:cNvPr>
          <p:cNvSpPr txBox="1"/>
          <p:nvPr/>
        </p:nvSpPr>
        <p:spPr>
          <a:xfrm>
            <a:off x="7422033" y="3930548"/>
            <a:ext cx="649537" cy="307777"/>
          </a:xfrm>
          <a:prstGeom prst="rect">
            <a:avLst/>
          </a:prstGeom>
          <a:noFill/>
        </p:spPr>
        <p:txBody>
          <a:bodyPr wrap="none" rtlCol="0">
            <a:spAutoFit/>
          </a:bodyPr>
          <a:lstStyle/>
          <a:p>
            <a:r>
              <a:rPr lang="en-US" sz="1400" dirty="0">
                <a:solidFill>
                  <a:schemeClr val="bg1"/>
                </a:solidFill>
              </a:rPr>
              <a:t>●      ● </a:t>
            </a:r>
          </a:p>
        </p:txBody>
      </p:sp>
      <p:sp>
        <p:nvSpPr>
          <p:cNvPr id="50" name="TextBox 49">
            <a:extLst>
              <a:ext uri="{FF2B5EF4-FFF2-40B4-BE49-F238E27FC236}">
                <a16:creationId xmlns:a16="http://schemas.microsoft.com/office/drawing/2014/main" id="{D9126AF5-D7F9-F443-8902-D9D02CC63085}"/>
              </a:ext>
            </a:extLst>
          </p:cNvPr>
          <p:cNvSpPr txBox="1"/>
          <p:nvPr/>
        </p:nvSpPr>
        <p:spPr>
          <a:xfrm>
            <a:off x="7234298" y="3972987"/>
            <a:ext cx="312906" cy="246221"/>
          </a:xfrm>
          <a:prstGeom prst="rect">
            <a:avLst/>
          </a:prstGeom>
          <a:noFill/>
        </p:spPr>
        <p:txBody>
          <a:bodyPr wrap="none" rtlCol="0">
            <a:spAutoFit/>
          </a:bodyPr>
          <a:lstStyle/>
          <a:p>
            <a:r>
              <a:rPr lang="en-US" sz="1000" dirty="0">
                <a:solidFill>
                  <a:schemeClr val="bg1"/>
                </a:solidFill>
              </a:rPr>
              <a:t>⦿</a:t>
            </a:r>
            <a:endParaRPr lang="en-US" sz="1000" dirty="0"/>
          </a:p>
        </p:txBody>
      </p:sp>
      <p:sp>
        <p:nvSpPr>
          <p:cNvPr id="51" name="TextBox 50">
            <a:extLst>
              <a:ext uri="{FF2B5EF4-FFF2-40B4-BE49-F238E27FC236}">
                <a16:creationId xmlns:a16="http://schemas.microsoft.com/office/drawing/2014/main" id="{33096541-A37C-2F46-8DA6-46B2039E833C}"/>
              </a:ext>
            </a:extLst>
          </p:cNvPr>
          <p:cNvSpPr txBox="1"/>
          <p:nvPr/>
        </p:nvSpPr>
        <p:spPr>
          <a:xfrm>
            <a:off x="7576468" y="3971820"/>
            <a:ext cx="312906" cy="246221"/>
          </a:xfrm>
          <a:prstGeom prst="rect">
            <a:avLst/>
          </a:prstGeom>
          <a:noFill/>
        </p:spPr>
        <p:txBody>
          <a:bodyPr wrap="none" rtlCol="0">
            <a:spAutoFit/>
          </a:bodyPr>
          <a:lstStyle/>
          <a:p>
            <a:r>
              <a:rPr lang="en-US" sz="1000" dirty="0">
                <a:solidFill>
                  <a:schemeClr val="bg1"/>
                </a:solidFill>
              </a:rPr>
              <a:t>⦿</a:t>
            </a:r>
            <a:endParaRPr lang="en-US" sz="1000" dirty="0"/>
          </a:p>
        </p:txBody>
      </p:sp>
      <p:sp>
        <p:nvSpPr>
          <p:cNvPr id="52" name="TextBox 51">
            <a:extLst>
              <a:ext uri="{FF2B5EF4-FFF2-40B4-BE49-F238E27FC236}">
                <a16:creationId xmlns:a16="http://schemas.microsoft.com/office/drawing/2014/main" id="{15AA1F7D-3DE2-734D-9F48-D95CED96F5F0}"/>
              </a:ext>
            </a:extLst>
          </p:cNvPr>
          <p:cNvSpPr txBox="1"/>
          <p:nvPr/>
        </p:nvSpPr>
        <p:spPr>
          <a:xfrm>
            <a:off x="7533176" y="1982273"/>
            <a:ext cx="308098" cy="369332"/>
          </a:xfrm>
          <a:prstGeom prst="rect">
            <a:avLst/>
          </a:prstGeom>
          <a:noFill/>
        </p:spPr>
        <p:txBody>
          <a:bodyPr wrap="none" rtlCol="0">
            <a:spAutoFit/>
          </a:bodyPr>
          <a:lstStyle/>
          <a:p>
            <a:r>
              <a:rPr lang="en-US" dirty="0">
                <a:solidFill>
                  <a:schemeClr val="bg1"/>
                </a:solidFill>
              </a:rPr>
              <a:t>*</a:t>
            </a:r>
          </a:p>
        </p:txBody>
      </p:sp>
      <p:sp>
        <p:nvSpPr>
          <p:cNvPr id="53" name="TextBox 52">
            <a:extLst>
              <a:ext uri="{FF2B5EF4-FFF2-40B4-BE49-F238E27FC236}">
                <a16:creationId xmlns:a16="http://schemas.microsoft.com/office/drawing/2014/main" id="{9315F841-7306-F749-96D5-8D9F4F824CC7}"/>
              </a:ext>
            </a:extLst>
          </p:cNvPr>
          <p:cNvSpPr txBox="1"/>
          <p:nvPr/>
        </p:nvSpPr>
        <p:spPr>
          <a:xfrm>
            <a:off x="7537362" y="2213036"/>
            <a:ext cx="312906" cy="246221"/>
          </a:xfrm>
          <a:prstGeom prst="rect">
            <a:avLst/>
          </a:prstGeom>
          <a:noFill/>
        </p:spPr>
        <p:txBody>
          <a:bodyPr wrap="none" rtlCol="0">
            <a:spAutoFit/>
          </a:bodyPr>
          <a:lstStyle/>
          <a:p>
            <a:r>
              <a:rPr lang="en-US" sz="1000" dirty="0">
                <a:solidFill>
                  <a:schemeClr val="bg1"/>
                </a:solidFill>
              </a:rPr>
              <a:t>⦿</a:t>
            </a:r>
            <a:endParaRPr lang="en-US" sz="1000" dirty="0"/>
          </a:p>
        </p:txBody>
      </p:sp>
      <p:sp>
        <p:nvSpPr>
          <p:cNvPr id="54" name="TextBox 53">
            <a:extLst>
              <a:ext uri="{FF2B5EF4-FFF2-40B4-BE49-F238E27FC236}">
                <a16:creationId xmlns:a16="http://schemas.microsoft.com/office/drawing/2014/main" id="{6C9445AC-C915-6D45-8D44-F170657DCF18}"/>
              </a:ext>
            </a:extLst>
          </p:cNvPr>
          <p:cNvSpPr txBox="1"/>
          <p:nvPr/>
        </p:nvSpPr>
        <p:spPr>
          <a:xfrm>
            <a:off x="7553159" y="2382772"/>
            <a:ext cx="293670" cy="307777"/>
          </a:xfrm>
          <a:prstGeom prst="rect">
            <a:avLst/>
          </a:prstGeom>
          <a:noFill/>
        </p:spPr>
        <p:txBody>
          <a:bodyPr wrap="none" rtlCol="0">
            <a:spAutoFit/>
          </a:bodyPr>
          <a:lstStyle/>
          <a:p>
            <a:r>
              <a:rPr lang="en-US" sz="1400">
                <a:solidFill>
                  <a:schemeClr val="bg1"/>
                </a:solidFill>
              </a:rPr>
              <a:t>●</a:t>
            </a:r>
            <a:endParaRPr lang="en-US" sz="1400" dirty="0">
              <a:solidFill>
                <a:schemeClr val="bg1"/>
              </a:solidFill>
            </a:endParaRPr>
          </a:p>
        </p:txBody>
      </p:sp>
      <p:sp>
        <p:nvSpPr>
          <p:cNvPr id="55" name="TextBox 54">
            <a:extLst>
              <a:ext uri="{FF2B5EF4-FFF2-40B4-BE49-F238E27FC236}">
                <a16:creationId xmlns:a16="http://schemas.microsoft.com/office/drawing/2014/main" id="{485EC0D8-DFF2-0149-8249-10C8752FA6DB}"/>
              </a:ext>
            </a:extLst>
          </p:cNvPr>
          <p:cNvSpPr txBox="1"/>
          <p:nvPr/>
        </p:nvSpPr>
        <p:spPr>
          <a:xfrm>
            <a:off x="7688119" y="1986473"/>
            <a:ext cx="647421" cy="276999"/>
          </a:xfrm>
          <a:prstGeom prst="rect">
            <a:avLst/>
          </a:prstGeom>
          <a:noFill/>
        </p:spPr>
        <p:txBody>
          <a:bodyPr wrap="none" rtlCol="0">
            <a:spAutoFit/>
          </a:bodyPr>
          <a:lstStyle/>
          <a:p>
            <a:r>
              <a:rPr lang="en-US" sz="1200" dirty="0">
                <a:solidFill>
                  <a:schemeClr val="bg1"/>
                </a:solidFill>
              </a:rPr>
              <a:t>= Snow</a:t>
            </a:r>
          </a:p>
        </p:txBody>
      </p:sp>
      <p:sp>
        <p:nvSpPr>
          <p:cNvPr id="56" name="TextBox 55">
            <a:extLst>
              <a:ext uri="{FF2B5EF4-FFF2-40B4-BE49-F238E27FC236}">
                <a16:creationId xmlns:a16="http://schemas.microsoft.com/office/drawing/2014/main" id="{B6CF94C9-3A84-4C4A-AD66-558EAF3DD1A5}"/>
              </a:ext>
            </a:extLst>
          </p:cNvPr>
          <p:cNvSpPr txBox="1"/>
          <p:nvPr/>
        </p:nvSpPr>
        <p:spPr>
          <a:xfrm>
            <a:off x="7693551" y="2186591"/>
            <a:ext cx="755335" cy="276999"/>
          </a:xfrm>
          <a:prstGeom prst="rect">
            <a:avLst/>
          </a:prstGeom>
          <a:noFill/>
        </p:spPr>
        <p:txBody>
          <a:bodyPr wrap="none" rtlCol="0">
            <a:spAutoFit/>
          </a:bodyPr>
          <a:lstStyle/>
          <a:p>
            <a:r>
              <a:rPr lang="en-US" sz="1200" dirty="0">
                <a:solidFill>
                  <a:schemeClr val="bg1"/>
                </a:solidFill>
              </a:rPr>
              <a:t>= “Slush”</a:t>
            </a:r>
          </a:p>
        </p:txBody>
      </p:sp>
      <p:sp>
        <p:nvSpPr>
          <p:cNvPr id="57" name="TextBox 56">
            <a:extLst>
              <a:ext uri="{FF2B5EF4-FFF2-40B4-BE49-F238E27FC236}">
                <a16:creationId xmlns:a16="http://schemas.microsoft.com/office/drawing/2014/main" id="{6DA77000-15CC-CE42-89E1-930AFDCA03B8}"/>
              </a:ext>
            </a:extLst>
          </p:cNvPr>
          <p:cNvSpPr txBox="1"/>
          <p:nvPr/>
        </p:nvSpPr>
        <p:spPr>
          <a:xfrm>
            <a:off x="7691690" y="2400664"/>
            <a:ext cx="577402" cy="276999"/>
          </a:xfrm>
          <a:prstGeom prst="rect">
            <a:avLst/>
          </a:prstGeom>
          <a:noFill/>
        </p:spPr>
        <p:txBody>
          <a:bodyPr wrap="none" rtlCol="0">
            <a:spAutoFit/>
          </a:bodyPr>
          <a:lstStyle/>
          <a:p>
            <a:r>
              <a:rPr lang="en-US" sz="1200" dirty="0">
                <a:solidFill>
                  <a:schemeClr val="bg1"/>
                </a:solidFill>
              </a:rPr>
              <a:t>= Rain</a:t>
            </a:r>
          </a:p>
        </p:txBody>
      </p:sp>
    </p:spTree>
    <p:extLst>
      <p:ext uri="{BB962C8B-B14F-4D97-AF65-F5344CB8AC3E}">
        <p14:creationId xmlns:p14="http://schemas.microsoft.com/office/powerpoint/2010/main" val="32983525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Profiling Radar Examples</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13679"/>
          <a:stretch/>
        </p:blipFill>
        <p:spPr>
          <a:xfrm>
            <a:off x="279916" y="1334346"/>
            <a:ext cx="4292084" cy="5046134"/>
          </a:xfrm>
          <a:prstGeom prst="rect">
            <a:avLst/>
          </a:prstGeom>
        </p:spPr>
      </p:pic>
      <p:pic>
        <p:nvPicPr>
          <p:cNvPr id="5" name="Picture 4" descr="Screen shot 2011-03-01 at 1.24.3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2533" y="2456695"/>
            <a:ext cx="4099254" cy="2387350"/>
          </a:xfrm>
          <a:prstGeom prst="rect">
            <a:avLst/>
          </a:prstGeom>
        </p:spPr>
      </p:pic>
      <p:sp>
        <p:nvSpPr>
          <p:cNvPr id="6" name="TextBox 5"/>
          <p:cNvSpPr txBox="1"/>
          <p:nvPr/>
        </p:nvSpPr>
        <p:spPr>
          <a:xfrm>
            <a:off x="1763632" y="6380480"/>
            <a:ext cx="1324658" cy="276999"/>
          </a:xfrm>
          <a:prstGeom prst="rect">
            <a:avLst/>
          </a:prstGeom>
          <a:noFill/>
        </p:spPr>
        <p:txBody>
          <a:bodyPr wrap="none" rtlCol="0">
            <a:spAutoFit/>
          </a:bodyPr>
          <a:lstStyle/>
          <a:p>
            <a:pPr algn="ctr"/>
            <a:r>
              <a:rPr lang="en-US" sz="1200" dirty="0"/>
              <a:t>White et al. (2011)</a:t>
            </a:r>
          </a:p>
        </p:txBody>
      </p:sp>
      <p:sp>
        <p:nvSpPr>
          <p:cNvPr id="7" name="TextBox 6"/>
          <p:cNvSpPr txBox="1"/>
          <p:nvPr/>
        </p:nvSpPr>
        <p:spPr>
          <a:xfrm>
            <a:off x="6251384" y="4844045"/>
            <a:ext cx="981551" cy="276999"/>
          </a:xfrm>
          <a:prstGeom prst="rect">
            <a:avLst/>
          </a:prstGeom>
          <a:noFill/>
        </p:spPr>
        <p:txBody>
          <a:bodyPr wrap="none" rtlCol="0">
            <a:spAutoFit/>
          </a:bodyPr>
          <a:lstStyle/>
          <a:p>
            <a:pPr algn="ctr"/>
            <a:r>
              <a:rPr lang="en-US" sz="1200" dirty="0"/>
              <a:t>NOAA/ESRL</a:t>
            </a:r>
          </a:p>
        </p:txBody>
      </p:sp>
    </p:spTree>
    <p:extLst>
      <p:ext uri="{BB962C8B-B14F-4D97-AF65-F5344CB8AC3E}">
        <p14:creationId xmlns:p14="http://schemas.microsoft.com/office/powerpoint/2010/main" val="33769628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Diabatic</a:t>
            </a:r>
            <a:r>
              <a:rPr lang="en-US" dirty="0"/>
              <a:t> Effects</a:t>
            </a:r>
          </a:p>
        </p:txBody>
      </p:sp>
      <p:cxnSp>
        <p:nvCxnSpPr>
          <p:cNvPr id="5" name="Straight Connector 4"/>
          <p:cNvCxnSpPr/>
          <p:nvPr/>
        </p:nvCxnSpPr>
        <p:spPr>
          <a:xfrm flipH="1">
            <a:off x="2376557" y="1672771"/>
            <a:ext cx="0" cy="2584174"/>
          </a:xfrm>
          <a:prstGeom prst="line">
            <a:avLst/>
          </a:prstGeom>
          <a:ln w="25400">
            <a:solidFill>
              <a:srgbClr val="FFFF00"/>
            </a:solidFill>
            <a:headEnd type="arrow" w="lg" len="lg"/>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104349" y="4256945"/>
            <a:ext cx="2517913" cy="0"/>
          </a:xfrm>
          <a:prstGeom prst="line">
            <a:avLst/>
          </a:prstGeom>
          <a:ln w="25400">
            <a:solidFill>
              <a:srgbClr val="FFFF00"/>
            </a:solidFill>
            <a:headEnd type="none" w="lg" len="lg"/>
            <a:tailEnd type="arrow" w="lg" len="lg"/>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096244" y="4256945"/>
            <a:ext cx="534121" cy="369332"/>
          </a:xfrm>
          <a:prstGeom prst="rect">
            <a:avLst/>
          </a:prstGeom>
          <a:noFill/>
        </p:spPr>
        <p:txBody>
          <a:bodyPr wrap="none" rtlCol="0">
            <a:spAutoFit/>
          </a:bodyPr>
          <a:lstStyle/>
          <a:p>
            <a:r>
              <a:rPr lang="en-US" dirty="0">
                <a:solidFill>
                  <a:srgbClr val="FFFF00"/>
                </a:solidFill>
                <a:latin typeface="Times New Roman" charset="0"/>
                <a:ea typeface="Times New Roman" charset="0"/>
                <a:cs typeface="Times New Roman" charset="0"/>
              </a:rPr>
              <a:t>0ºC</a:t>
            </a:r>
          </a:p>
        </p:txBody>
      </p:sp>
      <p:sp>
        <p:nvSpPr>
          <p:cNvPr id="10" name="TextBox 9"/>
          <p:cNvSpPr txBox="1"/>
          <p:nvPr/>
        </p:nvSpPr>
        <p:spPr>
          <a:xfrm>
            <a:off x="2448935" y="1600200"/>
            <a:ext cx="319318" cy="369332"/>
          </a:xfrm>
          <a:prstGeom prst="rect">
            <a:avLst/>
          </a:prstGeom>
          <a:noFill/>
        </p:spPr>
        <p:txBody>
          <a:bodyPr wrap="none" rtlCol="0">
            <a:spAutoFit/>
          </a:bodyPr>
          <a:lstStyle/>
          <a:p>
            <a:r>
              <a:rPr lang="en-US" dirty="0">
                <a:solidFill>
                  <a:srgbClr val="FFFF00"/>
                </a:solidFill>
              </a:rPr>
              <a:t>Z</a:t>
            </a:r>
          </a:p>
        </p:txBody>
      </p:sp>
      <p:sp>
        <p:nvSpPr>
          <p:cNvPr id="11" name="TextBox 10"/>
          <p:cNvSpPr txBox="1"/>
          <p:nvPr/>
        </p:nvSpPr>
        <p:spPr>
          <a:xfrm>
            <a:off x="3385106" y="4321629"/>
            <a:ext cx="312906" cy="369332"/>
          </a:xfrm>
          <a:prstGeom prst="rect">
            <a:avLst/>
          </a:prstGeom>
          <a:noFill/>
        </p:spPr>
        <p:txBody>
          <a:bodyPr wrap="none" rtlCol="0">
            <a:spAutoFit/>
          </a:bodyPr>
          <a:lstStyle/>
          <a:p>
            <a:r>
              <a:rPr lang="en-US" dirty="0">
                <a:solidFill>
                  <a:srgbClr val="FFFF00"/>
                </a:solidFill>
              </a:rPr>
              <a:t>T</a:t>
            </a:r>
          </a:p>
        </p:txBody>
      </p:sp>
      <p:cxnSp>
        <p:nvCxnSpPr>
          <p:cNvPr id="23" name="Straight Connector 22"/>
          <p:cNvCxnSpPr/>
          <p:nvPr/>
        </p:nvCxnSpPr>
        <p:spPr>
          <a:xfrm>
            <a:off x="1457038" y="1857827"/>
            <a:ext cx="914995" cy="188812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endCxn id="8" idx="0"/>
          </p:cNvCxnSpPr>
          <p:nvPr/>
        </p:nvCxnSpPr>
        <p:spPr>
          <a:xfrm>
            <a:off x="2362203" y="3745949"/>
            <a:ext cx="1102" cy="51099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156523" y="4944738"/>
            <a:ext cx="4431020" cy="1200329"/>
          </a:xfrm>
          <a:prstGeom prst="rect">
            <a:avLst/>
          </a:prstGeom>
          <a:noFill/>
        </p:spPr>
        <p:txBody>
          <a:bodyPr wrap="none" rtlCol="0">
            <a:spAutoFit/>
          </a:bodyPr>
          <a:lstStyle/>
          <a:p>
            <a:pPr algn="ctr"/>
            <a:r>
              <a:rPr lang="en-US" dirty="0"/>
              <a:t>Melting creates an isothermal layer</a:t>
            </a:r>
          </a:p>
          <a:p>
            <a:pPr algn="ctr"/>
            <a:endParaRPr lang="en-US" dirty="0"/>
          </a:p>
          <a:p>
            <a:pPr algn="ctr"/>
            <a:r>
              <a:rPr lang="en-US" dirty="0"/>
              <a:t>Increased precipitation rates deepen melting</a:t>
            </a:r>
          </a:p>
          <a:p>
            <a:pPr algn="ctr"/>
            <a:r>
              <a:rPr lang="en-US" dirty="0"/>
              <a:t>layer and lower snow level</a:t>
            </a:r>
          </a:p>
        </p:txBody>
      </p:sp>
      <p:sp>
        <p:nvSpPr>
          <p:cNvPr id="38" name="TextBox 37"/>
          <p:cNvSpPr txBox="1"/>
          <p:nvPr/>
        </p:nvSpPr>
        <p:spPr>
          <a:xfrm>
            <a:off x="4694637" y="4944738"/>
            <a:ext cx="4185761" cy="1200329"/>
          </a:xfrm>
          <a:prstGeom prst="rect">
            <a:avLst/>
          </a:prstGeom>
          <a:noFill/>
        </p:spPr>
        <p:txBody>
          <a:bodyPr wrap="none" rtlCol="0">
            <a:spAutoFit/>
          </a:bodyPr>
          <a:lstStyle/>
          <a:p>
            <a:pPr algn="ctr"/>
            <a:r>
              <a:rPr lang="en-US" dirty="0"/>
              <a:t>Evaporation results in temperatures</a:t>
            </a:r>
          </a:p>
          <a:p>
            <a:pPr algn="ctr"/>
            <a:r>
              <a:rPr lang="en-US" dirty="0"/>
              <a:t>converging to wet bulb and lower freezing</a:t>
            </a:r>
          </a:p>
          <a:p>
            <a:pPr algn="ctr"/>
            <a:r>
              <a:rPr lang="en-US" dirty="0"/>
              <a:t>and snow levels than indicated by solely</a:t>
            </a:r>
          </a:p>
          <a:p>
            <a:pPr algn="ctr"/>
            <a:r>
              <a:rPr lang="en-US" dirty="0"/>
              <a:t>by temperature</a:t>
            </a:r>
          </a:p>
        </p:txBody>
      </p:sp>
      <p:cxnSp>
        <p:nvCxnSpPr>
          <p:cNvPr id="39" name="Straight Connector 38"/>
          <p:cNvCxnSpPr/>
          <p:nvPr/>
        </p:nvCxnSpPr>
        <p:spPr>
          <a:xfrm flipH="1">
            <a:off x="6781642" y="1672771"/>
            <a:ext cx="0" cy="2584174"/>
          </a:xfrm>
          <a:prstGeom prst="line">
            <a:avLst/>
          </a:prstGeom>
          <a:ln w="25400">
            <a:solidFill>
              <a:srgbClr val="FFFF00"/>
            </a:solidFill>
            <a:headEnd type="arrow" w="lg" len="lg"/>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5509434" y="4256945"/>
            <a:ext cx="2517913" cy="0"/>
          </a:xfrm>
          <a:prstGeom prst="line">
            <a:avLst/>
          </a:prstGeom>
          <a:ln w="25400">
            <a:solidFill>
              <a:srgbClr val="FFFF00"/>
            </a:solidFill>
            <a:headEnd type="none" w="lg" len="lg"/>
            <a:tailEnd type="arrow" w="lg" len="lg"/>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6501329" y="4256945"/>
            <a:ext cx="534121" cy="369332"/>
          </a:xfrm>
          <a:prstGeom prst="rect">
            <a:avLst/>
          </a:prstGeom>
          <a:noFill/>
        </p:spPr>
        <p:txBody>
          <a:bodyPr wrap="none" rtlCol="0">
            <a:spAutoFit/>
          </a:bodyPr>
          <a:lstStyle/>
          <a:p>
            <a:r>
              <a:rPr lang="en-US" dirty="0">
                <a:solidFill>
                  <a:srgbClr val="FFFF00"/>
                </a:solidFill>
                <a:latin typeface="Times New Roman" charset="0"/>
                <a:ea typeface="Times New Roman" charset="0"/>
                <a:cs typeface="Times New Roman" charset="0"/>
              </a:rPr>
              <a:t>0ºC</a:t>
            </a:r>
          </a:p>
        </p:txBody>
      </p:sp>
      <p:sp>
        <p:nvSpPr>
          <p:cNvPr id="46" name="TextBox 45"/>
          <p:cNvSpPr txBox="1"/>
          <p:nvPr/>
        </p:nvSpPr>
        <p:spPr>
          <a:xfrm>
            <a:off x="6854020" y="1600200"/>
            <a:ext cx="319318" cy="369332"/>
          </a:xfrm>
          <a:prstGeom prst="rect">
            <a:avLst/>
          </a:prstGeom>
          <a:noFill/>
        </p:spPr>
        <p:txBody>
          <a:bodyPr wrap="none" rtlCol="0">
            <a:spAutoFit/>
          </a:bodyPr>
          <a:lstStyle/>
          <a:p>
            <a:r>
              <a:rPr lang="en-US" dirty="0">
                <a:solidFill>
                  <a:srgbClr val="FFFF00"/>
                </a:solidFill>
              </a:rPr>
              <a:t>Z</a:t>
            </a:r>
          </a:p>
        </p:txBody>
      </p:sp>
      <p:sp>
        <p:nvSpPr>
          <p:cNvPr id="47" name="TextBox 46"/>
          <p:cNvSpPr txBox="1"/>
          <p:nvPr/>
        </p:nvSpPr>
        <p:spPr>
          <a:xfrm>
            <a:off x="7790191" y="4321629"/>
            <a:ext cx="312906" cy="369332"/>
          </a:xfrm>
          <a:prstGeom prst="rect">
            <a:avLst/>
          </a:prstGeom>
          <a:noFill/>
        </p:spPr>
        <p:txBody>
          <a:bodyPr wrap="none" rtlCol="0">
            <a:spAutoFit/>
          </a:bodyPr>
          <a:lstStyle/>
          <a:p>
            <a:r>
              <a:rPr lang="en-US" dirty="0">
                <a:solidFill>
                  <a:srgbClr val="FFFF00"/>
                </a:solidFill>
              </a:rPr>
              <a:t>T</a:t>
            </a:r>
          </a:p>
        </p:txBody>
      </p:sp>
      <p:cxnSp>
        <p:nvCxnSpPr>
          <p:cNvPr id="48" name="Straight Connector 47"/>
          <p:cNvCxnSpPr/>
          <p:nvPr/>
        </p:nvCxnSpPr>
        <p:spPr>
          <a:xfrm>
            <a:off x="6209589" y="2015703"/>
            <a:ext cx="1288862" cy="222347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6072774" y="2022328"/>
            <a:ext cx="148610" cy="2230620"/>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sp>
        <p:nvSpPr>
          <p:cNvPr id="24" name="Freeform 23"/>
          <p:cNvSpPr/>
          <p:nvPr/>
        </p:nvSpPr>
        <p:spPr>
          <a:xfrm>
            <a:off x="6219371" y="2061029"/>
            <a:ext cx="667658" cy="2198914"/>
          </a:xfrm>
          <a:custGeom>
            <a:avLst/>
            <a:gdLst>
              <a:gd name="connsiteX0" fmla="*/ 0 w 667658"/>
              <a:gd name="connsiteY0" fmla="*/ 0 h 2198914"/>
              <a:gd name="connsiteX1" fmla="*/ 384629 w 667658"/>
              <a:gd name="connsiteY1" fmla="*/ 986971 h 2198914"/>
              <a:gd name="connsiteX2" fmla="*/ 667658 w 667658"/>
              <a:gd name="connsiteY2" fmla="*/ 2198914 h 2198914"/>
              <a:gd name="connsiteX0" fmla="*/ 0 w 667658"/>
              <a:gd name="connsiteY0" fmla="*/ 0 h 2198914"/>
              <a:gd name="connsiteX1" fmla="*/ 362858 w 667658"/>
              <a:gd name="connsiteY1" fmla="*/ 994228 h 2198914"/>
              <a:gd name="connsiteX2" fmla="*/ 667658 w 667658"/>
              <a:gd name="connsiteY2" fmla="*/ 2198914 h 2198914"/>
              <a:gd name="connsiteX0" fmla="*/ 0 w 667658"/>
              <a:gd name="connsiteY0" fmla="*/ 0 h 2198914"/>
              <a:gd name="connsiteX1" fmla="*/ 362858 w 667658"/>
              <a:gd name="connsiteY1" fmla="*/ 994228 h 2198914"/>
              <a:gd name="connsiteX2" fmla="*/ 667658 w 667658"/>
              <a:gd name="connsiteY2" fmla="*/ 2198914 h 2198914"/>
            </a:gdLst>
            <a:ahLst/>
            <a:cxnLst>
              <a:cxn ang="0">
                <a:pos x="connsiteX0" y="connsiteY0"/>
              </a:cxn>
              <a:cxn ang="0">
                <a:pos x="connsiteX1" y="connsiteY1"/>
              </a:cxn>
              <a:cxn ang="0">
                <a:pos x="connsiteX2" y="connsiteY2"/>
              </a:cxn>
            </a:cxnLst>
            <a:rect l="l" t="t" r="r" b="b"/>
            <a:pathLst>
              <a:path w="667658" h="2198914">
                <a:moveTo>
                  <a:pt x="0" y="0"/>
                </a:moveTo>
                <a:cubicBezTo>
                  <a:pt x="129419" y="332013"/>
                  <a:pt x="251582" y="627742"/>
                  <a:pt x="362858" y="994228"/>
                </a:cubicBezTo>
                <a:cubicBezTo>
                  <a:pt x="474134" y="1360714"/>
                  <a:pt x="667658" y="2198914"/>
                  <a:pt x="667658" y="2198914"/>
                </a:cubicBez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81372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Objectives</a:t>
            </a:r>
          </a:p>
        </p:txBody>
      </p:sp>
      <p:sp>
        <p:nvSpPr>
          <p:cNvPr id="3" name="Content Placeholder 2"/>
          <p:cNvSpPr>
            <a:spLocks noGrp="1"/>
          </p:cNvSpPr>
          <p:nvPr>
            <p:ph idx="1"/>
          </p:nvPr>
        </p:nvSpPr>
        <p:spPr/>
        <p:txBody>
          <a:bodyPr>
            <a:normAutofit fontScale="92500" lnSpcReduction="10000"/>
          </a:bodyPr>
          <a:lstStyle/>
          <a:p>
            <a:r>
              <a:rPr lang="en-US" dirty="0"/>
              <a:t>After this class you should</a:t>
            </a:r>
          </a:p>
          <a:p>
            <a:pPr lvl="1"/>
            <a:r>
              <a:rPr lang="en-US" dirty="0"/>
              <a:t>Understand the processes that affect the depth and height of the transition zone, the height of the snow level, and the development of snow, ice pellets, freezing rain, or freezing drizzle</a:t>
            </a:r>
          </a:p>
          <a:p>
            <a:pPr lvl="1"/>
            <a:endParaRPr lang="en-US" dirty="0"/>
          </a:p>
          <a:p>
            <a:pPr lvl="1"/>
            <a:r>
              <a:rPr lang="en-US" dirty="0"/>
              <a:t>Be able to apply top-down forecast approaches for predicting precipitation type</a:t>
            </a:r>
          </a:p>
          <a:p>
            <a:pPr lvl="1"/>
            <a:endParaRPr lang="en-US" dirty="0"/>
          </a:p>
          <a:p>
            <a:pPr lvl="1"/>
            <a:r>
              <a:rPr lang="en-US" dirty="0"/>
              <a:t>Understand and apply key meteorological variables affecting the snow-to-liquid ratio during snowstorms</a:t>
            </a:r>
          </a:p>
        </p:txBody>
      </p:sp>
    </p:spTree>
    <p:extLst>
      <p:ext uri="{BB962C8B-B14F-4D97-AF65-F5344CB8AC3E}">
        <p14:creationId xmlns:p14="http://schemas.microsoft.com/office/powerpoint/2010/main" val="8329492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a:t>
            </a:r>
          </a:p>
        </p:txBody>
      </p:sp>
      <p:sp>
        <p:nvSpPr>
          <p:cNvPr id="5" name="TextBox 4"/>
          <p:cNvSpPr txBox="1"/>
          <p:nvPr/>
        </p:nvSpPr>
        <p:spPr>
          <a:xfrm>
            <a:off x="329479" y="1773381"/>
            <a:ext cx="8488218" cy="2308324"/>
          </a:xfrm>
          <a:prstGeom prst="rect">
            <a:avLst/>
          </a:prstGeom>
          <a:noFill/>
        </p:spPr>
        <p:txBody>
          <a:bodyPr wrap="square" rtlCol="0">
            <a:spAutoFit/>
          </a:bodyPr>
          <a:lstStyle/>
          <a:p>
            <a:r>
              <a:rPr lang="en-US" sz="2400" dirty="0">
                <a:solidFill>
                  <a:srgbClr val="FFFF00"/>
                </a:solidFill>
                <a:latin typeface="Times New Roman" charset="0"/>
                <a:ea typeface="Times New Roman" charset="0"/>
                <a:cs typeface="Times New Roman" charset="0"/>
              </a:rPr>
              <a:t>Isothermal layers at 0ºC are normally __________ over topography than over nearby flat regions</a:t>
            </a:r>
          </a:p>
          <a:p>
            <a:endParaRPr lang="en-US" sz="2400" dirty="0">
              <a:solidFill>
                <a:srgbClr val="FFFF00"/>
              </a:solidFill>
              <a:latin typeface="Times New Roman" charset="0"/>
              <a:ea typeface="Times New Roman" charset="0"/>
              <a:cs typeface="Times New Roman" charset="0"/>
            </a:endParaRPr>
          </a:p>
          <a:p>
            <a:r>
              <a:rPr lang="en-US" sz="2400" dirty="0">
                <a:solidFill>
                  <a:srgbClr val="FFFF00"/>
                </a:solidFill>
                <a:latin typeface="Times New Roman" charset="0"/>
                <a:ea typeface="Times New Roman" charset="0"/>
                <a:cs typeface="Times New Roman" charset="0"/>
              </a:rPr>
              <a:t>	a) the same depth</a:t>
            </a:r>
          </a:p>
          <a:p>
            <a:r>
              <a:rPr lang="en-US" sz="2400" dirty="0">
                <a:solidFill>
                  <a:srgbClr val="FFFF00"/>
                </a:solidFill>
                <a:latin typeface="Times New Roman" charset="0"/>
                <a:ea typeface="Times New Roman" charset="0"/>
                <a:cs typeface="Times New Roman" charset="0"/>
              </a:rPr>
              <a:t>	b) shallower</a:t>
            </a:r>
          </a:p>
          <a:p>
            <a:r>
              <a:rPr lang="en-US" sz="2400" dirty="0">
                <a:solidFill>
                  <a:srgbClr val="FFFF00"/>
                </a:solidFill>
                <a:latin typeface="Times New Roman" charset="0"/>
                <a:ea typeface="Times New Roman" charset="0"/>
                <a:cs typeface="Times New Roman" charset="0"/>
              </a:rPr>
              <a:t>	c) deeper</a:t>
            </a:r>
          </a:p>
        </p:txBody>
      </p:sp>
    </p:spTree>
    <p:extLst>
      <p:ext uri="{BB962C8B-B14F-4D97-AF65-F5344CB8AC3E}">
        <p14:creationId xmlns:p14="http://schemas.microsoft.com/office/powerpoint/2010/main" val="12608979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a:t>
            </a:r>
          </a:p>
        </p:txBody>
      </p:sp>
      <p:sp>
        <p:nvSpPr>
          <p:cNvPr id="5" name="TextBox 4"/>
          <p:cNvSpPr txBox="1"/>
          <p:nvPr/>
        </p:nvSpPr>
        <p:spPr>
          <a:xfrm>
            <a:off x="329479" y="1773381"/>
            <a:ext cx="8488218" cy="2308324"/>
          </a:xfrm>
          <a:prstGeom prst="rect">
            <a:avLst/>
          </a:prstGeom>
          <a:noFill/>
        </p:spPr>
        <p:txBody>
          <a:bodyPr wrap="square" rtlCol="0">
            <a:spAutoFit/>
          </a:bodyPr>
          <a:lstStyle/>
          <a:p>
            <a:r>
              <a:rPr lang="en-US" sz="2400" dirty="0">
                <a:solidFill>
                  <a:srgbClr val="FFFF00"/>
                </a:solidFill>
                <a:latin typeface="Times New Roman" charset="0"/>
                <a:ea typeface="Times New Roman" charset="0"/>
                <a:cs typeface="Times New Roman" charset="0"/>
              </a:rPr>
              <a:t>An increase in precipitation rate could _______ the height of the base of the transition region</a:t>
            </a:r>
          </a:p>
          <a:p>
            <a:endParaRPr lang="en-US" sz="2400" dirty="0">
              <a:solidFill>
                <a:srgbClr val="FFFF00"/>
              </a:solidFill>
              <a:latin typeface="Times New Roman" charset="0"/>
              <a:ea typeface="Times New Roman" charset="0"/>
              <a:cs typeface="Times New Roman" charset="0"/>
            </a:endParaRPr>
          </a:p>
          <a:p>
            <a:r>
              <a:rPr lang="en-US" sz="2400" dirty="0">
                <a:solidFill>
                  <a:srgbClr val="FFFF00"/>
                </a:solidFill>
                <a:latin typeface="Times New Roman" charset="0"/>
                <a:ea typeface="Times New Roman" charset="0"/>
                <a:cs typeface="Times New Roman" charset="0"/>
              </a:rPr>
              <a:t>	a) raise</a:t>
            </a:r>
          </a:p>
          <a:p>
            <a:r>
              <a:rPr lang="en-US" sz="2400" dirty="0">
                <a:solidFill>
                  <a:srgbClr val="FFFF00"/>
                </a:solidFill>
                <a:latin typeface="Times New Roman" charset="0"/>
                <a:ea typeface="Times New Roman" charset="0"/>
                <a:cs typeface="Times New Roman" charset="0"/>
              </a:rPr>
              <a:t>	b) maintain</a:t>
            </a:r>
          </a:p>
          <a:p>
            <a:r>
              <a:rPr lang="en-US" sz="2400" dirty="0">
                <a:solidFill>
                  <a:srgbClr val="FFFF00"/>
                </a:solidFill>
                <a:latin typeface="Times New Roman" charset="0"/>
                <a:ea typeface="Times New Roman" charset="0"/>
                <a:cs typeface="Times New Roman" charset="0"/>
              </a:rPr>
              <a:t>	c) lower</a:t>
            </a:r>
          </a:p>
        </p:txBody>
      </p:sp>
    </p:spTree>
    <p:extLst>
      <p:ext uri="{BB962C8B-B14F-4D97-AF65-F5344CB8AC3E}">
        <p14:creationId xmlns:p14="http://schemas.microsoft.com/office/powerpoint/2010/main" val="24367881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a:t>
            </a:r>
          </a:p>
        </p:txBody>
      </p:sp>
      <p:sp>
        <p:nvSpPr>
          <p:cNvPr id="5" name="TextBox 4"/>
          <p:cNvSpPr txBox="1"/>
          <p:nvPr/>
        </p:nvSpPr>
        <p:spPr>
          <a:xfrm>
            <a:off x="329479" y="1773381"/>
            <a:ext cx="8488218" cy="3046988"/>
          </a:xfrm>
          <a:prstGeom prst="rect">
            <a:avLst/>
          </a:prstGeom>
          <a:noFill/>
        </p:spPr>
        <p:txBody>
          <a:bodyPr wrap="square" rtlCol="0">
            <a:spAutoFit/>
          </a:bodyPr>
          <a:lstStyle/>
          <a:p>
            <a:r>
              <a:rPr lang="en-US" sz="2400" dirty="0">
                <a:solidFill>
                  <a:srgbClr val="FFFF00"/>
                </a:solidFill>
                <a:latin typeface="Times New Roman" charset="0"/>
                <a:ea typeface="Times New Roman" charset="0"/>
                <a:cs typeface="Times New Roman" charset="0"/>
              </a:rPr>
              <a:t>As one ascends the </a:t>
            </a:r>
            <a:r>
              <a:rPr lang="en-US" sz="2400" dirty="0" err="1">
                <a:solidFill>
                  <a:srgbClr val="FFFF00"/>
                </a:solidFill>
                <a:latin typeface="Times New Roman" charset="0"/>
                <a:ea typeface="Times New Roman" charset="0"/>
                <a:cs typeface="Times New Roman" charset="0"/>
              </a:rPr>
              <a:t>Seegrubenbahn</a:t>
            </a:r>
            <a:r>
              <a:rPr lang="en-US" sz="2400" dirty="0">
                <a:solidFill>
                  <a:srgbClr val="FFFF00"/>
                </a:solidFill>
                <a:latin typeface="Times New Roman" charset="0"/>
                <a:ea typeface="Times New Roman" charset="0"/>
                <a:cs typeface="Times New Roman" charset="0"/>
              </a:rPr>
              <a:t> through the transition region, which sequence best describes the change in precipitation particles with increasing altitude</a:t>
            </a:r>
          </a:p>
          <a:p>
            <a:endParaRPr lang="en-US" sz="2400" dirty="0">
              <a:solidFill>
                <a:srgbClr val="FFFF00"/>
              </a:solidFill>
              <a:latin typeface="Times New Roman" charset="0"/>
              <a:ea typeface="Times New Roman" charset="0"/>
              <a:cs typeface="Times New Roman" charset="0"/>
            </a:endParaRPr>
          </a:p>
          <a:p>
            <a:r>
              <a:rPr lang="en-US" sz="2400" dirty="0">
                <a:solidFill>
                  <a:srgbClr val="FFFF00"/>
                </a:solidFill>
                <a:latin typeface="Times New Roman" charset="0"/>
                <a:ea typeface="Times New Roman" charset="0"/>
                <a:cs typeface="Times New Roman" charset="0"/>
              </a:rPr>
              <a:t>	a) snow, wet snow, slush, rain</a:t>
            </a:r>
          </a:p>
          <a:p>
            <a:r>
              <a:rPr lang="en-US" sz="2400" dirty="0">
                <a:solidFill>
                  <a:srgbClr val="FFFF00"/>
                </a:solidFill>
                <a:latin typeface="Times New Roman" charset="0"/>
                <a:ea typeface="Times New Roman" charset="0"/>
                <a:cs typeface="Times New Roman" charset="0"/>
              </a:rPr>
              <a:t>	b) rain, slush, wet snow, snow</a:t>
            </a:r>
          </a:p>
          <a:p>
            <a:r>
              <a:rPr lang="en-US" sz="2400" dirty="0">
                <a:solidFill>
                  <a:srgbClr val="FFFF00"/>
                </a:solidFill>
                <a:latin typeface="Times New Roman" charset="0"/>
                <a:ea typeface="Times New Roman" charset="0"/>
                <a:cs typeface="Times New Roman" charset="0"/>
              </a:rPr>
              <a:t>	c) slush, rain, snow, wet snow</a:t>
            </a:r>
          </a:p>
          <a:p>
            <a:r>
              <a:rPr lang="en-US" sz="2400" dirty="0">
                <a:solidFill>
                  <a:srgbClr val="FFFF00"/>
                </a:solidFill>
                <a:latin typeface="Times New Roman" charset="0"/>
                <a:ea typeface="Times New Roman" charset="0"/>
                <a:cs typeface="Times New Roman" charset="0"/>
              </a:rPr>
              <a:t>	d) rain, wet snow, slush, snow</a:t>
            </a:r>
          </a:p>
        </p:txBody>
      </p:sp>
    </p:spTree>
    <p:extLst>
      <p:ext uri="{BB962C8B-B14F-4D97-AF65-F5344CB8AC3E}">
        <p14:creationId xmlns:p14="http://schemas.microsoft.com/office/powerpoint/2010/main" val="24199012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685800" y="2294735"/>
            <a:ext cx="7772400" cy="2268530"/>
          </a:xfrm>
        </p:spPr>
        <p:txBody>
          <a:bodyPr>
            <a:normAutofit/>
          </a:bodyPr>
          <a:lstStyle/>
          <a:p>
            <a:r>
              <a:rPr lang="en-US" dirty="0"/>
              <a:t>Pathways to Freezing Drizzle (FZDZ), Freezing Rain (FZRA) and Ice Pellets (IP)</a:t>
            </a:r>
          </a:p>
        </p:txBody>
      </p:sp>
    </p:spTree>
    <p:extLst>
      <p:ext uri="{BB962C8B-B14F-4D97-AF65-F5344CB8AC3E}">
        <p14:creationId xmlns:p14="http://schemas.microsoft.com/office/powerpoint/2010/main" val="32025224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Pathways to FZDZ, FZRA, &amp; IP</a:t>
            </a:r>
          </a:p>
        </p:txBody>
      </p:sp>
      <p:sp>
        <p:nvSpPr>
          <p:cNvPr id="3" name="Content Placeholder 2"/>
          <p:cNvSpPr>
            <a:spLocks noGrp="1"/>
          </p:cNvSpPr>
          <p:nvPr>
            <p:ph idx="1"/>
          </p:nvPr>
        </p:nvSpPr>
        <p:spPr/>
        <p:txBody>
          <a:bodyPr>
            <a:normAutofit fontScale="70000" lnSpcReduction="20000"/>
          </a:bodyPr>
          <a:lstStyle/>
          <a:p>
            <a:endParaRPr lang="en-US" dirty="0"/>
          </a:p>
          <a:p>
            <a:r>
              <a:rPr lang="en-US" dirty="0"/>
              <a:t>FZDZ: Warm-phase processes (no significant ice nucleation)</a:t>
            </a:r>
          </a:p>
          <a:p>
            <a:pPr lvl="1"/>
            <a:r>
              <a:rPr lang="en-US" dirty="0"/>
              <a:t>Shallow cloud decks forming over arctic airmasses </a:t>
            </a:r>
          </a:p>
          <a:p>
            <a:pPr lvl="1"/>
            <a:r>
              <a:rPr lang="en-US" dirty="0"/>
              <a:t>Cloud top temperatures &gt; -10˚C</a:t>
            </a:r>
          </a:p>
          <a:p>
            <a:pPr lvl="1"/>
            <a:r>
              <a:rPr lang="en-US" dirty="0"/>
              <a:t>Poor ice nucleation</a:t>
            </a:r>
          </a:p>
          <a:p>
            <a:endParaRPr lang="en-US" dirty="0"/>
          </a:p>
          <a:p>
            <a:r>
              <a:rPr lang="en-US" dirty="0"/>
              <a:t>FZRA: Deep moist layer and midlevel warm </a:t>
            </a:r>
            <a:r>
              <a:rPr lang="en-US" dirty="0">
                <a:latin typeface="Times New Roman" charset="0"/>
                <a:ea typeface="Times New Roman" charset="0"/>
                <a:cs typeface="Times New Roman" charset="0"/>
              </a:rPr>
              <a:t>(&gt;0ºC</a:t>
            </a:r>
            <a:r>
              <a:rPr lang="en-US" dirty="0"/>
              <a:t>) layer</a:t>
            </a:r>
          </a:p>
          <a:p>
            <a:pPr lvl="1"/>
            <a:r>
              <a:rPr lang="en-US" dirty="0"/>
              <a:t>Cold-air damming with overrunning</a:t>
            </a:r>
          </a:p>
          <a:p>
            <a:pPr lvl="1"/>
            <a:r>
              <a:rPr lang="en-US" dirty="0"/>
              <a:t>Warm-frontal overrunning</a:t>
            </a:r>
          </a:p>
          <a:p>
            <a:pPr lvl="1"/>
            <a:r>
              <a:rPr lang="en-US" dirty="0"/>
              <a:t>Cold pools and terrain-forced flows</a:t>
            </a:r>
          </a:p>
          <a:p>
            <a:pPr lvl="1"/>
            <a:endParaRPr lang="en-US" dirty="0"/>
          </a:p>
          <a:p>
            <a:r>
              <a:rPr lang="en-US" dirty="0"/>
              <a:t>IP: See FZRA, but add deeper/colder surface-based layer enabling refreeze before rain reaches ground</a:t>
            </a:r>
          </a:p>
          <a:p>
            <a:pPr lvl="1"/>
            <a:endParaRPr lang="en-US" dirty="0"/>
          </a:p>
          <a:p>
            <a:pPr lvl="1"/>
            <a:endParaRPr lang="en-US" dirty="0"/>
          </a:p>
        </p:txBody>
      </p:sp>
      <p:sp>
        <p:nvSpPr>
          <p:cNvPr id="4" name="TextBox 3"/>
          <p:cNvSpPr txBox="1"/>
          <p:nvPr/>
        </p:nvSpPr>
        <p:spPr>
          <a:xfrm>
            <a:off x="0" y="6581001"/>
            <a:ext cx="1417632" cy="276999"/>
          </a:xfrm>
          <a:prstGeom prst="rect">
            <a:avLst/>
          </a:prstGeom>
          <a:noFill/>
        </p:spPr>
        <p:txBody>
          <a:bodyPr wrap="none" rtlCol="0">
            <a:spAutoFit/>
          </a:bodyPr>
          <a:lstStyle/>
          <a:p>
            <a:pPr algn="ctr"/>
            <a:r>
              <a:rPr lang="en-US" sz="1200" dirty="0" err="1"/>
              <a:t>Rauber</a:t>
            </a:r>
            <a:r>
              <a:rPr lang="en-US" sz="1200" dirty="0"/>
              <a:t> et al. (2000)</a:t>
            </a:r>
          </a:p>
        </p:txBody>
      </p:sp>
    </p:spTree>
    <p:extLst>
      <p:ext uri="{BB962C8B-B14F-4D97-AF65-F5344CB8AC3E}">
        <p14:creationId xmlns:p14="http://schemas.microsoft.com/office/powerpoint/2010/main" val="7649050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Temperature Profiles</a:t>
            </a:r>
          </a:p>
        </p:txBody>
      </p:sp>
      <p:cxnSp>
        <p:nvCxnSpPr>
          <p:cNvPr id="5" name="Straight Connector 4"/>
          <p:cNvCxnSpPr/>
          <p:nvPr/>
        </p:nvCxnSpPr>
        <p:spPr>
          <a:xfrm flipH="1">
            <a:off x="1643585" y="1600200"/>
            <a:ext cx="0" cy="2584174"/>
          </a:xfrm>
          <a:prstGeom prst="line">
            <a:avLst/>
          </a:prstGeom>
          <a:ln w="25400">
            <a:solidFill>
              <a:srgbClr val="FFFF00"/>
            </a:solidFill>
            <a:headEnd type="arrow" w="lg" len="lg"/>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371377" y="4184374"/>
            <a:ext cx="2517913" cy="0"/>
          </a:xfrm>
          <a:prstGeom prst="line">
            <a:avLst/>
          </a:prstGeom>
          <a:ln w="25400">
            <a:solidFill>
              <a:srgbClr val="FFFF00"/>
            </a:solidFill>
            <a:headEnd type="none" w="lg" len="lg"/>
            <a:tailEnd type="arrow" w="lg" len="lg"/>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363272" y="4184374"/>
            <a:ext cx="534121" cy="369332"/>
          </a:xfrm>
          <a:prstGeom prst="rect">
            <a:avLst/>
          </a:prstGeom>
          <a:noFill/>
        </p:spPr>
        <p:txBody>
          <a:bodyPr wrap="none" rtlCol="0">
            <a:spAutoFit/>
          </a:bodyPr>
          <a:lstStyle/>
          <a:p>
            <a:r>
              <a:rPr lang="en-US" dirty="0">
                <a:solidFill>
                  <a:srgbClr val="FFFF00"/>
                </a:solidFill>
                <a:latin typeface="Times New Roman" charset="0"/>
                <a:ea typeface="Times New Roman" charset="0"/>
                <a:cs typeface="Times New Roman" charset="0"/>
              </a:rPr>
              <a:t>0ºC</a:t>
            </a:r>
          </a:p>
        </p:txBody>
      </p:sp>
      <p:sp>
        <p:nvSpPr>
          <p:cNvPr id="10" name="TextBox 9"/>
          <p:cNvSpPr txBox="1"/>
          <p:nvPr/>
        </p:nvSpPr>
        <p:spPr>
          <a:xfrm>
            <a:off x="1715963" y="1527629"/>
            <a:ext cx="319318" cy="369332"/>
          </a:xfrm>
          <a:prstGeom prst="rect">
            <a:avLst/>
          </a:prstGeom>
          <a:noFill/>
        </p:spPr>
        <p:txBody>
          <a:bodyPr wrap="none" rtlCol="0">
            <a:spAutoFit/>
          </a:bodyPr>
          <a:lstStyle/>
          <a:p>
            <a:r>
              <a:rPr lang="en-US">
                <a:solidFill>
                  <a:srgbClr val="FFFF00"/>
                </a:solidFill>
              </a:rPr>
              <a:t>Z</a:t>
            </a:r>
          </a:p>
        </p:txBody>
      </p:sp>
      <p:sp>
        <p:nvSpPr>
          <p:cNvPr id="11" name="TextBox 10"/>
          <p:cNvSpPr txBox="1"/>
          <p:nvPr/>
        </p:nvSpPr>
        <p:spPr>
          <a:xfrm>
            <a:off x="2652134" y="4249058"/>
            <a:ext cx="312906" cy="369332"/>
          </a:xfrm>
          <a:prstGeom prst="rect">
            <a:avLst/>
          </a:prstGeom>
          <a:noFill/>
        </p:spPr>
        <p:txBody>
          <a:bodyPr wrap="none" rtlCol="0">
            <a:spAutoFit/>
          </a:bodyPr>
          <a:lstStyle/>
          <a:p>
            <a:r>
              <a:rPr lang="en-US" dirty="0">
                <a:solidFill>
                  <a:srgbClr val="FFFF00"/>
                </a:solidFill>
              </a:rPr>
              <a:t>T</a:t>
            </a:r>
          </a:p>
        </p:txBody>
      </p:sp>
      <p:cxnSp>
        <p:nvCxnSpPr>
          <p:cNvPr id="12" name="Straight Connector 11"/>
          <p:cNvCxnSpPr/>
          <p:nvPr/>
        </p:nvCxnSpPr>
        <p:spPr>
          <a:xfrm flipH="1">
            <a:off x="7522721" y="1600200"/>
            <a:ext cx="0" cy="2584174"/>
          </a:xfrm>
          <a:prstGeom prst="line">
            <a:avLst/>
          </a:prstGeom>
          <a:ln w="25400">
            <a:solidFill>
              <a:srgbClr val="FFFF00"/>
            </a:solidFill>
            <a:headEnd type="arrow" w="lg" len="lg"/>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250513" y="4184374"/>
            <a:ext cx="2517913" cy="0"/>
          </a:xfrm>
          <a:prstGeom prst="line">
            <a:avLst/>
          </a:prstGeom>
          <a:ln w="25400">
            <a:solidFill>
              <a:srgbClr val="FFFF00"/>
            </a:solidFill>
            <a:headEnd type="none" w="lg" len="lg"/>
            <a:tailEnd type="arrow" w="lg" len="lg"/>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7242408" y="4184374"/>
            <a:ext cx="534121" cy="369332"/>
          </a:xfrm>
          <a:prstGeom prst="rect">
            <a:avLst/>
          </a:prstGeom>
          <a:noFill/>
        </p:spPr>
        <p:txBody>
          <a:bodyPr wrap="none" rtlCol="0">
            <a:spAutoFit/>
          </a:bodyPr>
          <a:lstStyle/>
          <a:p>
            <a:r>
              <a:rPr lang="en-US" dirty="0">
                <a:solidFill>
                  <a:srgbClr val="FFFF00"/>
                </a:solidFill>
                <a:latin typeface="Times New Roman" charset="0"/>
                <a:ea typeface="Times New Roman" charset="0"/>
                <a:cs typeface="Times New Roman" charset="0"/>
              </a:rPr>
              <a:t>0ºC</a:t>
            </a:r>
          </a:p>
        </p:txBody>
      </p:sp>
      <p:sp>
        <p:nvSpPr>
          <p:cNvPr id="15" name="TextBox 14"/>
          <p:cNvSpPr txBox="1"/>
          <p:nvPr/>
        </p:nvSpPr>
        <p:spPr>
          <a:xfrm>
            <a:off x="7595099" y="1527629"/>
            <a:ext cx="319318" cy="369332"/>
          </a:xfrm>
          <a:prstGeom prst="rect">
            <a:avLst/>
          </a:prstGeom>
          <a:noFill/>
        </p:spPr>
        <p:txBody>
          <a:bodyPr wrap="none" rtlCol="0">
            <a:spAutoFit/>
          </a:bodyPr>
          <a:lstStyle/>
          <a:p>
            <a:r>
              <a:rPr lang="en-US">
                <a:solidFill>
                  <a:srgbClr val="FFFF00"/>
                </a:solidFill>
              </a:rPr>
              <a:t>Z</a:t>
            </a:r>
          </a:p>
        </p:txBody>
      </p:sp>
      <p:sp>
        <p:nvSpPr>
          <p:cNvPr id="16" name="TextBox 15"/>
          <p:cNvSpPr txBox="1"/>
          <p:nvPr/>
        </p:nvSpPr>
        <p:spPr>
          <a:xfrm>
            <a:off x="8531270" y="4249058"/>
            <a:ext cx="312906" cy="369332"/>
          </a:xfrm>
          <a:prstGeom prst="rect">
            <a:avLst/>
          </a:prstGeom>
          <a:noFill/>
        </p:spPr>
        <p:txBody>
          <a:bodyPr wrap="none" rtlCol="0">
            <a:spAutoFit/>
          </a:bodyPr>
          <a:lstStyle/>
          <a:p>
            <a:r>
              <a:rPr lang="en-US" dirty="0">
                <a:solidFill>
                  <a:srgbClr val="FFFF00"/>
                </a:solidFill>
              </a:rPr>
              <a:t>T</a:t>
            </a:r>
          </a:p>
        </p:txBody>
      </p:sp>
      <p:sp>
        <p:nvSpPr>
          <p:cNvPr id="28" name="TextBox 27"/>
          <p:cNvSpPr txBox="1"/>
          <p:nvPr/>
        </p:nvSpPr>
        <p:spPr>
          <a:xfrm>
            <a:off x="383464" y="4701725"/>
            <a:ext cx="2520241" cy="1200329"/>
          </a:xfrm>
          <a:prstGeom prst="rect">
            <a:avLst/>
          </a:prstGeom>
          <a:noFill/>
        </p:spPr>
        <p:txBody>
          <a:bodyPr wrap="none" rtlCol="0">
            <a:spAutoFit/>
          </a:bodyPr>
          <a:lstStyle/>
          <a:p>
            <a:pPr algn="ctr"/>
            <a:r>
              <a:rPr lang="en-US" dirty="0"/>
              <a:t>Freezing Drizzle</a:t>
            </a:r>
          </a:p>
          <a:p>
            <a:pPr algn="ctr"/>
            <a:endParaRPr lang="en-US" dirty="0"/>
          </a:p>
          <a:p>
            <a:pPr algn="ctr"/>
            <a:r>
              <a:rPr lang="en-US" dirty="0"/>
              <a:t>Poor ice nucleation</a:t>
            </a:r>
          </a:p>
          <a:p>
            <a:pPr algn="ctr"/>
            <a:r>
              <a:rPr lang="en-US" dirty="0"/>
              <a:t>+ warm-phase processes</a:t>
            </a:r>
          </a:p>
        </p:txBody>
      </p:sp>
      <p:sp>
        <p:nvSpPr>
          <p:cNvPr id="29" name="TextBox 28"/>
          <p:cNvSpPr txBox="1"/>
          <p:nvPr/>
        </p:nvSpPr>
        <p:spPr>
          <a:xfrm>
            <a:off x="6202862" y="4701725"/>
            <a:ext cx="2613215" cy="1477328"/>
          </a:xfrm>
          <a:prstGeom prst="rect">
            <a:avLst/>
          </a:prstGeom>
          <a:noFill/>
        </p:spPr>
        <p:txBody>
          <a:bodyPr wrap="none" rtlCol="0">
            <a:spAutoFit/>
          </a:bodyPr>
          <a:lstStyle/>
          <a:p>
            <a:pPr algn="ctr"/>
            <a:r>
              <a:rPr lang="en-US" dirty="0"/>
              <a:t>Sleet</a:t>
            </a:r>
          </a:p>
          <a:p>
            <a:pPr algn="ctr"/>
            <a:endParaRPr lang="en-US" dirty="0"/>
          </a:p>
          <a:p>
            <a:pPr algn="ctr"/>
            <a:r>
              <a:rPr lang="en-US" dirty="0"/>
              <a:t>Snow melts in &gt;0˚C layer;</a:t>
            </a:r>
          </a:p>
          <a:p>
            <a:pPr algn="ctr"/>
            <a:r>
              <a:rPr lang="en-US" dirty="0"/>
              <a:t>Rain refreezes before</a:t>
            </a:r>
          </a:p>
          <a:p>
            <a:pPr algn="ctr"/>
            <a:r>
              <a:rPr lang="en-US" dirty="0"/>
              <a:t>reaching ground</a:t>
            </a:r>
          </a:p>
        </p:txBody>
      </p:sp>
      <p:cxnSp>
        <p:nvCxnSpPr>
          <p:cNvPr id="32" name="Straight Connector 31"/>
          <p:cNvCxnSpPr/>
          <p:nvPr/>
        </p:nvCxnSpPr>
        <p:spPr>
          <a:xfrm>
            <a:off x="6793943" y="1785255"/>
            <a:ext cx="914995" cy="188812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7084125" y="3673377"/>
            <a:ext cx="614983" cy="51099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887122" y="2387280"/>
            <a:ext cx="604428" cy="127859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1245494" y="3712298"/>
            <a:ext cx="177447" cy="45948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675612" y="3667022"/>
            <a:ext cx="1658605" cy="0"/>
          </a:xfrm>
          <a:prstGeom prst="line">
            <a:avLst/>
          </a:prstGeom>
          <a:ln w="19050">
            <a:solidFill>
              <a:srgbClr val="00B050"/>
            </a:solidFill>
            <a:prstDash val="sysDot"/>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flipH="1">
            <a:off x="1666701" y="3291393"/>
            <a:ext cx="1585643" cy="369332"/>
          </a:xfrm>
          <a:prstGeom prst="rect">
            <a:avLst/>
          </a:prstGeom>
          <a:noFill/>
        </p:spPr>
        <p:txBody>
          <a:bodyPr wrap="square" rtlCol="0">
            <a:spAutoFit/>
          </a:bodyPr>
          <a:lstStyle/>
          <a:p>
            <a:r>
              <a:rPr lang="en-US">
                <a:solidFill>
                  <a:srgbClr val="92D050"/>
                </a:solidFill>
              </a:rPr>
              <a:t>Cloud top</a:t>
            </a:r>
            <a:endParaRPr lang="en-US" dirty="0">
              <a:solidFill>
                <a:srgbClr val="92D050"/>
              </a:solidFill>
            </a:endParaRPr>
          </a:p>
        </p:txBody>
      </p:sp>
      <p:cxnSp>
        <p:nvCxnSpPr>
          <p:cNvPr id="39" name="Straight Connector 38"/>
          <p:cNvCxnSpPr/>
          <p:nvPr/>
        </p:nvCxnSpPr>
        <p:spPr>
          <a:xfrm flipV="1">
            <a:off x="1233561" y="3664735"/>
            <a:ext cx="259421" cy="4641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4564205" y="1600200"/>
            <a:ext cx="0" cy="2584174"/>
          </a:xfrm>
          <a:prstGeom prst="line">
            <a:avLst/>
          </a:prstGeom>
          <a:ln w="25400">
            <a:solidFill>
              <a:srgbClr val="FFFF00"/>
            </a:solidFill>
            <a:headEnd type="arrow" w="lg" len="lg"/>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3291997" y="4184374"/>
            <a:ext cx="2517913" cy="0"/>
          </a:xfrm>
          <a:prstGeom prst="line">
            <a:avLst/>
          </a:prstGeom>
          <a:ln w="25400">
            <a:solidFill>
              <a:srgbClr val="FFFF00"/>
            </a:solidFill>
            <a:headEnd type="none" w="lg" len="lg"/>
            <a:tailEnd type="arrow" w="lg" len="lg"/>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4283892" y="4184374"/>
            <a:ext cx="534121" cy="369332"/>
          </a:xfrm>
          <a:prstGeom prst="rect">
            <a:avLst/>
          </a:prstGeom>
          <a:noFill/>
        </p:spPr>
        <p:txBody>
          <a:bodyPr wrap="none" rtlCol="0">
            <a:spAutoFit/>
          </a:bodyPr>
          <a:lstStyle/>
          <a:p>
            <a:r>
              <a:rPr lang="en-US" dirty="0">
                <a:solidFill>
                  <a:srgbClr val="FFFF00"/>
                </a:solidFill>
                <a:latin typeface="Times New Roman" charset="0"/>
                <a:ea typeface="Times New Roman" charset="0"/>
                <a:cs typeface="Times New Roman" charset="0"/>
              </a:rPr>
              <a:t>0ºC</a:t>
            </a:r>
          </a:p>
        </p:txBody>
      </p:sp>
      <p:sp>
        <p:nvSpPr>
          <p:cNvPr id="43" name="TextBox 42"/>
          <p:cNvSpPr txBox="1"/>
          <p:nvPr/>
        </p:nvSpPr>
        <p:spPr>
          <a:xfrm>
            <a:off x="4636583" y="1527629"/>
            <a:ext cx="319318" cy="369332"/>
          </a:xfrm>
          <a:prstGeom prst="rect">
            <a:avLst/>
          </a:prstGeom>
          <a:noFill/>
        </p:spPr>
        <p:txBody>
          <a:bodyPr wrap="none" rtlCol="0">
            <a:spAutoFit/>
          </a:bodyPr>
          <a:lstStyle/>
          <a:p>
            <a:r>
              <a:rPr lang="en-US">
                <a:solidFill>
                  <a:srgbClr val="FFFF00"/>
                </a:solidFill>
              </a:rPr>
              <a:t>Z</a:t>
            </a:r>
          </a:p>
        </p:txBody>
      </p:sp>
      <p:sp>
        <p:nvSpPr>
          <p:cNvPr id="44" name="TextBox 43"/>
          <p:cNvSpPr txBox="1"/>
          <p:nvPr/>
        </p:nvSpPr>
        <p:spPr>
          <a:xfrm>
            <a:off x="5572754" y="4249058"/>
            <a:ext cx="312906" cy="369332"/>
          </a:xfrm>
          <a:prstGeom prst="rect">
            <a:avLst/>
          </a:prstGeom>
          <a:noFill/>
        </p:spPr>
        <p:txBody>
          <a:bodyPr wrap="none" rtlCol="0">
            <a:spAutoFit/>
          </a:bodyPr>
          <a:lstStyle/>
          <a:p>
            <a:r>
              <a:rPr lang="en-US" dirty="0">
                <a:solidFill>
                  <a:srgbClr val="FFFF00"/>
                </a:solidFill>
              </a:rPr>
              <a:t>T</a:t>
            </a:r>
          </a:p>
        </p:txBody>
      </p:sp>
      <p:sp>
        <p:nvSpPr>
          <p:cNvPr id="45" name="TextBox 44"/>
          <p:cNvSpPr txBox="1"/>
          <p:nvPr/>
        </p:nvSpPr>
        <p:spPr>
          <a:xfrm>
            <a:off x="2819981" y="4695371"/>
            <a:ext cx="3488455" cy="1477328"/>
          </a:xfrm>
          <a:prstGeom prst="rect">
            <a:avLst/>
          </a:prstGeom>
          <a:noFill/>
        </p:spPr>
        <p:txBody>
          <a:bodyPr wrap="none" rtlCol="0">
            <a:spAutoFit/>
          </a:bodyPr>
          <a:lstStyle/>
          <a:p>
            <a:pPr algn="ctr"/>
            <a:r>
              <a:rPr lang="en-US" dirty="0"/>
              <a:t>Freezing Rain</a:t>
            </a:r>
          </a:p>
          <a:p>
            <a:pPr algn="ctr"/>
            <a:endParaRPr lang="en-US" dirty="0"/>
          </a:p>
          <a:p>
            <a:pPr algn="ctr"/>
            <a:r>
              <a:rPr lang="en-US" dirty="0"/>
              <a:t>Snow melts in &gt;0˚C layer; </a:t>
            </a:r>
          </a:p>
          <a:p>
            <a:pPr algn="ctr"/>
            <a:r>
              <a:rPr lang="en-US" dirty="0"/>
              <a:t>Rain doesn’t refreeze until </a:t>
            </a:r>
          </a:p>
          <a:p>
            <a:pPr algn="ctr"/>
            <a:r>
              <a:rPr lang="en-US" dirty="0"/>
              <a:t>contacting ground or other objects</a:t>
            </a:r>
          </a:p>
        </p:txBody>
      </p:sp>
      <p:cxnSp>
        <p:nvCxnSpPr>
          <p:cNvPr id="46" name="Straight Connector 45"/>
          <p:cNvCxnSpPr/>
          <p:nvPr/>
        </p:nvCxnSpPr>
        <p:spPr>
          <a:xfrm>
            <a:off x="3926308" y="1799139"/>
            <a:ext cx="891705" cy="224357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4216491" y="4042709"/>
            <a:ext cx="601522" cy="15554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18378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3F1E3-7CFD-F54D-92DC-0A1AB806DA4E}"/>
              </a:ext>
            </a:extLst>
          </p:cNvPr>
          <p:cNvSpPr>
            <a:spLocks noGrp="1"/>
          </p:cNvSpPr>
          <p:nvPr>
            <p:ph type="title"/>
          </p:nvPr>
        </p:nvSpPr>
        <p:spPr/>
        <p:txBody>
          <a:bodyPr/>
          <a:lstStyle/>
          <a:p>
            <a:r>
              <a:rPr lang="en-US" dirty="0"/>
              <a:t>FRZA Climatology: Europe</a:t>
            </a:r>
          </a:p>
        </p:txBody>
      </p:sp>
      <p:sp>
        <p:nvSpPr>
          <p:cNvPr id="5" name="Content Placeholder 4">
            <a:extLst>
              <a:ext uri="{FF2B5EF4-FFF2-40B4-BE49-F238E27FC236}">
                <a16:creationId xmlns:a16="http://schemas.microsoft.com/office/drawing/2014/main" id="{C8383D1B-A474-F84F-BFF9-F8ECAEE29F42}"/>
              </a:ext>
            </a:extLst>
          </p:cNvPr>
          <p:cNvSpPr>
            <a:spLocks noGrp="1"/>
          </p:cNvSpPr>
          <p:nvPr>
            <p:ph sz="half" idx="2"/>
          </p:nvPr>
        </p:nvSpPr>
        <p:spPr/>
        <p:txBody>
          <a:bodyPr>
            <a:normAutofit fontScale="92500" lnSpcReduction="10000"/>
          </a:bodyPr>
          <a:lstStyle/>
          <a:p>
            <a:r>
              <a:rPr lang="en-US" dirty="0">
                <a:solidFill>
                  <a:srgbClr val="FFFF00"/>
                </a:solidFill>
              </a:rPr>
              <a:t>Discussion: Where and why are freezing rain events most common in Europe  </a:t>
            </a:r>
          </a:p>
          <a:p>
            <a:r>
              <a:rPr lang="en-US" dirty="0"/>
              <a:t>In plot</a:t>
            </a:r>
          </a:p>
          <a:p>
            <a:pPr lvl="1"/>
            <a:r>
              <a:rPr lang="en-US" dirty="0"/>
              <a:t>Orange triangles = number of observed FZRA reports</a:t>
            </a:r>
          </a:p>
          <a:p>
            <a:pPr lvl="1"/>
            <a:r>
              <a:rPr lang="en-US" dirty="0"/>
              <a:t>Circles = stations &gt; 2000 m (omitted) or &lt; 10 FZRA observations</a:t>
            </a:r>
          </a:p>
          <a:p>
            <a:pPr lvl="1"/>
            <a:r>
              <a:rPr lang="en-US" dirty="0"/>
              <a:t>Contours – distance from coast</a:t>
            </a:r>
          </a:p>
        </p:txBody>
      </p:sp>
      <p:pic>
        <p:nvPicPr>
          <p:cNvPr id="9" name="Picture 8">
            <a:extLst>
              <a:ext uri="{FF2B5EF4-FFF2-40B4-BE49-F238E27FC236}">
                <a16:creationId xmlns:a16="http://schemas.microsoft.com/office/drawing/2014/main" id="{E3C6A33A-0170-E045-81B9-3B1BA4824AD9}"/>
              </a:ext>
            </a:extLst>
          </p:cNvPr>
          <p:cNvPicPr>
            <a:picLocks noChangeAspect="1"/>
          </p:cNvPicPr>
          <p:nvPr/>
        </p:nvPicPr>
        <p:blipFill>
          <a:blip r:embed="rId3"/>
          <a:stretch>
            <a:fillRect/>
          </a:stretch>
        </p:blipFill>
        <p:spPr>
          <a:xfrm>
            <a:off x="191191" y="1600200"/>
            <a:ext cx="4307190" cy="4676081"/>
          </a:xfrm>
          <a:prstGeom prst="rect">
            <a:avLst/>
          </a:prstGeom>
        </p:spPr>
      </p:pic>
      <p:sp>
        <p:nvSpPr>
          <p:cNvPr id="10" name="TextBox 9">
            <a:extLst>
              <a:ext uri="{FF2B5EF4-FFF2-40B4-BE49-F238E27FC236}">
                <a16:creationId xmlns:a16="http://schemas.microsoft.com/office/drawing/2014/main" id="{80CC3171-59D1-DE4F-953B-003E562A111C}"/>
              </a:ext>
            </a:extLst>
          </p:cNvPr>
          <p:cNvSpPr txBox="1"/>
          <p:nvPr/>
        </p:nvSpPr>
        <p:spPr>
          <a:xfrm>
            <a:off x="0" y="6581001"/>
            <a:ext cx="1717008" cy="276999"/>
          </a:xfrm>
          <a:prstGeom prst="rect">
            <a:avLst/>
          </a:prstGeom>
          <a:noFill/>
        </p:spPr>
        <p:txBody>
          <a:bodyPr wrap="none" rtlCol="0">
            <a:spAutoFit/>
          </a:bodyPr>
          <a:lstStyle/>
          <a:p>
            <a:pPr algn="ctr"/>
            <a:r>
              <a:rPr lang="en-US" sz="1200" dirty="0" err="1"/>
              <a:t>Kämäräinen</a:t>
            </a:r>
            <a:r>
              <a:rPr lang="en-US" sz="1200" dirty="0"/>
              <a:t> et al. (2017)</a:t>
            </a:r>
          </a:p>
        </p:txBody>
      </p:sp>
    </p:spTree>
    <p:extLst>
      <p:ext uri="{BB962C8B-B14F-4D97-AF65-F5344CB8AC3E}">
        <p14:creationId xmlns:p14="http://schemas.microsoft.com/office/powerpoint/2010/main" val="24562393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FZRA Climatology</a:t>
            </a:r>
          </a:p>
        </p:txBody>
      </p:sp>
      <p:pic>
        <p:nvPicPr>
          <p:cNvPr id="4" name="Picture 3"/>
          <p:cNvPicPr>
            <a:picLocks noChangeAspect="1"/>
          </p:cNvPicPr>
          <p:nvPr/>
        </p:nvPicPr>
        <p:blipFill>
          <a:blip r:embed="rId2"/>
          <a:stretch>
            <a:fillRect/>
          </a:stretch>
        </p:blipFill>
        <p:spPr>
          <a:xfrm>
            <a:off x="339970" y="1135295"/>
            <a:ext cx="3994959" cy="2846409"/>
          </a:xfrm>
          <a:prstGeom prst="rect">
            <a:avLst/>
          </a:prstGeom>
        </p:spPr>
      </p:pic>
      <p:sp>
        <p:nvSpPr>
          <p:cNvPr id="5" name="TextBox 4"/>
          <p:cNvSpPr txBox="1"/>
          <p:nvPr/>
        </p:nvSpPr>
        <p:spPr>
          <a:xfrm>
            <a:off x="0" y="6581001"/>
            <a:ext cx="6139758" cy="276999"/>
          </a:xfrm>
          <a:prstGeom prst="rect">
            <a:avLst/>
          </a:prstGeom>
          <a:noFill/>
        </p:spPr>
        <p:txBody>
          <a:bodyPr wrap="none" rtlCol="0">
            <a:spAutoFit/>
          </a:bodyPr>
          <a:lstStyle/>
          <a:p>
            <a:r>
              <a:rPr lang="en-US" sz="1200" dirty="0"/>
              <a:t>http://mcc.sws.uiuc.edu/living_wx/icestorms/index.html, https://</a:t>
            </a:r>
            <a:r>
              <a:rPr lang="en-US" sz="1200" dirty="0" err="1"/>
              <a:t>www.reddit.com</a:t>
            </a:r>
            <a:r>
              <a:rPr lang="en-US" sz="1200" dirty="0"/>
              <a:t>/r/</a:t>
            </a:r>
            <a:r>
              <a:rPr lang="en-US" sz="1200" dirty="0" err="1"/>
              <a:t>MapPorn</a:t>
            </a:r>
            <a:r>
              <a:rPr lang="en-US" sz="1200" dirty="0"/>
              <a:t>/</a:t>
            </a:r>
          </a:p>
        </p:txBody>
      </p:sp>
      <p:sp>
        <p:nvSpPr>
          <p:cNvPr id="6" name="Content Placeholder 4">
            <a:extLst>
              <a:ext uri="{FF2B5EF4-FFF2-40B4-BE49-F238E27FC236}">
                <a16:creationId xmlns:a16="http://schemas.microsoft.com/office/drawing/2014/main" id="{219118CE-FD4F-6142-8E7C-E86E7803D679}"/>
              </a:ext>
            </a:extLst>
          </p:cNvPr>
          <p:cNvSpPr txBox="1">
            <a:spLocks/>
          </p:cNvSpPr>
          <p:nvPr/>
        </p:nvSpPr>
        <p:spPr>
          <a:xfrm>
            <a:off x="4572000" y="1417638"/>
            <a:ext cx="4038600" cy="5041777"/>
          </a:xfrm>
          <a:prstGeom prst="rect">
            <a:avLst/>
          </a:prstGeom>
        </p:spPr>
        <p:txBody>
          <a:bodyPr>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solidFill>
                  <a:srgbClr val="FFFF00"/>
                </a:solidFill>
              </a:rPr>
              <a:t>Discussion: In the continental US, why are freezing rain events most common:</a:t>
            </a:r>
          </a:p>
          <a:p>
            <a:pPr lvl="1"/>
            <a:r>
              <a:rPr lang="en-US" dirty="0">
                <a:solidFill>
                  <a:srgbClr val="FFFF00"/>
                </a:solidFill>
              </a:rPr>
              <a:t>In the Columbia Basin</a:t>
            </a:r>
          </a:p>
          <a:p>
            <a:pPr lvl="1"/>
            <a:endParaRPr lang="en-US" dirty="0">
              <a:solidFill>
                <a:srgbClr val="FFFF00"/>
              </a:solidFill>
            </a:endParaRPr>
          </a:p>
          <a:p>
            <a:pPr lvl="1"/>
            <a:r>
              <a:rPr lang="en-US" dirty="0">
                <a:solidFill>
                  <a:srgbClr val="FFFF00"/>
                </a:solidFill>
              </a:rPr>
              <a:t>In the north-central and northeast states?</a:t>
            </a:r>
          </a:p>
          <a:p>
            <a:pPr lvl="1"/>
            <a:endParaRPr lang="en-US" dirty="0">
              <a:solidFill>
                <a:srgbClr val="FFFF00"/>
              </a:solidFill>
            </a:endParaRPr>
          </a:p>
          <a:p>
            <a:pPr lvl="1"/>
            <a:r>
              <a:rPr lang="en-US" dirty="0">
                <a:solidFill>
                  <a:srgbClr val="FFFF00"/>
                </a:solidFill>
              </a:rPr>
              <a:t>East of the southern Appalachian Mountains?</a:t>
            </a:r>
          </a:p>
        </p:txBody>
      </p:sp>
      <p:pic>
        <p:nvPicPr>
          <p:cNvPr id="7" name="Picture 6">
            <a:extLst>
              <a:ext uri="{FF2B5EF4-FFF2-40B4-BE49-F238E27FC236}">
                <a16:creationId xmlns:a16="http://schemas.microsoft.com/office/drawing/2014/main" id="{BEEA46DC-11D1-914C-9952-FD5EFC800F1A}"/>
              </a:ext>
            </a:extLst>
          </p:cNvPr>
          <p:cNvPicPr>
            <a:picLocks noChangeAspect="1"/>
          </p:cNvPicPr>
          <p:nvPr/>
        </p:nvPicPr>
        <p:blipFill>
          <a:blip r:embed="rId3"/>
          <a:stretch>
            <a:fillRect/>
          </a:stretch>
        </p:blipFill>
        <p:spPr>
          <a:xfrm>
            <a:off x="339970" y="4040381"/>
            <a:ext cx="3994959" cy="2505172"/>
          </a:xfrm>
          <a:prstGeom prst="rect">
            <a:avLst/>
          </a:prstGeom>
        </p:spPr>
      </p:pic>
    </p:spTree>
    <p:extLst>
      <p:ext uri="{BB962C8B-B14F-4D97-AF65-F5344CB8AC3E}">
        <p14:creationId xmlns:p14="http://schemas.microsoft.com/office/powerpoint/2010/main" val="21116150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Transition Zone with Melting Layer Aloft</a:t>
            </a:r>
          </a:p>
        </p:txBody>
      </p:sp>
      <p:pic>
        <p:nvPicPr>
          <p:cNvPr id="4" name="Picture 3"/>
          <p:cNvPicPr>
            <a:picLocks noChangeAspect="1"/>
          </p:cNvPicPr>
          <p:nvPr/>
        </p:nvPicPr>
        <p:blipFill>
          <a:blip r:embed="rId2"/>
          <a:stretch>
            <a:fillRect/>
          </a:stretch>
        </p:blipFill>
        <p:spPr>
          <a:xfrm>
            <a:off x="920750" y="1941046"/>
            <a:ext cx="7302500" cy="4521200"/>
          </a:xfrm>
          <a:prstGeom prst="rect">
            <a:avLst/>
          </a:prstGeom>
        </p:spPr>
      </p:pic>
      <p:sp>
        <p:nvSpPr>
          <p:cNvPr id="5" name="TextBox 4"/>
          <p:cNvSpPr txBox="1"/>
          <p:nvPr/>
        </p:nvSpPr>
        <p:spPr>
          <a:xfrm>
            <a:off x="0" y="6581001"/>
            <a:ext cx="968728" cy="276999"/>
          </a:xfrm>
          <a:prstGeom prst="rect">
            <a:avLst/>
          </a:prstGeom>
          <a:noFill/>
        </p:spPr>
        <p:txBody>
          <a:bodyPr wrap="none" rtlCol="0">
            <a:spAutoFit/>
          </a:bodyPr>
          <a:lstStyle/>
          <a:p>
            <a:pPr algn="ctr"/>
            <a:r>
              <a:rPr lang="en-US" sz="1200" dirty="0"/>
              <a:t>NOAA/NWS</a:t>
            </a:r>
          </a:p>
        </p:txBody>
      </p:sp>
    </p:spTree>
    <p:extLst>
      <p:ext uri="{BB962C8B-B14F-4D97-AF65-F5344CB8AC3E}">
        <p14:creationId xmlns:p14="http://schemas.microsoft.com/office/powerpoint/2010/main" val="12144478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You Decide: FZDZ or FZRA?</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437" t="4506" r="1755" b="2851"/>
          <a:stretch/>
        </p:blipFill>
        <p:spPr>
          <a:xfrm>
            <a:off x="1166875" y="1323017"/>
            <a:ext cx="6810250" cy="3865839"/>
          </a:xfrm>
          <a:prstGeom prst="rect">
            <a:avLst/>
          </a:prstGeom>
        </p:spPr>
      </p:pic>
      <p:sp>
        <p:nvSpPr>
          <p:cNvPr id="5" name="TextBox 4"/>
          <p:cNvSpPr txBox="1"/>
          <p:nvPr/>
        </p:nvSpPr>
        <p:spPr>
          <a:xfrm>
            <a:off x="0" y="6574639"/>
            <a:ext cx="1417632" cy="276999"/>
          </a:xfrm>
          <a:prstGeom prst="rect">
            <a:avLst/>
          </a:prstGeom>
          <a:noFill/>
        </p:spPr>
        <p:txBody>
          <a:bodyPr wrap="none" rtlCol="0">
            <a:spAutoFit/>
          </a:bodyPr>
          <a:lstStyle/>
          <a:p>
            <a:pPr algn="ctr"/>
            <a:r>
              <a:rPr lang="en-US" sz="1200" dirty="0" err="1"/>
              <a:t>Rauber</a:t>
            </a:r>
            <a:r>
              <a:rPr lang="en-US" sz="1200" dirty="0"/>
              <a:t> et al. (2000)</a:t>
            </a:r>
          </a:p>
        </p:txBody>
      </p:sp>
      <p:sp>
        <p:nvSpPr>
          <p:cNvPr id="6" name="TextBox 5"/>
          <p:cNvSpPr txBox="1"/>
          <p:nvPr/>
        </p:nvSpPr>
        <p:spPr>
          <a:xfrm>
            <a:off x="3166808" y="5276431"/>
            <a:ext cx="2810385" cy="830997"/>
          </a:xfrm>
          <a:prstGeom prst="rect">
            <a:avLst/>
          </a:prstGeom>
          <a:noFill/>
        </p:spPr>
        <p:txBody>
          <a:bodyPr wrap="none" rtlCol="0">
            <a:spAutoFit/>
          </a:bodyPr>
          <a:lstStyle/>
          <a:p>
            <a:pPr algn="ctr"/>
            <a:r>
              <a:rPr lang="en-US" sz="1600"/>
              <a:t>95.4</a:t>
            </a:r>
            <a:r>
              <a:rPr lang="en-US" sz="1600" dirty="0"/>
              <a:t>% Freezing Drizzle</a:t>
            </a:r>
          </a:p>
          <a:p>
            <a:pPr algn="ctr"/>
            <a:r>
              <a:rPr lang="en-US" sz="1600" dirty="0"/>
              <a:t>4.6% Freezing Rain</a:t>
            </a:r>
          </a:p>
          <a:p>
            <a:pPr algn="ctr"/>
            <a:r>
              <a:rPr lang="en-US" sz="1600" dirty="0"/>
              <a:t>Warm rain processes dominate</a:t>
            </a:r>
          </a:p>
        </p:txBody>
      </p:sp>
      <p:pic>
        <p:nvPicPr>
          <p:cNvPr id="10" name="Picture 9"/>
          <p:cNvPicPr>
            <a:picLocks noChangeAspect="1"/>
          </p:cNvPicPr>
          <p:nvPr/>
        </p:nvPicPr>
        <p:blipFill>
          <a:blip r:embed="rId3"/>
          <a:stretch>
            <a:fillRect/>
          </a:stretch>
        </p:blipFill>
        <p:spPr>
          <a:xfrm>
            <a:off x="2208105" y="5276431"/>
            <a:ext cx="4740207" cy="1217760"/>
          </a:xfrm>
          <a:prstGeom prst="rect">
            <a:avLst/>
          </a:prstGeom>
        </p:spPr>
      </p:pic>
    </p:spTree>
    <p:extLst>
      <p:ext uri="{BB962C8B-B14F-4D97-AF65-F5344CB8AC3E}">
        <p14:creationId xmlns:p14="http://schemas.microsoft.com/office/powerpoint/2010/main" val="2126250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37" fill="hold" nodeType="clickEffect">
                                  <p:stCondLst>
                                    <p:cond delay="0"/>
                                  </p:stCondLst>
                                  <p:childTnLst>
                                    <p:animEffect transition="out" filter="barn(outVertical)">
                                      <p:cBhvr>
                                        <p:cTn id="6" dur="2000"/>
                                        <p:tgtEl>
                                          <p:spTgt spid="10"/>
                                        </p:tgtEl>
                                      </p:cBhvr>
                                    </p:animEffect>
                                    <p:set>
                                      <p:cBhvr>
                                        <p:cTn id="7" dur="1" fill="hold">
                                          <p:stCondLst>
                                            <p:cond delay="1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2414429"/>
            <a:ext cx="7772400" cy="1470025"/>
          </a:xfrm>
        </p:spPr>
        <p:txBody>
          <a:bodyPr>
            <a:normAutofit/>
          </a:bodyPr>
          <a:lstStyle/>
          <a:p>
            <a:r>
              <a:rPr lang="en-US" dirty="0"/>
              <a:t>Cool-Season Precipitation Types</a:t>
            </a:r>
          </a:p>
        </p:txBody>
      </p:sp>
    </p:spTree>
    <p:extLst>
      <p:ext uri="{BB962C8B-B14F-4D97-AF65-F5344CB8AC3E}">
        <p14:creationId xmlns:p14="http://schemas.microsoft.com/office/powerpoint/2010/main" val="27185113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6875" y="1323017"/>
            <a:ext cx="6810250" cy="3917156"/>
          </a:xfrm>
          <a:prstGeom prst="rect">
            <a:avLst/>
          </a:prstGeom>
        </p:spPr>
      </p:pic>
      <p:sp>
        <p:nvSpPr>
          <p:cNvPr id="2" name="Title 1"/>
          <p:cNvSpPr>
            <a:spLocks noGrp="1"/>
          </p:cNvSpPr>
          <p:nvPr>
            <p:ph type="title"/>
          </p:nvPr>
        </p:nvSpPr>
        <p:spPr/>
        <p:txBody>
          <a:bodyPr/>
          <a:lstStyle/>
          <a:p>
            <a:r>
              <a:rPr lang="en-US" dirty="0"/>
              <a:t>You Decide: FZDZ or FZRA?</a:t>
            </a:r>
          </a:p>
        </p:txBody>
      </p:sp>
      <p:sp>
        <p:nvSpPr>
          <p:cNvPr id="5" name="TextBox 4"/>
          <p:cNvSpPr txBox="1"/>
          <p:nvPr/>
        </p:nvSpPr>
        <p:spPr>
          <a:xfrm>
            <a:off x="0" y="6581001"/>
            <a:ext cx="1417632" cy="276999"/>
          </a:xfrm>
          <a:prstGeom prst="rect">
            <a:avLst/>
          </a:prstGeom>
          <a:noFill/>
        </p:spPr>
        <p:txBody>
          <a:bodyPr wrap="none" rtlCol="0">
            <a:spAutoFit/>
          </a:bodyPr>
          <a:lstStyle/>
          <a:p>
            <a:pPr algn="ctr"/>
            <a:r>
              <a:rPr lang="en-US" sz="1200" dirty="0" err="1"/>
              <a:t>Rauber</a:t>
            </a:r>
            <a:r>
              <a:rPr lang="en-US" sz="1200" dirty="0"/>
              <a:t> et al. (2000)</a:t>
            </a:r>
          </a:p>
        </p:txBody>
      </p:sp>
      <p:sp>
        <p:nvSpPr>
          <p:cNvPr id="6" name="TextBox 5"/>
          <p:cNvSpPr txBox="1"/>
          <p:nvPr/>
        </p:nvSpPr>
        <p:spPr>
          <a:xfrm>
            <a:off x="3166808" y="5276431"/>
            <a:ext cx="2810385" cy="830997"/>
          </a:xfrm>
          <a:prstGeom prst="rect">
            <a:avLst/>
          </a:prstGeom>
          <a:noFill/>
        </p:spPr>
        <p:txBody>
          <a:bodyPr wrap="none" rtlCol="0">
            <a:spAutoFit/>
          </a:bodyPr>
          <a:lstStyle/>
          <a:p>
            <a:pPr algn="ctr"/>
            <a:r>
              <a:rPr lang="en-US" sz="1600"/>
              <a:t>83.8</a:t>
            </a:r>
            <a:r>
              <a:rPr lang="en-US" sz="1600" dirty="0"/>
              <a:t>% Freezing Drizzle</a:t>
            </a:r>
          </a:p>
          <a:p>
            <a:pPr algn="ctr"/>
            <a:r>
              <a:rPr lang="en-US" sz="1600" dirty="0"/>
              <a:t>16.2% Freezing Rain</a:t>
            </a:r>
          </a:p>
          <a:p>
            <a:pPr algn="ctr"/>
            <a:r>
              <a:rPr lang="en-US" sz="1600" dirty="0"/>
              <a:t>Warm rain processes dominate</a:t>
            </a:r>
          </a:p>
        </p:txBody>
      </p:sp>
      <p:pic>
        <p:nvPicPr>
          <p:cNvPr id="8" name="Picture 7"/>
          <p:cNvPicPr>
            <a:picLocks noChangeAspect="1"/>
          </p:cNvPicPr>
          <p:nvPr/>
        </p:nvPicPr>
        <p:blipFill>
          <a:blip r:embed="rId3"/>
          <a:stretch>
            <a:fillRect/>
          </a:stretch>
        </p:blipFill>
        <p:spPr>
          <a:xfrm>
            <a:off x="2208105" y="5276431"/>
            <a:ext cx="4740207" cy="1217760"/>
          </a:xfrm>
          <a:prstGeom prst="rect">
            <a:avLst/>
          </a:prstGeom>
        </p:spPr>
      </p:pic>
    </p:spTree>
    <p:extLst>
      <p:ext uri="{BB962C8B-B14F-4D97-AF65-F5344CB8AC3E}">
        <p14:creationId xmlns:p14="http://schemas.microsoft.com/office/powerpoint/2010/main" val="1953713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37" fill="hold" nodeType="clickEffect">
                                  <p:stCondLst>
                                    <p:cond delay="0"/>
                                  </p:stCondLst>
                                  <p:childTnLst>
                                    <p:animEffect transition="out" filter="barn(outVertical)">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6875" y="1323017"/>
            <a:ext cx="6808725" cy="3820092"/>
          </a:xfrm>
          <a:prstGeom prst="rect">
            <a:avLst/>
          </a:prstGeom>
        </p:spPr>
      </p:pic>
      <p:sp>
        <p:nvSpPr>
          <p:cNvPr id="2" name="Title 1"/>
          <p:cNvSpPr>
            <a:spLocks noGrp="1"/>
          </p:cNvSpPr>
          <p:nvPr>
            <p:ph type="title"/>
          </p:nvPr>
        </p:nvSpPr>
        <p:spPr/>
        <p:txBody>
          <a:bodyPr/>
          <a:lstStyle/>
          <a:p>
            <a:r>
              <a:rPr lang="en-US" dirty="0"/>
              <a:t>You Decide: FZDZ or FZRA?</a:t>
            </a:r>
          </a:p>
        </p:txBody>
      </p:sp>
      <p:sp>
        <p:nvSpPr>
          <p:cNvPr id="5" name="TextBox 4"/>
          <p:cNvSpPr txBox="1"/>
          <p:nvPr/>
        </p:nvSpPr>
        <p:spPr>
          <a:xfrm>
            <a:off x="0" y="6582952"/>
            <a:ext cx="1417632" cy="276999"/>
          </a:xfrm>
          <a:prstGeom prst="rect">
            <a:avLst/>
          </a:prstGeom>
          <a:noFill/>
        </p:spPr>
        <p:txBody>
          <a:bodyPr wrap="none" rtlCol="0">
            <a:spAutoFit/>
          </a:bodyPr>
          <a:lstStyle/>
          <a:p>
            <a:pPr algn="ctr"/>
            <a:r>
              <a:rPr lang="en-US" sz="1200" dirty="0" err="1"/>
              <a:t>Rauber</a:t>
            </a:r>
            <a:r>
              <a:rPr lang="en-US" sz="1200" dirty="0"/>
              <a:t> et al. (2000)</a:t>
            </a:r>
          </a:p>
        </p:txBody>
      </p:sp>
      <p:sp>
        <p:nvSpPr>
          <p:cNvPr id="6" name="TextBox 5"/>
          <p:cNvSpPr txBox="1"/>
          <p:nvPr/>
        </p:nvSpPr>
        <p:spPr>
          <a:xfrm>
            <a:off x="3166808" y="5276431"/>
            <a:ext cx="2810385" cy="830997"/>
          </a:xfrm>
          <a:prstGeom prst="rect">
            <a:avLst/>
          </a:prstGeom>
          <a:noFill/>
        </p:spPr>
        <p:txBody>
          <a:bodyPr wrap="none" rtlCol="0">
            <a:spAutoFit/>
          </a:bodyPr>
          <a:lstStyle/>
          <a:p>
            <a:pPr algn="ctr"/>
            <a:r>
              <a:rPr lang="en-US" sz="1600"/>
              <a:t>72.3</a:t>
            </a:r>
            <a:r>
              <a:rPr lang="en-US" sz="1600" dirty="0"/>
              <a:t>% Freezing Drizzle</a:t>
            </a:r>
          </a:p>
          <a:p>
            <a:pPr algn="ctr"/>
            <a:r>
              <a:rPr lang="en-US" sz="1600" dirty="0"/>
              <a:t>27.7% Freezing Rain</a:t>
            </a:r>
          </a:p>
          <a:p>
            <a:pPr algn="ctr"/>
            <a:r>
              <a:rPr lang="en-US" sz="1600" dirty="0"/>
              <a:t>Warm rain processes dominate</a:t>
            </a:r>
          </a:p>
        </p:txBody>
      </p:sp>
      <p:pic>
        <p:nvPicPr>
          <p:cNvPr id="8" name="Picture 7"/>
          <p:cNvPicPr>
            <a:picLocks noChangeAspect="1"/>
          </p:cNvPicPr>
          <p:nvPr/>
        </p:nvPicPr>
        <p:blipFill>
          <a:blip r:embed="rId3"/>
          <a:stretch>
            <a:fillRect/>
          </a:stretch>
        </p:blipFill>
        <p:spPr>
          <a:xfrm>
            <a:off x="2208105" y="5276431"/>
            <a:ext cx="4740207" cy="1217760"/>
          </a:xfrm>
          <a:prstGeom prst="rect">
            <a:avLst/>
          </a:prstGeom>
        </p:spPr>
      </p:pic>
    </p:spTree>
    <p:extLst>
      <p:ext uri="{BB962C8B-B14F-4D97-AF65-F5344CB8AC3E}">
        <p14:creationId xmlns:p14="http://schemas.microsoft.com/office/powerpoint/2010/main" val="1502402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37" fill="hold" nodeType="clickEffect">
                                  <p:stCondLst>
                                    <p:cond delay="0"/>
                                  </p:stCondLst>
                                  <p:childTnLst>
                                    <p:animEffect transition="out" filter="barn(outVertical)">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6875" y="1323018"/>
            <a:ext cx="6808725" cy="3877448"/>
          </a:xfrm>
          <a:prstGeom prst="rect">
            <a:avLst/>
          </a:prstGeom>
        </p:spPr>
      </p:pic>
      <p:sp>
        <p:nvSpPr>
          <p:cNvPr id="2" name="Title 1"/>
          <p:cNvSpPr>
            <a:spLocks noGrp="1"/>
          </p:cNvSpPr>
          <p:nvPr>
            <p:ph type="title"/>
          </p:nvPr>
        </p:nvSpPr>
        <p:spPr/>
        <p:txBody>
          <a:bodyPr/>
          <a:lstStyle/>
          <a:p>
            <a:r>
              <a:rPr lang="en-US" dirty="0"/>
              <a:t>You Decide: FZDZ or FZRA?</a:t>
            </a:r>
          </a:p>
        </p:txBody>
      </p:sp>
      <p:sp>
        <p:nvSpPr>
          <p:cNvPr id="5" name="TextBox 4"/>
          <p:cNvSpPr txBox="1"/>
          <p:nvPr/>
        </p:nvSpPr>
        <p:spPr>
          <a:xfrm>
            <a:off x="0" y="6574639"/>
            <a:ext cx="1417632" cy="276999"/>
          </a:xfrm>
          <a:prstGeom prst="rect">
            <a:avLst/>
          </a:prstGeom>
          <a:noFill/>
        </p:spPr>
        <p:txBody>
          <a:bodyPr wrap="none" rtlCol="0">
            <a:spAutoFit/>
          </a:bodyPr>
          <a:lstStyle/>
          <a:p>
            <a:pPr algn="ctr"/>
            <a:r>
              <a:rPr lang="en-US" sz="1200" dirty="0" err="1"/>
              <a:t>Rauber</a:t>
            </a:r>
            <a:r>
              <a:rPr lang="en-US" sz="1200" dirty="0"/>
              <a:t> et al. (2000)</a:t>
            </a:r>
          </a:p>
        </p:txBody>
      </p:sp>
      <p:sp>
        <p:nvSpPr>
          <p:cNvPr id="6" name="TextBox 5"/>
          <p:cNvSpPr txBox="1"/>
          <p:nvPr/>
        </p:nvSpPr>
        <p:spPr>
          <a:xfrm>
            <a:off x="2908277" y="5276431"/>
            <a:ext cx="3327449" cy="830997"/>
          </a:xfrm>
          <a:prstGeom prst="rect">
            <a:avLst/>
          </a:prstGeom>
          <a:noFill/>
        </p:spPr>
        <p:txBody>
          <a:bodyPr wrap="none" rtlCol="0">
            <a:spAutoFit/>
          </a:bodyPr>
          <a:lstStyle/>
          <a:p>
            <a:pPr algn="ctr"/>
            <a:r>
              <a:rPr lang="en-US" sz="1600"/>
              <a:t>62.4</a:t>
            </a:r>
            <a:r>
              <a:rPr lang="en-US" sz="1600" dirty="0"/>
              <a:t>% Freezing Drizzle</a:t>
            </a:r>
          </a:p>
          <a:p>
            <a:pPr algn="ctr"/>
            <a:r>
              <a:rPr lang="en-US" sz="1600" dirty="0"/>
              <a:t>37.6% Freezing Rain</a:t>
            </a:r>
          </a:p>
          <a:p>
            <a:pPr algn="ctr"/>
            <a:r>
              <a:rPr lang="en-US" sz="1600" dirty="0"/>
              <a:t>Warm rain processes likely important</a:t>
            </a:r>
          </a:p>
        </p:txBody>
      </p:sp>
      <p:pic>
        <p:nvPicPr>
          <p:cNvPr id="8" name="Picture 7"/>
          <p:cNvPicPr>
            <a:picLocks noChangeAspect="1"/>
          </p:cNvPicPr>
          <p:nvPr/>
        </p:nvPicPr>
        <p:blipFill>
          <a:blip r:embed="rId3"/>
          <a:stretch>
            <a:fillRect/>
          </a:stretch>
        </p:blipFill>
        <p:spPr>
          <a:xfrm>
            <a:off x="2208105" y="5276431"/>
            <a:ext cx="4740207" cy="1217760"/>
          </a:xfrm>
          <a:prstGeom prst="rect">
            <a:avLst/>
          </a:prstGeom>
        </p:spPr>
      </p:pic>
    </p:spTree>
    <p:extLst>
      <p:ext uri="{BB962C8B-B14F-4D97-AF65-F5344CB8AC3E}">
        <p14:creationId xmlns:p14="http://schemas.microsoft.com/office/powerpoint/2010/main" val="663710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37" fill="hold" nodeType="clickEffect">
                                  <p:stCondLst>
                                    <p:cond delay="0"/>
                                  </p:stCondLst>
                                  <p:childTnLst>
                                    <p:animEffect transition="out" filter="barn(outVertical)">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0951" y="1323018"/>
            <a:ext cx="6762098" cy="3885683"/>
          </a:xfrm>
          <a:prstGeom prst="rect">
            <a:avLst/>
          </a:prstGeom>
        </p:spPr>
      </p:pic>
      <p:sp>
        <p:nvSpPr>
          <p:cNvPr id="2" name="Title 1"/>
          <p:cNvSpPr>
            <a:spLocks noGrp="1"/>
          </p:cNvSpPr>
          <p:nvPr>
            <p:ph type="title"/>
          </p:nvPr>
        </p:nvSpPr>
        <p:spPr/>
        <p:txBody>
          <a:bodyPr/>
          <a:lstStyle/>
          <a:p>
            <a:r>
              <a:rPr lang="en-US" dirty="0"/>
              <a:t>You Decide: FZDZ or FZRA?</a:t>
            </a:r>
          </a:p>
        </p:txBody>
      </p:sp>
      <p:sp>
        <p:nvSpPr>
          <p:cNvPr id="5" name="TextBox 4"/>
          <p:cNvSpPr txBox="1"/>
          <p:nvPr/>
        </p:nvSpPr>
        <p:spPr>
          <a:xfrm>
            <a:off x="3863184" y="6494191"/>
            <a:ext cx="1417632" cy="276999"/>
          </a:xfrm>
          <a:prstGeom prst="rect">
            <a:avLst/>
          </a:prstGeom>
          <a:noFill/>
        </p:spPr>
        <p:txBody>
          <a:bodyPr wrap="none" rtlCol="0">
            <a:spAutoFit/>
          </a:bodyPr>
          <a:lstStyle/>
          <a:p>
            <a:pPr algn="ctr"/>
            <a:r>
              <a:rPr lang="en-US" sz="1200" dirty="0" err="1"/>
              <a:t>Rauber</a:t>
            </a:r>
            <a:r>
              <a:rPr lang="en-US" sz="1200" dirty="0"/>
              <a:t> et al. (2000)</a:t>
            </a:r>
          </a:p>
        </p:txBody>
      </p:sp>
      <p:sp>
        <p:nvSpPr>
          <p:cNvPr id="6" name="TextBox 5"/>
          <p:cNvSpPr txBox="1"/>
          <p:nvPr/>
        </p:nvSpPr>
        <p:spPr>
          <a:xfrm>
            <a:off x="2256665" y="5276431"/>
            <a:ext cx="4630690" cy="1077218"/>
          </a:xfrm>
          <a:prstGeom prst="rect">
            <a:avLst/>
          </a:prstGeom>
          <a:noFill/>
        </p:spPr>
        <p:txBody>
          <a:bodyPr wrap="none" rtlCol="0">
            <a:spAutoFit/>
          </a:bodyPr>
          <a:lstStyle/>
          <a:p>
            <a:pPr algn="ctr"/>
            <a:r>
              <a:rPr lang="en-US" sz="1600" dirty="0"/>
              <a:t>53.1% Freezing Drizzle</a:t>
            </a:r>
          </a:p>
          <a:p>
            <a:pPr algn="ctr"/>
            <a:r>
              <a:rPr lang="en-US" sz="1600" dirty="0"/>
              <a:t>46.8% Freezing Rain</a:t>
            </a:r>
          </a:p>
          <a:p>
            <a:pPr algn="ctr"/>
            <a:r>
              <a:rPr lang="en-US" sz="1600" dirty="0"/>
              <a:t>Warm rain processes likely important in some cases, </a:t>
            </a:r>
          </a:p>
          <a:p>
            <a:pPr algn="ctr"/>
            <a:r>
              <a:rPr lang="en-US" sz="1600" dirty="0"/>
              <a:t>ice particles falling into cloud from aloft possible</a:t>
            </a:r>
          </a:p>
        </p:txBody>
      </p:sp>
      <p:pic>
        <p:nvPicPr>
          <p:cNvPr id="7" name="Picture 6"/>
          <p:cNvPicPr>
            <a:picLocks noChangeAspect="1"/>
          </p:cNvPicPr>
          <p:nvPr/>
        </p:nvPicPr>
        <p:blipFill>
          <a:blip r:embed="rId3"/>
          <a:stretch>
            <a:fillRect/>
          </a:stretch>
        </p:blipFill>
        <p:spPr>
          <a:xfrm>
            <a:off x="2208105" y="5276431"/>
            <a:ext cx="4740207" cy="1217760"/>
          </a:xfrm>
          <a:prstGeom prst="rect">
            <a:avLst/>
          </a:prstGeom>
        </p:spPr>
      </p:pic>
    </p:spTree>
    <p:extLst>
      <p:ext uri="{BB962C8B-B14F-4D97-AF65-F5344CB8AC3E}">
        <p14:creationId xmlns:p14="http://schemas.microsoft.com/office/powerpoint/2010/main" val="4247081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37" fill="hold" nodeType="clickEffect">
                                  <p:stCondLst>
                                    <p:cond delay="0"/>
                                  </p:stCondLst>
                                  <p:childTnLst>
                                    <p:animEffect transition="out" filter="barn(outVertical)">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2169" y="1316245"/>
            <a:ext cx="6679662" cy="3900236"/>
          </a:xfrm>
          <a:prstGeom prst="rect">
            <a:avLst/>
          </a:prstGeom>
        </p:spPr>
      </p:pic>
      <p:sp>
        <p:nvSpPr>
          <p:cNvPr id="2" name="Title 1"/>
          <p:cNvSpPr>
            <a:spLocks noGrp="1"/>
          </p:cNvSpPr>
          <p:nvPr>
            <p:ph type="title"/>
          </p:nvPr>
        </p:nvSpPr>
        <p:spPr/>
        <p:txBody>
          <a:bodyPr/>
          <a:lstStyle/>
          <a:p>
            <a:r>
              <a:rPr lang="en-US" dirty="0"/>
              <a:t>You Decide: FZDZ or FZRA?</a:t>
            </a:r>
          </a:p>
        </p:txBody>
      </p:sp>
      <p:sp>
        <p:nvSpPr>
          <p:cNvPr id="5" name="TextBox 4"/>
          <p:cNvSpPr txBox="1"/>
          <p:nvPr/>
        </p:nvSpPr>
        <p:spPr>
          <a:xfrm>
            <a:off x="0" y="6581001"/>
            <a:ext cx="1417632" cy="276999"/>
          </a:xfrm>
          <a:prstGeom prst="rect">
            <a:avLst/>
          </a:prstGeom>
          <a:noFill/>
        </p:spPr>
        <p:txBody>
          <a:bodyPr wrap="none" rtlCol="0">
            <a:spAutoFit/>
          </a:bodyPr>
          <a:lstStyle/>
          <a:p>
            <a:pPr algn="ctr"/>
            <a:r>
              <a:rPr lang="en-US" sz="1200" dirty="0" err="1"/>
              <a:t>Rauber</a:t>
            </a:r>
            <a:r>
              <a:rPr lang="en-US" sz="1200" dirty="0"/>
              <a:t> et al. (2000)</a:t>
            </a:r>
          </a:p>
        </p:txBody>
      </p:sp>
      <p:sp>
        <p:nvSpPr>
          <p:cNvPr id="6" name="TextBox 5"/>
          <p:cNvSpPr txBox="1"/>
          <p:nvPr/>
        </p:nvSpPr>
        <p:spPr>
          <a:xfrm>
            <a:off x="2639789" y="5276431"/>
            <a:ext cx="3864455" cy="830997"/>
          </a:xfrm>
          <a:prstGeom prst="rect">
            <a:avLst/>
          </a:prstGeom>
          <a:noFill/>
        </p:spPr>
        <p:txBody>
          <a:bodyPr wrap="none" rtlCol="0">
            <a:spAutoFit/>
          </a:bodyPr>
          <a:lstStyle/>
          <a:p>
            <a:pPr algn="ctr"/>
            <a:r>
              <a:rPr lang="en-US" sz="1600"/>
              <a:t>21.5</a:t>
            </a:r>
            <a:r>
              <a:rPr lang="en-US" sz="1600" dirty="0"/>
              <a:t>% Freezing Drizzle</a:t>
            </a:r>
          </a:p>
          <a:p>
            <a:pPr algn="ctr"/>
            <a:r>
              <a:rPr lang="en-US" sz="1600" dirty="0"/>
              <a:t>78.5% Freezing Rain</a:t>
            </a:r>
          </a:p>
          <a:p>
            <a:pPr algn="ctr"/>
            <a:r>
              <a:rPr lang="en-US" sz="1600" dirty="0"/>
              <a:t>Melting of snow from aloft likely dominates</a:t>
            </a:r>
          </a:p>
        </p:txBody>
      </p:sp>
      <p:pic>
        <p:nvPicPr>
          <p:cNvPr id="7" name="Picture 6"/>
          <p:cNvPicPr>
            <a:picLocks noChangeAspect="1"/>
          </p:cNvPicPr>
          <p:nvPr/>
        </p:nvPicPr>
        <p:blipFill>
          <a:blip r:embed="rId3"/>
          <a:stretch>
            <a:fillRect/>
          </a:stretch>
        </p:blipFill>
        <p:spPr>
          <a:xfrm>
            <a:off x="2208105" y="5276431"/>
            <a:ext cx="4740207" cy="1217760"/>
          </a:xfrm>
          <a:prstGeom prst="rect">
            <a:avLst/>
          </a:prstGeom>
        </p:spPr>
      </p:pic>
    </p:spTree>
    <p:extLst>
      <p:ext uri="{BB962C8B-B14F-4D97-AF65-F5344CB8AC3E}">
        <p14:creationId xmlns:p14="http://schemas.microsoft.com/office/powerpoint/2010/main" val="192341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37" fill="hold" nodeType="clickEffect">
                                  <p:stCondLst>
                                    <p:cond delay="0"/>
                                  </p:stCondLst>
                                  <p:childTnLst>
                                    <p:animEffect transition="out" filter="barn(outVertical)">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Top Down Forecasting</a:t>
            </a:r>
          </a:p>
        </p:txBody>
      </p:sp>
      <p:sp>
        <p:nvSpPr>
          <p:cNvPr id="3" name="Content Placeholder 2"/>
          <p:cNvSpPr>
            <a:spLocks noGrp="1"/>
          </p:cNvSpPr>
          <p:nvPr>
            <p:ph idx="1"/>
          </p:nvPr>
        </p:nvSpPr>
        <p:spPr/>
        <p:txBody>
          <a:bodyPr>
            <a:normAutofit fontScale="92500" lnSpcReduction="20000"/>
          </a:bodyPr>
          <a:lstStyle/>
          <a:p>
            <a:r>
              <a:rPr lang="en-US" dirty="0"/>
              <a:t>A way to assess what hydrometeors will form and their evolution as they fall to the surface</a:t>
            </a:r>
          </a:p>
          <a:p>
            <a:endParaRPr lang="en-US" dirty="0"/>
          </a:p>
          <a:p>
            <a:r>
              <a:rPr lang="en-US" dirty="0"/>
              <a:t>Frequently based on model or observed soundings</a:t>
            </a:r>
          </a:p>
          <a:p>
            <a:endParaRPr lang="en-US" dirty="0"/>
          </a:p>
          <a:p>
            <a:r>
              <a:rPr lang="en-US" dirty="0"/>
              <a:t>Start at cloud top</a:t>
            </a:r>
          </a:p>
          <a:p>
            <a:pPr lvl="1"/>
            <a:r>
              <a:rPr lang="en-US" dirty="0"/>
              <a:t>Mixed phase or warm phase processes?</a:t>
            </a:r>
          </a:p>
          <a:p>
            <a:pPr lvl="2"/>
            <a:r>
              <a:rPr lang="en-US" dirty="0"/>
              <a:t>CTT ~ -4˚C: Little or no ice</a:t>
            </a:r>
          </a:p>
          <a:p>
            <a:pPr lvl="2"/>
            <a:r>
              <a:rPr lang="en-US" dirty="0"/>
              <a:t>CTT ~ -10˚C: Commonly used cutoff temp for warm phase</a:t>
            </a:r>
          </a:p>
          <a:p>
            <a:pPr lvl="1"/>
            <a:r>
              <a:rPr lang="en-US" dirty="0"/>
              <a:t>Beware of seeder-feeder from higher clouds</a:t>
            </a:r>
          </a:p>
          <a:p>
            <a:pPr lvl="2"/>
            <a:endParaRPr lang="en-US" dirty="0"/>
          </a:p>
        </p:txBody>
      </p:sp>
      <p:sp>
        <p:nvSpPr>
          <p:cNvPr id="4" name="TextBox 3"/>
          <p:cNvSpPr txBox="1"/>
          <p:nvPr/>
        </p:nvSpPr>
        <p:spPr>
          <a:xfrm>
            <a:off x="0" y="6581001"/>
            <a:ext cx="1617238" cy="276999"/>
          </a:xfrm>
          <a:prstGeom prst="rect">
            <a:avLst/>
          </a:prstGeom>
          <a:noFill/>
        </p:spPr>
        <p:txBody>
          <a:bodyPr wrap="none" rtlCol="0">
            <a:spAutoFit/>
          </a:bodyPr>
          <a:lstStyle/>
          <a:p>
            <a:pPr algn="ctr"/>
            <a:r>
              <a:rPr lang="en-US" sz="1200" dirty="0"/>
              <a:t>NWSFO, Louisville, KY</a:t>
            </a:r>
          </a:p>
        </p:txBody>
      </p:sp>
    </p:spTree>
    <p:extLst>
      <p:ext uri="{BB962C8B-B14F-4D97-AF65-F5344CB8AC3E}">
        <p14:creationId xmlns:p14="http://schemas.microsoft.com/office/powerpoint/2010/main" val="13104813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Top Down Forecasting</a:t>
            </a:r>
          </a:p>
        </p:txBody>
      </p:sp>
      <p:sp>
        <p:nvSpPr>
          <p:cNvPr id="3" name="Content Placeholder 2"/>
          <p:cNvSpPr>
            <a:spLocks noGrp="1"/>
          </p:cNvSpPr>
          <p:nvPr>
            <p:ph idx="1"/>
          </p:nvPr>
        </p:nvSpPr>
        <p:spPr/>
        <p:txBody>
          <a:bodyPr>
            <a:normAutofit/>
          </a:bodyPr>
          <a:lstStyle/>
          <a:p>
            <a:r>
              <a:rPr lang="en-US" dirty="0"/>
              <a:t>Diagnose potential for melting and freezing during fallout</a:t>
            </a:r>
          </a:p>
          <a:p>
            <a:pPr lvl="1"/>
            <a:r>
              <a:rPr lang="en-US" dirty="0"/>
              <a:t>Melting in warm layer?</a:t>
            </a:r>
          </a:p>
          <a:p>
            <a:pPr lvl="1"/>
            <a:r>
              <a:rPr lang="en-US" dirty="0"/>
              <a:t>Freezing in near-surface sub-freezing layer?</a:t>
            </a:r>
          </a:p>
          <a:p>
            <a:pPr lvl="1"/>
            <a:r>
              <a:rPr lang="en-US" dirty="0"/>
              <a:t>Consider diabatic effects (melting, evaporation)</a:t>
            </a:r>
          </a:p>
          <a:p>
            <a:pPr lvl="1"/>
            <a:endParaRPr lang="en-US" dirty="0"/>
          </a:p>
          <a:p>
            <a:r>
              <a:rPr lang="en-US" dirty="0"/>
              <a:t>What precipitation will occur at the surface</a:t>
            </a:r>
          </a:p>
          <a:p>
            <a:pPr lvl="1"/>
            <a:r>
              <a:rPr lang="en-US" dirty="0"/>
              <a:t>Snow, FZRA, FZDZ, IP?</a:t>
            </a:r>
          </a:p>
        </p:txBody>
      </p:sp>
      <p:sp>
        <p:nvSpPr>
          <p:cNvPr id="4" name="TextBox 3"/>
          <p:cNvSpPr txBox="1"/>
          <p:nvPr/>
        </p:nvSpPr>
        <p:spPr>
          <a:xfrm>
            <a:off x="0" y="6581001"/>
            <a:ext cx="1617238" cy="276999"/>
          </a:xfrm>
          <a:prstGeom prst="rect">
            <a:avLst/>
          </a:prstGeom>
          <a:noFill/>
        </p:spPr>
        <p:txBody>
          <a:bodyPr wrap="none" rtlCol="0">
            <a:spAutoFit/>
          </a:bodyPr>
          <a:lstStyle/>
          <a:p>
            <a:pPr algn="ctr"/>
            <a:r>
              <a:rPr lang="en-US" sz="1200" dirty="0"/>
              <a:t>NWSFO, Louisville, KY</a:t>
            </a:r>
          </a:p>
        </p:txBody>
      </p:sp>
    </p:spTree>
    <p:extLst>
      <p:ext uri="{BB962C8B-B14F-4D97-AF65-F5344CB8AC3E}">
        <p14:creationId xmlns:p14="http://schemas.microsoft.com/office/powerpoint/2010/main" val="8408467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You Decide: SN, FZDZ, FZRA, or IP?</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22780"/>
            <a:ext cx="9144000" cy="4168800"/>
          </a:xfrm>
          <a:prstGeom prst="rect">
            <a:avLst/>
          </a:prstGeom>
        </p:spPr>
      </p:pic>
      <p:sp>
        <p:nvSpPr>
          <p:cNvPr id="5" name="TextBox 4"/>
          <p:cNvSpPr txBox="1"/>
          <p:nvPr/>
        </p:nvSpPr>
        <p:spPr>
          <a:xfrm>
            <a:off x="0" y="6581001"/>
            <a:ext cx="1617238" cy="276999"/>
          </a:xfrm>
          <a:prstGeom prst="rect">
            <a:avLst/>
          </a:prstGeom>
          <a:noFill/>
        </p:spPr>
        <p:txBody>
          <a:bodyPr wrap="none" rtlCol="0">
            <a:spAutoFit/>
          </a:bodyPr>
          <a:lstStyle/>
          <a:p>
            <a:pPr algn="ctr"/>
            <a:r>
              <a:rPr lang="en-US" sz="1200" dirty="0"/>
              <a:t>NWSFO, Louisville, KY</a:t>
            </a:r>
          </a:p>
        </p:txBody>
      </p:sp>
    </p:spTree>
    <p:extLst>
      <p:ext uri="{BB962C8B-B14F-4D97-AF65-F5344CB8AC3E}">
        <p14:creationId xmlns:p14="http://schemas.microsoft.com/office/powerpoint/2010/main" val="34216629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You Decide: SN, FZDZ, FZRA, or IP?</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682" y="1922780"/>
            <a:ext cx="7440636" cy="4127423"/>
          </a:xfrm>
          <a:prstGeom prst="rect">
            <a:avLst/>
          </a:prstGeom>
        </p:spPr>
      </p:pic>
      <p:sp>
        <p:nvSpPr>
          <p:cNvPr id="5" name="TextBox 4"/>
          <p:cNvSpPr txBox="1"/>
          <p:nvPr/>
        </p:nvSpPr>
        <p:spPr>
          <a:xfrm>
            <a:off x="0" y="6581001"/>
            <a:ext cx="1617238" cy="276999"/>
          </a:xfrm>
          <a:prstGeom prst="rect">
            <a:avLst/>
          </a:prstGeom>
          <a:noFill/>
        </p:spPr>
        <p:txBody>
          <a:bodyPr wrap="none" rtlCol="0">
            <a:spAutoFit/>
          </a:bodyPr>
          <a:lstStyle/>
          <a:p>
            <a:pPr algn="ctr"/>
            <a:r>
              <a:rPr lang="en-US" sz="1200" dirty="0"/>
              <a:t>NWSFO, Louisville, KY</a:t>
            </a:r>
          </a:p>
        </p:txBody>
      </p:sp>
    </p:spTree>
    <p:extLst>
      <p:ext uri="{BB962C8B-B14F-4D97-AF65-F5344CB8AC3E}">
        <p14:creationId xmlns:p14="http://schemas.microsoft.com/office/powerpoint/2010/main" val="22932807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You Decide: SN, FZDZ, FZRA, or IP?</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682" y="1922780"/>
            <a:ext cx="7440636" cy="4127423"/>
          </a:xfrm>
          <a:prstGeom prst="rect">
            <a:avLst/>
          </a:prstGeom>
        </p:spPr>
      </p:pic>
      <p:sp>
        <p:nvSpPr>
          <p:cNvPr id="4" name="TextBox 3"/>
          <p:cNvSpPr txBox="1"/>
          <p:nvPr/>
        </p:nvSpPr>
        <p:spPr>
          <a:xfrm>
            <a:off x="2652339" y="6188117"/>
            <a:ext cx="3839321" cy="369332"/>
          </a:xfrm>
          <a:prstGeom prst="rect">
            <a:avLst/>
          </a:prstGeom>
          <a:noFill/>
        </p:spPr>
        <p:txBody>
          <a:bodyPr wrap="none" rtlCol="0">
            <a:spAutoFit/>
          </a:bodyPr>
          <a:lstStyle/>
          <a:p>
            <a:r>
              <a:rPr lang="en-US" dirty="0"/>
              <a:t>What if elevated convection develops?</a:t>
            </a:r>
          </a:p>
        </p:txBody>
      </p:sp>
      <p:sp>
        <p:nvSpPr>
          <p:cNvPr id="5" name="Cloud 4"/>
          <p:cNvSpPr/>
          <p:nvPr/>
        </p:nvSpPr>
        <p:spPr>
          <a:xfrm>
            <a:off x="5858933" y="2465493"/>
            <a:ext cx="1097280" cy="2072640"/>
          </a:xfrm>
          <a:prstGeom prst="cloud">
            <a:avLst/>
          </a:prstGeom>
          <a:solidFill>
            <a:schemeClr val="tx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0" y="6581001"/>
            <a:ext cx="1617238" cy="276999"/>
          </a:xfrm>
          <a:prstGeom prst="rect">
            <a:avLst/>
          </a:prstGeom>
          <a:noFill/>
        </p:spPr>
        <p:txBody>
          <a:bodyPr wrap="none" rtlCol="0">
            <a:spAutoFit/>
          </a:bodyPr>
          <a:lstStyle/>
          <a:p>
            <a:pPr algn="ctr"/>
            <a:r>
              <a:rPr lang="en-US" sz="1200" dirty="0"/>
              <a:t>NWSFO, Louisville, KY</a:t>
            </a:r>
          </a:p>
        </p:txBody>
      </p:sp>
    </p:spTree>
    <p:extLst>
      <p:ext uri="{BB962C8B-B14F-4D97-AF65-F5344CB8AC3E}">
        <p14:creationId xmlns:p14="http://schemas.microsoft.com/office/powerpoint/2010/main" val="21768910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Ice Particles</a:t>
            </a:r>
          </a:p>
        </p:txBody>
      </p:sp>
      <p:sp>
        <p:nvSpPr>
          <p:cNvPr id="3" name="Content Placeholder 2"/>
          <p:cNvSpPr>
            <a:spLocks noGrp="1"/>
          </p:cNvSpPr>
          <p:nvPr>
            <p:ph idx="1"/>
          </p:nvPr>
        </p:nvSpPr>
        <p:spPr/>
        <p:txBody>
          <a:bodyPr>
            <a:normAutofit lnSpcReduction="10000"/>
          </a:bodyPr>
          <a:lstStyle/>
          <a:p>
            <a:r>
              <a:rPr lang="en-US" i="1" dirty="0"/>
              <a:t>Ice crystal </a:t>
            </a:r>
            <a:r>
              <a:rPr lang="mr-IN" dirty="0"/>
              <a:t>–</a:t>
            </a:r>
            <a:r>
              <a:rPr lang="en-US" dirty="0"/>
              <a:t> any one of the number of forms in which ice appears</a:t>
            </a:r>
          </a:p>
          <a:p>
            <a:endParaRPr lang="en-US" dirty="0"/>
          </a:p>
          <a:p>
            <a:r>
              <a:rPr lang="en-US" i="1" dirty="0"/>
              <a:t>Ice pellet </a:t>
            </a:r>
            <a:r>
              <a:rPr lang="mr-IN" dirty="0"/>
              <a:t>–</a:t>
            </a:r>
            <a:r>
              <a:rPr lang="en-US" dirty="0"/>
              <a:t> Transparent or translucent ice pellet less than 5 mm in diameter (sleet in the US)</a:t>
            </a:r>
          </a:p>
          <a:p>
            <a:endParaRPr lang="en-US" dirty="0"/>
          </a:p>
          <a:p>
            <a:r>
              <a:rPr lang="en-US" i="1" dirty="0"/>
              <a:t>Ice pellet aggregate </a:t>
            </a:r>
            <a:r>
              <a:rPr lang="mr-IN" dirty="0"/>
              <a:t>–</a:t>
            </a:r>
            <a:r>
              <a:rPr lang="en-US" dirty="0"/>
              <a:t> Individual ice particles linked or fused together</a:t>
            </a:r>
          </a:p>
        </p:txBody>
      </p:sp>
      <p:sp>
        <p:nvSpPr>
          <p:cNvPr id="4" name="TextBox 3"/>
          <p:cNvSpPr txBox="1"/>
          <p:nvPr/>
        </p:nvSpPr>
        <p:spPr>
          <a:xfrm>
            <a:off x="0" y="6581001"/>
            <a:ext cx="1449692" cy="276999"/>
          </a:xfrm>
          <a:prstGeom prst="rect">
            <a:avLst/>
          </a:prstGeom>
          <a:noFill/>
        </p:spPr>
        <p:txBody>
          <a:bodyPr wrap="none" rtlCol="0">
            <a:spAutoFit/>
          </a:bodyPr>
          <a:lstStyle/>
          <a:p>
            <a:pPr algn="ctr"/>
            <a:r>
              <a:rPr lang="en-US" sz="1200" dirty="0"/>
              <a:t>Stewart et al. (2015)</a:t>
            </a:r>
          </a:p>
        </p:txBody>
      </p:sp>
    </p:spTree>
    <p:extLst>
      <p:ext uri="{BB962C8B-B14F-4D97-AF65-F5344CB8AC3E}">
        <p14:creationId xmlns:p14="http://schemas.microsoft.com/office/powerpoint/2010/main" val="28459405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179" y="1907657"/>
            <a:ext cx="8017639" cy="4127423"/>
          </a:xfrm>
          <a:prstGeom prst="rect">
            <a:avLst/>
          </a:prstGeom>
        </p:spPr>
      </p:pic>
      <p:sp>
        <p:nvSpPr>
          <p:cNvPr id="2" name="Title 1"/>
          <p:cNvSpPr>
            <a:spLocks noGrp="1"/>
          </p:cNvSpPr>
          <p:nvPr>
            <p:ph type="title"/>
          </p:nvPr>
        </p:nvSpPr>
        <p:spPr/>
        <p:txBody>
          <a:bodyPr>
            <a:normAutofit/>
          </a:bodyPr>
          <a:lstStyle/>
          <a:p>
            <a:r>
              <a:rPr lang="en-US" dirty="0"/>
              <a:t>You Decide: SN, FZDZ, FZRA, or IP?</a:t>
            </a:r>
          </a:p>
        </p:txBody>
      </p:sp>
      <p:sp>
        <p:nvSpPr>
          <p:cNvPr id="6" name="TextBox 5"/>
          <p:cNvSpPr txBox="1"/>
          <p:nvPr/>
        </p:nvSpPr>
        <p:spPr>
          <a:xfrm>
            <a:off x="0" y="6581001"/>
            <a:ext cx="1617238" cy="276999"/>
          </a:xfrm>
          <a:prstGeom prst="rect">
            <a:avLst/>
          </a:prstGeom>
          <a:noFill/>
        </p:spPr>
        <p:txBody>
          <a:bodyPr wrap="none" rtlCol="0">
            <a:spAutoFit/>
          </a:bodyPr>
          <a:lstStyle/>
          <a:p>
            <a:pPr algn="ctr"/>
            <a:r>
              <a:rPr lang="en-US" sz="1200" dirty="0"/>
              <a:t>NWSFO, Louisville, KY</a:t>
            </a:r>
          </a:p>
        </p:txBody>
      </p:sp>
    </p:spTree>
    <p:extLst>
      <p:ext uri="{BB962C8B-B14F-4D97-AF65-F5344CB8AC3E}">
        <p14:creationId xmlns:p14="http://schemas.microsoft.com/office/powerpoint/2010/main" val="4281527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Top-Down Flowchart</a:t>
            </a:r>
          </a:p>
        </p:txBody>
      </p:sp>
      <p:sp>
        <p:nvSpPr>
          <p:cNvPr id="6" name="TextBox 5"/>
          <p:cNvSpPr txBox="1"/>
          <p:nvPr/>
        </p:nvSpPr>
        <p:spPr>
          <a:xfrm>
            <a:off x="0" y="6581001"/>
            <a:ext cx="1617238" cy="276999"/>
          </a:xfrm>
          <a:prstGeom prst="rect">
            <a:avLst/>
          </a:prstGeom>
          <a:noFill/>
        </p:spPr>
        <p:txBody>
          <a:bodyPr wrap="none" rtlCol="0">
            <a:spAutoFit/>
          </a:bodyPr>
          <a:lstStyle/>
          <a:p>
            <a:pPr algn="ctr"/>
            <a:r>
              <a:rPr lang="en-US" sz="1200" dirty="0"/>
              <a:t>NWSFO, Louisville, KY</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160" y="1398576"/>
            <a:ext cx="7599680" cy="5015881"/>
          </a:xfrm>
          <a:prstGeom prst="rect">
            <a:avLst/>
          </a:prstGeom>
        </p:spPr>
      </p:pic>
    </p:spTree>
    <p:extLst>
      <p:ext uri="{BB962C8B-B14F-4D97-AF65-F5344CB8AC3E}">
        <p14:creationId xmlns:p14="http://schemas.microsoft.com/office/powerpoint/2010/main" val="29904771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685800" y="2098308"/>
            <a:ext cx="7772400" cy="2268530"/>
          </a:xfrm>
        </p:spPr>
        <p:txBody>
          <a:bodyPr>
            <a:normAutofit/>
          </a:bodyPr>
          <a:lstStyle/>
          <a:p>
            <a:r>
              <a:rPr lang="en-US" dirty="0"/>
              <a:t>Snow Levels in Mountainous Terrain</a:t>
            </a:r>
          </a:p>
        </p:txBody>
      </p:sp>
    </p:spTree>
    <p:extLst>
      <p:ext uri="{BB962C8B-B14F-4D97-AF65-F5344CB8AC3E}">
        <p14:creationId xmlns:p14="http://schemas.microsoft.com/office/powerpoint/2010/main" val="32339349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
        <p:nvSpPr>
          <p:cNvPr id="5" name="TextBox 4"/>
          <p:cNvSpPr txBox="1"/>
          <p:nvPr/>
        </p:nvSpPr>
        <p:spPr>
          <a:xfrm>
            <a:off x="329479" y="1773381"/>
            <a:ext cx="8488218" cy="3046988"/>
          </a:xfrm>
          <a:prstGeom prst="rect">
            <a:avLst/>
          </a:prstGeom>
          <a:noFill/>
        </p:spPr>
        <p:txBody>
          <a:bodyPr wrap="square" rtlCol="0">
            <a:spAutoFit/>
          </a:bodyPr>
          <a:lstStyle/>
          <a:p>
            <a:r>
              <a:rPr lang="en-US" sz="2400" dirty="0">
                <a:solidFill>
                  <a:srgbClr val="FFFF00"/>
                </a:solidFill>
                <a:latin typeface="Times New Roman" charset="0"/>
                <a:ea typeface="Times New Roman" charset="0"/>
                <a:cs typeface="Times New Roman" charset="0"/>
              </a:rPr>
              <a:t>Compared to the free atmospheric upstream, the snow level over the mountains is usually</a:t>
            </a:r>
          </a:p>
          <a:p>
            <a:endParaRPr lang="en-US" sz="2400" dirty="0">
              <a:solidFill>
                <a:srgbClr val="FFFF00"/>
              </a:solidFill>
              <a:latin typeface="Times New Roman" charset="0"/>
              <a:ea typeface="Times New Roman" charset="0"/>
              <a:cs typeface="Times New Roman" charset="0"/>
            </a:endParaRPr>
          </a:p>
          <a:p>
            <a:r>
              <a:rPr lang="en-US" sz="2400" dirty="0">
                <a:solidFill>
                  <a:srgbClr val="FFFF00"/>
                </a:solidFill>
                <a:latin typeface="Times New Roman" charset="0"/>
                <a:ea typeface="Times New Roman" charset="0"/>
                <a:cs typeface="Times New Roman" charset="0"/>
              </a:rPr>
              <a:t>	a) the same height</a:t>
            </a:r>
          </a:p>
          <a:p>
            <a:r>
              <a:rPr lang="en-US" sz="2400" dirty="0">
                <a:solidFill>
                  <a:srgbClr val="FFFF00"/>
                </a:solidFill>
                <a:latin typeface="Times New Roman" charset="0"/>
                <a:ea typeface="Times New Roman" charset="0"/>
                <a:cs typeface="Times New Roman" charset="0"/>
              </a:rPr>
              <a:t>	b) lower</a:t>
            </a:r>
          </a:p>
          <a:p>
            <a:r>
              <a:rPr lang="en-US" sz="2400" dirty="0">
                <a:solidFill>
                  <a:srgbClr val="FFFF00"/>
                </a:solidFill>
                <a:latin typeface="Times New Roman" charset="0"/>
                <a:ea typeface="Times New Roman" charset="0"/>
                <a:cs typeface="Times New Roman" charset="0"/>
              </a:rPr>
              <a:t>	c) higher</a:t>
            </a:r>
          </a:p>
          <a:p>
            <a:endParaRPr lang="en-US" sz="2400" dirty="0">
              <a:solidFill>
                <a:srgbClr val="FFFF00"/>
              </a:solidFill>
              <a:latin typeface="Times New Roman" charset="0"/>
              <a:ea typeface="Times New Roman" charset="0"/>
              <a:cs typeface="Times New Roman" charset="0"/>
            </a:endParaRPr>
          </a:p>
          <a:p>
            <a:r>
              <a:rPr lang="en-US" sz="2400" dirty="0">
                <a:solidFill>
                  <a:srgbClr val="FFFF00"/>
                </a:solidFill>
                <a:latin typeface="Times New Roman" charset="0"/>
                <a:ea typeface="Times New Roman" charset="0"/>
                <a:cs typeface="Times New Roman" charset="0"/>
              </a:rPr>
              <a:t>Why?</a:t>
            </a:r>
          </a:p>
        </p:txBody>
      </p:sp>
    </p:spTree>
    <p:extLst>
      <p:ext uri="{BB962C8B-B14F-4D97-AF65-F5344CB8AC3E}">
        <p14:creationId xmlns:p14="http://schemas.microsoft.com/office/powerpoint/2010/main" val="17747614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Mountainside Snow Level</a:t>
            </a:r>
          </a:p>
        </p:txBody>
      </p:sp>
      <p:sp>
        <p:nvSpPr>
          <p:cNvPr id="7" name="Content Placeholder 6"/>
          <p:cNvSpPr>
            <a:spLocks noGrp="1"/>
          </p:cNvSpPr>
          <p:nvPr>
            <p:ph sz="half" idx="1"/>
          </p:nvPr>
        </p:nvSpPr>
        <p:spPr>
          <a:xfrm>
            <a:off x="457200" y="1600201"/>
            <a:ext cx="4038600" cy="4251960"/>
          </a:xfrm>
        </p:spPr>
        <p:txBody>
          <a:bodyPr/>
          <a:lstStyle/>
          <a:p>
            <a:r>
              <a:rPr lang="en-US" dirty="0"/>
              <a:t>Compared to free air upstream, usually near mountains the</a:t>
            </a:r>
          </a:p>
          <a:p>
            <a:pPr lvl="1"/>
            <a:r>
              <a:rPr lang="en-US" dirty="0"/>
              <a:t>Freezing level is lower</a:t>
            </a:r>
          </a:p>
          <a:p>
            <a:pPr lvl="1"/>
            <a:r>
              <a:rPr lang="en-US" dirty="0"/>
              <a:t>Bright-band is deeper</a:t>
            </a:r>
          </a:p>
          <a:p>
            <a:pPr lvl="1"/>
            <a:r>
              <a:rPr lang="en-US" dirty="0"/>
              <a:t>Snow level is lower</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53197" b="2574"/>
          <a:stretch/>
        </p:blipFill>
        <p:spPr>
          <a:xfrm>
            <a:off x="4919133" y="1405948"/>
            <a:ext cx="3767667" cy="2457233"/>
          </a:xfrm>
          <a:prstGeom prst="rect">
            <a:avLst/>
          </a:prstGeom>
        </p:spPr>
      </p:pic>
      <p:sp>
        <p:nvSpPr>
          <p:cNvPr id="5" name="TextBox 4"/>
          <p:cNvSpPr txBox="1"/>
          <p:nvPr/>
        </p:nvSpPr>
        <p:spPr>
          <a:xfrm>
            <a:off x="0" y="6581001"/>
            <a:ext cx="2406685" cy="276999"/>
          </a:xfrm>
          <a:prstGeom prst="rect">
            <a:avLst/>
          </a:prstGeom>
          <a:noFill/>
        </p:spPr>
        <p:txBody>
          <a:bodyPr wrap="none" rtlCol="0">
            <a:spAutoFit/>
          </a:bodyPr>
          <a:lstStyle/>
          <a:p>
            <a:pPr algn="ctr"/>
            <a:r>
              <a:rPr lang="en-US" sz="1200" dirty="0" err="1"/>
              <a:t>Marwitz</a:t>
            </a:r>
            <a:r>
              <a:rPr lang="en-US" sz="1200" dirty="0"/>
              <a:t> (1983), Minder et al. (2011)</a:t>
            </a:r>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52461" t="200" r="736" b="2374"/>
          <a:stretch/>
        </p:blipFill>
        <p:spPr>
          <a:xfrm>
            <a:off x="4919133" y="3863181"/>
            <a:ext cx="3767667" cy="2457233"/>
          </a:xfrm>
          <a:prstGeom prst="rect">
            <a:avLst/>
          </a:prstGeom>
        </p:spPr>
      </p:pic>
    </p:spTree>
    <p:extLst>
      <p:ext uri="{BB962C8B-B14F-4D97-AF65-F5344CB8AC3E}">
        <p14:creationId xmlns:p14="http://schemas.microsoft.com/office/powerpoint/2010/main" val="7821870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Mountainside Snow Level</a:t>
            </a:r>
          </a:p>
        </p:txBody>
      </p:sp>
      <p:sp>
        <p:nvSpPr>
          <p:cNvPr id="7" name="Content Placeholder 6"/>
          <p:cNvSpPr>
            <a:spLocks noGrp="1"/>
          </p:cNvSpPr>
          <p:nvPr>
            <p:ph sz="half" idx="1"/>
          </p:nvPr>
        </p:nvSpPr>
        <p:spPr>
          <a:xfrm>
            <a:off x="457200" y="1600201"/>
            <a:ext cx="4038600" cy="4251960"/>
          </a:xfrm>
        </p:spPr>
        <p:txBody>
          <a:bodyPr/>
          <a:lstStyle/>
          <a:p>
            <a:r>
              <a:rPr lang="en-US" dirty="0"/>
              <a:t>Compared to free air upstream</a:t>
            </a:r>
            <a:r>
              <a:rPr lang="en-US"/>
              <a:t>, usually near mountains the</a:t>
            </a:r>
          </a:p>
          <a:p>
            <a:pPr lvl="1"/>
            <a:r>
              <a:rPr lang="en-US" dirty="0"/>
              <a:t>Freezing level is lower</a:t>
            </a:r>
          </a:p>
          <a:p>
            <a:pPr lvl="1"/>
            <a:r>
              <a:rPr lang="en-US" dirty="0"/>
              <a:t>Bright-band is deeper</a:t>
            </a:r>
          </a:p>
          <a:p>
            <a:pPr lvl="1"/>
            <a:r>
              <a:rPr lang="en-US" dirty="0"/>
              <a:t>Snow level is lower</a:t>
            </a:r>
          </a:p>
        </p:txBody>
      </p:sp>
      <p:sp>
        <p:nvSpPr>
          <p:cNvPr id="5" name="TextBox 4"/>
          <p:cNvSpPr txBox="1"/>
          <p:nvPr/>
        </p:nvSpPr>
        <p:spPr>
          <a:xfrm>
            <a:off x="0" y="6581001"/>
            <a:ext cx="2714719" cy="276999"/>
          </a:xfrm>
          <a:prstGeom prst="rect">
            <a:avLst/>
          </a:prstGeom>
          <a:noFill/>
        </p:spPr>
        <p:txBody>
          <a:bodyPr wrap="none" rtlCol="0">
            <a:spAutoFit/>
          </a:bodyPr>
          <a:lstStyle/>
          <a:p>
            <a:pPr algn="ctr"/>
            <a:r>
              <a:rPr lang="en-US" sz="1200" dirty="0"/>
              <a:t>Medina et al. (2005), Minder et al. (2011)</a:t>
            </a:r>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50034" t="8858" r="1182" b="1703"/>
          <a:stretch/>
        </p:blipFill>
        <p:spPr>
          <a:xfrm>
            <a:off x="4561367" y="1566496"/>
            <a:ext cx="4397477" cy="2821233"/>
          </a:xfrm>
          <a:prstGeom prst="rect">
            <a:avLst/>
          </a:prstGeom>
        </p:spPr>
      </p:pic>
    </p:spTree>
    <p:extLst>
      <p:ext uri="{BB962C8B-B14F-4D97-AF65-F5344CB8AC3E}">
        <p14:creationId xmlns:p14="http://schemas.microsoft.com/office/powerpoint/2010/main" val="15836520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Mechanisms</a:t>
            </a:r>
          </a:p>
        </p:txBody>
      </p:sp>
      <p:sp>
        <p:nvSpPr>
          <p:cNvPr id="8" name="TextBox 7"/>
          <p:cNvSpPr txBox="1"/>
          <p:nvPr/>
        </p:nvSpPr>
        <p:spPr>
          <a:xfrm>
            <a:off x="0" y="6581001"/>
            <a:ext cx="1395190" cy="276999"/>
          </a:xfrm>
          <a:prstGeom prst="rect">
            <a:avLst/>
          </a:prstGeom>
          <a:noFill/>
        </p:spPr>
        <p:txBody>
          <a:bodyPr wrap="none" rtlCol="0">
            <a:spAutoFit/>
          </a:bodyPr>
          <a:lstStyle/>
          <a:p>
            <a:pPr algn="ctr"/>
            <a:r>
              <a:rPr lang="en-US" sz="1200" dirty="0"/>
              <a:t>Minder et al. (2011)</a:t>
            </a:r>
          </a:p>
        </p:txBody>
      </p:sp>
      <p:sp>
        <p:nvSpPr>
          <p:cNvPr id="2" name="Content Placeholder 1"/>
          <p:cNvSpPr>
            <a:spLocks noGrp="1"/>
          </p:cNvSpPr>
          <p:nvPr>
            <p:ph idx="1"/>
          </p:nvPr>
        </p:nvSpPr>
        <p:spPr/>
        <p:txBody>
          <a:bodyPr>
            <a:normAutofit fontScale="92500" lnSpcReduction="10000"/>
          </a:bodyPr>
          <a:lstStyle/>
          <a:p>
            <a:r>
              <a:rPr lang="en-US" dirty="0"/>
              <a:t>Latent cooling from melting precipitation</a:t>
            </a:r>
          </a:p>
          <a:p>
            <a:pPr lvl="1"/>
            <a:r>
              <a:rPr lang="en-US" dirty="0"/>
              <a:t>More effective over mountains where ground limits depth of convective overturning </a:t>
            </a:r>
          </a:p>
          <a:p>
            <a:pPr lvl="1"/>
            <a:r>
              <a:rPr lang="en-US" dirty="0"/>
              <a:t>Precipitation rates frequently higher over mountains</a:t>
            </a:r>
          </a:p>
          <a:p>
            <a:pPr lvl="1"/>
            <a:endParaRPr lang="en-US" dirty="0"/>
          </a:p>
          <a:p>
            <a:r>
              <a:rPr lang="en-US" dirty="0"/>
              <a:t>Microphysical melting distance</a:t>
            </a:r>
          </a:p>
          <a:p>
            <a:pPr lvl="1"/>
            <a:r>
              <a:rPr lang="en-US" dirty="0"/>
              <a:t>Ice crystals over mountains comprised in a way that they take longer to melt (e.g., denser, more rimed)</a:t>
            </a:r>
          </a:p>
          <a:p>
            <a:pPr lvl="1"/>
            <a:endParaRPr lang="en-US" dirty="0"/>
          </a:p>
          <a:p>
            <a:r>
              <a:rPr lang="en-US" dirty="0"/>
              <a:t>Adiabatic cooling from forced ascent</a:t>
            </a:r>
          </a:p>
        </p:txBody>
      </p:sp>
    </p:spTree>
    <p:extLst>
      <p:ext uri="{BB962C8B-B14F-4D97-AF65-F5344CB8AC3E}">
        <p14:creationId xmlns:p14="http://schemas.microsoft.com/office/powerpoint/2010/main" val="30628606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Idealized Modeling</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47667"/>
          <a:stretch/>
        </p:blipFill>
        <p:spPr>
          <a:xfrm>
            <a:off x="318346" y="1823832"/>
            <a:ext cx="8507307" cy="2693981"/>
          </a:xfrm>
          <a:prstGeom prst="rect">
            <a:avLst/>
          </a:prstGeom>
        </p:spPr>
      </p:pic>
      <p:sp>
        <p:nvSpPr>
          <p:cNvPr id="5" name="TextBox 4"/>
          <p:cNvSpPr txBox="1"/>
          <p:nvPr/>
        </p:nvSpPr>
        <p:spPr>
          <a:xfrm>
            <a:off x="1301841" y="4741445"/>
            <a:ext cx="6540316" cy="1754326"/>
          </a:xfrm>
          <a:prstGeom prst="rect">
            <a:avLst/>
          </a:prstGeom>
          <a:noFill/>
        </p:spPr>
        <p:txBody>
          <a:bodyPr wrap="none" rtlCol="0">
            <a:spAutoFit/>
          </a:bodyPr>
          <a:lstStyle/>
          <a:p>
            <a:pPr algn="ctr"/>
            <a:r>
              <a:rPr lang="en-US" dirty="0"/>
              <a:t>Each of these mechanisms makes important contributions</a:t>
            </a:r>
          </a:p>
          <a:p>
            <a:pPr algn="ctr"/>
            <a:r>
              <a:rPr lang="en-US" dirty="0"/>
              <a:t>(</a:t>
            </a:r>
            <a:r>
              <a:rPr lang="en-US" dirty="0" err="1"/>
              <a:t>δ</a:t>
            </a:r>
            <a:r>
              <a:rPr lang="en-US" dirty="0"/>
              <a:t>)</a:t>
            </a:r>
            <a:r>
              <a:rPr lang="en-US" baseline="-25000" dirty="0" err="1"/>
              <a:t>Qad</a:t>
            </a:r>
            <a:r>
              <a:rPr lang="en-US" dirty="0"/>
              <a:t> = Change in snow level from adiabatic cooling</a:t>
            </a:r>
          </a:p>
          <a:p>
            <a:pPr algn="ctr"/>
            <a:r>
              <a:rPr lang="en-US" dirty="0"/>
              <a:t>(</a:t>
            </a:r>
            <a:r>
              <a:rPr lang="en-US" dirty="0" err="1"/>
              <a:t>δ</a:t>
            </a:r>
            <a:r>
              <a:rPr lang="en-US" dirty="0"/>
              <a:t>)</a:t>
            </a:r>
            <a:r>
              <a:rPr lang="en-US" baseline="-25000" dirty="0" err="1"/>
              <a:t>Qmelt</a:t>
            </a:r>
            <a:r>
              <a:rPr lang="en-US" dirty="0"/>
              <a:t> = Change in snow level from latent cooling of precipitation</a:t>
            </a:r>
          </a:p>
          <a:p>
            <a:pPr algn="ctr"/>
            <a:r>
              <a:rPr lang="en-US" dirty="0"/>
              <a:t>(</a:t>
            </a:r>
            <a:r>
              <a:rPr lang="en-US" dirty="0" err="1"/>
              <a:t>δ</a:t>
            </a:r>
            <a:r>
              <a:rPr lang="en-US" dirty="0"/>
              <a:t>)</a:t>
            </a:r>
            <a:r>
              <a:rPr lang="en-US" baseline="-25000" dirty="0" err="1"/>
              <a:t>Dmelt</a:t>
            </a:r>
            <a:r>
              <a:rPr lang="en-US" dirty="0"/>
              <a:t> = Change in snow level from microphysical melting distance</a:t>
            </a:r>
          </a:p>
          <a:p>
            <a:pPr algn="ctr"/>
            <a:endParaRPr lang="en-US" dirty="0"/>
          </a:p>
          <a:p>
            <a:pPr algn="ctr"/>
            <a:endParaRPr lang="en-US" dirty="0"/>
          </a:p>
        </p:txBody>
      </p:sp>
      <p:cxnSp>
        <p:nvCxnSpPr>
          <p:cNvPr id="7" name="Straight Connector 6"/>
          <p:cNvCxnSpPr/>
          <p:nvPr/>
        </p:nvCxnSpPr>
        <p:spPr>
          <a:xfrm flipV="1">
            <a:off x="457200" y="1998133"/>
            <a:ext cx="409787"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450427" y="2333414"/>
            <a:ext cx="409787" cy="0"/>
          </a:xfrm>
          <a:prstGeom prst="line">
            <a:avLst/>
          </a:prstGeom>
          <a:ln w="25400">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866987" y="1859633"/>
            <a:ext cx="1690847" cy="276999"/>
          </a:xfrm>
          <a:prstGeom prst="rect">
            <a:avLst/>
          </a:prstGeom>
          <a:noFill/>
        </p:spPr>
        <p:txBody>
          <a:bodyPr wrap="none" rtlCol="0">
            <a:spAutoFit/>
          </a:bodyPr>
          <a:lstStyle/>
          <a:p>
            <a:r>
              <a:rPr lang="en-US" sz="1200">
                <a:solidFill>
                  <a:schemeClr val="bg1"/>
                </a:solidFill>
              </a:rPr>
              <a:t>Snow level from control</a:t>
            </a:r>
          </a:p>
        </p:txBody>
      </p:sp>
      <p:sp>
        <p:nvSpPr>
          <p:cNvPr id="10" name="TextBox 9"/>
          <p:cNvSpPr txBox="1"/>
          <p:nvPr/>
        </p:nvSpPr>
        <p:spPr>
          <a:xfrm>
            <a:off x="860214" y="2180305"/>
            <a:ext cx="3332322" cy="276999"/>
          </a:xfrm>
          <a:prstGeom prst="rect">
            <a:avLst/>
          </a:prstGeom>
          <a:noFill/>
        </p:spPr>
        <p:txBody>
          <a:bodyPr wrap="none" rtlCol="0">
            <a:spAutoFit/>
          </a:bodyPr>
          <a:lstStyle/>
          <a:p>
            <a:r>
              <a:rPr lang="en-US" sz="1200" dirty="0">
                <a:solidFill>
                  <a:schemeClr val="bg1"/>
                </a:solidFill>
              </a:rPr>
              <a:t>Snow level from simulation without latent cooling</a:t>
            </a:r>
          </a:p>
        </p:txBody>
      </p:sp>
      <p:cxnSp>
        <p:nvCxnSpPr>
          <p:cNvPr id="11" name="Straight Connector 10"/>
          <p:cNvCxnSpPr/>
          <p:nvPr/>
        </p:nvCxnSpPr>
        <p:spPr>
          <a:xfrm flipV="1">
            <a:off x="457200" y="2169268"/>
            <a:ext cx="409787" cy="0"/>
          </a:xfrm>
          <a:prstGeom prst="line">
            <a:avLst/>
          </a:prstGeom>
          <a:ln w="254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866987" y="2030768"/>
            <a:ext cx="1883208" cy="276999"/>
          </a:xfrm>
          <a:prstGeom prst="rect">
            <a:avLst/>
          </a:prstGeom>
          <a:noFill/>
        </p:spPr>
        <p:txBody>
          <a:bodyPr wrap="none" rtlCol="0">
            <a:spAutoFit/>
          </a:bodyPr>
          <a:lstStyle/>
          <a:p>
            <a:r>
              <a:rPr lang="en-US" sz="1200" dirty="0">
                <a:solidFill>
                  <a:schemeClr val="bg1"/>
                </a:solidFill>
              </a:rPr>
              <a:t>Freezing level from control</a:t>
            </a:r>
          </a:p>
        </p:txBody>
      </p:sp>
      <p:cxnSp>
        <p:nvCxnSpPr>
          <p:cNvPr id="13" name="Straight Connector 12"/>
          <p:cNvCxnSpPr/>
          <p:nvPr/>
        </p:nvCxnSpPr>
        <p:spPr>
          <a:xfrm flipV="1">
            <a:off x="447041" y="2485814"/>
            <a:ext cx="409787" cy="0"/>
          </a:xfrm>
          <a:prstGeom prst="line">
            <a:avLst/>
          </a:prstGeom>
          <a:ln w="25400">
            <a:solidFill>
              <a:schemeClr val="tx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56828" y="2332705"/>
            <a:ext cx="3524683" cy="276999"/>
          </a:xfrm>
          <a:prstGeom prst="rect">
            <a:avLst/>
          </a:prstGeom>
          <a:noFill/>
        </p:spPr>
        <p:txBody>
          <a:bodyPr wrap="none" rtlCol="0">
            <a:spAutoFit/>
          </a:bodyPr>
          <a:lstStyle/>
          <a:p>
            <a:r>
              <a:rPr lang="en-US" sz="1200" dirty="0">
                <a:solidFill>
                  <a:schemeClr val="bg1"/>
                </a:solidFill>
              </a:rPr>
              <a:t>Freezing level from simulation without latent cooling</a:t>
            </a:r>
          </a:p>
        </p:txBody>
      </p:sp>
      <p:sp>
        <p:nvSpPr>
          <p:cNvPr id="15" name="TextBox 14"/>
          <p:cNvSpPr txBox="1"/>
          <p:nvPr/>
        </p:nvSpPr>
        <p:spPr>
          <a:xfrm>
            <a:off x="0" y="6580903"/>
            <a:ext cx="1395190" cy="276999"/>
          </a:xfrm>
          <a:prstGeom prst="rect">
            <a:avLst/>
          </a:prstGeom>
          <a:noFill/>
        </p:spPr>
        <p:txBody>
          <a:bodyPr wrap="none" rtlCol="0">
            <a:spAutoFit/>
          </a:bodyPr>
          <a:lstStyle/>
          <a:p>
            <a:pPr algn="ctr"/>
            <a:r>
              <a:rPr lang="en-US" sz="1200" dirty="0"/>
              <a:t>Minder et al. (2011)</a:t>
            </a:r>
          </a:p>
        </p:txBody>
      </p:sp>
    </p:spTree>
    <p:extLst>
      <p:ext uri="{BB962C8B-B14F-4D97-AF65-F5344CB8AC3E}">
        <p14:creationId xmlns:p14="http://schemas.microsoft.com/office/powerpoint/2010/main" val="37225709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Additional Details from Modeling</a:t>
            </a:r>
          </a:p>
        </p:txBody>
      </p:sp>
      <p:sp>
        <p:nvSpPr>
          <p:cNvPr id="3" name="Content Placeholder 2"/>
          <p:cNvSpPr>
            <a:spLocks noGrp="1"/>
          </p:cNvSpPr>
          <p:nvPr>
            <p:ph idx="1"/>
          </p:nvPr>
        </p:nvSpPr>
        <p:spPr/>
        <p:txBody>
          <a:bodyPr>
            <a:normAutofit fontScale="85000" lnSpcReduction="10000"/>
          </a:bodyPr>
          <a:lstStyle/>
          <a:p>
            <a:r>
              <a:rPr lang="en-US" dirty="0"/>
              <a:t>Magnitude of snow level decrease depends on characteristics of incident flow and terrain geometry</a:t>
            </a:r>
          </a:p>
          <a:p>
            <a:endParaRPr lang="en-US" dirty="0"/>
          </a:p>
          <a:p>
            <a:r>
              <a:rPr lang="en-US" dirty="0"/>
              <a:t>Depression of snow level increases with increasing temperature</a:t>
            </a:r>
          </a:p>
          <a:p>
            <a:pPr lvl="1"/>
            <a:r>
              <a:rPr lang="en-US" dirty="0"/>
              <a:t>Might act as a modest buffer for mountain hydroclimates against global warming</a:t>
            </a:r>
          </a:p>
          <a:p>
            <a:pPr lvl="1"/>
            <a:endParaRPr lang="en-US" dirty="0"/>
          </a:p>
          <a:p>
            <a:r>
              <a:rPr lang="en-US" dirty="0"/>
              <a:t>Results dependent on cloud microphysics parameterization</a:t>
            </a:r>
          </a:p>
          <a:p>
            <a:pPr lvl="1"/>
            <a:r>
              <a:rPr lang="en-US" dirty="0"/>
              <a:t>An important source of uncertainty</a:t>
            </a:r>
          </a:p>
          <a:p>
            <a:endParaRPr lang="en-US" dirty="0"/>
          </a:p>
        </p:txBody>
      </p:sp>
      <p:sp>
        <p:nvSpPr>
          <p:cNvPr id="4" name="TextBox 3"/>
          <p:cNvSpPr txBox="1"/>
          <p:nvPr/>
        </p:nvSpPr>
        <p:spPr>
          <a:xfrm>
            <a:off x="0" y="6581001"/>
            <a:ext cx="1395190" cy="276999"/>
          </a:xfrm>
          <a:prstGeom prst="rect">
            <a:avLst/>
          </a:prstGeom>
          <a:noFill/>
        </p:spPr>
        <p:txBody>
          <a:bodyPr wrap="none" rtlCol="0">
            <a:spAutoFit/>
          </a:bodyPr>
          <a:lstStyle/>
          <a:p>
            <a:pPr algn="ctr"/>
            <a:r>
              <a:rPr lang="en-US" sz="1200" dirty="0"/>
              <a:t>Minder et al. (2011)</a:t>
            </a:r>
          </a:p>
        </p:txBody>
      </p:sp>
    </p:spTree>
    <p:extLst>
      <p:ext uri="{BB962C8B-B14F-4D97-AF65-F5344CB8AC3E}">
        <p14:creationId xmlns:p14="http://schemas.microsoft.com/office/powerpoint/2010/main" val="22582359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685800" y="2098308"/>
            <a:ext cx="7772400" cy="2268530"/>
          </a:xfrm>
        </p:spPr>
        <p:txBody>
          <a:bodyPr>
            <a:normAutofit/>
          </a:bodyPr>
          <a:lstStyle/>
          <a:p>
            <a:r>
              <a:rPr lang="en-US" dirty="0"/>
              <a:t>Snow-to-Liquid Ratio (SLR)</a:t>
            </a:r>
          </a:p>
        </p:txBody>
      </p:sp>
    </p:spTree>
    <p:extLst>
      <p:ext uri="{BB962C8B-B14F-4D97-AF65-F5344CB8AC3E}">
        <p14:creationId xmlns:p14="http://schemas.microsoft.com/office/powerpoint/2010/main" val="12166543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Ice Particles</a:t>
            </a:r>
          </a:p>
        </p:txBody>
      </p:sp>
      <p:sp>
        <p:nvSpPr>
          <p:cNvPr id="3" name="Content Placeholder 2"/>
          <p:cNvSpPr>
            <a:spLocks noGrp="1"/>
          </p:cNvSpPr>
          <p:nvPr>
            <p:ph idx="1"/>
          </p:nvPr>
        </p:nvSpPr>
        <p:spPr/>
        <p:txBody>
          <a:bodyPr>
            <a:normAutofit fontScale="85000" lnSpcReduction="20000"/>
          </a:bodyPr>
          <a:lstStyle/>
          <a:p>
            <a:r>
              <a:rPr lang="en-US" i="1" dirty="0"/>
              <a:t>Refrozen wet snow </a:t>
            </a:r>
            <a:r>
              <a:rPr lang="mr-IN" dirty="0"/>
              <a:t>–</a:t>
            </a:r>
            <a:r>
              <a:rPr lang="en-US" dirty="0"/>
              <a:t> partially melted snow that refroze</a:t>
            </a:r>
          </a:p>
          <a:p>
            <a:endParaRPr lang="en-US" dirty="0"/>
          </a:p>
          <a:p>
            <a:r>
              <a:rPr lang="en-US" i="1" dirty="0"/>
              <a:t>Sleet</a:t>
            </a:r>
            <a:r>
              <a:rPr lang="en-US" dirty="0"/>
              <a:t> </a:t>
            </a:r>
            <a:r>
              <a:rPr lang="mr-IN" dirty="0"/>
              <a:t>–</a:t>
            </a:r>
            <a:r>
              <a:rPr lang="en-US" dirty="0"/>
              <a:t> In the US, this term refers to ice pellets</a:t>
            </a:r>
          </a:p>
          <a:p>
            <a:endParaRPr lang="en-US" dirty="0"/>
          </a:p>
          <a:p>
            <a:r>
              <a:rPr lang="en-US" i="1" dirty="0"/>
              <a:t>Snow</a:t>
            </a:r>
            <a:r>
              <a:rPr lang="en-US" dirty="0"/>
              <a:t> </a:t>
            </a:r>
            <a:r>
              <a:rPr lang="mr-IN" dirty="0"/>
              <a:t>–</a:t>
            </a:r>
            <a:r>
              <a:rPr lang="en-US" dirty="0"/>
              <a:t> White or translucent ice crystals, chiefly in complex branch hexagonal form and often agglomerated into snowflakes</a:t>
            </a:r>
          </a:p>
          <a:p>
            <a:endParaRPr lang="en-US" dirty="0"/>
          </a:p>
          <a:p>
            <a:r>
              <a:rPr lang="en-US" i="1" dirty="0"/>
              <a:t>Snow pellet </a:t>
            </a:r>
            <a:r>
              <a:rPr lang="mr-IN" dirty="0"/>
              <a:t>–</a:t>
            </a:r>
            <a:r>
              <a:rPr lang="en-US" dirty="0"/>
              <a:t> White, opaque, approximately round (sometimes conical) ice particles having a </a:t>
            </a:r>
            <a:r>
              <a:rPr lang="en-US" dirty="0" err="1"/>
              <a:t>snowlike</a:t>
            </a:r>
            <a:r>
              <a:rPr lang="en-US" dirty="0"/>
              <a:t> structure, about 2-5 mm in diameter (a.k.a. </a:t>
            </a:r>
            <a:r>
              <a:rPr lang="en-US" dirty="0" err="1"/>
              <a:t>graupel</a:t>
            </a:r>
            <a:r>
              <a:rPr lang="en-US" dirty="0"/>
              <a:t>)</a:t>
            </a:r>
          </a:p>
        </p:txBody>
      </p:sp>
      <p:sp>
        <p:nvSpPr>
          <p:cNvPr id="5" name="TextBox 4"/>
          <p:cNvSpPr txBox="1"/>
          <p:nvPr/>
        </p:nvSpPr>
        <p:spPr>
          <a:xfrm>
            <a:off x="0" y="6581001"/>
            <a:ext cx="1449692" cy="276999"/>
          </a:xfrm>
          <a:prstGeom prst="rect">
            <a:avLst/>
          </a:prstGeom>
          <a:noFill/>
        </p:spPr>
        <p:txBody>
          <a:bodyPr wrap="none" rtlCol="0">
            <a:spAutoFit/>
          </a:bodyPr>
          <a:lstStyle/>
          <a:p>
            <a:pPr algn="ctr"/>
            <a:r>
              <a:rPr lang="en-US" sz="1200" dirty="0"/>
              <a:t>Stewart et al. (2015)</a:t>
            </a:r>
          </a:p>
        </p:txBody>
      </p:sp>
    </p:spTree>
    <p:extLst>
      <p:ext uri="{BB962C8B-B14F-4D97-AF65-F5344CB8AC3E}">
        <p14:creationId xmlns:p14="http://schemas.microsoft.com/office/powerpoint/2010/main" val="27515175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Definition</a:t>
            </a:r>
          </a:p>
        </p:txBody>
      </p:sp>
      <p:sp>
        <p:nvSpPr>
          <p:cNvPr id="3" name="Content Placeholder 2"/>
          <p:cNvSpPr>
            <a:spLocks noGrp="1"/>
          </p:cNvSpPr>
          <p:nvPr>
            <p:ph idx="1"/>
          </p:nvPr>
        </p:nvSpPr>
        <p:spPr/>
        <p:txBody>
          <a:bodyPr>
            <a:normAutofit/>
          </a:bodyPr>
          <a:lstStyle/>
          <a:p>
            <a:r>
              <a:rPr lang="en-US" dirty="0"/>
              <a:t>Snow-to-liquid ratio (SLR) = New snow depth / New snow water equivalent (SWE)</a:t>
            </a:r>
          </a:p>
          <a:p>
            <a:endParaRPr lang="en-US" dirty="0"/>
          </a:p>
          <a:p>
            <a:r>
              <a:rPr lang="en-US" dirty="0"/>
              <a:t>Related measures include snow density, water content, and specific gravity</a:t>
            </a:r>
          </a:p>
          <a:p>
            <a:pPr lvl="1"/>
            <a:r>
              <a:rPr lang="en-US" altLang="x-none" dirty="0">
                <a:ea typeface="ＭＳ Ｐゴシック" charset="-128"/>
              </a:rPr>
              <a:t>snow density = </a:t>
            </a:r>
            <a:r>
              <a:rPr lang="en-US" altLang="x-none" dirty="0" err="1">
                <a:ea typeface="ＭＳ Ｐゴシック" charset="-128"/>
              </a:rPr>
              <a:t>ρ</a:t>
            </a:r>
            <a:r>
              <a:rPr lang="en-US" altLang="x-none" baseline="-25000" dirty="0" err="1">
                <a:ea typeface="ＭＳ Ｐゴシック" charset="-128"/>
              </a:rPr>
              <a:t>water</a:t>
            </a:r>
            <a:r>
              <a:rPr lang="en-US" altLang="x-none" dirty="0">
                <a:ea typeface="ＭＳ Ｐゴシック" charset="-128"/>
              </a:rPr>
              <a:t> / SLR</a:t>
            </a:r>
          </a:p>
          <a:p>
            <a:pPr lvl="1"/>
            <a:r>
              <a:rPr lang="en-US" altLang="x-none" dirty="0">
                <a:ea typeface="ＭＳ Ｐゴシック" charset="-128"/>
              </a:rPr>
              <a:t>water content (%) = 100/SLR</a:t>
            </a:r>
          </a:p>
          <a:p>
            <a:pPr lvl="1"/>
            <a:r>
              <a:rPr lang="en-US" altLang="x-none" dirty="0">
                <a:ea typeface="ＭＳ Ｐゴシック" charset="-128"/>
              </a:rPr>
              <a:t>specific gravity = 1/SLR (rarely used)</a:t>
            </a:r>
          </a:p>
          <a:p>
            <a:pPr lvl="1"/>
            <a:endParaRPr lang="en-US" dirty="0"/>
          </a:p>
        </p:txBody>
      </p:sp>
    </p:spTree>
    <p:extLst>
      <p:ext uri="{BB962C8B-B14F-4D97-AF65-F5344CB8AC3E}">
        <p14:creationId xmlns:p14="http://schemas.microsoft.com/office/powerpoint/2010/main" val="41167969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SLR vs. Related Measures</a:t>
            </a:r>
          </a:p>
        </p:txBody>
      </p:sp>
      <p:graphicFrame>
        <p:nvGraphicFramePr>
          <p:cNvPr id="4" name="Table 3"/>
          <p:cNvGraphicFramePr>
            <a:graphicFrameLocks noGrp="1"/>
          </p:cNvGraphicFramePr>
          <p:nvPr>
            <p:extLst/>
          </p:nvPr>
        </p:nvGraphicFramePr>
        <p:xfrm>
          <a:off x="457200" y="1524000"/>
          <a:ext cx="8458200" cy="3840480"/>
        </p:xfrm>
        <a:graphic>
          <a:graphicData uri="http://schemas.openxmlformats.org/drawingml/2006/table">
            <a:tbl>
              <a:tblPr/>
              <a:tblGrid>
                <a:gridCol w="1898650">
                  <a:extLst>
                    <a:ext uri="{9D8B030D-6E8A-4147-A177-3AD203B41FA5}">
                      <a16:colId xmlns:a16="http://schemas.microsoft.com/office/drawing/2014/main" val="20000"/>
                    </a:ext>
                  </a:extLst>
                </a:gridCol>
                <a:gridCol w="1900238">
                  <a:extLst>
                    <a:ext uri="{9D8B030D-6E8A-4147-A177-3AD203B41FA5}">
                      <a16:colId xmlns:a16="http://schemas.microsoft.com/office/drawing/2014/main" val="20001"/>
                    </a:ext>
                  </a:extLst>
                </a:gridCol>
                <a:gridCol w="1924050">
                  <a:extLst>
                    <a:ext uri="{9D8B030D-6E8A-4147-A177-3AD203B41FA5}">
                      <a16:colId xmlns:a16="http://schemas.microsoft.com/office/drawing/2014/main" val="20002"/>
                    </a:ext>
                  </a:extLst>
                </a:gridCol>
                <a:gridCol w="2735262">
                  <a:extLst>
                    <a:ext uri="{9D8B030D-6E8A-4147-A177-3AD203B41FA5}">
                      <a16:colId xmlns:a16="http://schemas.microsoft.com/office/drawing/2014/main" val="20003"/>
                    </a:ext>
                  </a:extLst>
                </a:gridCol>
              </a:tblGrid>
              <a:tr h="347663">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37931725" indent="-37474525" eaLnBrk="0" hangingPunct="0">
                        <a:spcBef>
                          <a:spcPct val="20000"/>
                        </a:spcBef>
                        <a:buFont typeface="Arial" charset="0"/>
                        <a:defRPr sz="2400">
                          <a:solidFill>
                            <a:schemeClr val="tx1"/>
                          </a:solidFill>
                          <a:latin typeface="Calibri" charset="0"/>
                          <a:ea typeface="ＭＳ Ｐゴシック" charset="-128"/>
                        </a:defRPr>
                      </a:lvl2pPr>
                      <a:lvl3pPr eaLnBrk="0" hangingPunct="0">
                        <a:spcBef>
                          <a:spcPct val="20000"/>
                        </a:spcBef>
                        <a:defRPr sz="2000">
                          <a:solidFill>
                            <a:schemeClr val="tx1"/>
                          </a:solidFill>
                          <a:latin typeface="Calibri" charset="0"/>
                          <a:ea typeface="ＭＳ Ｐゴシック" charset="-128"/>
                        </a:defRPr>
                      </a:lvl3pPr>
                      <a:lvl4pPr eaLnBrk="0" hangingPunct="0">
                        <a:spcBef>
                          <a:spcPct val="20000"/>
                        </a:spcBef>
                        <a:defRPr>
                          <a:solidFill>
                            <a:schemeClr val="tx1"/>
                          </a:solidFill>
                          <a:latin typeface="Calibri" charset="0"/>
                          <a:ea typeface="ＭＳ Ｐゴシック" charset="-128"/>
                        </a:defRPr>
                      </a:lvl4pPr>
                      <a:lvl5pPr eaLnBrk="0" hangingPunct="0">
                        <a:spcBef>
                          <a:spcPct val="20000"/>
                        </a:spcBef>
                        <a:defRPr>
                          <a:solidFill>
                            <a:schemeClr val="tx1"/>
                          </a:solidFill>
                          <a:latin typeface="Calibri" charset="0"/>
                          <a:ea typeface="ＭＳ Ｐゴシック" charset="-128"/>
                        </a:defRPr>
                      </a:lvl5pPr>
                      <a:lvl6pPr marL="457200" eaLnBrk="0" fontAlgn="base" hangingPunct="0">
                        <a:spcBef>
                          <a:spcPct val="20000"/>
                        </a:spcBef>
                        <a:spcAft>
                          <a:spcPct val="0"/>
                        </a:spcAft>
                        <a:defRPr>
                          <a:solidFill>
                            <a:schemeClr val="tx1"/>
                          </a:solidFill>
                          <a:latin typeface="Calibri" charset="0"/>
                          <a:ea typeface="ＭＳ Ｐゴシック" charset="-128"/>
                        </a:defRPr>
                      </a:lvl6pPr>
                      <a:lvl7pPr marL="914400" eaLnBrk="0" fontAlgn="base" hangingPunct="0">
                        <a:spcBef>
                          <a:spcPct val="20000"/>
                        </a:spcBef>
                        <a:spcAft>
                          <a:spcPct val="0"/>
                        </a:spcAft>
                        <a:defRPr>
                          <a:solidFill>
                            <a:schemeClr val="tx1"/>
                          </a:solidFill>
                          <a:latin typeface="Calibri" charset="0"/>
                          <a:ea typeface="ＭＳ Ｐゴシック" charset="-128"/>
                        </a:defRPr>
                      </a:lvl7pPr>
                      <a:lvl8pPr marL="1371600" eaLnBrk="0" fontAlgn="base" hangingPunct="0">
                        <a:spcBef>
                          <a:spcPct val="20000"/>
                        </a:spcBef>
                        <a:spcAft>
                          <a:spcPct val="0"/>
                        </a:spcAft>
                        <a:defRPr>
                          <a:solidFill>
                            <a:schemeClr val="tx1"/>
                          </a:solidFill>
                          <a:latin typeface="Calibri" charset="0"/>
                          <a:ea typeface="ＭＳ Ｐゴシック" charset="-128"/>
                        </a:defRPr>
                      </a:lvl8pPr>
                      <a:lvl9pPr marL="1828800" eaLnBrk="0" fontAlgn="base" hangingPunct="0">
                        <a:spcBef>
                          <a:spcPct val="20000"/>
                        </a:spcBef>
                        <a:spcAft>
                          <a:spcPct val="0"/>
                        </a:spcAft>
                        <a:defRPr>
                          <a:solidFill>
                            <a:schemeClr val="tx1"/>
                          </a:solidFill>
                          <a:latin typeface="Calibri" charset="0"/>
                          <a:ea typeface="ＭＳ Ｐゴシック" charset="-128"/>
                        </a:defRPr>
                      </a:lvl9p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altLang="x-none" sz="2400" b="0" i="0" u="none" strike="noStrike" cap="none" normalizeH="0" baseline="0">
                          <a:ln>
                            <a:noFill/>
                          </a:ln>
                          <a:solidFill>
                            <a:schemeClr val="tx1"/>
                          </a:solidFill>
                          <a:effectLst/>
                          <a:latin typeface="Verdana" charset="0"/>
                          <a:ea typeface="ＭＳ Ｐゴシック" charset="-128"/>
                        </a:rPr>
                        <a:t> </a:t>
                      </a:r>
                    </a:p>
                  </a:txBody>
                  <a:tcPr marL="12700" marR="12700" marB="137160" anchor="b"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37931725" indent="-37474525" eaLnBrk="0" hangingPunct="0">
                        <a:spcBef>
                          <a:spcPct val="20000"/>
                        </a:spcBef>
                        <a:buFont typeface="Arial" charset="0"/>
                        <a:defRPr sz="2400">
                          <a:solidFill>
                            <a:schemeClr val="tx1"/>
                          </a:solidFill>
                          <a:latin typeface="Calibri" charset="0"/>
                          <a:ea typeface="ＭＳ Ｐゴシック" charset="-128"/>
                        </a:defRPr>
                      </a:lvl2pPr>
                      <a:lvl3pPr eaLnBrk="0" hangingPunct="0">
                        <a:spcBef>
                          <a:spcPct val="20000"/>
                        </a:spcBef>
                        <a:defRPr sz="2000">
                          <a:solidFill>
                            <a:schemeClr val="tx1"/>
                          </a:solidFill>
                          <a:latin typeface="Calibri" charset="0"/>
                          <a:ea typeface="ＭＳ Ｐゴシック" charset="-128"/>
                        </a:defRPr>
                      </a:lvl3pPr>
                      <a:lvl4pPr eaLnBrk="0" hangingPunct="0">
                        <a:spcBef>
                          <a:spcPct val="20000"/>
                        </a:spcBef>
                        <a:defRPr>
                          <a:solidFill>
                            <a:schemeClr val="tx1"/>
                          </a:solidFill>
                          <a:latin typeface="Calibri" charset="0"/>
                          <a:ea typeface="ＭＳ Ｐゴシック" charset="-128"/>
                        </a:defRPr>
                      </a:lvl4pPr>
                      <a:lvl5pPr eaLnBrk="0" hangingPunct="0">
                        <a:spcBef>
                          <a:spcPct val="20000"/>
                        </a:spcBef>
                        <a:defRPr>
                          <a:solidFill>
                            <a:schemeClr val="tx1"/>
                          </a:solidFill>
                          <a:latin typeface="Calibri" charset="0"/>
                          <a:ea typeface="ＭＳ Ｐゴシック" charset="-128"/>
                        </a:defRPr>
                      </a:lvl5pPr>
                      <a:lvl6pPr marL="457200" eaLnBrk="0" fontAlgn="base" hangingPunct="0">
                        <a:spcBef>
                          <a:spcPct val="20000"/>
                        </a:spcBef>
                        <a:spcAft>
                          <a:spcPct val="0"/>
                        </a:spcAft>
                        <a:defRPr>
                          <a:solidFill>
                            <a:schemeClr val="tx1"/>
                          </a:solidFill>
                          <a:latin typeface="Calibri" charset="0"/>
                          <a:ea typeface="ＭＳ Ｐゴシック" charset="-128"/>
                        </a:defRPr>
                      </a:lvl6pPr>
                      <a:lvl7pPr marL="914400" eaLnBrk="0" fontAlgn="base" hangingPunct="0">
                        <a:spcBef>
                          <a:spcPct val="20000"/>
                        </a:spcBef>
                        <a:spcAft>
                          <a:spcPct val="0"/>
                        </a:spcAft>
                        <a:defRPr>
                          <a:solidFill>
                            <a:schemeClr val="tx1"/>
                          </a:solidFill>
                          <a:latin typeface="Calibri" charset="0"/>
                          <a:ea typeface="ＭＳ Ｐゴシック" charset="-128"/>
                        </a:defRPr>
                      </a:lvl7pPr>
                      <a:lvl8pPr marL="1371600" eaLnBrk="0" fontAlgn="base" hangingPunct="0">
                        <a:spcBef>
                          <a:spcPct val="20000"/>
                        </a:spcBef>
                        <a:spcAft>
                          <a:spcPct val="0"/>
                        </a:spcAft>
                        <a:defRPr>
                          <a:solidFill>
                            <a:schemeClr val="tx1"/>
                          </a:solidFill>
                          <a:latin typeface="Calibri" charset="0"/>
                          <a:ea typeface="ＭＳ Ｐゴシック" charset="-128"/>
                        </a:defRPr>
                      </a:lvl8pPr>
                      <a:lvl9pPr marL="1828800" eaLnBrk="0" fontAlgn="base" hangingPunct="0">
                        <a:spcBef>
                          <a:spcPct val="20000"/>
                        </a:spcBef>
                        <a:spcAft>
                          <a:spcPct val="0"/>
                        </a:spcAft>
                        <a:defRPr>
                          <a:solidFill>
                            <a:schemeClr val="tx1"/>
                          </a:solidFill>
                          <a:latin typeface="Calibri" charset="0"/>
                          <a:ea typeface="ＭＳ Ｐゴシック" charset="-128"/>
                        </a:defRPr>
                      </a:lvl9p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altLang="x-none" sz="2400" b="1" i="0" u="none" strike="noStrike" cap="none" normalizeH="0" baseline="0">
                          <a:ln>
                            <a:noFill/>
                          </a:ln>
                          <a:solidFill>
                            <a:srgbClr val="FF0000"/>
                          </a:solidFill>
                          <a:effectLst/>
                          <a:latin typeface="Verdana" charset="0"/>
                          <a:ea typeface="ＭＳ Ｐゴシック" charset="-128"/>
                        </a:rPr>
                        <a:t>Heavy</a:t>
                      </a:r>
                    </a:p>
                  </a:txBody>
                  <a:tcPr marL="12700" marR="12700" marB="13716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37931725" indent="-37474525" eaLnBrk="0" hangingPunct="0">
                        <a:spcBef>
                          <a:spcPct val="20000"/>
                        </a:spcBef>
                        <a:buFont typeface="Arial" charset="0"/>
                        <a:defRPr sz="2400">
                          <a:solidFill>
                            <a:schemeClr val="tx1"/>
                          </a:solidFill>
                          <a:latin typeface="Calibri" charset="0"/>
                          <a:ea typeface="ＭＳ Ｐゴシック" charset="-128"/>
                        </a:defRPr>
                      </a:lvl2pPr>
                      <a:lvl3pPr eaLnBrk="0" hangingPunct="0">
                        <a:spcBef>
                          <a:spcPct val="20000"/>
                        </a:spcBef>
                        <a:defRPr sz="2000">
                          <a:solidFill>
                            <a:schemeClr val="tx1"/>
                          </a:solidFill>
                          <a:latin typeface="Calibri" charset="0"/>
                          <a:ea typeface="ＭＳ Ｐゴシック" charset="-128"/>
                        </a:defRPr>
                      </a:lvl3pPr>
                      <a:lvl4pPr eaLnBrk="0" hangingPunct="0">
                        <a:spcBef>
                          <a:spcPct val="20000"/>
                        </a:spcBef>
                        <a:defRPr>
                          <a:solidFill>
                            <a:schemeClr val="tx1"/>
                          </a:solidFill>
                          <a:latin typeface="Calibri" charset="0"/>
                          <a:ea typeface="ＭＳ Ｐゴシック" charset="-128"/>
                        </a:defRPr>
                      </a:lvl4pPr>
                      <a:lvl5pPr eaLnBrk="0" hangingPunct="0">
                        <a:spcBef>
                          <a:spcPct val="20000"/>
                        </a:spcBef>
                        <a:defRPr>
                          <a:solidFill>
                            <a:schemeClr val="tx1"/>
                          </a:solidFill>
                          <a:latin typeface="Calibri" charset="0"/>
                          <a:ea typeface="ＭＳ Ｐゴシック" charset="-128"/>
                        </a:defRPr>
                      </a:lvl5pPr>
                      <a:lvl6pPr marL="457200" eaLnBrk="0" fontAlgn="base" hangingPunct="0">
                        <a:spcBef>
                          <a:spcPct val="20000"/>
                        </a:spcBef>
                        <a:spcAft>
                          <a:spcPct val="0"/>
                        </a:spcAft>
                        <a:defRPr>
                          <a:solidFill>
                            <a:schemeClr val="tx1"/>
                          </a:solidFill>
                          <a:latin typeface="Calibri" charset="0"/>
                          <a:ea typeface="ＭＳ Ｐゴシック" charset="-128"/>
                        </a:defRPr>
                      </a:lvl6pPr>
                      <a:lvl7pPr marL="914400" eaLnBrk="0" fontAlgn="base" hangingPunct="0">
                        <a:spcBef>
                          <a:spcPct val="20000"/>
                        </a:spcBef>
                        <a:spcAft>
                          <a:spcPct val="0"/>
                        </a:spcAft>
                        <a:defRPr>
                          <a:solidFill>
                            <a:schemeClr val="tx1"/>
                          </a:solidFill>
                          <a:latin typeface="Calibri" charset="0"/>
                          <a:ea typeface="ＭＳ Ｐゴシック" charset="-128"/>
                        </a:defRPr>
                      </a:lvl7pPr>
                      <a:lvl8pPr marL="1371600" eaLnBrk="0" fontAlgn="base" hangingPunct="0">
                        <a:spcBef>
                          <a:spcPct val="20000"/>
                        </a:spcBef>
                        <a:spcAft>
                          <a:spcPct val="0"/>
                        </a:spcAft>
                        <a:defRPr>
                          <a:solidFill>
                            <a:schemeClr val="tx1"/>
                          </a:solidFill>
                          <a:latin typeface="Calibri" charset="0"/>
                          <a:ea typeface="ＭＳ Ｐゴシック" charset="-128"/>
                        </a:defRPr>
                      </a:lvl8pPr>
                      <a:lvl9pPr marL="1828800" eaLnBrk="0" fontAlgn="base" hangingPunct="0">
                        <a:spcBef>
                          <a:spcPct val="20000"/>
                        </a:spcBef>
                        <a:spcAft>
                          <a:spcPct val="0"/>
                        </a:spcAft>
                        <a:defRPr>
                          <a:solidFill>
                            <a:schemeClr val="tx1"/>
                          </a:solidFill>
                          <a:latin typeface="Calibri" charset="0"/>
                          <a:ea typeface="ＭＳ Ｐゴシック" charset="-128"/>
                        </a:defRPr>
                      </a:lvl9p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altLang="x-none" sz="2400" b="1" i="0" u="none" strike="noStrike" cap="none" normalizeH="0" baseline="0">
                          <a:ln>
                            <a:noFill/>
                          </a:ln>
                          <a:solidFill>
                            <a:srgbClr val="008000"/>
                          </a:solidFill>
                          <a:effectLst/>
                          <a:latin typeface="Verdana" charset="0"/>
                          <a:ea typeface="ＭＳ Ｐゴシック" charset="-128"/>
                        </a:rPr>
                        <a:t>Average</a:t>
                      </a:r>
                    </a:p>
                  </a:txBody>
                  <a:tcPr marL="12700" marR="12700" marB="13716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37931725" indent="-37474525" eaLnBrk="0" hangingPunct="0">
                        <a:spcBef>
                          <a:spcPct val="20000"/>
                        </a:spcBef>
                        <a:buFont typeface="Arial" charset="0"/>
                        <a:defRPr sz="2400">
                          <a:solidFill>
                            <a:schemeClr val="tx1"/>
                          </a:solidFill>
                          <a:latin typeface="Calibri" charset="0"/>
                          <a:ea typeface="ＭＳ Ｐゴシック" charset="-128"/>
                        </a:defRPr>
                      </a:lvl2pPr>
                      <a:lvl3pPr eaLnBrk="0" hangingPunct="0">
                        <a:spcBef>
                          <a:spcPct val="20000"/>
                        </a:spcBef>
                        <a:defRPr sz="2000">
                          <a:solidFill>
                            <a:schemeClr val="tx1"/>
                          </a:solidFill>
                          <a:latin typeface="Calibri" charset="0"/>
                          <a:ea typeface="ＭＳ Ｐゴシック" charset="-128"/>
                        </a:defRPr>
                      </a:lvl3pPr>
                      <a:lvl4pPr eaLnBrk="0" hangingPunct="0">
                        <a:spcBef>
                          <a:spcPct val="20000"/>
                        </a:spcBef>
                        <a:defRPr>
                          <a:solidFill>
                            <a:schemeClr val="tx1"/>
                          </a:solidFill>
                          <a:latin typeface="Calibri" charset="0"/>
                          <a:ea typeface="ＭＳ Ｐゴシック" charset="-128"/>
                        </a:defRPr>
                      </a:lvl4pPr>
                      <a:lvl5pPr eaLnBrk="0" hangingPunct="0">
                        <a:spcBef>
                          <a:spcPct val="20000"/>
                        </a:spcBef>
                        <a:defRPr>
                          <a:solidFill>
                            <a:schemeClr val="tx1"/>
                          </a:solidFill>
                          <a:latin typeface="Calibri" charset="0"/>
                          <a:ea typeface="ＭＳ Ｐゴシック" charset="-128"/>
                        </a:defRPr>
                      </a:lvl5pPr>
                      <a:lvl6pPr marL="457200" eaLnBrk="0" fontAlgn="base" hangingPunct="0">
                        <a:spcBef>
                          <a:spcPct val="20000"/>
                        </a:spcBef>
                        <a:spcAft>
                          <a:spcPct val="0"/>
                        </a:spcAft>
                        <a:defRPr>
                          <a:solidFill>
                            <a:schemeClr val="tx1"/>
                          </a:solidFill>
                          <a:latin typeface="Calibri" charset="0"/>
                          <a:ea typeface="ＭＳ Ｐゴシック" charset="-128"/>
                        </a:defRPr>
                      </a:lvl6pPr>
                      <a:lvl7pPr marL="914400" eaLnBrk="0" fontAlgn="base" hangingPunct="0">
                        <a:spcBef>
                          <a:spcPct val="20000"/>
                        </a:spcBef>
                        <a:spcAft>
                          <a:spcPct val="0"/>
                        </a:spcAft>
                        <a:defRPr>
                          <a:solidFill>
                            <a:schemeClr val="tx1"/>
                          </a:solidFill>
                          <a:latin typeface="Calibri" charset="0"/>
                          <a:ea typeface="ＭＳ Ｐゴシック" charset="-128"/>
                        </a:defRPr>
                      </a:lvl7pPr>
                      <a:lvl8pPr marL="1371600" eaLnBrk="0" fontAlgn="base" hangingPunct="0">
                        <a:spcBef>
                          <a:spcPct val="20000"/>
                        </a:spcBef>
                        <a:spcAft>
                          <a:spcPct val="0"/>
                        </a:spcAft>
                        <a:defRPr>
                          <a:solidFill>
                            <a:schemeClr val="tx1"/>
                          </a:solidFill>
                          <a:latin typeface="Calibri" charset="0"/>
                          <a:ea typeface="ＭＳ Ｐゴシック" charset="-128"/>
                        </a:defRPr>
                      </a:lvl8pPr>
                      <a:lvl9pPr marL="1828800" eaLnBrk="0" fontAlgn="base" hangingPunct="0">
                        <a:spcBef>
                          <a:spcPct val="20000"/>
                        </a:spcBef>
                        <a:spcAft>
                          <a:spcPct val="0"/>
                        </a:spcAft>
                        <a:defRPr>
                          <a:solidFill>
                            <a:schemeClr val="tx1"/>
                          </a:solidFill>
                          <a:latin typeface="Calibri" charset="0"/>
                          <a:ea typeface="ＭＳ Ｐゴシック" charset="-128"/>
                        </a:defRPr>
                      </a:lvl9p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altLang="x-none" sz="2400" b="1" i="0" u="none" strike="noStrike" cap="none" normalizeH="0" baseline="0">
                          <a:ln>
                            <a:noFill/>
                          </a:ln>
                          <a:solidFill>
                            <a:srgbClr val="3366FF"/>
                          </a:solidFill>
                          <a:effectLst/>
                          <a:latin typeface="Verdana" charset="0"/>
                          <a:ea typeface="ＭＳ Ｐゴシック" charset="-128"/>
                        </a:rPr>
                        <a:t>Light</a:t>
                      </a:r>
                    </a:p>
                  </a:txBody>
                  <a:tcPr marL="12700" marR="12700" marB="137160"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347663">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37931725" indent="-37474525" eaLnBrk="0" hangingPunct="0">
                        <a:spcBef>
                          <a:spcPct val="20000"/>
                        </a:spcBef>
                        <a:buFont typeface="Arial" charset="0"/>
                        <a:defRPr sz="2400">
                          <a:solidFill>
                            <a:schemeClr val="tx1"/>
                          </a:solidFill>
                          <a:latin typeface="Calibri" charset="0"/>
                          <a:ea typeface="ＭＳ Ｐゴシック" charset="-128"/>
                        </a:defRPr>
                      </a:lvl2pPr>
                      <a:lvl3pPr eaLnBrk="0" hangingPunct="0">
                        <a:spcBef>
                          <a:spcPct val="20000"/>
                        </a:spcBef>
                        <a:defRPr sz="2000">
                          <a:solidFill>
                            <a:schemeClr val="tx1"/>
                          </a:solidFill>
                          <a:latin typeface="Calibri" charset="0"/>
                          <a:ea typeface="ＭＳ Ｐゴシック" charset="-128"/>
                        </a:defRPr>
                      </a:lvl3pPr>
                      <a:lvl4pPr eaLnBrk="0" hangingPunct="0">
                        <a:spcBef>
                          <a:spcPct val="20000"/>
                        </a:spcBef>
                        <a:defRPr>
                          <a:solidFill>
                            <a:schemeClr val="tx1"/>
                          </a:solidFill>
                          <a:latin typeface="Calibri" charset="0"/>
                          <a:ea typeface="ＭＳ Ｐゴシック" charset="-128"/>
                        </a:defRPr>
                      </a:lvl4pPr>
                      <a:lvl5pPr eaLnBrk="0" hangingPunct="0">
                        <a:spcBef>
                          <a:spcPct val="20000"/>
                        </a:spcBef>
                        <a:defRPr>
                          <a:solidFill>
                            <a:schemeClr val="tx1"/>
                          </a:solidFill>
                          <a:latin typeface="Calibri" charset="0"/>
                          <a:ea typeface="ＭＳ Ｐゴシック" charset="-128"/>
                        </a:defRPr>
                      </a:lvl5pPr>
                      <a:lvl6pPr marL="457200" eaLnBrk="0" fontAlgn="base" hangingPunct="0">
                        <a:spcBef>
                          <a:spcPct val="20000"/>
                        </a:spcBef>
                        <a:spcAft>
                          <a:spcPct val="0"/>
                        </a:spcAft>
                        <a:defRPr>
                          <a:solidFill>
                            <a:schemeClr val="tx1"/>
                          </a:solidFill>
                          <a:latin typeface="Calibri" charset="0"/>
                          <a:ea typeface="ＭＳ Ｐゴシック" charset="-128"/>
                        </a:defRPr>
                      </a:lvl6pPr>
                      <a:lvl7pPr marL="914400" eaLnBrk="0" fontAlgn="base" hangingPunct="0">
                        <a:spcBef>
                          <a:spcPct val="20000"/>
                        </a:spcBef>
                        <a:spcAft>
                          <a:spcPct val="0"/>
                        </a:spcAft>
                        <a:defRPr>
                          <a:solidFill>
                            <a:schemeClr val="tx1"/>
                          </a:solidFill>
                          <a:latin typeface="Calibri" charset="0"/>
                          <a:ea typeface="ＭＳ Ｐゴシック" charset="-128"/>
                        </a:defRPr>
                      </a:lvl7pPr>
                      <a:lvl8pPr marL="1371600" eaLnBrk="0" fontAlgn="base" hangingPunct="0">
                        <a:spcBef>
                          <a:spcPct val="20000"/>
                        </a:spcBef>
                        <a:spcAft>
                          <a:spcPct val="0"/>
                        </a:spcAft>
                        <a:defRPr>
                          <a:solidFill>
                            <a:schemeClr val="tx1"/>
                          </a:solidFill>
                          <a:latin typeface="Calibri" charset="0"/>
                          <a:ea typeface="ＭＳ Ｐゴシック" charset="-128"/>
                        </a:defRPr>
                      </a:lvl8pPr>
                      <a:lvl9pPr marL="1828800" eaLnBrk="0" fontAlgn="base" hangingPunct="0">
                        <a:spcBef>
                          <a:spcPct val="20000"/>
                        </a:spcBef>
                        <a:spcAft>
                          <a:spcPct val="0"/>
                        </a:spcAft>
                        <a:defRPr>
                          <a:solidFill>
                            <a:schemeClr val="tx1"/>
                          </a:solidFill>
                          <a:latin typeface="Calibri" charset="0"/>
                          <a:ea typeface="ＭＳ Ｐゴシック" charset="-128"/>
                        </a:defRPr>
                      </a:lvl9p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altLang="x-none" sz="2400" b="1" i="0" u="none" strike="noStrike" cap="none" normalizeH="0" baseline="0" dirty="0">
                          <a:ln>
                            <a:noFill/>
                          </a:ln>
                          <a:solidFill>
                            <a:schemeClr val="bg1"/>
                          </a:solidFill>
                          <a:effectLst/>
                          <a:latin typeface="Verdana" charset="0"/>
                          <a:ea typeface="ＭＳ Ｐゴシック" charset="-128"/>
                        </a:rPr>
                        <a:t>SLR</a:t>
                      </a:r>
                    </a:p>
                  </a:txBody>
                  <a:tcPr marL="12700" marR="12700" marB="137160" anchor="b"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37931725" indent="-37474525" eaLnBrk="0" hangingPunct="0">
                        <a:spcBef>
                          <a:spcPct val="20000"/>
                        </a:spcBef>
                        <a:buFont typeface="Arial" charset="0"/>
                        <a:defRPr sz="2400">
                          <a:solidFill>
                            <a:schemeClr val="tx1"/>
                          </a:solidFill>
                          <a:latin typeface="Calibri" charset="0"/>
                          <a:ea typeface="ＭＳ Ｐゴシック" charset="-128"/>
                        </a:defRPr>
                      </a:lvl2pPr>
                      <a:lvl3pPr eaLnBrk="0" hangingPunct="0">
                        <a:spcBef>
                          <a:spcPct val="20000"/>
                        </a:spcBef>
                        <a:defRPr sz="2000">
                          <a:solidFill>
                            <a:schemeClr val="tx1"/>
                          </a:solidFill>
                          <a:latin typeface="Calibri" charset="0"/>
                          <a:ea typeface="ＭＳ Ｐゴシック" charset="-128"/>
                        </a:defRPr>
                      </a:lvl3pPr>
                      <a:lvl4pPr eaLnBrk="0" hangingPunct="0">
                        <a:spcBef>
                          <a:spcPct val="20000"/>
                        </a:spcBef>
                        <a:defRPr>
                          <a:solidFill>
                            <a:schemeClr val="tx1"/>
                          </a:solidFill>
                          <a:latin typeface="Calibri" charset="0"/>
                          <a:ea typeface="ＭＳ Ｐゴシック" charset="-128"/>
                        </a:defRPr>
                      </a:lvl4pPr>
                      <a:lvl5pPr eaLnBrk="0" hangingPunct="0">
                        <a:spcBef>
                          <a:spcPct val="20000"/>
                        </a:spcBef>
                        <a:defRPr>
                          <a:solidFill>
                            <a:schemeClr val="tx1"/>
                          </a:solidFill>
                          <a:latin typeface="Calibri" charset="0"/>
                          <a:ea typeface="ＭＳ Ｐゴシック" charset="-128"/>
                        </a:defRPr>
                      </a:lvl5pPr>
                      <a:lvl6pPr marL="457200" eaLnBrk="0" fontAlgn="base" hangingPunct="0">
                        <a:spcBef>
                          <a:spcPct val="20000"/>
                        </a:spcBef>
                        <a:spcAft>
                          <a:spcPct val="0"/>
                        </a:spcAft>
                        <a:defRPr>
                          <a:solidFill>
                            <a:schemeClr val="tx1"/>
                          </a:solidFill>
                          <a:latin typeface="Calibri" charset="0"/>
                          <a:ea typeface="ＭＳ Ｐゴシック" charset="-128"/>
                        </a:defRPr>
                      </a:lvl6pPr>
                      <a:lvl7pPr marL="914400" eaLnBrk="0" fontAlgn="base" hangingPunct="0">
                        <a:spcBef>
                          <a:spcPct val="20000"/>
                        </a:spcBef>
                        <a:spcAft>
                          <a:spcPct val="0"/>
                        </a:spcAft>
                        <a:defRPr>
                          <a:solidFill>
                            <a:schemeClr val="tx1"/>
                          </a:solidFill>
                          <a:latin typeface="Calibri" charset="0"/>
                          <a:ea typeface="ＭＳ Ｐゴシック" charset="-128"/>
                        </a:defRPr>
                      </a:lvl7pPr>
                      <a:lvl8pPr marL="1371600" eaLnBrk="0" fontAlgn="base" hangingPunct="0">
                        <a:spcBef>
                          <a:spcPct val="20000"/>
                        </a:spcBef>
                        <a:spcAft>
                          <a:spcPct val="0"/>
                        </a:spcAft>
                        <a:defRPr>
                          <a:solidFill>
                            <a:schemeClr val="tx1"/>
                          </a:solidFill>
                          <a:latin typeface="Calibri" charset="0"/>
                          <a:ea typeface="ＭＳ Ｐゴシック" charset="-128"/>
                        </a:defRPr>
                      </a:lvl8pPr>
                      <a:lvl9pPr marL="1828800" eaLnBrk="0" fontAlgn="base" hangingPunct="0">
                        <a:spcBef>
                          <a:spcPct val="20000"/>
                        </a:spcBef>
                        <a:spcAft>
                          <a:spcPct val="0"/>
                        </a:spcAft>
                        <a:defRPr>
                          <a:solidFill>
                            <a:schemeClr val="tx1"/>
                          </a:solidFill>
                          <a:latin typeface="Calibri" charset="0"/>
                          <a:ea typeface="ＭＳ Ｐゴシック" charset="-128"/>
                        </a:defRPr>
                      </a:lvl9p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altLang="x-none" sz="2400" b="0" i="0" u="none" strike="noStrike" cap="none" normalizeH="0" baseline="0">
                          <a:ln>
                            <a:noFill/>
                          </a:ln>
                          <a:solidFill>
                            <a:srgbClr val="FF0000"/>
                          </a:solidFill>
                          <a:effectLst/>
                          <a:latin typeface="Verdana" charset="0"/>
                          <a:ea typeface="ＭＳ Ｐゴシック" charset="-128"/>
                        </a:rPr>
                        <a:t>7:1</a:t>
                      </a:r>
                    </a:p>
                  </a:txBody>
                  <a:tcPr marL="12700" marR="12700" marB="13716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37931725" indent="-37474525" eaLnBrk="0" hangingPunct="0">
                        <a:spcBef>
                          <a:spcPct val="20000"/>
                        </a:spcBef>
                        <a:buFont typeface="Arial" charset="0"/>
                        <a:defRPr sz="2400">
                          <a:solidFill>
                            <a:schemeClr val="tx1"/>
                          </a:solidFill>
                          <a:latin typeface="Calibri" charset="0"/>
                          <a:ea typeface="ＭＳ Ｐゴシック" charset="-128"/>
                        </a:defRPr>
                      </a:lvl2pPr>
                      <a:lvl3pPr eaLnBrk="0" hangingPunct="0">
                        <a:spcBef>
                          <a:spcPct val="20000"/>
                        </a:spcBef>
                        <a:defRPr sz="2000">
                          <a:solidFill>
                            <a:schemeClr val="tx1"/>
                          </a:solidFill>
                          <a:latin typeface="Calibri" charset="0"/>
                          <a:ea typeface="ＭＳ Ｐゴシック" charset="-128"/>
                        </a:defRPr>
                      </a:lvl3pPr>
                      <a:lvl4pPr eaLnBrk="0" hangingPunct="0">
                        <a:spcBef>
                          <a:spcPct val="20000"/>
                        </a:spcBef>
                        <a:defRPr>
                          <a:solidFill>
                            <a:schemeClr val="tx1"/>
                          </a:solidFill>
                          <a:latin typeface="Calibri" charset="0"/>
                          <a:ea typeface="ＭＳ Ｐゴシック" charset="-128"/>
                        </a:defRPr>
                      </a:lvl4pPr>
                      <a:lvl5pPr eaLnBrk="0" hangingPunct="0">
                        <a:spcBef>
                          <a:spcPct val="20000"/>
                        </a:spcBef>
                        <a:defRPr>
                          <a:solidFill>
                            <a:schemeClr val="tx1"/>
                          </a:solidFill>
                          <a:latin typeface="Calibri" charset="0"/>
                          <a:ea typeface="ＭＳ Ｐゴシック" charset="-128"/>
                        </a:defRPr>
                      </a:lvl5pPr>
                      <a:lvl6pPr marL="457200" eaLnBrk="0" fontAlgn="base" hangingPunct="0">
                        <a:spcBef>
                          <a:spcPct val="20000"/>
                        </a:spcBef>
                        <a:spcAft>
                          <a:spcPct val="0"/>
                        </a:spcAft>
                        <a:defRPr>
                          <a:solidFill>
                            <a:schemeClr val="tx1"/>
                          </a:solidFill>
                          <a:latin typeface="Calibri" charset="0"/>
                          <a:ea typeface="ＭＳ Ｐゴシック" charset="-128"/>
                        </a:defRPr>
                      </a:lvl6pPr>
                      <a:lvl7pPr marL="914400" eaLnBrk="0" fontAlgn="base" hangingPunct="0">
                        <a:spcBef>
                          <a:spcPct val="20000"/>
                        </a:spcBef>
                        <a:spcAft>
                          <a:spcPct val="0"/>
                        </a:spcAft>
                        <a:defRPr>
                          <a:solidFill>
                            <a:schemeClr val="tx1"/>
                          </a:solidFill>
                          <a:latin typeface="Calibri" charset="0"/>
                          <a:ea typeface="ＭＳ Ｐゴシック" charset="-128"/>
                        </a:defRPr>
                      </a:lvl7pPr>
                      <a:lvl8pPr marL="1371600" eaLnBrk="0" fontAlgn="base" hangingPunct="0">
                        <a:spcBef>
                          <a:spcPct val="20000"/>
                        </a:spcBef>
                        <a:spcAft>
                          <a:spcPct val="0"/>
                        </a:spcAft>
                        <a:defRPr>
                          <a:solidFill>
                            <a:schemeClr val="tx1"/>
                          </a:solidFill>
                          <a:latin typeface="Calibri" charset="0"/>
                          <a:ea typeface="ＭＳ Ｐゴシック" charset="-128"/>
                        </a:defRPr>
                      </a:lvl8pPr>
                      <a:lvl9pPr marL="1828800" eaLnBrk="0" fontAlgn="base" hangingPunct="0">
                        <a:spcBef>
                          <a:spcPct val="20000"/>
                        </a:spcBef>
                        <a:spcAft>
                          <a:spcPct val="0"/>
                        </a:spcAft>
                        <a:defRPr>
                          <a:solidFill>
                            <a:schemeClr val="tx1"/>
                          </a:solidFill>
                          <a:latin typeface="Calibri" charset="0"/>
                          <a:ea typeface="ＭＳ Ｐゴシック" charset="-128"/>
                        </a:defRPr>
                      </a:lvl9p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altLang="x-none" sz="2400" b="0" i="0" u="none" strike="noStrike" cap="none" normalizeH="0" baseline="0">
                          <a:ln>
                            <a:noFill/>
                          </a:ln>
                          <a:solidFill>
                            <a:srgbClr val="008000"/>
                          </a:solidFill>
                          <a:effectLst/>
                          <a:latin typeface="Verdana" charset="0"/>
                          <a:ea typeface="ＭＳ Ｐゴシック" charset="-128"/>
                        </a:rPr>
                        <a:t>14:1</a:t>
                      </a:r>
                    </a:p>
                  </a:txBody>
                  <a:tcPr marL="12700" marR="12700" marB="13716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37931725" indent="-37474525" eaLnBrk="0" hangingPunct="0">
                        <a:spcBef>
                          <a:spcPct val="20000"/>
                        </a:spcBef>
                        <a:buFont typeface="Arial" charset="0"/>
                        <a:defRPr sz="2400">
                          <a:solidFill>
                            <a:schemeClr val="tx1"/>
                          </a:solidFill>
                          <a:latin typeface="Calibri" charset="0"/>
                          <a:ea typeface="ＭＳ Ｐゴシック" charset="-128"/>
                        </a:defRPr>
                      </a:lvl2pPr>
                      <a:lvl3pPr eaLnBrk="0" hangingPunct="0">
                        <a:spcBef>
                          <a:spcPct val="20000"/>
                        </a:spcBef>
                        <a:defRPr sz="2000">
                          <a:solidFill>
                            <a:schemeClr val="tx1"/>
                          </a:solidFill>
                          <a:latin typeface="Calibri" charset="0"/>
                          <a:ea typeface="ＭＳ Ｐゴシック" charset="-128"/>
                        </a:defRPr>
                      </a:lvl3pPr>
                      <a:lvl4pPr eaLnBrk="0" hangingPunct="0">
                        <a:spcBef>
                          <a:spcPct val="20000"/>
                        </a:spcBef>
                        <a:defRPr>
                          <a:solidFill>
                            <a:schemeClr val="tx1"/>
                          </a:solidFill>
                          <a:latin typeface="Calibri" charset="0"/>
                          <a:ea typeface="ＭＳ Ｐゴシック" charset="-128"/>
                        </a:defRPr>
                      </a:lvl4pPr>
                      <a:lvl5pPr eaLnBrk="0" hangingPunct="0">
                        <a:spcBef>
                          <a:spcPct val="20000"/>
                        </a:spcBef>
                        <a:defRPr>
                          <a:solidFill>
                            <a:schemeClr val="tx1"/>
                          </a:solidFill>
                          <a:latin typeface="Calibri" charset="0"/>
                          <a:ea typeface="ＭＳ Ｐゴシック" charset="-128"/>
                        </a:defRPr>
                      </a:lvl5pPr>
                      <a:lvl6pPr marL="457200" eaLnBrk="0" fontAlgn="base" hangingPunct="0">
                        <a:spcBef>
                          <a:spcPct val="20000"/>
                        </a:spcBef>
                        <a:spcAft>
                          <a:spcPct val="0"/>
                        </a:spcAft>
                        <a:defRPr>
                          <a:solidFill>
                            <a:schemeClr val="tx1"/>
                          </a:solidFill>
                          <a:latin typeface="Calibri" charset="0"/>
                          <a:ea typeface="ＭＳ Ｐゴシック" charset="-128"/>
                        </a:defRPr>
                      </a:lvl6pPr>
                      <a:lvl7pPr marL="914400" eaLnBrk="0" fontAlgn="base" hangingPunct="0">
                        <a:spcBef>
                          <a:spcPct val="20000"/>
                        </a:spcBef>
                        <a:spcAft>
                          <a:spcPct val="0"/>
                        </a:spcAft>
                        <a:defRPr>
                          <a:solidFill>
                            <a:schemeClr val="tx1"/>
                          </a:solidFill>
                          <a:latin typeface="Calibri" charset="0"/>
                          <a:ea typeface="ＭＳ Ｐゴシック" charset="-128"/>
                        </a:defRPr>
                      </a:lvl7pPr>
                      <a:lvl8pPr marL="1371600" eaLnBrk="0" fontAlgn="base" hangingPunct="0">
                        <a:spcBef>
                          <a:spcPct val="20000"/>
                        </a:spcBef>
                        <a:spcAft>
                          <a:spcPct val="0"/>
                        </a:spcAft>
                        <a:defRPr>
                          <a:solidFill>
                            <a:schemeClr val="tx1"/>
                          </a:solidFill>
                          <a:latin typeface="Calibri" charset="0"/>
                          <a:ea typeface="ＭＳ Ｐゴシック" charset="-128"/>
                        </a:defRPr>
                      </a:lvl8pPr>
                      <a:lvl9pPr marL="1828800" eaLnBrk="0" fontAlgn="base" hangingPunct="0">
                        <a:spcBef>
                          <a:spcPct val="20000"/>
                        </a:spcBef>
                        <a:spcAft>
                          <a:spcPct val="0"/>
                        </a:spcAft>
                        <a:defRPr>
                          <a:solidFill>
                            <a:schemeClr val="tx1"/>
                          </a:solidFill>
                          <a:latin typeface="Calibri" charset="0"/>
                          <a:ea typeface="ＭＳ Ｐゴシック" charset="-128"/>
                        </a:defRPr>
                      </a:lvl9p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altLang="x-none" sz="2400" b="0" i="0" u="none" strike="noStrike" cap="none" normalizeH="0" baseline="0">
                          <a:ln>
                            <a:noFill/>
                          </a:ln>
                          <a:solidFill>
                            <a:srgbClr val="3366FF"/>
                          </a:solidFill>
                          <a:effectLst/>
                          <a:latin typeface="Verdana" charset="0"/>
                          <a:ea typeface="ＭＳ Ｐゴシック" charset="-128"/>
                        </a:rPr>
                        <a:t>25:1</a:t>
                      </a:r>
                    </a:p>
                  </a:txBody>
                  <a:tcPr marL="12700" marR="12700" marB="137160"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1"/>
                  </a:ext>
                </a:extLst>
              </a:tr>
              <a:tr h="682625">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37931725" indent="-37474525" eaLnBrk="0" hangingPunct="0">
                        <a:spcBef>
                          <a:spcPct val="20000"/>
                        </a:spcBef>
                        <a:buFont typeface="Arial" charset="0"/>
                        <a:defRPr sz="2400">
                          <a:solidFill>
                            <a:schemeClr val="tx1"/>
                          </a:solidFill>
                          <a:latin typeface="Calibri" charset="0"/>
                          <a:ea typeface="ＭＳ Ｐゴシック" charset="-128"/>
                        </a:defRPr>
                      </a:lvl2pPr>
                      <a:lvl3pPr eaLnBrk="0" hangingPunct="0">
                        <a:spcBef>
                          <a:spcPct val="20000"/>
                        </a:spcBef>
                        <a:defRPr sz="2000">
                          <a:solidFill>
                            <a:schemeClr val="tx1"/>
                          </a:solidFill>
                          <a:latin typeface="Calibri" charset="0"/>
                          <a:ea typeface="ＭＳ Ｐゴシック" charset="-128"/>
                        </a:defRPr>
                      </a:lvl3pPr>
                      <a:lvl4pPr eaLnBrk="0" hangingPunct="0">
                        <a:spcBef>
                          <a:spcPct val="20000"/>
                        </a:spcBef>
                        <a:defRPr>
                          <a:solidFill>
                            <a:schemeClr val="tx1"/>
                          </a:solidFill>
                          <a:latin typeface="Calibri" charset="0"/>
                          <a:ea typeface="ＭＳ Ｐゴシック" charset="-128"/>
                        </a:defRPr>
                      </a:lvl4pPr>
                      <a:lvl5pPr eaLnBrk="0" hangingPunct="0">
                        <a:spcBef>
                          <a:spcPct val="20000"/>
                        </a:spcBef>
                        <a:defRPr>
                          <a:solidFill>
                            <a:schemeClr val="tx1"/>
                          </a:solidFill>
                          <a:latin typeface="Calibri" charset="0"/>
                          <a:ea typeface="ＭＳ Ｐゴシック" charset="-128"/>
                        </a:defRPr>
                      </a:lvl5pPr>
                      <a:lvl6pPr marL="457200" eaLnBrk="0" fontAlgn="base" hangingPunct="0">
                        <a:spcBef>
                          <a:spcPct val="20000"/>
                        </a:spcBef>
                        <a:spcAft>
                          <a:spcPct val="0"/>
                        </a:spcAft>
                        <a:defRPr>
                          <a:solidFill>
                            <a:schemeClr val="tx1"/>
                          </a:solidFill>
                          <a:latin typeface="Calibri" charset="0"/>
                          <a:ea typeface="ＭＳ Ｐゴシック" charset="-128"/>
                        </a:defRPr>
                      </a:lvl6pPr>
                      <a:lvl7pPr marL="914400" eaLnBrk="0" fontAlgn="base" hangingPunct="0">
                        <a:spcBef>
                          <a:spcPct val="20000"/>
                        </a:spcBef>
                        <a:spcAft>
                          <a:spcPct val="0"/>
                        </a:spcAft>
                        <a:defRPr>
                          <a:solidFill>
                            <a:schemeClr val="tx1"/>
                          </a:solidFill>
                          <a:latin typeface="Calibri" charset="0"/>
                          <a:ea typeface="ＭＳ Ｐゴシック" charset="-128"/>
                        </a:defRPr>
                      </a:lvl7pPr>
                      <a:lvl8pPr marL="1371600" eaLnBrk="0" fontAlgn="base" hangingPunct="0">
                        <a:spcBef>
                          <a:spcPct val="20000"/>
                        </a:spcBef>
                        <a:spcAft>
                          <a:spcPct val="0"/>
                        </a:spcAft>
                        <a:defRPr>
                          <a:solidFill>
                            <a:schemeClr val="tx1"/>
                          </a:solidFill>
                          <a:latin typeface="Calibri" charset="0"/>
                          <a:ea typeface="ＭＳ Ｐゴシック" charset="-128"/>
                        </a:defRPr>
                      </a:lvl8pPr>
                      <a:lvl9pPr marL="1828800" eaLnBrk="0" fontAlgn="base" hangingPunct="0">
                        <a:spcBef>
                          <a:spcPct val="20000"/>
                        </a:spcBef>
                        <a:spcAft>
                          <a:spcPct val="0"/>
                        </a:spcAft>
                        <a:defRPr>
                          <a:solidFill>
                            <a:schemeClr val="tx1"/>
                          </a:solidFill>
                          <a:latin typeface="Calibri" charset="0"/>
                          <a:ea typeface="ＭＳ Ｐゴシック" charset="-128"/>
                        </a:defRPr>
                      </a:lvl9p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altLang="x-none" sz="2400" b="1" i="0" u="none" strike="noStrike" cap="none" normalizeH="0" baseline="0">
                          <a:ln>
                            <a:noFill/>
                          </a:ln>
                          <a:solidFill>
                            <a:schemeClr val="bg1"/>
                          </a:solidFill>
                          <a:effectLst/>
                          <a:latin typeface="Verdana" charset="0"/>
                          <a:ea typeface="ＭＳ Ｐゴシック" charset="-128"/>
                        </a:rPr>
                        <a:t>Snow density</a:t>
                      </a:r>
                    </a:p>
                  </a:txBody>
                  <a:tcPr marL="12700" marR="12700" marB="137160" anchor="b"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37931725" indent="-37474525" eaLnBrk="0" hangingPunct="0">
                        <a:spcBef>
                          <a:spcPct val="20000"/>
                        </a:spcBef>
                        <a:buFont typeface="Arial" charset="0"/>
                        <a:defRPr sz="2400">
                          <a:solidFill>
                            <a:schemeClr val="tx1"/>
                          </a:solidFill>
                          <a:latin typeface="Calibri" charset="0"/>
                          <a:ea typeface="ＭＳ Ｐゴシック" charset="-128"/>
                        </a:defRPr>
                      </a:lvl2pPr>
                      <a:lvl3pPr eaLnBrk="0" hangingPunct="0">
                        <a:spcBef>
                          <a:spcPct val="20000"/>
                        </a:spcBef>
                        <a:defRPr sz="2000">
                          <a:solidFill>
                            <a:schemeClr val="tx1"/>
                          </a:solidFill>
                          <a:latin typeface="Calibri" charset="0"/>
                          <a:ea typeface="ＭＳ Ｐゴシック" charset="-128"/>
                        </a:defRPr>
                      </a:lvl3pPr>
                      <a:lvl4pPr eaLnBrk="0" hangingPunct="0">
                        <a:spcBef>
                          <a:spcPct val="20000"/>
                        </a:spcBef>
                        <a:defRPr>
                          <a:solidFill>
                            <a:schemeClr val="tx1"/>
                          </a:solidFill>
                          <a:latin typeface="Calibri" charset="0"/>
                          <a:ea typeface="ＭＳ Ｐゴシック" charset="-128"/>
                        </a:defRPr>
                      </a:lvl4pPr>
                      <a:lvl5pPr eaLnBrk="0" hangingPunct="0">
                        <a:spcBef>
                          <a:spcPct val="20000"/>
                        </a:spcBef>
                        <a:defRPr>
                          <a:solidFill>
                            <a:schemeClr val="tx1"/>
                          </a:solidFill>
                          <a:latin typeface="Calibri" charset="0"/>
                          <a:ea typeface="ＭＳ Ｐゴシック" charset="-128"/>
                        </a:defRPr>
                      </a:lvl5pPr>
                      <a:lvl6pPr marL="457200" eaLnBrk="0" fontAlgn="base" hangingPunct="0">
                        <a:spcBef>
                          <a:spcPct val="20000"/>
                        </a:spcBef>
                        <a:spcAft>
                          <a:spcPct val="0"/>
                        </a:spcAft>
                        <a:defRPr>
                          <a:solidFill>
                            <a:schemeClr val="tx1"/>
                          </a:solidFill>
                          <a:latin typeface="Calibri" charset="0"/>
                          <a:ea typeface="ＭＳ Ｐゴシック" charset="-128"/>
                        </a:defRPr>
                      </a:lvl6pPr>
                      <a:lvl7pPr marL="914400" eaLnBrk="0" fontAlgn="base" hangingPunct="0">
                        <a:spcBef>
                          <a:spcPct val="20000"/>
                        </a:spcBef>
                        <a:spcAft>
                          <a:spcPct val="0"/>
                        </a:spcAft>
                        <a:defRPr>
                          <a:solidFill>
                            <a:schemeClr val="tx1"/>
                          </a:solidFill>
                          <a:latin typeface="Calibri" charset="0"/>
                          <a:ea typeface="ＭＳ Ｐゴシック" charset="-128"/>
                        </a:defRPr>
                      </a:lvl7pPr>
                      <a:lvl8pPr marL="1371600" eaLnBrk="0" fontAlgn="base" hangingPunct="0">
                        <a:spcBef>
                          <a:spcPct val="20000"/>
                        </a:spcBef>
                        <a:spcAft>
                          <a:spcPct val="0"/>
                        </a:spcAft>
                        <a:defRPr>
                          <a:solidFill>
                            <a:schemeClr val="tx1"/>
                          </a:solidFill>
                          <a:latin typeface="Calibri" charset="0"/>
                          <a:ea typeface="ＭＳ Ｐゴシック" charset="-128"/>
                        </a:defRPr>
                      </a:lvl8pPr>
                      <a:lvl9pPr marL="1828800" eaLnBrk="0" fontAlgn="base" hangingPunct="0">
                        <a:spcBef>
                          <a:spcPct val="20000"/>
                        </a:spcBef>
                        <a:spcAft>
                          <a:spcPct val="0"/>
                        </a:spcAft>
                        <a:defRPr>
                          <a:solidFill>
                            <a:schemeClr val="tx1"/>
                          </a:solidFill>
                          <a:latin typeface="Calibri" charset="0"/>
                          <a:ea typeface="ＭＳ Ｐゴシック" charset="-128"/>
                        </a:defRPr>
                      </a:lvl9p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altLang="x-none" sz="2400" b="0" i="0" u="none" strike="noStrike" cap="none" normalizeH="0" baseline="0">
                          <a:ln>
                            <a:noFill/>
                          </a:ln>
                          <a:solidFill>
                            <a:srgbClr val="FF0000"/>
                          </a:solidFill>
                          <a:effectLst/>
                          <a:latin typeface="Verdana" charset="0"/>
                          <a:ea typeface="ＭＳ Ｐゴシック" charset="-128"/>
                        </a:rPr>
                        <a:t>143 kg m</a:t>
                      </a:r>
                      <a:r>
                        <a:rPr kumimoji="0" lang="en-US" altLang="x-none" sz="2400" b="0" i="0" u="none" strike="noStrike" cap="none" normalizeH="0" baseline="30000">
                          <a:ln>
                            <a:noFill/>
                          </a:ln>
                          <a:solidFill>
                            <a:srgbClr val="FF0000"/>
                          </a:solidFill>
                          <a:effectLst/>
                          <a:latin typeface="Verdana" charset="0"/>
                          <a:ea typeface="ＭＳ Ｐゴシック" charset="-128"/>
                        </a:rPr>
                        <a:t>-3</a:t>
                      </a:r>
                    </a:p>
                  </a:txBody>
                  <a:tcPr marL="12700" marR="12700" marB="13716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37931725" indent="-37474525" eaLnBrk="0" hangingPunct="0">
                        <a:spcBef>
                          <a:spcPct val="20000"/>
                        </a:spcBef>
                        <a:buFont typeface="Arial" charset="0"/>
                        <a:defRPr sz="2400">
                          <a:solidFill>
                            <a:schemeClr val="tx1"/>
                          </a:solidFill>
                          <a:latin typeface="Calibri" charset="0"/>
                          <a:ea typeface="ＭＳ Ｐゴシック" charset="-128"/>
                        </a:defRPr>
                      </a:lvl2pPr>
                      <a:lvl3pPr eaLnBrk="0" hangingPunct="0">
                        <a:spcBef>
                          <a:spcPct val="20000"/>
                        </a:spcBef>
                        <a:defRPr sz="2000">
                          <a:solidFill>
                            <a:schemeClr val="tx1"/>
                          </a:solidFill>
                          <a:latin typeface="Calibri" charset="0"/>
                          <a:ea typeface="ＭＳ Ｐゴシック" charset="-128"/>
                        </a:defRPr>
                      </a:lvl3pPr>
                      <a:lvl4pPr eaLnBrk="0" hangingPunct="0">
                        <a:spcBef>
                          <a:spcPct val="20000"/>
                        </a:spcBef>
                        <a:defRPr>
                          <a:solidFill>
                            <a:schemeClr val="tx1"/>
                          </a:solidFill>
                          <a:latin typeface="Calibri" charset="0"/>
                          <a:ea typeface="ＭＳ Ｐゴシック" charset="-128"/>
                        </a:defRPr>
                      </a:lvl4pPr>
                      <a:lvl5pPr eaLnBrk="0" hangingPunct="0">
                        <a:spcBef>
                          <a:spcPct val="20000"/>
                        </a:spcBef>
                        <a:defRPr>
                          <a:solidFill>
                            <a:schemeClr val="tx1"/>
                          </a:solidFill>
                          <a:latin typeface="Calibri" charset="0"/>
                          <a:ea typeface="ＭＳ Ｐゴシック" charset="-128"/>
                        </a:defRPr>
                      </a:lvl5pPr>
                      <a:lvl6pPr marL="457200" eaLnBrk="0" fontAlgn="base" hangingPunct="0">
                        <a:spcBef>
                          <a:spcPct val="20000"/>
                        </a:spcBef>
                        <a:spcAft>
                          <a:spcPct val="0"/>
                        </a:spcAft>
                        <a:defRPr>
                          <a:solidFill>
                            <a:schemeClr val="tx1"/>
                          </a:solidFill>
                          <a:latin typeface="Calibri" charset="0"/>
                          <a:ea typeface="ＭＳ Ｐゴシック" charset="-128"/>
                        </a:defRPr>
                      </a:lvl6pPr>
                      <a:lvl7pPr marL="914400" eaLnBrk="0" fontAlgn="base" hangingPunct="0">
                        <a:spcBef>
                          <a:spcPct val="20000"/>
                        </a:spcBef>
                        <a:spcAft>
                          <a:spcPct val="0"/>
                        </a:spcAft>
                        <a:defRPr>
                          <a:solidFill>
                            <a:schemeClr val="tx1"/>
                          </a:solidFill>
                          <a:latin typeface="Calibri" charset="0"/>
                          <a:ea typeface="ＭＳ Ｐゴシック" charset="-128"/>
                        </a:defRPr>
                      </a:lvl7pPr>
                      <a:lvl8pPr marL="1371600" eaLnBrk="0" fontAlgn="base" hangingPunct="0">
                        <a:spcBef>
                          <a:spcPct val="20000"/>
                        </a:spcBef>
                        <a:spcAft>
                          <a:spcPct val="0"/>
                        </a:spcAft>
                        <a:defRPr>
                          <a:solidFill>
                            <a:schemeClr val="tx1"/>
                          </a:solidFill>
                          <a:latin typeface="Calibri" charset="0"/>
                          <a:ea typeface="ＭＳ Ｐゴシック" charset="-128"/>
                        </a:defRPr>
                      </a:lvl8pPr>
                      <a:lvl9pPr marL="1828800" eaLnBrk="0" fontAlgn="base" hangingPunct="0">
                        <a:spcBef>
                          <a:spcPct val="20000"/>
                        </a:spcBef>
                        <a:spcAft>
                          <a:spcPct val="0"/>
                        </a:spcAft>
                        <a:defRPr>
                          <a:solidFill>
                            <a:schemeClr val="tx1"/>
                          </a:solidFill>
                          <a:latin typeface="Calibri" charset="0"/>
                          <a:ea typeface="ＭＳ Ｐゴシック" charset="-128"/>
                        </a:defRPr>
                      </a:lvl9p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altLang="x-none" sz="2400" b="0" i="0" u="none" strike="noStrike" cap="none" normalizeH="0" baseline="0">
                          <a:ln>
                            <a:noFill/>
                          </a:ln>
                          <a:solidFill>
                            <a:srgbClr val="008000"/>
                          </a:solidFill>
                          <a:effectLst/>
                          <a:latin typeface="Verdana" charset="0"/>
                          <a:ea typeface="ＭＳ Ｐゴシック" charset="-128"/>
                        </a:rPr>
                        <a:t>71 kg m</a:t>
                      </a:r>
                      <a:r>
                        <a:rPr kumimoji="0" lang="en-US" altLang="x-none" sz="2400" b="0" i="0" u="none" strike="noStrike" cap="none" normalizeH="0" baseline="30000">
                          <a:ln>
                            <a:noFill/>
                          </a:ln>
                          <a:solidFill>
                            <a:srgbClr val="008000"/>
                          </a:solidFill>
                          <a:effectLst/>
                          <a:latin typeface="Verdana" charset="0"/>
                          <a:ea typeface="ＭＳ Ｐゴシック" charset="-128"/>
                        </a:rPr>
                        <a:t>-3</a:t>
                      </a:r>
                    </a:p>
                  </a:txBody>
                  <a:tcPr marL="12700" marR="12700" marB="13716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37931725" indent="-37474525" eaLnBrk="0" hangingPunct="0">
                        <a:spcBef>
                          <a:spcPct val="20000"/>
                        </a:spcBef>
                        <a:buFont typeface="Arial" charset="0"/>
                        <a:defRPr sz="2400">
                          <a:solidFill>
                            <a:schemeClr val="tx1"/>
                          </a:solidFill>
                          <a:latin typeface="Calibri" charset="0"/>
                          <a:ea typeface="ＭＳ Ｐゴシック" charset="-128"/>
                        </a:defRPr>
                      </a:lvl2pPr>
                      <a:lvl3pPr eaLnBrk="0" hangingPunct="0">
                        <a:spcBef>
                          <a:spcPct val="20000"/>
                        </a:spcBef>
                        <a:defRPr sz="2000">
                          <a:solidFill>
                            <a:schemeClr val="tx1"/>
                          </a:solidFill>
                          <a:latin typeface="Calibri" charset="0"/>
                          <a:ea typeface="ＭＳ Ｐゴシック" charset="-128"/>
                        </a:defRPr>
                      </a:lvl3pPr>
                      <a:lvl4pPr eaLnBrk="0" hangingPunct="0">
                        <a:spcBef>
                          <a:spcPct val="20000"/>
                        </a:spcBef>
                        <a:defRPr>
                          <a:solidFill>
                            <a:schemeClr val="tx1"/>
                          </a:solidFill>
                          <a:latin typeface="Calibri" charset="0"/>
                          <a:ea typeface="ＭＳ Ｐゴシック" charset="-128"/>
                        </a:defRPr>
                      </a:lvl4pPr>
                      <a:lvl5pPr eaLnBrk="0" hangingPunct="0">
                        <a:spcBef>
                          <a:spcPct val="20000"/>
                        </a:spcBef>
                        <a:defRPr>
                          <a:solidFill>
                            <a:schemeClr val="tx1"/>
                          </a:solidFill>
                          <a:latin typeface="Calibri" charset="0"/>
                          <a:ea typeface="ＭＳ Ｐゴシック" charset="-128"/>
                        </a:defRPr>
                      </a:lvl5pPr>
                      <a:lvl6pPr marL="457200" eaLnBrk="0" fontAlgn="base" hangingPunct="0">
                        <a:spcBef>
                          <a:spcPct val="20000"/>
                        </a:spcBef>
                        <a:spcAft>
                          <a:spcPct val="0"/>
                        </a:spcAft>
                        <a:defRPr>
                          <a:solidFill>
                            <a:schemeClr val="tx1"/>
                          </a:solidFill>
                          <a:latin typeface="Calibri" charset="0"/>
                          <a:ea typeface="ＭＳ Ｐゴシック" charset="-128"/>
                        </a:defRPr>
                      </a:lvl6pPr>
                      <a:lvl7pPr marL="914400" eaLnBrk="0" fontAlgn="base" hangingPunct="0">
                        <a:spcBef>
                          <a:spcPct val="20000"/>
                        </a:spcBef>
                        <a:spcAft>
                          <a:spcPct val="0"/>
                        </a:spcAft>
                        <a:defRPr>
                          <a:solidFill>
                            <a:schemeClr val="tx1"/>
                          </a:solidFill>
                          <a:latin typeface="Calibri" charset="0"/>
                          <a:ea typeface="ＭＳ Ｐゴシック" charset="-128"/>
                        </a:defRPr>
                      </a:lvl7pPr>
                      <a:lvl8pPr marL="1371600" eaLnBrk="0" fontAlgn="base" hangingPunct="0">
                        <a:spcBef>
                          <a:spcPct val="20000"/>
                        </a:spcBef>
                        <a:spcAft>
                          <a:spcPct val="0"/>
                        </a:spcAft>
                        <a:defRPr>
                          <a:solidFill>
                            <a:schemeClr val="tx1"/>
                          </a:solidFill>
                          <a:latin typeface="Calibri" charset="0"/>
                          <a:ea typeface="ＭＳ Ｐゴシック" charset="-128"/>
                        </a:defRPr>
                      </a:lvl8pPr>
                      <a:lvl9pPr marL="1828800" eaLnBrk="0" fontAlgn="base" hangingPunct="0">
                        <a:spcBef>
                          <a:spcPct val="20000"/>
                        </a:spcBef>
                        <a:spcAft>
                          <a:spcPct val="0"/>
                        </a:spcAft>
                        <a:defRPr>
                          <a:solidFill>
                            <a:schemeClr val="tx1"/>
                          </a:solidFill>
                          <a:latin typeface="Calibri" charset="0"/>
                          <a:ea typeface="ＭＳ Ｐゴシック" charset="-128"/>
                        </a:defRPr>
                      </a:lvl9p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altLang="x-none" sz="2400" b="0" i="0" u="none" strike="noStrike" cap="none" normalizeH="0" baseline="0">
                          <a:ln>
                            <a:noFill/>
                          </a:ln>
                          <a:solidFill>
                            <a:srgbClr val="3366FF"/>
                          </a:solidFill>
                          <a:effectLst/>
                          <a:latin typeface="Verdana" charset="0"/>
                          <a:ea typeface="ＭＳ Ｐゴシック" charset="-128"/>
                        </a:rPr>
                        <a:t>40 kg m</a:t>
                      </a:r>
                      <a:r>
                        <a:rPr kumimoji="0" lang="en-US" altLang="x-none" sz="2400" b="0" i="0" u="none" strike="noStrike" cap="none" normalizeH="0" baseline="30000">
                          <a:ln>
                            <a:noFill/>
                          </a:ln>
                          <a:solidFill>
                            <a:srgbClr val="3366FF"/>
                          </a:solidFill>
                          <a:effectLst/>
                          <a:latin typeface="Verdana" charset="0"/>
                          <a:ea typeface="ＭＳ Ｐゴシック" charset="-128"/>
                        </a:rPr>
                        <a:t>-3</a:t>
                      </a:r>
                    </a:p>
                  </a:txBody>
                  <a:tcPr marL="12700" marR="12700" marB="137160"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2"/>
                  </a:ext>
                </a:extLst>
              </a:tr>
              <a:tr h="682625">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37931725" indent="-37474525" eaLnBrk="0" hangingPunct="0">
                        <a:spcBef>
                          <a:spcPct val="20000"/>
                        </a:spcBef>
                        <a:buFont typeface="Arial" charset="0"/>
                        <a:defRPr sz="2400">
                          <a:solidFill>
                            <a:schemeClr val="tx1"/>
                          </a:solidFill>
                          <a:latin typeface="Calibri" charset="0"/>
                          <a:ea typeface="ＭＳ Ｐゴシック" charset="-128"/>
                        </a:defRPr>
                      </a:lvl2pPr>
                      <a:lvl3pPr eaLnBrk="0" hangingPunct="0">
                        <a:spcBef>
                          <a:spcPct val="20000"/>
                        </a:spcBef>
                        <a:defRPr sz="2000">
                          <a:solidFill>
                            <a:schemeClr val="tx1"/>
                          </a:solidFill>
                          <a:latin typeface="Calibri" charset="0"/>
                          <a:ea typeface="ＭＳ Ｐゴシック" charset="-128"/>
                        </a:defRPr>
                      </a:lvl3pPr>
                      <a:lvl4pPr eaLnBrk="0" hangingPunct="0">
                        <a:spcBef>
                          <a:spcPct val="20000"/>
                        </a:spcBef>
                        <a:defRPr>
                          <a:solidFill>
                            <a:schemeClr val="tx1"/>
                          </a:solidFill>
                          <a:latin typeface="Calibri" charset="0"/>
                          <a:ea typeface="ＭＳ Ｐゴシック" charset="-128"/>
                        </a:defRPr>
                      </a:lvl4pPr>
                      <a:lvl5pPr eaLnBrk="0" hangingPunct="0">
                        <a:spcBef>
                          <a:spcPct val="20000"/>
                        </a:spcBef>
                        <a:defRPr>
                          <a:solidFill>
                            <a:schemeClr val="tx1"/>
                          </a:solidFill>
                          <a:latin typeface="Calibri" charset="0"/>
                          <a:ea typeface="ＭＳ Ｐゴシック" charset="-128"/>
                        </a:defRPr>
                      </a:lvl5pPr>
                      <a:lvl6pPr marL="457200" eaLnBrk="0" fontAlgn="base" hangingPunct="0">
                        <a:spcBef>
                          <a:spcPct val="20000"/>
                        </a:spcBef>
                        <a:spcAft>
                          <a:spcPct val="0"/>
                        </a:spcAft>
                        <a:defRPr>
                          <a:solidFill>
                            <a:schemeClr val="tx1"/>
                          </a:solidFill>
                          <a:latin typeface="Calibri" charset="0"/>
                          <a:ea typeface="ＭＳ Ｐゴシック" charset="-128"/>
                        </a:defRPr>
                      </a:lvl6pPr>
                      <a:lvl7pPr marL="914400" eaLnBrk="0" fontAlgn="base" hangingPunct="0">
                        <a:spcBef>
                          <a:spcPct val="20000"/>
                        </a:spcBef>
                        <a:spcAft>
                          <a:spcPct val="0"/>
                        </a:spcAft>
                        <a:defRPr>
                          <a:solidFill>
                            <a:schemeClr val="tx1"/>
                          </a:solidFill>
                          <a:latin typeface="Calibri" charset="0"/>
                          <a:ea typeface="ＭＳ Ｐゴシック" charset="-128"/>
                        </a:defRPr>
                      </a:lvl7pPr>
                      <a:lvl8pPr marL="1371600" eaLnBrk="0" fontAlgn="base" hangingPunct="0">
                        <a:spcBef>
                          <a:spcPct val="20000"/>
                        </a:spcBef>
                        <a:spcAft>
                          <a:spcPct val="0"/>
                        </a:spcAft>
                        <a:defRPr>
                          <a:solidFill>
                            <a:schemeClr val="tx1"/>
                          </a:solidFill>
                          <a:latin typeface="Calibri" charset="0"/>
                          <a:ea typeface="ＭＳ Ｐゴシック" charset="-128"/>
                        </a:defRPr>
                      </a:lvl8pPr>
                      <a:lvl9pPr marL="1828800" eaLnBrk="0" fontAlgn="base" hangingPunct="0">
                        <a:spcBef>
                          <a:spcPct val="20000"/>
                        </a:spcBef>
                        <a:spcAft>
                          <a:spcPct val="0"/>
                        </a:spcAft>
                        <a:defRPr>
                          <a:solidFill>
                            <a:schemeClr val="tx1"/>
                          </a:solidFill>
                          <a:latin typeface="Calibri" charset="0"/>
                          <a:ea typeface="ＭＳ Ｐゴシック" charset="-128"/>
                        </a:defRPr>
                      </a:lvl9p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altLang="x-none" sz="2400" b="1" i="0" u="none" strike="noStrike" cap="none" normalizeH="0" baseline="0" dirty="0">
                          <a:ln>
                            <a:noFill/>
                          </a:ln>
                          <a:solidFill>
                            <a:schemeClr val="bg1"/>
                          </a:solidFill>
                          <a:effectLst/>
                          <a:latin typeface="Verdana" charset="0"/>
                          <a:ea typeface="ＭＳ Ｐゴシック" charset="-128"/>
                        </a:rPr>
                        <a:t>Water content</a:t>
                      </a:r>
                    </a:p>
                  </a:txBody>
                  <a:tcPr marL="12700" marR="12700" marB="137160" anchor="b"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37931725" indent="-37474525" eaLnBrk="0" hangingPunct="0">
                        <a:spcBef>
                          <a:spcPct val="20000"/>
                        </a:spcBef>
                        <a:buFont typeface="Arial" charset="0"/>
                        <a:defRPr sz="2400">
                          <a:solidFill>
                            <a:schemeClr val="tx1"/>
                          </a:solidFill>
                          <a:latin typeface="Calibri" charset="0"/>
                          <a:ea typeface="ＭＳ Ｐゴシック" charset="-128"/>
                        </a:defRPr>
                      </a:lvl2pPr>
                      <a:lvl3pPr eaLnBrk="0" hangingPunct="0">
                        <a:spcBef>
                          <a:spcPct val="20000"/>
                        </a:spcBef>
                        <a:defRPr sz="2000">
                          <a:solidFill>
                            <a:schemeClr val="tx1"/>
                          </a:solidFill>
                          <a:latin typeface="Calibri" charset="0"/>
                          <a:ea typeface="ＭＳ Ｐゴシック" charset="-128"/>
                        </a:defRPr>
                      </a:lvl3pPr>
                      <a:lvl4pPr eaLnBrk="0" hangingPunct="0">
                        <a:spcBef>
                          <a:spcPct val="20000"/>
                        </a:spcBef>
                        <a:defRPr>
                          <a:solidFill>
                            <a:schemeClr val="tx1"/>
                          </a:solidFill>
                          <a:latin typeface="Calibri" charset="0"/>
                          <a:ea typeface="ＭＳ Ｐゴシック" charset="-128"/>
                        </a:defRPr>
                      </a:lvl4pPr>
                      <a:lvl5pPr eaLnBrk="0" hangingPunct="0">
                        <a:spcBef>
                          <a:spcPct val="20000"/>
                        </a:spcBef>
                        <a:defRPr>
                          <a:solidFill>
                            <a:schemeClr val="tx1"/>
                          </a:solidFill>
                          <a:latin typeface="Calibri" charset="0"/>
                          <a:ea typeface="ＭＳ Ｐゴシック" charset="-128"/>
                        </a:defRPr>
                      </a:lvl5pPr>
                      <a:lvl6pPr marL="457200" eaLnBrk="0" fontAlgn="base" hangingPunct="0">
                        <a:spcBef>
                          <a:spcPct val="20000"/>
                        </a:spcBef>
                        <a:spcAft>
                          <a:spcPct val="0"/>
                        </a:spcAft>
                        <a:defRPr>
                          <a:solidFill>
                            <a:schemeClr val="tx1"/>
                          </a:solidFill>
                          <a:latin typeface="Calibri" charset="0"/>
                          <a:ea typeface="ＭＳ Ｐゴシック" charset="-128"/>
                        </a:defRPr>
                      </a:lvl6pPr>
                      <a:lvl7pPr marL="914400" eaLnBrk="0" fontAlgn="base" hangingPunct="0">
                        <a:spcBef>
                          <a:spcPct val="20000"/>
                        </a:spcBef>
                        <a:spcAft>
                          <a:spcPct val="0"/>
                        </a:spcAft>
                        <a:defRPr>
                          <a:solidFill>
                            <a:schemeClr val="tx1"/>
                          </a:solidFill>
                          <a:latin typeface="Calibri" charset="0"/>
                          <a:ea typeface="ＭＳ Ｐゴシック" charset="-128"/>
                        </a:defRPr>
                      </a:lvl7pPr>
                      <a:lvl8pPr marL="1371600" eaLnBrk="0" fontAlgn="base" hangingPunct="0">
                        <a:spcBef>
                          <a:spcPct val="20000"/>
                        </a:spcBef>
                        <a:spcAft>
                          <a:spcPct val="0"/>
                        </a:spcAft>
                        <a:defRPr>
                          <a:solidFill>
                            <a:schemeClr val="tx1"/>
                          </a:solidFill>
                          <a:latin typeface="Calibri" charset="0"/>
                          <a:ea typeface="ＭＳ Ｐゴシック" charset="-128"/>
                        </a:defRPr>
                      </a:lvl8pPr>
                      <a:lvl9pPr marL="1828800" eaLnBrk="0" fontAlgn="base" hangingPunct="0">
                        <a:spcBef>
                          <a:spcPct val="20000"/>
                        </a:spcBef>
                        <a:spcAft>
                          <a:spcPct val="0"/>
                        </a:spcAft>
                        <a:defRPr>
                          <a:solidFill>
                            <a:schemeClr val="tx1"/>
                          </a:solidFill>
                          <a:latin typeface="Calibri" charset="0"/>
                          <a:ea typeface="ＭＳ Ｐゴシック" charset="-128"/>
                        </a:defRPr>
                      </a:lvl9p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altLang="x-none" sz="2400" b="0" i="0" u="none" strike="noStrike" cap="none" normalizeH="0" baseline="0">
                          <a:ln>
                            <a:noFill/>
                          </a:ln>
                          <a:solidFill>
                            <a:srgbClr val="FF0000"/>
                          </a:solidFill>
                          <a:effectLst/>
                          <a:latin typeface="Verdana" charset="0"/>
                          <a:ea typeface="ＭＳ Ｐゴシック" charset="-128"/>
                        </a:rPr>
                        <a:t>14.3%</a:t>
                      </a:r>
                    </a:p>
                  </a:txBody>
                  <a:tcPr marL="12700" marR="12700" marB="13716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37931725" indent="-37474525" eaLnBrk="0" hangingPunct="0">
                        <a:spcBef>
                          <a:spcPct val="20000"/>
                        </a:spcBef>
                        <a:buFont typeface="Arial" charset="0"/>
                        <a:defRPr sz="2400">
                          <a:solidFill>
                            <a:schemeClr val="tx1"/>
                          </a:solidFill>
                          <a:latin typeface="Calibri" charset="0"/>
                          <a:ea typeface="ＭＳ Ｐゴシック" charset="-128"/>
                        </a:defRPr>
                      </a:lvl2pPr>
                      <a:lvl3pPr eaLnBrk="0" hangingPunct="0">
                        <a:spcBef>
                          <a:spcPct val="20000"/>
                        </a:spcBef>
                        <a:defRPr sz="2000">
                          <a:solidFill>
                            <a:schemeClr val="tx1"/>
                          </a:solidFill>
                          <a:latin typeface="Calibri" charset="0"/>
                          <a:ea typeface="ＭＳ Ｐゴシック" charset="-128"/>
                        </a:defRPr>
                      </a:lvl3pPr>
                      <a:lvl4pPr eaLnBrk="0" hangingPunct="0">
                        <a:spcBef>
                          <a:spcPct val="20000"/>
                        </a:spcBef>
                        <a:defRPr>
                          <a:solidFill>
                            <a:schemeClr val="tx1"/>
                          </a:solidFill>
                          <a:latin typeface="Calibri" charset="0"/>
                          <a:ea typeface="ＭＳ Ｐゴシック" charset="-128"/>
                        </a:defRPr>
                      </a:lvl4pPr>
                      <a:lvl5pPr eaLnBrk="0" hangingPunct="0">
                        <a:spcBef>
                          <a:spcPct val="20000"/>
                        </a:spcBef>
                        <a:defRPr>
                          <a:solidFill>
                            <a:schemeClr val="tx1"/>
                          </a:solidFill>
                          <a:latin typeface="Calibri" charset="0"/>
                          <a:ea typeface="ＭＳ Ｐゴシック" charset="-128"/>
                        </a:defRPr>
                      </a:lvl5pPr>
                      <a:lvl6pPr marL="457200" eaLnBrk="0" fontAlgn="base" hangingPunct="0">
                        <a:spcBef>
                          <a:spcPct val="20000"/>
                        </a:spcBef>
                        <a:spcAft>
                          <a:spcPct val="0"/>
                        </a:spcAft>
                        <a:defRPr>
                          <a:solidFill>
                            <a:schemeClr val="tx1"/>
                          </a:solidFill>
                          <a:latin typeface="Calibri" charset="0"/>
                          <a:ea typeface="ＭＳ Ｐゴシック" charset="-128"/>
                        </a:defRPr>
                      </a:lvl6pPr>
                      <a:lvl7pPr marL="914400" eaLnBrk="0" fontAlgn="base" hangingPunct="0">
                        <a:spcBef>
                          <a:spcPct val="20000"/>
                        </a:spcBef>
                        <a:spcAft>
                          <a:spcPct val="0"/>
                        </a:spcAft>
                        <a:defRPr>
                          <a:solidFill>
                            <a:schemeClr val="tx1"/>
                          </a:solidFill>
                          <a:latin typeface="Calibri" charset="0"/>
                          <a:ea typeface="ＭＳ Ｐゴシック" charset="-128"/>
                        </a:defRPr>
                      </a:lvl7pPr>
                      <a:lvl8pPr marL="1371600" eaLnBrk="0" fontAlgn="base" hangingPunct="0">
                        <a:spcBef>
                          <a:spcPct val="20000"/>
                        </a:spcBef>
                        <a:spcAft>
                          <a:spcPct val="0"/>
                        </a:spcAft>
                        <a:defRPr>
                          <a:solidFill>
                            <a:schemeClr val="tx1"/>
                          </a:solidFill>
                          <a:latin typeface="Calibri" charset="0"/>
                          <a:ea typeface="ＭＳ Ｐゴシック" charset="-128"/>
                        </a:defRPr>
                      </a:lvl8pPr>
                      <a:lvl9pPr marL="1828800" eaLnBrk="0" fontAlgn="base" hangingPunct="0">
                        <a:spcBef>
                          <a:spcPct val="20000"/>
                        </a:spcBef>
                        <a:spcAft>
                          <a:spcPct val="0"/>
                        </a:spcAft>
                        <a:defRPr>
                          <a:solidFill>
                            <a:schemeClr val="tx1"/>
                          </a:solidFill>
                          <a:latin typeface="Calibri" charset="0"/>
                          <a:ea typeface="ＭＳ Ｐゴシック" charset="-128"/>
                        </a:defRPr>
                      </a:lvl9p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altLang="x-none" sz="2400" b="0" i="0" u="none" strike="noStrike" cap="none" normalizeH="0" baseline="0">
                          <a:ln>
                            <a:noFill/>
                          </a:ln>
                          <a:solidFill>
                            <a:srgbClr val="008000"/>
                          </a:solidFill>
                          <a:effectLst/>
                          <a:latin typeface="Verdana" charset="0"/>
                          <a:ea typeface="ＭＳ Ｐゴシック" charset="-128"/>
                        </a:rPr>
                        <a:t>7.1%</a:t>
                      </a:r>
                    </a:p>
                  </a:txBody>
                  <a:tcPr marL="12700" marR="12700" marB="13716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37931725" indent="-37474525" eaLnBrk="0" hangingPunct="0">
                        <a:spcBef>
                          <a:spcPct val="20000"/>
                        </a:spcBef>
                        <a:buFont typeface="Arial" charset="0"/>
                        <a:defRPr sz="2400">
                          <a:solidFill>
                            <a:schemeClr val="tx1"/>
                          </a:solidFill>
                          <a:latin typeface="Calibri" charset="0"/>
                          <a:ea typeface="ＭＳ Ｐゴシック" charset="-128"/>
                        </a:defRPr>
                      </a:lvl2pPr>
                      <a:lvl3pPr eaLnBrk="0" hangingPunct="0">
                        <a:spcBef>
                          <a:spcPct val="20000"/>
                        </a:spcBef>
                        <a:defRPr sz="2000">
                          <a:solidFill>
                            <a:schemeClr val="tx1"/>
                          </a:solidFill>
                          <a:latin typeface="Calibri" charset="0"/>
                          <a:ea typeface="ＭＳ Ｐゴシック" charset="-128"/>
                        </a:defRPr>
                      </a:lvl3pPr>
                      <a:lvl4pPr eaLnBrk="0" hangingPunct="0">
                        <a:spcBef>
                          <a:spcPct val="20000"/>
                        </a:spcBef>
                        <a:defRPr>
                          <a:solidFill>
                            <a:schemeClr val="tx1"/>
                          </a:solidFill>
                          <a:latin typeface="Calibri" charset="0"/>
                          <a:ea typeface="ＭＳ Ｐゴシック" charset="-128"/>
                        </a:defRPr>
                      </a:lvl4pPr>
                      <a:lvl5pPr eaLnBrk="0" hangingPunct="0">
                        <a:spcBef>
                          <a:spcPct val="20000"/>
                        </a:spcBef>
                        <a:defRPr>
                          <a:solidFill>
                            <a:schemeClr val="tx1"/>
                          </a:solidFill>
                          <a:latin typeface="Calibri" charset="0"/>
                          <a:ea typeface="ＭＳ Ｐゴシック" charset="-128"/>
                        </a:defRPr>
                      </a:lvl5pPr>
                      <a:lvl6pPr marL="457200" eaLnBrk="0" fontAlgn="base" hangingPunct="0">
                        <a:spcBef>
                          <a:spcPct val="20000"/>
                        </a:spcBef>
                        <a:spcAft>
                          <a:spcPct val="0"/>
                        </a:spcAft>
                        <a:defRPr>
                          <a:solidFill>
                            <a:schemeClr val="tx1"/>
                          </a:solidFill>
                          <a:latin typeface="Calibri" charset="0"/>
                          <a:ea typeface="ＭＳ Ｐゴシック" charset="-128"/>
                        </a:defRPr>
                      </a:lvl6pPr>
                      <a:lvl7pPr marL="914400" eaLnBrk="0" fontAlgn="base" hangingPunct="0">
                        <a:spcBef>
                          <a:spcPct val="20000"/>
                        </a:spcBef>
                        <a:spcAft>
                          <a:spcPct val="0"/>
                        </a:spcAft>
                        <a:defRPr>
                          <a:solidFill>
                            <a:schemeClr val="tx1"/>
                          </a:solidFill>
                          <a:latin typeface="Calibri" charset="0"/>
                          <a:ea typeface="ＭＳ Ｐゴシック" charset="-128"/>
                        </a:defRPr>
                      </a:lvl7pPr>
                      <a:lvl8pPr marL="1371600" eaLnBrk="0" fontAlgn="base" hangingPunct="0">
                        <a:spcBef>
                          <a:spcPct val="20000"/>
                        </a:spcBef>
                        <a:spcAft>
                          <a:spcPct val="0"/>
                        </a:spcAft>
                        <a:defRPr>
                          <a:solidFill>
                            <a:schemeClr val="tx1"/>
                          </a:solidFill>
                          <a:latin typeface="Calibri" charset="0"/>
                          <a:ea typeface="ＭＳ Ｐゴシック" charset="-128"/>
                        </a:defRPr>
                      </a:lvl8pPr>
                      <a:lvl9pPr marL="1828800" eaLnBrk="0" fontAlgn="base" hangingPunct="0">
                        <a:spcBef>
                          <a:spcPct val="20000"/>
                        </a:spcBef>
                        <a:spcAft>
                          <a:spcPct val="0"/>
                        </a:spcAft>
                        <a:defRPr>
                          <a:solidFill>
                            <a:schemeClr val="tx1"/>
                          </a:solidFill>
                          <a:latin typeface="Calibri" charset="0"/>
                          <a:ea typeface="ＭＳ Ｐゴシック" charset="-128"/>
                        </a:defRPr>
                      </a:lvl9p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altLang="x-none" sz="2400" b="0" i="0" u="none" strike="noStrike" cap="none" normalizeH="0" baseline="0" dirty="0">
                          <a:ln>
                            <a:noFill/>
                          </a:ln>
                          <a:solidFill>
                            <a:srgbClr val="3366FF"/>
                          </a:solidFill>
                          <a:effectLst/>
                          <a:latin typeface="Verdana" charset="0"/>
                          <a:ea typeface="ＭＳ Ｐゴシック" charset="-128"/>
                        </a:rPr>
                        <a:t>4.0%</a:t>
                      </a:r>
                    </a:p>
                  </a:txBody>
                  <a:tcPr marL="12700" marR="12700" marB="137160"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3"/>
                  </a:ext>
                </a:extLst>
              </a:tr>
              <a:tr h="682625">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37931725" indent="-37474525" eaLnBrk="0" hangingPunct="0">
                        <a:spcBef>
                          <a:spcPct val="20000"/>
                        </a:spcBef>
                        <a:buFont typeface="Arial" charset="0"/>
                        <a:defRPr sz="2400">
                          <a:solidFill>
                            <a:schemeClr val="tx1"/>
                          </a:solidFill>
                          <a:latin typeface="Calibri" charset="0"/>
                          <a:ea typeface="ＭＳ Ｐゴシック" charset="-128"/>
                        </a:defRPr>
                      </a:lvl2pPr>
                      <a:lvl3pPr eaLnBrk="0" hangingPunct="0">
                        <a:spcBef>
                          <a:spcPct val="20000"/>
                        </a:spcBef>
                        <a:defRPr sz="2000">
                          <a:solidFill>
                            <a:schemeClr val="tx1"/>
                          </a:solidFill>
                          <a:latin typeface="Calibri" charset="0"/>
                          <a:ea typeface="ＭＳ Ｐゴシック" charset="-128"/>
                        </a:defRPr>
                      </a:lvl3pPr>
                      <a:lvl4pPr eaLnBrk="0" hangingPunct="0">
                        <a:spcBef>
                          <a:spcPct val="20000"/>
                        </a:spcBef>
                        <a:defRPr>
                          <a:solidFill>
                            <a:schemeClr val="tx1"/>
                          </a:solidFill>
                          <a:latin typeface="Calibri" charset="0"/>
                          <a:ea typeface="ＭＳ Ｐゴシック" charset="-128"/>
                        </a:defRPr>
                      </a:lvl4pPr>
                      <a:lvl5pPr eaLnBrk="0" hangingPunct="0">
                        <a:spcBef>
                          <a:spcPct val="20000"/>
                        </a:spcBef>
                        <a:defRPr>
                          <a:solidFill>
                            <a:schemeClr val="tx1"/>
                          </a:solidFill>
                          <a:latin typeface="Calibri" charset="0"/>
                          <a:ea typeface="ＭＳ Ｐゴシック" charset="-128"/>
                        </a:defRPr>
                      </a:lvl5pPr>
                      <a:lvl6pPr marL="457200" eaLnBrk="0" fontAlgn="base" hangingPunct="0">
                        <a:spcBef>
                          <a:spcPct val="20000"/>
                        </a:spcBef>
                        <a:spcAft>
                          <a:spcPct val="0"/>
                        </a:spcAft>
                        <a:defRPr>
                          <a:solidFill>
                            <a:schemeClr val="tx1"/>
                          </a:solidFill>
                          <a:latin typeface="Calibri" charset="0"/>
                          <a:ea typeface="ＭＳ Ｐゴシック" charset="-128"/>
                        </a:defRPr>
                      </a:lvl6pPr>
                      <a:lvl7pPr marL="914400" eaLnBrk="0" fontAlgn="base" hangingPunct="0">
                        <a:spcBef>
                          <a:spcPct val="20000"/>
                        </a:spcBef>
                        <a:spcAft>
                          <a:spcPct val="0"/>
                        </a:spcAft>
                        <a:defRPr>
                          <a:solidFill>
                            <a:schemeClr val="tx1"/>
                          </a:solidFill>
                          <a:latin typeface="Calibri" charset="0"/>
                          <a:ea typeface="ＭＳ Ｐゴシック" charset="-128"/>
                        </a:defRPr>
                      </a:lvl7pPr>
                      <a:lvl8pPr marL="1371600" eaLnBrk="0" fontAlgn="base" hangingPunct="0">
                        <a:spcBef>
                          <a:spcPct val="20000"/>
                        </a:spcBef>
                        <a:spcAft>
                          <a:spcPct val="0"/>
                        </a:spcAft>
                        <a:defRPr>
                          <a:solidFill>
                            <a:schemeClr val="tx1"/>
                          </a:solidFill>
                          <a:latin typeface="Calibri" charset="0"/>
                          <a:ea typeface="ＭＳ Ｐゴシック" charset="-128"/>
                        </a:defRPr>
                      </a:lvl8pPr>
                      <a:lvl9pPr marL="1828800" eaLnBrk="0" fontAlgn="base" hangingPunct="0">
                        <a:spcBef>
                          <a:spcPct val="20000"/>
                        </a:spcBef>
                        <a:spcAft>
                          <a:spcPct val="0"/>
                        </a:spcAft>
                        <a:defRPr>
                          <a:solidFill>
                            <a:schemeClr val="tx1"/>
                          </a:solidFill>
                          <a:latin typeface="Calibri" charset="0"/>
                          <a:ea typeface="ＭＳ Ｐゴシック" charset="-128"/>
                        </a:defRPr>
                      </a:lvl9p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altLang="x-none" sz="2400" b="1" i="0" u="none" strike="noStrike" cap="none" normalizeH="0" baseline="0" dirty="0">
                          <a:ln>
                            <a:noFill/>
                          </a:ln>
                          <a:solidFill>
                            <a:schemeClr val="bg1"/>
                          </a:solidFill>
                          <a:effectLst/>
                          <a:latin typeface="Verdana" charset="0"/>
                          <a:ea typeface="ＭＳ Ｐゴシック" charset="-128"/>
                        </a:rPr>
                        <a:t>Snow character</a:t>
                      </a:r>
                    </a:p>
                  </a:txBody>
                  <a:tcPr marL="12700" marR="12700" marB="137160" anchor="b"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37931725" indent="-37474525" eaLnBrk="0" hangingPunct="0">
                        <a:spcBef>
                          <a:spcPct val="20000"/>
                        </a:spcBef>
                        <a:buFont typeface="Arial" charset="0"/>
                        <a:defRPr sz="2400">
                          <a:solidFill>
                            <a:schemeClr val="tx1"/>
                          </a:solidFill>
                          <a:latin typeface="Calibri" charset="0"/>
                          <a:ea typeface="ＭＳ Ｐゴシック" charset="-128"/>
                        </a:defRPr>
                      </a:lvl2pPr>
                      <a:lvl3pPr eaLnBrk="0" hangingPunct="0">
                        <a:spcBef>
                          <a:spcPct val="20000"/>
                        </a:spcBef>
                        <a:defRPr sz="2000">
                          <a:solidFill>
                            <a:schemeClr val="tx1"/>
                          </a:solidFill>
                          <a:latin typeface="Calibri" charset="0"/>
                          <a:ea typeface="ＭＳ Ｐゴシック" charset="-128"/>
                        </a:defRPr>
                      </a:lvl3pPr>
                      <a:lvl4pPr eaLnBrk="0" hangingPunct="0">
                        <a:spcBef>
                          <a:spcPct val="20000"/>
                        </a:spcBef>
                        <a:defRPr>
                          <a:solidFill>
                            <a:schemeClr val="tx1"/>
                          </a:solidFill>
                          <a:latin typeface="Calibri" charset="0"/>
                          <a:ea typeface="ＭＳ Ｐゴシック" charset="-128"/>
                        </a:defRPr>
                      </a:lvl4pPr>
                      <a:lvl5pPr eaLnBrk="0" hangingPunct="0">
                        <a:spcBef>
                          <a:spcPct val="20000"/>
                        </a:spcBef>
                        <a:defRPr>
                          <a:solidFill>
                            <a:schemeClr val="tx1"/>
                          </a:solidFill>
                          <a:latin typeface="Calibri" charset="0"/>
                          <a:ea typeface="ＭＳ Ｐゴシック" charset="-128"/>
                        </a:defRPr>
                      </a:lvl5pPr>
                      <a:lvl6pPr marL="457200" eaLnBrk="0" fontAlgn="base" hangingPunct="0">
                        <a:spcBef>
                          <a:spcPct val="20000"/>
                        </a:spcBef>
                        <a:spcAft>
                          <a:spcPct val="0"/>
                        </a:spcAft>
                        <a:defRPr>
                          <a:solidFill>
                            <a:schemeClr val="tx1"/>
                          </a:solidFill>
                          <a:latin typeface="Calibri" charset="0"/>
                          <a:ea typeface="ＭＳ Ｐゴシック" charset="-128"/>
                        </a:defRPr>
                      </a:lvl6pPr>
                      <a:lvl7pPr marL="914400" eaLnBrk="0" fontAlgn="base" hangingPunct="0">
                        <a:spcBef>
                          <a:spcPct val="20000"/>
                        </a:spcBef>
                        <a:spcAft>
                          <a:spcPct val="0"/>
                        </a:spcAft>
                        <a:defRPr>
                          <a:solidFill>
                            <a:schemeClr val="tx1"/>
                          </a:solidFill>
                          <a:latin typeface="Calibri" charset="0"/>
                          <a:ea typeface="ＭＳ Ｐゴシック" charset="-128"/>
                        </a:defRPr>
                      </a:lvl7pPr>
                      <a:lvl8pPr marL="1371600" eaLnBrk="0" fontAlgn="base" hangingPunct="0">
                        <a:spcBef>
                          <a:spcPct val="20000"/>
                        </a:spcBef>
                        <a:spcAft>
                          <a:spcPct val="0"/>
                        </a:spcAft>
                        <a:defRPr>
                          <a:solidFill>
                            <a:schemeClr val="tx1"/>
                          </a:solidFill>
                          <a:latin typeface="Calibri" charset="0"/>
                          <a:ea typeface="ＭＳ Ｐゴシック" charset="-128"/>
                        </a:defRPr>
                      </a:lvl8pPr>
                      <a:lvl9pPr marL="1828800" eaLnBrk="0" fontAlgn="base" hangingPunct="0">
                        <a:spcBef>
                          <a:spcPct val="20000"/>
                        </a:spcBef>
                        <a:spcAft>
                          <a:spcPct val="0"/>
                        </a:spcAft>
                        <a:defRPr>
                          <a:solidFill>
                            <a:schemeClr val="tx1"/>
                          </a:solidFill>
                          <a:latin typeface="Calibri" charset="0"/>
                          <a:ea typeface="ＭＳ Ｐゴシック" charset="-128"/>
                        </a:defRPr>
                      </a:lvl9p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altLang="x-none" sz="2400" b="0" i="0" u="none" strike="noStrike" cap="none" normalizeH="0" baseline="0">
                          <a:ln>
                            <a:noFill/>
                          </a:ln>
                          <a:solidFill>
                            <a:srgbClr val="FF0000"/>
                          </a:solidFill>
                          <a:effectLst/>
                          <a:latin typeface="Verdana" charset="0"/>
                          <a:ea typeface="ＭＳ Ｐゴシック" charset="-128"/>
                        </a:rPr>
                        <a:t>“Sierra cement”</a:t>
                      </a:r>
                    </a:p>
                  </a:txBody>
                  <a:tcPr marL="12700" marR="12700" marB="13716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37931725" indent="-37474525" eaLnBrk="0" hangingPunct="0">
                        <a:spcBef>
                          <a:spcPct val="20000"/>
                        </a:spcBef>
                        <a:buFont typeface="Arial" charset="0"/>
                        <a:defRPr sz="2400">
                          <a:solidFill>
                            <a:schemeClr val="tx1"/>
                          </a:solidFill>
                          <a:latin typeface="Calibri" charset="0"/>
                          <a:ea typeface="ＭＳ Ｐゴシック" charset="-128"/>
                        </a:defRPr>
                      </a:lvl2pPr>
                      <a:lvl3pPr eaLnBrk="0" hangingPunct="0">
                        <a:spcBef>
                          <a:spcPct val="20000"/>
                        </a:spcBef>
                        <a:defRPr sz="2000">
                          <a:solidFill>
                            <a:schemeClr val="tx1"/>
                          </a:solidFill>
                          <a:latin typeface="Calibri" charset="0"/>
                          <a:ea typeface="ＭＳ Ｐゴシック" charset="-128"/>
                        </a:defRPr>
                      </a:lvl3pPr>
                      <a:lvl4pPr eaLnBrk="0" hangingPunct="0">
                        <a:spcBef>
                          <a:spcPct val="20000"/>
                        </a:spcBef>
                        <a:defRPr>
                          <a:solidFill>
                            <a:schemeClr val="tx1"/>
                          </a:solidFill>
                          <a:latin typeface="Calibri" charset="0"/>
                          <a:ea typeface="ＭＳ Ｐゴシック" charset="-128"/>
                        </a:defRPr>
                      </a:lvl4pPr>
                      <a:lvl5pPr eaLnBrk="0" hangingPunct="0">
                        <a:spcBef>
                          <a:spcPct val="20000"/>
                        </a:spcBef>
                        <a:defRPr>
                          <a:solidFill>
                            <a:schemeClr val="tx1"/>
                          </a:solidFill>
                          <a:latin typeface="Calibri" charset="0"/>
                          <a:ea typeface="ＭＳ Ｐゴシック" charset="-128"/>
                        </a:defRPr>
                      </a:lvl5pPr>
                      <a:lvl6pPr marL="457200" eaLnBrk="0" fontAlgn="base" hangingPunct="0">
                        <a:spcBef>
                          <a:spcPct val="20000"/>
                        </a:spcBef>
                        <a:spcAft>
                          <a:spcPct val="0"/>
                        </a:spcAft>
                        <a:defRPr>
                          <a:solidFill>
                            <a:schemeClr val="tx1"/>
                          </a:solidFill>
                          <a:latin typeface="Calibri" charset="0"/>
                          <a:ea typeface="ＭＳ Ｐゴシック" charset="-128"/>
                        </a:defRPr>
                      </a:lvl6pPr>
                      <a:lvl7pPr marL="914400" eaLnBrk="0" fontAlgn="base" hangingPunct="0">
                        <a:spcBef>
                          <a:spcPct val="20000"/>
                        </a:spcBef>
                        <a:spcAft>
                          <a:spcPct val="0"/>
                        </a:spcAft>
                        <a:defRPr>
                          <a:solidFill>
                            <a:schemeClr val="tx1"/>
                          </a:solidFill>
                          <a:latin typeface="Calibri" charset="0"/>
                          <a:ea typeface="ＭＳ Ｐゴシック" charset="-128"/>
                        </a:defRPr>
                      </a:lvl7pPr>
                      <a:lvl8pPr marL="1371600" eaLnBrk="0" fontAlgn="base" hangingPunct="0">
                        <a:spcBef>
                          <a:spcPct val="20000"/>
                        </a:spcBef>
                        <a:spcAft>
                          <a:spcPct val="0"/>
                        </a:spcAft>
                        <a:defRPr>
                          <a:solidFill>
                            <a:schemeClr val="tx1"/>
                          </a:solidFill>
                          <a:latin typeface="Calibri" charset="0"/>
                          <a:ea typeface="ＭＳ Ｐゴシック" charset="-128"/>
                        </a:defRPr>
                      </a:lvl8pPr>
                      <a:lvl9pPr marL="1828800" eaLnBrk="0" fontAlgn="base" hangingPunct="0">
                        <a:spcBef>
                          <a:spcPct val="20000"/>
                        </a:spcBef>
                        <a:spcAft>
                          <a:spcPct val="0"/>
                        </a:spcAft>
                        <a:defRPr>
                          <a:solidFill>
                            <a:schemeClr val="tx1"/>
                          </a:solidFill>
                          <a:latin typeface="Calibri" charset="0"/>
                          <a:ea typeface="ＭＳ Ｐゴシック" charset="-128"/>
                        </a:defRPr>
                      </a:lvl9p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altLang="x-none" sz="2400" b="0" i="0" u="none" strike="noStrike" cap="none" normalizeH="0" baseline="0">
                          <a:ln>
                            <a:noFill/>
                          </a:ln>
                          <a:solidFill>
                            <a:srgbClr val="008000"/>
                          </a:solidFill>
                          <a:effectLst/>
                          <a:latin typeface="Verdana" charset="0"/>
                          <a:ea typeface="ＭＳ Ｐゴシック" charset="-128"/>
                        </a:rPr>
                        <a:t>Utah average</a:t>
                      </a:r>
                    </a:p>
                  </a:txBody>
                  <a:tcPr marL="12700" marR="12700" marB="13716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37931725" indent="-37474525" eaLnBrk="0" hangingPunct="0">
                        <a:spcBef>
                          <a:spcPct val="20000"/>
                        </a:spcBef>
                        <a:buFont typeface="Arial" charset="0"/>
                        <a:defRPr sz="2400">
                          <a:solidFill>
                            <a:schemeClr val="tx1"/>
                          </a:solidFill>
                          <a:latin typeface="Calibri" charset="0"/>
                          <a:ea typeface="ＭＳ Ｐゴシック" charset="-128"/>
                        </a:defRPr>
                      </a:lvl2pPr>
                      <a:lvl3pPr eaLnBrk="0" hangingPunct="0">
                        <a:spcBef>
                          <a:spcPct val="20000"/>
                        </a:spcBef>
                        <a:defRPr sz="2000">
                          <a:solidFill>
                            <a:schemeClr val="tx1"/>
                          </a:solidFill>
                          <a:latin typeface="Calibri" charset="0"/>
                          <a:ea typeface="ＭＳ Ｐゴシック" charset="-128"/>
                        </a:defRPr>
                      </a:lvl3pPr>
                      <a:lvl4pPr eaLnBrk="0" hangingPunct="0">
                        <a:spcBef>
                          <a:spcPct val="20000"/>
                        </a:spcBef>
                        <a:defRPr>
                          <a:solidFill>
                            <a:schemeClr val="tx1"/>
                          </a:solidFill>
                          <a:latin typeface="Calibri" charset="0"/>
                          <a:ea typeface="ＭＳ Ｐゴシック" charset="-128"/>
                        </a:defRPr>
                      </a:lvl4pPr>
                      <a:lvl5pPr eaLnBrk="0" hangingPunct="0">
                        <a:spcBef>
                          <a:spcPct val="20000"/>
                        </a:spcBef>
                        <a:defRPr>
                          <a:solidFill>
                            <a:schemeClr val="tx1"/>
                          </a:solidFill>
                          <a:latin typeface="Calibri" charset="0"/>
                          <a:ea typeface="ＭＳ Ｐゴシック" charset="-128"/>
                        </a:defRPr>
                      </a:lvl5pPr>
                      <a:lvl6pPr marL="457200" eaLnBrk="0" fontAlgn="base" hangingPunct="0">
                        <a:spcBef>
                          <a:spcPct val="20000"/>
                        </a:spcBef>
                        <a:spcAft>
                          <a:spcPct val="0"/>
                        </a:spcAft>
                        <a:defRPr>
                          <a:solidFill>
                            <a:schemeClr val="tx1"/>
                          </a:solidFill>
                          <a:latin typeface="Calibri" charset="0"/>
                          <a:ea typeface="ＭＳ Ｐゴシック" charset="-128"/>
                        </a:defRPr>
                      </a:lvl6pPr>
                      <a:lvl7pPr marL="914400" eaLnBrk="0" fontAlgn="base" hangingPunct="0">
                        <a:spcBef>
                          <a:spcPct val="20000"/>
                        </a:spcBef>
                        <a:spcAft>
                          <a:spcPct val="0"/>
                        </a:spcAft>
                        <a:defRPr>
                          <a:solidFill>
                            <a:schemeClr val="tx1"/>
                          </a:solidFill>
                          <a:latin typeface="Calibri" charset="0"/>
                          <a:ea typeface="ＭＳ Ｐゴシック" charset="-128"/>
                        </a:defRPr>
                      </a:lvl7pPr>
                      <a:lvl8pPr marL="1371600" eaLnBrk="0" fontAlgn="base" hangingPunct="0">
                        <a:spcBef>
                          <a:spcPct val="20000"/>
                        </a:spcBef>
                        <a:spcAft>
                          <a:spcPct val="0"/>
                        </a:spcAft>
                        <a:defRPr>
                          <a:solidFill>
                            <a:schemeClr val="tx1"/>
                          </a:solidFill>
                          <a:latin typeface="Calibri" charset="0"/>
                          <a:ea typeface="ＭＳ Ｐゴシック" charset="-128"/>
                        </a:defRPr>
                      </a:lvl8pPr>
                      <a:lvl9pPr marL="1828800" eaLnBrk="0" fontAlgn="base" hangingPunct="0">
                        <a:spcBef>
                          <a:spcPct val="20000"/>
                        </a:spcBef>
                        <a:spcAft>
                          <a:spcPct val="0"/>
                        </a:spcAft>
                        <a:defRPr>
                          <a:solidFill>
                            <a:schemeClr val="tx1"/>
                          </a:solidFill>
                          <a:latin typeface="Calibri" charset="0"/>
                          <a:ea typeface="ＭＳ Ｐゴシック" charset="-128"/>
                        </a:defRPr>
                      </a:lvl9p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altLang="x-none" sz="2400" b="0" i="0" u="none" strike="noStrike" cap="none" normalizeH="0" baseline="0" dirty="0">
                          <a:ln>
                            <a:noFill/>
                          </a:ln>
                          <a:solidFill>
                            <a:srgbClr val="3366FF"/>
                          </a:solidFill>
                          <a:effectLst/>
                          <a:latin typeface="Verdana" charset="0"/>
                          <a:ea typeface="ＭＳ Ｐゴシック" charset="-128"/>
                        </a:rPr>
                        <a:t>“Champagne powder”</a:t>
                      </a:r>
                    </a:p>
                  </a:txBody>
                  <a:tcPr marL="12700" marR="12700" marB="137160"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4"/>
                  </a:ext>
                </a:extLst>
              </a:tr>
            </a:tbl>
          </a:graphicData>
        </a:graphic>
      </p:graphicFrame>
      <p:sp>
        <p:nvSpPr>
          <p:cNvPr id="5" name="TextBox 3"/>
          <p:cNvSpPr txBox="1">
            <a:spLocks noChangeArrowheads="1"/>
          </p:cNvSpPr>
          <p:nvPr/>
        </p:nvSpPr>
        <p:spPr bwMode="auto">
          <a:xfrm>
            <a:off x="2223346" y="5374111"/>
            <a:ext cx="22098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x-none" b="1" dirty="0">
                <a:solidFill>
                  <a:srgbClr val="FF0000"/>
                </a:solidFill>
              </a:rPr>
              <a:t>Low SLR</a:t>
            </a:r>
          </a:p>
          <a:p>
            <a:pPr algn="ctr" eaLnBrk="1" hangingPunct="1"/>
            <a:r>
              <a:rPr lang="en-US" altLang="x-none" b="1" dirty="0">
                <a:solidFill>
                  <a:srgbClr val="FF0000"/>
                </a:solidFill>
              </a:rPr>
              <a:t>High Density</a:t>
            </a:r>
          </a:p>
        </p:txBody>
      </p:sp>
      <p:sp>
        <p:nvSpPr>
          <p:cNvPr id="6" name="TextBox 4"/>
          <p:cNvSpPr txBox="1">
            <a:spLocks noChangeArrowheads="1"/>
          </p:cNvSpPr>
          <p:nvPr/>
        </p:nvSpPr>
        <p:spPr bwMode="auto">
          <a:xfrm>
            <a:off x="6477000" y="5394433"/>
            <a:ext cx="22098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x-none" b="1">
                <a:solidFill>
                  <a:srgbClr val="3366FF"/>
                </a:solidFill>
              </a:rPr>
              <a:t>High SLR</a:t>
            </a:r>
          </a:p>
          <a:p>
            <a:pPr algn="ctr" eaLnBrk="1" hangingPunct="1"/>
            <a:r>
              <a:rPr lang="en-US" altLang="x-none" b="1" dirty="0">
                <a:solidFill>
                  <a:srgbClr val="3366FF"/>
                </a:solidFill>
              </a:rPr>
              <a:t>Low Density</a:t>
            </a:r>
          </a:p>
        </p:txBody>
      </p:sp>
    </p:spTree>
    <p:extLst>
      <p:ext uri="{BB962C8B-B14F-4D97-AF65-F5344CB8AC3E}">
        <p14:creationId xmlns:p14="http://schemas.microsoft.com/office/powerpoint/2010/main" val="40286585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Is SLR Important?</a:t>
            </a:r>
          </a:p>
        </p:txBody>
      </p:sp>
      <p:sp>
        <p:nvSpPr>
          <p:cNvPr id="3" name="Content Placeholder 2"/>
          <p:cNvSpPr>
            <a:spLocks noGrp="1"/>
          </p:cNvSpPr>
          <p:nvPr>
            <p:ph idx="1"/>
          </p:nvPr>
        </p:nvSpPr>
        <p:spPr/>
        <p:txBody>
          <a:bodyPr>
            <a:normAutofit/>
          </a:bodyPr>
          <a:lstStyle/>
          <a:p>
            <a:r>
              <a:rPr lang="en-US" dirty="0"/>
              <a:t>Contemporary winter precipitation forecasting typically involves three steps:</a:t>
            </a:r>
          </a:p>
          <a:p>
            <a:pPr lvl="1"/>
            <a:r>
              <a:rPr lang="en-US" dirty="0"/>
              <a:t>Quantitative precipitation forecast (QPF)</a:t>
            </a:r>
          </a:p>
          <a:p>
            <a:pPr lvl="1"/>
            <a:r>
              <a:rPr lang="en-US" dirty="0"/>
              <a:t>Determination of precipitation type</a:t>
            </a:r>
          </a:p>
          <a:p>
            <a:pPr lvl="1"/>
            <a:r>
              <a:rPr lang="en-US" dirty="0"/>
              <a:t>Application of SLR when precipitation type is snow</a:t>
            </a:r>
          </a:p>
          <a:p>
            <a:pPr lvl="2"/>
            <a:r>
              <a:rPr lang="en-US" dirty="0"/>
              <a:t>Snowfall amount = QPF x SLR</a:t>
            </a:r>
          </a:p>
        </p:txBody>
      </p:sp>
    </p:spTree>
    <p:extLst>
      <p:ext uri="{BB962C8B-B14F-4D97-AF65-F5344CB8AC3E}">
        <p14:creationId xmlns:p14="http://schemas.microsoft.com/office/powerpoint/2010/main" val="9858688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Is SLR Important?</a:t>
            </a:r>
          </a:p>
        </p:txBody>
      </p:sp>
      <p:sp>
        <p:nvSpPr>
          <p:cNvPr id="3" name="Content Placeholder 2"/>
          <p:cNvSpPr>
            <a:spLocks noGrp="1"/>
          </p:cNvSpPr>
          <p:nvPr>
            <p:ph idx="1"/>
          </p:nvPr>
        </p:nvSpPr>
        <p:spPr/>
        <p:txBody>
          <a:bodyPr>
            <a:normAutofit fontScale="92500" lnSpcReduction="10000"/>
          </a:bodyPr>
          <a:lstStyle/>
          <a:p>
            <a:r>
              <a:rPr lang="en-US" dirty="0"/>
              <a:t>Snow clearing operations often based on specific amount thresholds, where perfect QPF is of limited value if a poor SLR is applied</a:t>
            </a:r>
          </a:p>
          <a:p>
            <a:endParaRPr lang="en-US" dirty="0"/>
          </a:p>
          <a:p>
            <a:r>
              <a:rPr lang="en-US" dirty="0"/>
              <a:t>In avalanche forecasting, SLR is related to snow shear strength (</a:t>
            </a:r>
            <a:r>
              <a:rPr lang="en-US" dirty="0" err="1"/>
              <a:t>Casson</a:t>
            </a:r>
            <a:r>
              <a:rPr lang="en-US" dirty="0"/>
              <a:t> 2008)</a:t>
            </a:r>
          </a:p>
          <a:p>
            <a:endParaRPr lang="en-US" dirty="0"/>
          </a:p>
          <a:p>
            <a:r>
              <a:rPr lang="en-US" dirty="0"/>
              <a:t>Accurate SLR and snowfall amount forecasts are critical for mountain communities</a:t>
            </a:r>
          </a:p>
        </p:txBody>
      </p:sp>
    </p:spTree>
    <p:extLst>
      <p:ext uri="{BB962C8B-B14F-4D97-AF65-F5344CB8AC3E}">
        <p14:creationId xmlns:p14="http://schemas.microsoft.com/office/powerpoint/2010/main" val="1194044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Problem with SLR</a:t>
            </a:r>
          </a:p>
        </p:txBody>
      </p:sp>
      <p:sp>
        <p:nvSpPr>
          <p:cNvPr id="3" name="Content Placeholder 2"/>
          <p:cNvSpPr>
            <a:spLocks noGrp="1"/>
          </p:cNvSpPr>
          <p:nvPr>
            <p:ph idx="1"/>
          </p:nvPr>
        </p:nvSpPr>
        <p:spPr>
          <a:xfrm>
            <a:off x="457200" y="1600201"/>
            <a:ext cx="8229600" cy="2436706"/>
          </a:xfrm>
        </p:spPr>
        <p:txBody>
          <a:bodyPr>
            <a:normAutofit fontScale="70000" lnSpcReduction="20000"/>
          </a:bodyPr>
          <a:lstStyle/>
          <a:p>
            <a:endParaRPr lang="en-US" dirty="0"/>
          </a:p>
          <a:p>
            <a:r>
              <a:rPr lang="en-US" dirty="0"/>
              <a:t>Daily SLR varies considerably in both space and time within storms</a:t>
            </a:r>
          </a:p>
          <a:p>
            <a:endParaRPr lang="en-US" dirty="0"/>
          </a:p>
          <a:p>
            <a:r>
              <a:rPr lang="en-US" dirty="0"/>
              <a:t>Forecast snowfall amount strongly dependent on SLR</a:t>
            </a:r>
          </a:p>
          <a:p>
            <a:endParaRPr lang="en-US" dirty="0"/>
          </a:p>
          <a:p>
            <a:r>
              <a:rPr lang="en-US" dirty="0"/>
              <a:t>How much snow from a QPF of 25 mm?</a:t>
            </a:r>
          </a:p>
          <a:p>
            <a:endParaRPr lang="en-US" dirty="0"/>
          </a:p>
          <a:p>
            <a:endParaRPr lang="en-US" dirty="0"/>
          </a:p>
        </p:txBody>
      </p:sp>
      <p:pic>
        <p:nvPicPr>
          <p:cNvPr id="4" name="Picture 3" descr="3to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 y="3600450"/>
            <a:ext cx="2940050"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10to1.jpg"/>
          <p:cNvPicPr>
            <a:picLocks noChangeAspect="1"/>
          </p:cNvPicPr>
          <p:nvPr/>
        </p:nvPicPr>
        <p:blipFill>
          <a:blip r:embed="rId3">
            <a:extLst>
              <a:ext uri="{28A0092B-C50C-407E-A947-70E740481C1C}">
                <a14:useLocalDpi xmlns:a14="http://schemas.microsoft.com/office/drawing/2010/main" val="0"/>
              </a:ext>
            </a:extLst>
          </a:blip>
          <a:srcRect l="5144" r="22285"/>
          <a:stretch>
            <a:fillRect/>
          </a:stretch>
        </p:blipFill>
        <p:spPr bwMode="auto">
          <a:xfrm>
            <a:off x="3155950" y="3600450"/>
            <a:ext cx="2892425"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30to1.jpg"/>
          <p:cNvPicPr>
            <a:picLocks noChangeAspect="1"/>
          </p:cNvPicPr>
          <p:nvPr/>
        </p:nvPicPr>
        <p:blipFill>
          <a:blip r:embed="rId4">
            <a:extLst>
              <a:ext uri="{28A0092B-C50C-407E-A947-70E740481C1C}">
                <a14:useLocalDpi xmlns:a14="http://schemas.microsoft.com/office/drawing/2010/main" val="0"/>
              </a:ext>
            </a:extLst>
          </a:blip>
          <a:srcRect r="5975"/>
          <a:stretch>
            <a:fillRect/>
          </a:stretch>
        </p:blipFill>
        <p:spPr bwMode="auto">
          <a:xfrm>
            <a:off x="6218238" y="3600450"/>
            <a:ext cx="2884487"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1181100" y="6126163"/>
            <a:ext cx="1143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x-none" sz="3200" b="1">
                <a:solidFill>
                  <a:srgbClr val="FF0000"/>
                </a:solidFill>
                <a:latin typeface="Calibri" charset="0"/>
              </a:rPr>
              <a:t>3:1</a:t>
            </a:r>
          </a:p>
        </p:txBody>
      </p:sp>
      <p:sp>
        <p:nvSpPr>
          <p:cNvPr id="8" name="TextBox 7"/>
          <p:cNvSpPr txBox="1">
            <a:spLocks noChangeArrowheads="1"/>
          </p:cNvSpPr>
          <p:nvPr/>
        </p:nvSpPr>
        <p:spPr bwMode="auto">
          <a:xfrm>
            <a:off x="4076700" y="6126163"/>
            <a:ext cx="990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x-none" sz="3200" b="1">
                <a:solidFill>
                  <a:srgbClr val="008000"/>
                </a:solidFill>
                <a:latin typeface="Calibri" charset="0"/>
              </a:rPr>
              <a:t>10:1</a:t>
            </a:r>
          </a:p>
        </p:txBody>
      </p:sp>
      <p:sp>
        <p:nvSpPr>
          <p:cNvPr id="9" name="TextBox 8"/>
          <p:cNvSpPr txBox="1">
            <a:spLocks noChangeArrowheads="1"/>
          </p:cNvSpPr>
          <p:nvPr/>
        </p:nvSpPr>
        <p:spPr bwMode="auto">
          <a:xfrm>
            <a:off x="7124700" y="6126163"/>
            <a:ext cx="98298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x-none" sz="3200" b="1">
                <a:solidFill>
                  <a:srgbClr val="3366FF"/>
                </a:solidFill>
                <a:latin typeface="Calibri" charset="0"/>
              </a:rPr>
              <a:t>30:1</a:t>
            </a:r>
          </a:p>
        </p:txBody>
      </p:sp>
    </p:spTree>
    <p:extLst>
      <p:ext uri="{BB962C8B-B14F-4D97-AF65-F5344CB8AC3E}">
        <p14:creationId xmlns:p14="http://schemas.microsoft.com/office/powerpoint/2010/main" val="18410476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00"/>
                </a:solidFill>
              </a:rPr>
              <a:t>Discussion: What Controls SLR?</a:t>
            </a:r>
          </a:p>
        </p:txBody>
      </p:sp>
      <p:sp>
        <p:nvSpPr>
          <p:cNvPr id="3" name="Content Placeholder 2"/>
          <p:cNvSpPr>
            <a:spLocks noGrp="1"/>
          </p:cNvSpPr>
          <p:nvPr>
            <p:ph idx="1"/>
          </p:nvPr>
        </p:nvSpPr>
        <p:spPr/>
        <p:txBody>
          <a:bodyPr>
            <a:normAutofit fontScale="92500" lnSpcReduction="10000"/>
          </a:bodyPr>
          <a:lstStyle/>
          <a:p>
            <a:r>
              <a:rPr lang="en-US" dirty="0"/>
              <a:t>Crystal type and size</a:t>
            </a:r>
          </a:p>
          <a:p>
            <a:r>
              <a:rPr lang="en-US" dirty="0"/>
              <a:t>Riming</a:t>
            </a:r>
          </a:p>
          <a:p>
            <a:r>
              <a:rPr lang="en-US" dirty="0"/>
              <a:t>Aggregation</a:t>
            </a:r>
          </a:p>
          <a:p>
            <a:r>
              <a:rPr lang="en-US" dirty="0"/>
              <a:t>Wind</a:t>
            </a:r>
          </a:p>
          <a:p>
            <a:r>
              <a:rPr lang="en-US" dirty="0"/>
              <a:t>Melting or sublimation (in atmosphere or at surface)</a:t>
            </a:r>
          </a:p>
          <a:p>
            <a:r>
              <a:rPr lang="en-US" dirty="0"/>
              <a:t>Vapor pressure gradient-driven </a:t>
            </a:r>
            <a:r>
              <a:rPr lang="en-US" dirty="0" err="1"/>
              <a:t>metamorphosism</a:t>
            </a:r>
            <a:r>
              <a:rPr lang="en-US" dirty="0"/>
              <a:t> and/or external compaction (i.e., settlement on the ground)</a:t>
            </a:r>
          </a:p>
        </p:txBody>
      </p:sp>
      <p:pic>
        <p:nvPicPr>
          <p:cNvPr id="4" name="Picture 3"/>
          <p:cNvPicPr>
            <a:picLocks noChangeAspect="1"/>
          </p:cNvPicPr>
          <p:nvPr/>
        </p:nvPicPr>
        <p:blipFill>
          <a:blip r:embed="rId2"/>
          <a:stretch>
            <a:fillRect/>
          </a:stretch>
        </p:blipFill>
        <p:spPr>
          <a:xfrm>
            <a:off x="457200" y="1537547"/>
            <a:ext cx="8229599" cy="4956644"/>
          </a:xfrm>
          <a:prstGeom prst="rect">
            <a:avLst/>
          </a:prstGeom>
        </p:spPr>
      </p:pic>
    </p:spTree>
    <p:extLst>
      <p:ext uri="{BB962C8B-B14F-4D97-AF65-F5344CB8AC3E}">
        <p14:creationId xmlns:p14="http://schemas.microsoft.com/office/powerpoint/2010/main" val="3925761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37" fill="hold" nodeType="clickEffect">
                                  <p:stCondLst>
                                    <p:cond delay="0"/>
                                  </p:stCondLst>
                                  <p:childTnLst>
                                    <p:animEffect transition="out" filter="barn(outVertical)">
                                      <p:cBhvr>
                                        <p:cTn id="6" dur="2000"/>
                                        <p:tgtEl>
                                          <p:spTgt spid="4"/>
                                        </p:tgtEl>
                                      </p:cBhvr>
                                    </p:animEffect>
                                    <p:set>
                                      <p:cBhvr>
                                        <p:cTn id="7"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Crystal Type and SLR</a:t>
            </a:r>
          </a:p>
        </p:txBody>
      </p:sp>
      <p:pic>
        <p:nvPicPr>
          <p:cNvPr id="4" name="Picture 3" descr="morphologydiagram.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57287" y="1312863"/>
            <a:ext cx="6829425" cy="521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p:nvSpPr>
        <p:spPr bwMode="auto">
          <a:xfrm>
            <a:off x="4229099" y="2060575"/>
            <a:ext cx="1562100" cy="461963"/>
          </a:xfrm>
          <a:prstGeom prst="rect">
            <a:avLst/>
          </a:prstGeom>
          <a:solidFill>
            <a:schemeClr val="tx1"/>
          </a:solidFill>
          <a:ln>
            <a:noFill/>
          </a:ln>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x-none" b="1">
                <a:solidFill>
                  <a:srgbClr val="3366FF"/>
                </a:solidFill>
                <a:latin typeface="Calibri" charset="0"/>
              </a:rPr>
              <a:t>25:1-100:1</a:t>
            </a:r>
          </a:p>
        </p:txBody>
      </p:sp>
      <p:sp>
        <p:nvSpPr>
          <p:cNvPr id="6" name="TextBox 5"/>
          <p:cNvSpPr txBox="1">
            <a:spLocks noChangeArrowheads="1"/>
          </p:cNvSpPr>
          <p:nvPr/>
        </p:nvSpPr>
        <p:spPr bwMode="auto">
          <a:xfrm>
            <a:off x="3695699" y="4414838"/>
            <a:ext cx="762000" cy="460375"/>
          </a:xfrm>
          <a:prstGeom prst="rect">
            <a:avLst/>
          </a:prstGeom>
          <a:solidFill>
            <a:schemeClr val="tx1"/>
          </a:solidFill>
          <a:ln>
            <a:noFill/>
          </a:ln>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x-none" b="1">
                <a:solidFill>
                  <a:srgbClr val="008000"/>
                </a:solidFill>
                <a:latin typeface="Calibri" charset="0"/>
              </a:rPr>
              <a:t>12:1</a:t>
            </a:r>
          </a:p>
        </p:txBody>
      </p:sp>
      <p:sp>
        <p:nvSpPr>
          <p:cNvPr id="7" name="TextBox 6"/>
          <p:cNvSpPr txBox="1">
            <a:spLocks noChangeArrowheads="1"/>
          </p:cNvSpPr>
          <p:nvPr/>
        </p:nvSpPr>
        <p:spPr bwMode="auto">
          <a:xfrm>
            <a:off x="6591299" y="3629025"/>
            <a:ext cx="876300" cy="461963"/>
          </a:xfrm>
          <a:prstGeom prst="rect">
            <a:avLst/>
          </a:prstGeom>
          <a:solidFill>
            <a:schemeClr val="tx1"/>
          </a:solidFill>
          <a:ln>
            <a:noFill/>
          </a:ln>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x-none" b="1">
                <a:solidFill>
                  <a:srgbClr val="008000"/>
                </a:solidFill>
                <a:latin typeface="Calibri" charset="0"/>
              </a:rPr>
              <a:t>12:1</a:t>
            </a:r>
          </a:p>
        </p:txBody>
      </p:sp>
      <p:sp>
        <p:nvSpPr>
          <p:cNvPr id="8" name="TextBox 7"/>
          <p:cNvSpPr txBox="1">
            <a:spLocks noChangeArrowheads="1"/>
          </p:cNvSpPr>
          <p:nvPr/>
        </p:nvSpPr>
        <p:spPr bwMode="auto">
          <a:xfrm>
            <a:off x="3105149" y="2981325"/>
            <a:ext cx="800100" cy="461963"/>
          </a:xfrm>
          <a:prstGeom prst="rect">
            <a:avLst/>
          </a:prstGeom>
          <a:solidFill>
            <a:schemeClr val="tx1"/>
          </a:solidFill>
          <a:ln>
            <a:noFill/>
          </a:ln>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x-none" b="1">
                <a:solidFill>
                  <a:srgbClr val="008000"/>
                </a:solidFill>
                <a:latin typeface="Calibri" charset="0"/>
              </a:rPr>
              <a:t>15:1</a:t>
            </a:r>
          </a:p>
        </p:txBody>
      </p:sp>
      <p:sp>
        <p:nvSpPr>
          <p:cNvPr id="9" name="TextBox 8"/>
          <p:cNvSpPr txBox="1">
            <a:spLocks noChangeArrowheads="1"/>
          </p:cNvSpPr>
          <p:nvPr/>
        </p:nvSpPr>
        <p:spPr bwMode="auto">
          <a:xfrm>
            <a:off x="6400799" y="5153025"/>
            <a:ext cx="838200" cy="461963"/>
          </a:xfrm>
          <a:prstGeom prst="rect">
            <a:avLst/>
          </a:prstGeom>
          <a:solidFill>
            <a:schemeClr val="tx1"/>
          </a:solidFill>
          <a:ln>
            <a:noFill/>
          </a:ln>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x-none" b="1">
                <a:solidFill>
                  <a:srgbClr val="FF0000"/>
                </a:solidFill>
                <a:latin typeface="Calibri" charset="0"/>
              </a:rPr>
              <a:t>10:1</a:t>
            </a:r>
          </a:p>
        </p:txBody>
      </p:sp>
      <p:sp>
        <p:nvSpPr>
          <p:cNvPr id="10" name="TextBox 9"/>
          <p:cNvSpPr txBox="1">
            <a:spLocks noChangeArrowheads="1"/>
          </p:cNvSpPr>
          <p:nvPr/>
        </p:nvSpPr>
        <p:spPr bwMode="auto">
          <a:xfrm>
            <a:off x="4571999" y="5153025"/>
            <a:ext cx="838200" cy="461963"/>
          </a:xfrm>
          <a:prstGeom prst="rect">
            <a:avLst/>
          </a:prstGeom>
          <a:solidFill>
            <a:schemeClr val="tx1"/>
          </a:solidFill>
          <a:ln>
            <a:noFill/>
          </a:ln>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x-none" b="1">
                <a:solidFill>
                  <a:srgbClr val="FF0000"/>
                </a:solidFill>
                <a:latin typeface="Calibri" charset="0"/>
              </a:rPr>
              <a:t>10:1</a:t>
            </a:r>
          </a:p>
        </p:txBody>
      </p:sp>
      <p:sp>
        <p:nvSpPr>
          <p:cNvPr id="11" name="TextBox 10"/>
          <p:cNvSpPr txBox="1">
            <a:spLocks noChangeArrowheads="1"/>
          </p:cNvSpPr>
          <p:nvPr/>
        </p:nvSpPr>
        <p:spPr bwMode="auto">
          <a:xfrm>
            <a:off x="4610099" y="3443288"/>
            <a:ext cx="800100" cy="461962"/>
          </a:xfrm>
          <a:prstGeom prst="rect">
            <a:avLst/>
          </a:prstGeom>
          <a:solidFill>
            <a:schemeClr val="tx1"/>
          </a:solidFill>
          <a:ln>
            <a:noFill/>
          </a:ln>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x-none" b="1">
                <a:solidFill>
                  <a:srgbClr val="008000"/>
                </a:solidFill>
                <a:latin typeface="Calibri" charset="0"/>
              </a:rPr>
              <a:t>20:1</a:t>
            </a:r>
          </a:p>
        </p:txBody>
      </p:sp>
      <p:sp>
        <p:nvSpPr>
          <p:cNvPr id="12" name="TextBox 11"/>
          <p:cNvSpPr txBox="1">
            <a:spLocks noChangeArrowheads="1"/>
          </p:cNvSpPr>
          <p:nvPr/>
        </p:nvSpPr>
        <p:spPr bwMode="auto">
          <a:xfrm>
            <a:off x="2209799" y="4875213"/>
            <a:ext cx="838200" cy="461962"/>
          </a:xfrm>
          <a:prstGeom prst="rect">
            <a:avLst/>
          </a:prstGeom>
          <a:solidFill>
            <a:schemeClr val="tx1"/>
          </a:solidFill>
          <a:ln>
            <a:noFill/>
          </a:ln>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x-none" b="1">
                <a:solidFill>
                  <a:srgbClr val="FF0000"/>
                </a:solidFill>
                <a:latin typeface="Calibri" charset="0"/>
              </a:rPr>
              <a:t>10:1</a:t>
            </a:r>
          </a:p>
        </p:txBody>
      </p:sp>
      <p:sp>
        <p:nvSpPr>
          <p:cNvPr id="13" name="TextBox 14"/>
          <p:cNvSpPr txBox="1">
            <a:spLocks noChangeArrowheads="1"/>
          </p:cNvSpPr>
          <p:nvPr/>
        </p:nvSpPr>
        <p:spPr bwMode="auto">
          <a:xfrm>
            <a:off x="19049" y="6563945"/>
            <a:ext cx="70104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x-none" sz="1200" dirty="0">
                <a:latin typeface="Calibri" charset="0"/>
              </a:rPr>
              <a:t>Image: </a:t>
            </a:r>
            <a:r>
              <a:rPr lang="en-US" altLang="x-none" sz="1200" dirty="0" err="1">
                <a:latin typeface="Calibri" charset="0"/>
              </a:rPr>
              <a:t>snowcrystals.com</a:t>
            </a:r>
            <a:r>
              <a:rPr lang="en-US" altLang="x-none" sz="1200" dirty="0">
                <a:latin typeface="Calibri" charset="0"/>
              </a:rPr>
              <a:t>; SLR based on Power et. al. 1964, </a:t>
            </a:r>
            <a:r>
              <a:rPr lang="en-US" altLang="x-none" sz="1200" dirty="0" err="1">
                <a:latin typeface="Calibri" charset="0"/>
              </a:rPr>
              <a:t>Dubé</a:t>
            </a:r>
            <a:r>
              <a:rPr lang="en-US" altLang="x-none" sz="1200" dirty="0">
                <a:latin typeface="Calibri" charset="0"/>
              </a:rPr>
              <a:t> 2003, Cobb 2006</a:t>
            </a:r>
          </a:p>
        </p:txBody>
      </p:sp>
    </p:spTree>
    <p:extLst>
      <p:ext uri="{BB962C8B-B14F-4D97-AF65-F5344CB8AC3E}">
        <p14:creationId xmlns:p14="http://schemas.microsoft.com/office/powerpoint/2010/main" val="31317007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Riming and SLR</a:t>
            </a:r>
          </a:p>
        </p:txBody>
      </p:sp>
      <p:pic>
        <p:nvPicPr>
          <p:cNvPr id="4" name="Picture 3" descr="perfectsta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727733"/>
            <a:ext cx="26384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p:nvSpPr>
        <p:spPr bwMode="auto">
          <a:xfrm>
            <a:off x="457200" y="1226083"/>
            <a:ext cx="26384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x-none" sz="2800" b="1">
                <a:solidFill>
                  <a:srgbClr val="3366FF"/>
                </a:solidFill>
                <a:latin typeface="Calibri" charset="0"/>
              </a:rPr>
              <a:t>50:1</a:t>
            </a:r>
          </a:p>
        </p:txBody>
      </p:sp>
      <p:pic>
        <p:nvPicPr>
          <p:cNvPr id="6" name="Picture 5" descr="somerim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1727733"/>
            <a:ext cx="22542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3581400" y="1265770"/>
            <a:ext cx="22542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x-none" sz="2800" b="1">
                <a:solidFill>
                  <a:srgbClr val="008000"/>
                </a:solidFill>
                <a:latin typeface="Calibri" charset="0"/>
              </a:rPr>
              <a:t>20:1</a:t>
            </a:r>
          </a:p>
        </p:txBody>
      </p:sp>
      <p:pic>
        <p:nvPicPr>
          <p:cNvPr id="8" name="Picture 7" descr="graupel.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34125" y="1727733"/>
            <a:ext cx="2595563"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a:spLocks noChangeArrowheads="1"/>
          </p:cNvSpPr>
          <p:nvPr/>
        </p:nvSpPr>
        <p:spPr bwMode="auto">
          <a:xfrm>
            <a:off x="6334125" y="1265770"/>
            <a:ext cx="25955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x-none" sz="2800" b="1">
                <a:solidFill>
                  <a:srgbClr val="FF0000"/>
                </a:solidFill>
                <a:latin typeface="Calibri" charset="0"/>
              </a:rPr>
              <a:t>5:1</a:t>
            </a:r>
          </a:p>
        </p:txBody>
      </p:sp>
      <p:sp>
        <p:nvSpPr>
          <p:cNvPr id="10" name="TextBox 10"/>
          <p:cNvSpPr txBox="1">
            <a:spLocks noChangeArrowheads="1"/>
          </p:cNvSpPr>
          <p:nvPr/>
        </p:nvSpPr>
        <p:spPr bwMode="auto">
          <a:xfrm>
            <a:off x="6869517" y="4003572"/>
            <a:ext cx="17526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x-none" sz="1600" dirty="0" err="1">
                <a:latin typeface="Calibri" charset="0"/>
              </a:rPr>
              <a:t>snowcrystals.com</a:t>
            </a:r>
            <a:endParaRPr lang="en-US" altLang="x-none" sz="1600" dirty="0">
              <a:latin typeface="Calibri" charset="0"/>
            </a:endParaRPr>
          </a:p>
        </p:txBody>
      </p:sp>
      <p:sp>
        <p:nvSpPr>
          <p:cNvPr id="11" name="TextBox 10"/>
          <p:cNvSpPr txBox="1">
            <a:spLocks noChangeArrowheads="1"/>
          </p:cNvSpPr>
          <p:nvPr/>
        </p:nvSpPr>
        <p:spPr bwMode="auto">
          <a:xfrm>
            <a:off x="457200" y="4341709"/>
            <a:ext cx="8229600"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33363" indent="-233363"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spcAft>
                <a:spcPts val="600"/>
              </a:spcAft>
              <a:buFont typeface="Arial" charset="0"/>
              <a:buChar char="•"/>
            </a:pPr>
            <a:r>
              <a:rPr lang="en-US" altLang="x-none" dirty="0">
                <a:latin typeface="Calibri" charset="0"/>
              </a:rPr>
              <a:t>Riming can decrease SLR by up to 90%.</a:t>
            </a:r>
          </a:p>
          <a:p>
            <a:pPr eaLnBrk="1" hangingPunct="1">
              <a:spcAft>
                <a:spcPts val="600"/>
              </a:spcAft>
              <a:buFont typeface="Arial" charset="0"/>
              <a:buChar char="•"/>
            </a:pPr>
            <a:r>
              <a:rPr lang="en-US" altLang="x-none" dirty="0">
                <a:latin typeface="Calibri" charset="0"/>
              </a:rPr>
              <a:t>Most important for temperatures above −10</a:t>
            </a:r>
            <a:r>
              <a:rPr lang="en-US" altLang="x-none" dirty="0">
                <a:latin typeface="Times New Roman" charset="0"/>
                <a:ea typeface="Times New Roman" charset="0"/>
                <a:cs typeface="Times New Roman" charset="0"/>
              </a:rPr>
              <a:t>º</a:t>
            </a:r>
            <a:r>
              <a:rPr lang="en-US" altLang="x-none" dirty="0">
                <a:latin typeface="Calibri" charset="0"/>
              </a:rPr>
              <a:t>C; </a:t>
            </a:r>
            <a:r>
              <a:rPr lang="en-US" altLang="x-none" dirty="0" err="1">
                <a:latin typeface="Calibri" charset="0"/>
              </a:rPr>
              <a:t>supercooled</a:t>
            </a:r>
            <a:r>
              <a:rPr lang="en-US" altLang="x-none" dirty="0">
                <a:latin typeface="Calibri" charset="0"/>
              </a:rPr>
              <a:t> water more likely to be present</a:t>
            </a:r>
          </a:p>
          <a:p>
            <a:pPr eaLnBrk="1" hangingPunct="1">
              <a:spcAft>
                <a:spcPts val="600"/>
              </a:spcAft>
              <a:buFont typeface="Arial" charset="0"/>
              <a:buChar char="•"/>
            </a:pPr>
            <a:r>
              <a:rPr lang="en-US" altLang="x-none" dirty="0">
                <a:latin typeface="Calibri" charset="0"/>
              </a:rPr>
              <a:t>Tends to increase with vertical velocity</a:t>
            </a:r>
          </a:p>
        </p:txBody>
      </p:sp>
    </p:spTree>
    <p:extLst>
      <p:ext uri="{BB962C8B-B14F-4D97-AF65-F5344CB8AC3E}">
        <p14:creationId xmlns:p14="http://schemas.microsoft.com/office/powerpoint/2010/main" val="24363575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Surface Winds and SLR</a:t>
            </a:r>
          </a:p>
        </p:txBody>
      </p:sp>
      <p:sp>
        <p:nvSpPr>
          <p:cNvPr id="3" name="Content Placeholder 2"/>
          <p:cNvSpPr>
            <a:spLocks noGrp="1"/>
          </p:cNvSpPr>
          <p:nvPr>
            <p:ph idx="1"/>
          </p:nvPr>
        </p:nvSpPr>
        <p:spPr>
          <a:xfrm>
            <a:off x="457200" y="1600201"/>
            <a:ext cx="8063653" cy="2545079"/>
          </a:xfrm>
        </p:spPr>
        <p:txBody>
          <a:bodyPr>
            <a:normAutofit fontScale="92500" lnSpcReduction="10000"/>
          </a:bodyPr>
          <a:lstStyle/>
          <a:p>
            <a:r>
              <a:rPr lang="en-US" altLang="x-none" dirty="0">
                <a:ea typeface="ＭＳ Ｐゴシック" charset="-128"/>
              </a:rPr>
              <a:t>Strong winds cause snow crystals to be dislodged and roll along the surface, removing outer features and decreasing SLR.</a:t>
            </a:r>
          </a:p>
          <a:p>
            <a:endParaRPr lang="en-US" altLang="x-none" dirty="0">
              <a:ea typeface="ＭＳ Ｐゴシック" charset="-128"/>
            </a:endParaRPr>
          </a:p>
          <a:p>
            <a:r>
              <a:rPr lang="en-US" altLang="x-none" dirty="0">
                <a:ea typeface="ＭＳ Ｐゴシック" charset="-128"/>
              </a:rPr>
              <a:t>Snow transport begins at speeds of 8-10 m s</a:t>
            </a:r>
            <a:r>
              <a:rPr lang="en-US" altLang="x-none" baseline="30000" dirty="0">
                <a:ea typeface="ＭＳ Ｐゴシック" charset="-128"/>
              </a:rPr>
              <a:t>-1</a:t>
            </a:r>
            <a:r>
              <a:rPr lang="en-US" altLang="x-none" dirty="0">
                <a:ea typeface="ＭＳ Ｐゴシック" charset="-128"/>
              </a:rPr>
              <a:t>.</a:t>
            </a:r>
            <a:endParaRPr lang="en-US" altLang="x-none" baseline="30000" dirty="0">
              <a:ea typeface="ＭＳ Ｐゴシック" charset="-128"/>
            </a:endParaRPr>
          </a:p>
          <a:p>
            <a:endParaRPr lang="en-US" dirty="0"/>
          </a:p>
        </p:txBody>
      </p:sp>
      <p:pic>
        <p:nvPicPr>
          <p:cNvPr id="4" name="Picture 3" descr="P111003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96750" y="3968293"/>
            <a:ext cx="3378200"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powderski.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4750" y="3968293"/>
            <a:ext cx="3187700"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2898990" y="5917743"/>
            <a:ext cx="1013460" cy="584200"/>
          </a:xfrm>
          <a:prstGeom prst="rect">
            <a:avLst/>
          </a:prstGeom>
          <a:noFill/>
        </p:spPr>
        <p:txBody>
          <a:bodyPr wrap="squar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x-none" sz="3200" b="1" dirty="0">
                <a:solidFill>
                  <a:srgbClr val="008000"/>
                </a:solidFill>
                <a:latin typeface="Calibri" charset="0"/>
              </a:rPr>
              <a:t>15:1</a:t>
            </a:r>
          </a:p>
        </p:txBody>
      </p:sp>
      <p:sp>
        <p:nvSpPr>
          <p:cNvPr id="7" name="TextBox 6"/>
          <p:cNvSpPr txBox="1"/>
          <p:nvPr/>
        </p:nvSpPr>
        <p:spPr>
          <a:xfrm>
            <a:off x="5296750" y="5917743"/>
            <a:ext cx="914400" cy="584200"/>
          </a:xfrm>
          <a:prstGeom prst="rect">
            <a:avLst/>
          </a:prstGeom>
          <a:noFill/>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x-none" sz="3200" b="1">
                <a:solidFill>
                  <a:srgbClr val="FF0000"/>
                </a:solidFill>
                <a:latin typeface="Calibri" charset="0"/>
              </a:rPr>
              <a:t>4:1</a:t>
            </a:r>
          </a:p>
        </p:txBody>
      </p:sp>
      <p:sp>
        <p:nvSpPr>
          <p:cNvPr id="8" name="Right Arrow 7"/>
          <p:cNvSpPr>
            <a:spLocks noChangeArrowheads="1"/>
          </p:cNvSpPr>
          <p:nvPr/>
        </p:nvSpPr>
        <p:spPr bwMode="auto">
          <a:xfrm>
            <a:off x="4077550" y="6197143"/>
            <a:ext cx="990600" cy="255588"/>
          </a:xfrm>
          <a:prstGeom prst="rightArrow">
            <a:avLst>
              <a:gd name="adj1" fmla="val 50000"/>
              <a:gd name="adj2" fmla="val 50008"/>
            </a:avLst>
          </a:prstGeom>
          <a:solidFill>
            <a:schemeClr val="tx2"/>
          </a:solidFill>
          <a:ln w="9525">
            <a:solidFill>
              <a:srgbClr val="4A7EBB"/>
            </a:solidFill>
            <a:miter lim="800000"/>
            <a:headEnd/>
            <a:tailEnd/>
          </a:ln>
          <a:effectLst>
            <a:outerShdw blurRad="40000" dist="23000" dir="5400000" rotWithShape="0">
              <a:srgbClr val="000000">
                <a:alpha val="34999"/>
              </a:srgbClr>
            </a:outerShdw>
          </a:effectLst>
        </p:spPr>
        <p:txBody>
          <a:bodyPr anchor="ct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endParaRPr lang="x-none" altLang="x-none" sz="1800">
              <a:solidFill>
                <a:srgbClr val="FFFFFF"/>
              </a:solidFill>
              <a:latin typeface="Calibri" charset="0"/>
            </a:endParaRPr>
          </a:p>
        </p:txBody>
      </p:sp>
    </p:spTree>
    <p:extLst>
      <p:ext uri="{BB962C8B-B14F-4D97-AF65-F5344CB8AC3E}">
        <p14:creationId xmlns:p14="http://schemas.microsoft.com/office/powerpoint/2010/main" val="330720915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Forecasting </a:t>
            </a:r>
            <a:r>
              <a:rPr lang="mr-IN" dirty="0"/>
              <a:t>–</a:t>
            </a:r>
            <a:r>
              <a:rPr lang="en-US" dirty="0"/>
              <a:t> The 10:1 Rule</a:t>
            </a:r>
          </a:p>
        </p:txBody>
      </p:sp>
      <p:sp>
        <p:nvSpPr>
          <p:cNvPr id="3" name="Content Placeholder 2"/>
          <p:cNvSpPr>
            <a:spLocks noGrp="1"/>
          </p:cNvSpPr>
          <p:nvPr>
            <p:ph idx="1"/>
          </p:nvPr>
        </p:nvSpPr>
        <p:spPr/>
        <p:txBody>
          <a:bodyPr>
            <a:normAutofit/>
          </a:bodyPr>
          <a:lstStyle/>
          <a:p>
            <a:r>
              <a:rPr lang="en-US" altLang="x-none" sz="2600" dirty="0">
                <a:ea typeface="ＭＳ Ｐゴシック" charset="-128"/>
              </a:rPr>
              <a:t>“Convenient” but </a:t>
            </a:r>
            <a:r>
              <a:rPr lang="en-US" altLang="x-none" sz="2600" dirty="0" err="1">
                <a:ea typeface="ＭＳ Ｐゴシック" charset="-128"/>
              </a:rPr>
              <a:t>innaccurate</a:t>
            </a:r>
            <a:r>
              <a:rPr lang="en-US" altLang="x-none" sz="2600" dirty="0">
                <a:ea typeface="ＭＳ Ｐゴシック" charset="-128"/>
              </a:rPr>
              <a:t> approach of multiplying QPF by 10</a:t>
            </a:r>
          </a:p>
          <a:p>
            <a:endParaRPr lang="en-US" altLang="x-none" sz="2600" dirty="0">
              <a:ea typeface="ＭＳ Ｐゴシック" charset="-128"/>
            </a:endParaRPr>
          </a:p>
          <a:p>
            <a:r>
              <a:rPr lang="en-US" altLang="x-none" sz="2600" dirty="0">
                <a:ea typeface="ＭＳ Ｐゴシック" charset="-128"/>
              </a:rPr>
              <a:t>Inaccuracy known in the 19</a:t>
            </a:r>
            <a:r>
              <a:rPr lang="en-US" altLang="x-none" sz="2600" baseline="30000" dirty="0">
                <a:ea typeface="ＭＳ Ｐゴシック" charset="-128"/>
              </a:rPr>
              <a:t>th</a:t>
            </a:r>
            <a:r>
              <a:rPr lang="en-US" altLang="x-none" sz="2600" dirty="0">
                <a:ea typeface="ＭＳ Ｐゴシック" charset="-128"/>
              </a:rPr>
              <a:t> century!</a:t>
            </a:r>
          </a:p>
          <a:p>
            <a:pPr lvl="1"/>
            <a:r>
              <a:rPr lang="en-US" altLang="x-none" sz="2200" dirty="0">
                <a:ea typeface="ＭＳ Ｐゴシック" charset="-128"/>
              </a:rPr>
              <a:t>“…assuming 10 inches of snow to 1 of water or some other factor, is subject to a large range of error because of the wide variability of this ratio for different kinds of snow.”</a:t>
            </a:r>
          </a:p>
          <a:p>
            <a:pPr lvl="1">
              <a:buNone/>
            </a:pPr>
            <a:r>
              <a:rPr lang="en-US" altLang="x-none" sz="2200" dirty="0">
                <a:ea typeface="ＭＳ Ｐゴシック" charset="-128"/>
              </a:rPr>
              <a:t>			– Report of the Chief Signal Officer, 1888</a:t>
            </a:r>
          </a:p>
          <a:p>
            <a:pPr lvl="1">
              <a:buNone/>
            </a:pPr>
            <a:endParaRPr lang="en-US" altLang="x-none" sz="2200" b="1" dirty="0">
              <a:ea typeface="ＭＳ Ｐゴシック" charset="-128"/>
            </a:endParaRPr>
          </a:p>
        </p:txBody>
      </p:sp>
    </p:spTree>
    <p:extLst>
      <p:ext uri="{BB962C8B-B14F-4D97-AF65-F5344CB8AC3E}">
        <p14:creationId xmlns:p14="http://schemas.microsoft.com/office/powerpoint/2010/main" val="33256771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r="9829"/>
          <a:stretch/>
        </p:blipFill>
        <p:spPr>
          <a:xfrm>
            <a:off x="351212" y="1767327"/>
            <a:ext cx="2712464" cy="2298197"/>
          </a:xfrm>
          <a:prstGeom prst="rect">
            <a:avLst/>
          </a:prstGeom>
        </p:spPr>
      </p:pic>
      <p:sp>
        <p:nvSpPr>
          <p:cNvPr id="5" name="Rectangle 4"/>
          <p:cNvSpPr/>
          <p:nvPr/>
        </p:nvSpPr>
        <p:spPr>
          <a:xfrm>
            <a:off x="301629" y="3716275"/>
            <a:ext cx="2187997" cy="338554"/>
          </a:xfrm>
          <a:prstGeom prst="rect">
            <a:avLst/>
          </a:prstGeom>
        </p:spPr>
        <p:txBody>
          <a:bodyPr wrap="square">
            <a:spAutoFit/>
          </a:bodyPr>
          <a:lstStyle/>
          <a:p>
            <a:r>
              <a:rPr lang="en-US" sz="800" dirty="0">
                <a:solidFill>
                  <a:srgbClr val="FFFF00"/>
                </a:solidFill>
              </a:rPr>
              <a:t>http://photo.accuweather.com/photogallery/</a:t>
            </a:r>
          </a:p>
          <a:p>
            <a:r>
              <a:rPr lang="en-US" sz="800" dirty="0">
                <a:solidFill>
                  <a:srgbClr val="FFFF00"/>
                </a:solidFill>
              </a:rPr>
              <a:t>details/photo/121228/</a:t>
            </a:r>
            <a:r>
              <a:rPr lang="en-US" sz="800" dirty="0" err="1">
                <a:solidFill>
                  <a:srgbClr val="FFFF00"/>
                </a:solidFill>
              </a:rPr>
              <a:t>Sleet+Macro</a:t>
            </a:r>
            <a:endParaRPr lang="en-US" sz="800" dirty="0">
              <a:solidFill>
                <a:srgbClr val="FFFF00"/>
              </a:solidFill>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b="50298"/>
          <a:stretch/>
        </p:blipFill>
        <p:spPr>
          <a:xfrm>
            <a:off x="3201988" y="1762430"/>
            <a:ext cx="2743200" cy="2287056"/>
          </a:xfrm>
          <a:prstGeom prst="rect">
            <a:avLst/>
          </a:prstGeom>
        </p:spPr>
      </p:pic>
      <p:sp>
        <p:nvSpPr>
          <p:cNvPr id="8" name="Rectangle 7"/>
          <p:cNvSpPr/>
          <p:nvPr/>
        </p:nvSpPr>
        <p:spPr>
          <a:xfrm>
            <a:off x="3189545" y="3814887"/>
            <a:ext cx="2187997" cy="215444"/>
          </a:xfrm>
          <a:prstGeom prst="rect">
            <a:avLst/>
          </a:prstGeom>
        </p:spPr>
        <p:txBody>
          <a:bodyPr wrap="square">
            <a:spAutoFit/>
          </a:bodyPr>
          <a:lstStyle/>
          <a:p>
            <a:r>
              <a:rPr lang="en-US" sz="800" dirty="0" err="1">
                <a:solidFill>
                  <a:srgbClr val="FFFF00"/>
                </a:solidFill>
              </a:rPr>
              <a:t>Steenburgh</a:t>
            </a:r>
            <a:r>
              <a:rPr lang="en-US" sz="800" dirty="0">
                <a:solidFill>
                  <a:srgbClr val="FFFF00"/>
                </a:solidFill>
              </a:rPr>
              <a:t> (2014)</a:t>
            </a: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280" t="50263" r="-280" b="35"/>
          <a:stretch/>
        </p:blipFill>
        <p:spPr>
          <a:xfrm>
            <a:off x="6036116" y="1761150"/>
            <a:ext cx="2743200" cy="2287056"/>
          </a:xfrm>
          <a:prstGeom prst="rect">
            <a:avLst/>
          </a:prstGeom>
        </p:spPr>
      </p:pic>
      <p:sp>
        <p:nvSpPr>
          <p:cNvPr id="10" name="Rectangle 9"/>
          <p:cNvSpPr/>
          <p:nvPr/>
        </p:nvSpPr>
        <p:spPr>
          <a:xfrm>
            <a:off x="6023673" y="3813607"/>
            <a:ext cx="2187997" cy="215444"/>
          </a:xfrm>
          <a:prstGeom prst="rect">
            <a:avLst/>
          </a:prstGeom>
        </p:spPr>
        <p:txBody>
          <a:bodyPr wrap="square">
            <a:spAutoFit/>
          </a:bodyPr>
          <a:lstStyle/>
          <a:p>
            <a:r>
              <a:rPr lang="en-US" sz="800" dirty="0" err="1">
                <a:solidFill>
                  <a:srgbClr val="FFFF00"/>
                </a:solidFill>
              </a:rPr>
              <a:t>Steenburgh</a:t>
            </a:r>
            <a:r>
              <a:rPr lang="en-US" sz="800" dirty="0">
                <a:solidFill>
                  <a:srgbClr val="FFFF00"/>
                </a:solidFill>
              </a:rPr>
              <a:t> (2014)</a:t>
            </a:r>
          </a:p>
        </p:txBody>
      </p:sp>
      <p:sp>
        <p:nvSpPr>
          <p:cNvPr id="11" name="TextBox 10"/>
          <p:cNvSpPr txBox="1"/>
          <p:nvPr/>
        </p:nvSpPr>
        <p:spPr>
          <a:xfrm>
            <a:off x="823548" y="1405408"/>
            <a:ext cx="1767792" cy="369332"/>
          </a:xfrm>
          <a:prstGeom prst="rect">
            <a:avLst/>
          </a:prstGeom>
          <a:noFill/>
        </p:spPr>
        <p:txBody>
          <a:bodyPr wrap="none" rtlCol="0">
            <a:spAutoFit/>
          </a:bodyPr>
          <a:lstStyle/>
          <a:p>
            <a:r>
              <a:rPr lang="en-US" dirty="0"/>
              <a:t>Ice Pellets (sleet)</a:t>
            </a:r>
          </a:p>
        </p:txBody>
      </p:sp>
      <p:sp>
        <p:nvSpPr>
          <p:cNvPr id="12" name="TextBox 11"/>
          <p:cNvSpPr txBox="1"/>
          <p:nvPr/>
        </p:nvSpPr>
        <p:spPr>
          <a:xfrm>
            <a:off x="4212943" y="1412581"/>
            <a:ext cx="721672" cy="369332"/>
          </a:xfrm>
          <a:prstGeom prst="rect">
            <a:avLst/>
          </a:prstGeom>
          <a:noFill/>
        </p:spPr>
        <p:txBody>
          <a:bodyPr wrap="none" rtlCol="0">
            <a:spAutoFit/>
          </a:bodyPr>
          <a:lstStyle/>
          <a:p>
            <a:r>
              <a:rPr lang="en-US"/>
              <a:t>Snow</a:t>
            </a:r>
          </a:p>
        </p:txBody>
      </p:sp>
      <p:sp>
        <p:nvSpPr>
          <p:cNvPr id="13" name="TextBox 12"/>
          <p:cNvSpPr txBox="1"/>
          <p:nvPr/>
        </p:nvSpPr>
        <p:spPr>
          <a:xfrm>
            <a:off x="6289300" y="1403616"/>
            <a:ext cx="2236831" cy="369332"/>
          </a:xfrm>
          <a:prstGeom prst="rect">
            <a:avLst/>
          </a:prstGeom>
          <a:noFill/>
        </p:spPr>
        <p:txBody>
          <a:bodyPr wrap="none" rtlCol="0">
            <a:spAutoFit/>
          </a:bodyPr>
          <a:lstStyle/>
          <a:p>
            <a:r>
              <a:rPr lang="en-US" dirty="0"/>
              <a:t>Snow Pellet (</a:t>
            </a:r>
            <a:r>
              <a:rPr lang="en-US" dirty="0" err="1"/>
              <a:t>Graupel</a:t>
            </a:r>
            <a:r>
              <a:rPr lang="en-US" dirty="0"/>
              <a:t>)</a:t>
            </a:r>
          </a:p>
        </p:txBody>
      </p:sp>
      <p:sp>
        <p:nvSpPr>
          <p:cNvPr id="14" name="Title 13"/>
          <p:cNvSpPr>
            <a:spLocks noGrp="1"/>
          </p:cNvSpPr>
          <p:nvPr>
            <p:ph type="title"/>
          </p:nvPr>
        </p:nvSpPr>
        <p:spPr/>
        <p:txBody>
          <a:bodyPr/>
          <a:lstStyle/>
          <a:p>
            <a:r>
              <a:rPr lang="en-US" dirty="0"/>
              <a:t>Ice Particle Examples</a:t>
            </a:r>
          </a:p>
        </p:txBody>
      </p:sp>
    </p:spTree>
    <p:extLst>
      <p:ext uri="{BB962C8B-B14F-4D97-AF65-F5344CB8AC3E}">
        <p14:creationId xmlns:p14="http://schemas.microsoft.com/office/powerpoint/2010/main" val="297030638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SLR Climatology</a:t>
            </a:r>
          </a:p>
        </p:txBody>
      </p:sp>
      <p:pic>
        <p:nvPicPr>
          <p:cNvPr id="4" name="Picture 3" descr="baxter mean slr us.jpg"/>
          <p:cNvPicPr>
            <a:picLocks noChangeAspect="1"/>
          </p:cNvPicPr>
          <p:nvPr/>
        </p:nvPicPr>
        <p:blipFill>
          <a:blip r:embed="rId2">
            <a:extLst>
              <a:ext uri="{28A0092B-C50C-407E-A947-70E740481C1C}">
                <a14:useLocalDpi xmlns:a14="http://schemas.microsoft.com/office/drawing/2010/main" val="0"/>
              </a:ext>
            </a:extLst>
          </a:blip>
          <a:srcRect t="2271"/>
          <a:stretch>
            <a:fillRect/>
          </a:stretch>
        </p:blipFill>
        <p:spPr bwMode="auto">
          <a:xfrm>
            <a:off x="1411177" y="1202919"/>
            <a:ext cx="6321645" cy="4234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0" y="6581001"/>
            <a:ext cx="1374351" cy="276999"/>
          </a:xfrm>
          <a:prstGeom prst="rect">
            <a:avLst/>
          </a:prstGeom>
          <a:noFill/>
        </p:spPr>
        <p:txBody>
          <a:bodyPr wrap="none" rtlCol="0">
            <a:spAutoFit/>
          </a:bodyPr>
          <a:lstStyle/>
          <a:p>
            <a:pPr algn="ctr"/>
            <a:r>
              <a:rPr lang="en-US" sz="1200" dirty="0"/>
              <a:t>Baxter et al. (2005)</a:t>
            </a:r>
          </a:p>
        </p:txBody>
      </p:sp>
      <p:sp>
        <p:nvSpPr>
          <p:cNvPr id="3" name="TextBox 2"/>
          <p:cNvSpPr txBox="1"/>
          <p:nvPr/>
        </p:nvSpPr>
        <p:spPr>
          <a:xfrm>
            <a:off x="1924928" y="5437418"/>
            <a:ext cx="5294142" cy="369332"/>
          </a:xfrm>
          <a:prstGeom prst="rect">
            <a:avLst/>
          </a:prstGeom>
          <a:noFill/>
        </p:spPr>
        <p:txBody>
          <a:bodyPr wrap="none" rtlCol="0">
            <a:spAutoFit/>
          </a:bodyPr>
          <a:lstStyle/>
          <a:p>
            <a:r>
              <a:rPr lang="en-US" dirty="0"/>
              <a:t>10:1 not even a good estimate of mean in many areas!</a:t>
            </a:r>
          </a:p>
        </p:txBody>
      </p:sp>
      <p:sp>
        <p:nvSpPr>
          <p:cNvPr id="6" name="TextBox 5">
            <a:extLst>
              <a:ext uri="{FF2B5EF4-FFF2-40B4-BE49-F238E27FC236}">
                <a16:creationId xmlns:a16="http://schemas.microsoft.com/office/drawing/2014/main" id="{A3C4D0BD-A06A-2749-8973-26ED0AFFC12B}"/>
              </a:ext>
            </a:extLst>
          </p:cNvPr>
          <p:cNvSpPr txBox="1"/>
          <p:nvPr/>
        </p:nvSpPr>
        <p:spPr>
          <a:xfrm>
            <a:off x="1274399" y="5822300"/>
            <a:ext cx="6595202" cy="646331"/>
          </a:xfrm>
          <a:prstGeom prst="rect">
            <a:avLst/>
          </a:prstGeom>
          <a:noFill/>
        </p:spPr>
        <p:txBody>
          <a:bodyPr wrap="none" rtlCol="0">
            <a:spAutoFit/>
          </a:bodyPr>
          <a:lstStyle/>
          <a:p>
            <a:pPr algn="ctr"/>
            <a:r>
              <a:rPr lang="en-US" b="1" dirty="0">
                <a:solidFill>
                  <a:srgbClr val="FFFF00"/>
                </a:solidFill>
                <a:effectLst>
                  <a:glow rad="101600">
                    <a:schemeClr val="bg1">
                      <a:alpha val="75000"/>
                    </a:schemeClr>
                  </a:glow>
                </a:effectLst>
              </a:rPr>
              <a:t>Discussion: Why is the SLR lowest along the coasts and in the south</a:t>
            </a:r>
          </a:p>
          <a:p>
            <a:pPr algn="ctr"/>
            <a:r>
              <a:rPr lang="en-US" b="1" dirty="0">
                <a:solidFill>
                  <a:srgbClr val="FFFF00"/>
                </a:solidFill>
                <a:effectLst>
                  <a:glow rad="101600">
                    <a:schemeClr val="bg1">
                      <a:alpha val="75000"/>
                    </a:schemeClr>
                  </a:glow>
                </a:effectLst>
              </a:rPr>
              <a:t>and highest over the western interior and near the Great Lakes?  </a:t>
            </a:r>
          </a:p>
        </p:txBody>
      </p:sp>
    </p:spTree>
    <p:extLst>
      <p:ext uri="{BB962C8B-B14F-4D97-AF65-F5344CB8AC3E}">
        <p14:creationId xmlns:p14="http://schemas.microsoft.com/office/powerpoint/2010/main" val="182720344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4AD05-639C-1545-A4E1-2D7E0F03FE0D}"/>
              </a:ext>
            </a:extLst>
          </p:cNvPr>
          <p:cNvSpPr>
            <a:spLocks noGrp="1"/>
          </p:cNvSpPr>
          <p:nvPr>
            <p:ph type="title"/>
          </p:nvPr>
        </p:nvSpPr>
        <p:spPr/>
        <p:txBody>
          <a:bodyPr/>
          <a:lstStyle/>
          <a:p>
            <a:r>
              <a:rPr lang="en-US" dirty="0"/>
              <a:t>Group Discussion</a:t>
            </a:r>
          </a:p>
        </p:txBody>
      </p:sp>
      <p:sp>
        <p:nvSpPr>
          <p:cNvPr id="4" name="TextBox 3">
            <a:extLst>
              <a:ext uri="{FF2B5EF4-FFF2-40B4-BE49-F238E27FC236}">
                <a16:creationId xmlns:a16="http://schemas.microsoft.com/office/drawing/2014/main" id="{DB12E50C-F239-1E43-A412-61F981082575}"/>
              </a:ext>
            </a:extLst>
          </p:cNvPr>
          <p:cNvSpPr txBox="1"/>
          <p:nvPr/>
        </p:nvSpPr>
        <p:spPr>
          <a:xfrm>
            <a:off x="244533" y="2078011"/>
            <a:ext cx="8654933" cy="2862322"/>
          </a:xfrm>
          <a:prstGeom prst="rect">
            <a:avLst/>
          </a:prstGeom>
          <a:noFill/>
        </p:spPr>
        <p:txBody>
          <a:bodyPr wrap="none" rtlCol="0">
            <a:spAutoFit/>
          </a:bodyPr>
          <a:lstStyle/>
          <a:p>
            <a:pPr algn="ctr"/>
            <a:r>
              <a:rPr lang="en-US" sz="3600" b="1" dirty="0">
                <a:solidFill>
                  <a:srgbClr val="FFFF00"/>
                </a:solidFill>
                <a:effectLst>
                  <a:glow rad="101600">
                    <a:schemeClr val="bg1">
                      <a:alpha val="75000"/>
                    </a:schemeClr>
                  </a:glow>
                </a:effectLst>
              </a:rPr>
              <a:t>What are the Snow-to-Liquid Ratio</a:t>
            </a:r>
          </a:p>
          <a:p>
            <a:pPr algn="ctr"/>
            <a:r>
              <a:rPr lang="en-US" sz="3600" b="1" dirty="0" err="1">
                <a:solidFill>
                  <a:srgbClr val="FFFF00"/>
                </a:solidFill>
                <a:effectLst>
                  <a:glow rad="101600">
                    <a:schemeClr val="bg1">
                      <a:alpha val="75000"/>
                    </a:schemeClr>
                  </a:glow>
                </a:effectLst>
              </a:rPr>
              <a:t>Climatologies</a:t>
            </a:r>
            <a:r>
              <a:rPr lang="en-US" sz="3600" b="1" dirty="0">
                <a:solidFill>
                  <a:srgbClr val="FFFF00"/>
                </a:solidFill>
                <a:effectLst>
                  <a:glow rad="101600">
                    <a:schemeClr val="bg1">
                      <a:alpha val="75000"/>
                    </a:schemeClr>
                  </a:glow>
                </a:effectLst>
              </a:rPr>
              <a:t> for Europe and Austria</a:t>
            </a:r>
          </a:p>
          <a:p>
            <a:pPr algn="ctr"/>
            <a:endParaRPr lang="en-US" sz="3600" b="1" dirty="0">
              <a:solidFill>
                <a:srgbClr val="FFFF00"/>
              </a:solidFill>
              <a:effectLst>
                <a:glow rad="101600">
                  <a:schemeClr val="bg1">
                    <a:alpha val="75000"/>
                  </a:schemeClr>
                </a:glow>
              </a:effectLst>
            </a:endParaRPr>
          </a:p>
          <a:p>
            <a:pPr algn="ctr"/>
            <a:r>
              <a:rPr lang="en-US" sz="3600" b="1" dirty="0">
                <a:solidFill>
                  <a:srgbClr val="FFFF00"/>
                </a:solidFill>
                <a:effectLst>
                  <a:glow rad="101600">
                    <a:schemeClr val="bg1">
                      <a:alpha val="75000"/>
                    </a:schemeClr>
                  </a:glow>
                </a:effectLst>
              </a:rPr>
              <a:t>In Austria, where are the highest and lowest</a:t>
            </a:r>
          </a:p>
          <a:p>
            <a:pPr algn="ctr"/>
            <a:r>
              <a:rPr lang="en-US" sz="3600" b="1" dirty="0">
                <a:solidFill>
                  <a:srgbClr val="FFFF00"/>
                </a:solidFill>
                <a:effectLst>
                  <a:glow rad="101600">
                    <a:schemeClr val="bg1">
                      <a:alpha val="75000"/>
                    </a:schemeClr>
                  </a:glow>
                </a:effectLst>
              </a:rPr>
              <a:t>mean SLRs observed and why?</a:t>
            </a:r>
          </a:p>
        </p:txBody>
      </p:sp>
    </p:spTree>
    <p:extLst>
      <p:ext uri="{BB962C8B-B14F-4D97-AF65-F5344CB8AC3E}">
        <p14:creationId xmlns:p14="http://schemas.microsoft.com/office/powerpoint/2010/main" val="333199118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Improving on the 10:1 Rule</a:t>
            </a:r>
          </a:p>
        </p:txBody>
      </p:sp>
      <p:sp>
        <p:nvSpPr>
          <p:cNvPr id="3" name="Content Placeholder 2"/>
          <p:cNvSpPr>
            <a:spLocks noGrp="1"/>
          </p:cNvSpPr>
          <p:nvPr>
            <p:ph idx="1"/>
          </p:nvPr>
        </p:nvSpPr>
        <p:spPr>
          <a:xfrm>
            <a:off x="457200" y="1788160"/>
            <a:ext cx="8229600" cy="4338003"/>
          </a:xfrm>
        </p:spPr>
        <p:txBody>
          <a:bodyPr>
            <a:normAutofit/>
          </a:bodyPr>
          <a:lstStyle/>
          <a:p>
            <a:pPr>
              <a:spcAft>
                <a:spcPts val="1200"/>
              </a:spcAft>
            </a:pPr>
            <a:r>
              <a:rPr lang="en-US" altLang="x-none" sz="2800" dirty="0">
                <a:ea typeface="ＭＳ Ｐゴシック" charset="-128"/>
              </a:rPr>
              <a:t>Empirical techniques have been developed, relying on surface or in-cloud temperature</a:t>
            </a:r>
          </a:p>
          <a:p>
            <a:pPr lvl="1">
              <a:spcAft>
                <a:spcPts val="1200"/>
              </a:spcAft>
              <a:buFont typeface="Arial" charset="0"/>
              <a:buChar char="•"/>
            </a:pPr>
            <a:r>
              <a:rPr lang="en-US" altLang="x-none" sz="2400" dirty="0">
                <a:ea typeface="ＭＳ Ｐゴシック" charset="-128"/>
              </a:rPr>
              <a:t>However, many of these techniques have not been verified and challenges remain</a:t>
            </a:r>
          </a:p>
          <a:p>
            <a:pPr>
              <a:spcAft>
                <a:spcPts val="1200"/>
              </a:spcAft>
              <a:buFont typeface="Arial" charset="0"/>
              <a:buChar char="•"/>
            </a:pPr>
            <a:r>
              <a:rPr lang="en-US" altLang="x-none" dirty="0">
                <a:ea typeface="ＭＳ Ｐゴシック" charset="-128"/>
              </a:rPr>
              <a:t>Temperature is one of the strongest predictors, but still only explains about 25-40% of the variance</a:t>
            </a:r>
            <a:endParaRPr lang="en-US" dirty="0"/>
          </a:p>
        </p:txBody>
      </p:sp>
    </p:spTree>
    <p:extLst>
      <p:ext uri="{BB962C8B-B14F-4D97-AF65-F5344CB8AC3E}">
        <p14:creationId xmlns:p14="http://schemas.microsoft.com/office/powerpoint/2010/main" val="4019280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SLR Temperature Relationship</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8792" y="1334759"/>
            <a:ext cx="4506416" cy="4859453"/>
          </a:xfrm>
          <a:prstGeom prst="rect">
            <a:avLst/>
          </a:prstGeom>
        </p:spPr>
      </p:pic>
      <p:sp>
        <p:nvSpPr>
          <p:cNvPr id="4" name="Rectangle 3"/>
          <p:cNvSpPr/>
          <p:nvPr/>
        </p:nvSpPr>
        <p:spPr>
          <a:xfrm>
            <a:off x="1937172" y="1334347"/>
            <a:ext cx="843175" cy="485986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5:1</a:t>
            </a:r>
          </a:p>
        </p:txBody>
      </p:sp>
      <p:sp>
        <p:nvSpPr>
          <p:cNvPr id="5" name="TextBox 4"/>
          <p:cNvSpPr txBox="1"/>
          <p:nvPr/>
        </p:nvSpPr>
        <p:spPr>
          <a:xfrm>
            <a:off x="2319966" y="1271507"/>
            <a:ext cx="460382" cy="369332"/>
          </a:xfrm>
          <a:prstGeom prst="rect">
            <a:avLst/>
          </a:prstGeom>
          <a:noFill/>
        </p:spPr>
        <p:txBody>
          <a:bodyPr wrap="none" rtlCol="0">
            <a:spAutoFit/>
          </a:bodyPr>
          <a:lstStyle/>
          <a:p>
            <a:r>
              <a:rPr lang="en-US" dirty="0">
                <a:solidFill>
                  <a:schemeClr val="bg1"/>
                </a:solidFill>
              </a:rPr>
              <a:t>5:1</a:t>
            </a:r>
          </a:p>
        </p:txBody>
      </p:sp>
      <p:sp>
        <p:nvSpPr>
          <p:cNvPr id="27" name="TextBox 26"/>
          <p:cNvSpPr txBox="1"/>
          <p:nvPr/>
        </p:nvSpPr>
        <p:spPr>
          <a:xfrm>
            <a:off x="2223222" y="3483184"/>
            <a:ext cx="572593" cy="369332"/>
          </a:xfrm>
          <a:prstGeom prst="rect">
            <a:avLst/>
          </a:prstGeom>
          <a:noFill/>
        </p:spPr>
        <p:txBody>
          <a:bodyPr wrap="none" rtlCol="0">
            <a:spAutoFit/>
          </a:bodyPr>
          <a:lstStyle/>
          <a:p>
            <a:r>
              <a:rPr lang="en-US">
                <a:solidFill>
                  <a:schemeClr val="bg1"/>
                </a:solidFill>
              </a:rPr>
              <a:t>10:1</a:t>
            </a:r>
          </a:p>
        </p:txBody>
      </p:sp>
      <p:sp>
        <p:nvSpPr>
          <p:cNvPr id="28" name="TextBox 27"/>
          <p:cNvSpPr txBox="1"/>
          <p:nvPr/>
        </p:nvSpPr>
        <p:spPr>
          <a:xfrm>
            <a:off x="2155492" y="2370572"/>
            <a:ext cx="631904" cy="369332"/>
          </a:xfrm>
          <a:prstGeom prst="rect">
            <a:avLst/>
          </a:prstGeom>
          <a:noFill/>
        </p:spPr>
        <p:txBody>
          <a:bodyPr wrap="none" rtlCol="0">
            <a:spAutoFit/>
          </a:bodyPr>
          <a:lstStyle/>
          <a:p>
            <a:r>
              <a:rPr lang="en-US">
                <a:solidFill>
                  <a:schemeClr val="bg1"/>
                </a:solidFill>
              </a:rPr>
              <a:t>6.7:1</a:t>
            </a:r>
          </a:p>
        </p:txBody>
      </p:sp>
      <p:sp>
        <p:nvSpPr>
          <p:cNvPr id="29" name="TextBox 28"/>
          <p:cNvSpPr txBox="1"/>
          <p:nvPr/>
        </p:nvSpPr>
        <p:spPr>
          <a:xfrm>
            <a:off x="2234371" y="4595886"/>
            <a:ext cx="582660" cy="369332"/>
          </a:xfrm>
          <a:prstGeom prst="rect">
            <a:avLst/>
          </a:prstGeom>
          <a:noFill/>
        </p:spPr>
        <p:txBody>
          <a:bodyPr wrap="none" rtlCol="0">
            <a:spAutoFit/>
          </a:bodyPr>
          <a:lstStyle/>
          <a:p>
            <a:r>
              <a:rPr lang="en-US" dirty="0">
                <a:solidFill>
                  <a:schemeClr val="bg1"/>
                </a:solidFill>
              </a:rPr>
              <a:t>20:1</a:t>
            </a:r>
          </a:p>
        </p:txBody>
      </p:sp>
      <p:sp>
        <p:nvSpPr>
          <p:cNvPr id="6" name="TextBox 5"/>
          <p:cNvSpPr txBox="1"/>
          <p:nvPr/>
        </p:nvSpPr>
        <p:spPr>
          <a:xfrm>
            <a:off x="547311" y="6224698"/>
            <a:ext cx="8051435" cy="369332"/>
          </a:xfrm>
          <a:prstGeom prst="rect">
            <a:avLst/>
          </a:prstGeom>
          <a:noFill/>
        </p:spPr>
        <p:txBody>
          <a:bodyPr wrap="none" rtlCol="0">
            <a:spAutoFit/>
          </a:bodyPr>
          <a:lstStyle/>
          <a:p>
            <a:r>
              <a:rPr lang="en-US" dirty="0"/>
              <a:t>SLR vs. 700-mb temperature @ Central Sierra Snow Lab (Diamond and Lowry 1954)</a:t>
            </a:r>
          </a:p>
        </p:txBody>
      </p:sp>
      <p:sp>
        <p:nvSpPr>
          <p:cNvPr id="7" name="TextBox 6"/>
          <p:cNvSpPr txBox="1"/>
          <p:nvPr/>
        </p:nvSpPr>
        <p:spPr>
          <a:xfrm>
            <a:off x="5669279" y="1600200"/>
            <a:ext cx="740908" cy="369332"/>
          </a:xfrm>
          <a:prstGeom prst="rect">
            <a:avLst/>
          </a:prstGeom>
          <a:noFill/>
          <a:ln w="12700">
            <a:solidFill>
              <a:schemeClr val="bg1"/>
            </a:solidFill>
          </a:ln>
        </p:spPr>
        <p:txBody>
          <a:bodyPr wrap="none" rtlCol="0">
            <a:spAutoFit/>
          </a:bodyPr>
          <a:lstStyle/>
          <a:p>
            <a:r>
              <a:rPr lang="en-US">
                <a:solidFill>
                  <a:schemeClr val="bg1"/>
                </a:solidFill>
              </a:rPr>
              <a:t>R=.64</a:t>
            </a:r>
          </a:p>
        </p:txBody>
      </p:sp>
    </p:spTree>
    <p:extLst>
      <p:ext uri="{BB962C8B-B14F-4D97-AF65-F5344CB8AC3E}">
        <p14:creationId xmlns:p14="http://schemas.microsoft.com/office/powerpoint/2010/main" val="173498988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SLR Temperature Relationship</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820" y="1315027"/>
            <a:ext cx="6020223" cy="4557683"/>
          </a:xfrm>
          <a:prstGeom prst="rect">
            <a:avLst/>
          </a:prstGeom>
        </p:spPr>
      </p:pic>
      <p:sp>
        <p:nvSpPr>
          <p:cNvPr id="5" name="Rectangle 4"/>
          <p:cNvSpPr/>
          <p:nvPr/>
        </p:nvSpPr>
        <p:spPr>
          <a:xfrm>
            <a:off x="96384" y="1315026"/>
            <a:ext cx="843175" cy="455768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5:1</a:t>
            </a:r>
          </a:p>
        </p:txBody>
      </p:sp>
      <p:sp>
        <p:nvSpPr>
          <p:cNvPr id="6" name="TextBox 5"/>
          <p:cNvSpPr txBox="1"/>
          <p:nvPr/>
        </p:nvSpPr>
        <p:spPr>
          <a:xfrm>
            <a:off x="382434" y="3244578"/>
            <a:ext cx="572593" cy="369332"/>
          </a:xfrm>
          <a:prstGeom prst="rect">
            <a:avLst/>
          </a:prstGeom>
          <a:noFill/>
        </p:spPr>
        <p:txBody>
          <a:bodyPr wrap="none" rtlCol="0">
            <a:spAutoFit/>
          </a:bodyPr>
          <a:lstStyle/>
          <a:p>
            <a:r>
              <a:rPr lang="en-US">
                <a:solidFill>
                  <a:schemeClr val="bg1"/>
                </a:solidFill>
              </a:rPr>
              <a:t>10:1</a:t>
            </a:r>
          </a:p>
        </p:txBody>
      </p:sp>
      <p:sp>
        <p:nvSpPr>
          <p:cNvPr id="7" name="TextBox 6"/>
          <p:cNvSpPr txBox="1"/>
          <p:nvPr/>
        </p:nvSpPr>
        <p:spPr>
          <a:xfrm>
            <a:off x="314704" y="2274205"/>
            <a:ext cx="631904" cy="369332"/>
          </a:xfrm>
          <a:prstGeom prst="rect">
            <a:avLst/>
          </a:prstGeom>
          <a:noFill/>
        </p:spPr>
        <p:txBody>
          <a:bodyPr wrap="none" rtlCol="0">
            <a:spAutoFit/>
          </a:bodyPr>
          <a:lstStyle/>
          <a:p>
            <a:r>
              <a:rPr lang="en-US">
                <a:solidFill>
                  <a:schemeClr val="bg1"/>
                </a:solidFill>
              </a:rPr>
              <a:t>6.7:1</a:t>
            </a:r>
          </a:p>
        </p:txBody>
      </p:sp>
      <p:sp>
        <p:nvSpPr>
          <p:cNvPr id="8" name="TextBox 7"/>
          <p:cNvSpPr txBox="1"/>
          <p:nvPr/>
        </p:nvSpPr>
        <p:spPr>
          <a:xfrm>
            <a:off x="393583" y="4208269"/>
            <a:ext cx="582660" cy="369332"/>
          </a:xfrm>
          <a:prstGeom prst="rect">
            <a:avLst/>
          </a:prstGeom>
          <a:noFill/>
        </p:spPr>
        <p:txBody>
          <a:bodyPr wrap="none" rtlCol="0">
            <a:spAutoFit/>
          </a:bodyPr>
          <a:lstStyle/>
          <a:p>
            <a:r>
              <a:rPr lang="en-US" dirty="0">
                <a:solidFill>
                  <a:schemeClr val="bg1"/>
                </a:solidFill>
              </a:rPr>
              <a:t>20:1</a:t>
            </a:r>
          </a:p>
        </p:txBody>
      </p:sp>
      <p:sp>
        <p:nvSpPr>
          <p:cNvPr id="9" name="TextBox 8"/>
          <p:cNvSpPr txBox="1"/>
          <p:nvPr/>
        </p:nvSpPr>
        <p:spPr>
          <a:xfrm>
            <a:off x="454722" y="1321427"/>
            <a:ext cx="460382" cy="369332"/>
          </a:xfrm>
          <a:prstGeom prst="rect">
            <a:avLst/>
          </a:prstGeom>
          <a:noFill/>
        </p:spPr>
        <p:txBody>
          <a:bodyPr wrap="none" rtlCol="0">
            <a:spAutoFit/>
          </a:bodyPr>
          <a:lstStyle/>
          <a:p>
            <a:r>
              <a:rPr lang="en-US">
                <a:solidFill>
                  <a:schemeClr val="bg1"/>
                </a:solidFill>
              </a:rPr>
              <a:t>5:1</a:t>
            </a:r>
            <a:endParaRPr lang="en-US" dirty="0">
              <a:solidFill>
                <a:schemeClr val="bg1"/>
              </a:solidFill>
            </a:endParaRPr>
          </a:p>
        </p:txBody>
      </p:sp>
      <p:sp>
        <p:nvSpPr>
          <p:cNvPr id="10" name="TextBox 9"/>
          <p:cNvSpPr txBox="1"/>
          <p:nvPr/>
        </p:nvSpPr>
        <p:spPr>
          <a:xfrm>
            <a:off x="1311203" y="5983782"/>
            <a:ext cx="6832833" cy="369332"/>
          </a:xfrm>
          <a:prstGeom prst="rect">
            <a:avLst/>
          </a:prstGeom>
          <a:noFill/>
        </p:spPr>
        <p:txBody>
          <a:bodyPr wrap="none" rtlCol="0">
            <a:spAutoFit/>
          </a:bodyPr>
          <a:lstStyle/>
          <a:p>
            <a:r>
              <a:rPr lang="en-US" dirty="0"/>
              <a:t>SLR vs. Surface temperature @ </a:t>
            </a:r>
            <a:r>
              <a:rPr lang="en-US" dirty="0" err="1"/>
              <a:t>Weissfluhjoch</a:t>
            </a:r>
            <a:r>
              <a:rPr lang="en-US" dirty="0"/>
              <a:t>, Davos (</a:t>
            </a:r>
            <a:r>
              <a:rPr lang="en-US" dirty="0" err="1"/>
              <a:t>Bossolasco</a:t>
            </a:r>
            <a:r>
              <a:rPr lang="en-US" dirty="0"/>
              <a:t> 1954)</a:t>
            </a:r>
          </a:p>
        </p:txBody>
      </p:sp>
      <p:sp>
        <p:nvSpPr>
          <p:cNvPr id="11" name="TextBox 10">
            <a:extLst>
              <a:ext uri="{FF2B5EF4-FFF2-40B4-BE49-F238E27FC236}">
                <a16:creationId xmlns:a16="http://schemas.microsoft.com/office/drawing/2014/main" id="{A7175A15-6E01-CB4D-A750-5C36625F973D}"/>
              </a:ext>
            </a:extLst>
          </p:cNvPr>
          <p:cNvSpPr txBox="1"/>
          <p:nvPr/>
        </p:nvSpPr>
        <p:spPr>
          <a:xfrm>
            <a:off x="6219479" y="2567956"/>
            <a:ext cx="2731423" cy="2031325"/>
          </a:xfrm>
          <a:prstGeom prst="rect">
            <a:avLst/>
          </a:prstGeom>
          <a:noFill/>
        </p:spPr>
        <p:txBody>
          <a:bodyPr wrap="square" rtlCol="0">
            <a:spAutoFit/>
          </a:bodyPr>
          <a:lstStyle/>
          <a:p>
            <a:pPr algn="ctr"/>
            <a:r>
              <a:rPr lang="en-US" b="1" u="sng" dirty="0">
                <a:solidFill>
                  <a:srgbClr val="FFFF00"/>
                </a:solidFill>
                <a:effectLst>
                  <a:glow rad="101600">
                    <a:schemeClr val="bg1">
                      <a:alpha val="75000"/>
                    </a:schemeClr>
                  </a:glow>
                </a:effectLst>
              </a:rPr>
              <a:t>Group Discussion</a:t>
            </a:r>
          </a:p>
          <a:p>
            <a:pPr algn="ctr"/>
            <a:endParaRPr lang="en-US" b="1" dirty="0">
              <a:solidFill>
                <a:srgbClr val="FFFF00"/>
              </a:solidFill>
              <a:effectLst>
                <a:glow rad="101600">
                  <a:schemeClr val="bg1">
                    <a:alpha val="75000"/>
                  </a:schemeClr>
                </a:glow>
              </a:effectLst>
            </a:endParaRPr>
          </a:p>
          <a:p>
            <a:pPr algn="ctr"/>
            <a:r>
              <a:rPr lang="en-US" b="1" dirty="0">
                <a:solidFill>
                  <a:srgbClr val="FFFF00"/>
                </a:solidFill>
                <a:effectLst>
                  <a:glow rad="101600">
                    <a:schemeClr val="bg1">
                      <a:alpha val="75000"/>
                    </a:schemeClr>
                  </a:glow>
                </a:effectLst>
              </a:rPr>
              <a:t>Why is the SLR largest </a:t>
            </a:r>
          </a:p>
          <a:p>
            <a:pPr algn="ctr"/>
            <a:r>
              <a:rPr lang="en-US" b="1" dirty="0">
                <a:solidFill>
                  <a:srgbClr val="FFFF00"/>
                </a:solidFill>
                <a:effectLst>
                  <a:glow rad="101600">
                    <a:schemeClr val="bg1">
                      <a:alpha val="75000"/>
                    </a:schemeClr>
                  </a:glow>
                </a:effectLst>
              </a:rPr>
              <a:t>at about -12˚C?</a:t>
            </a:r>
          </a:p>
          <a:p>
            <a:pPr algn="ctr"/>
            <a:endParaRPr lang="en-US" b="1" dirty="0">
              <a:solidFill>
                <a:srgbClr val="FFFF00"/>
              </a:solidFill>
              <a:effectLst>
                <a:glow rad="101600">
                  <a:schemeClr val="bg1">
                    <a:alpha val="75000"/>
                  </a:schemeClr>
                </a:glow>
              </a:effectLst>
            </a:endParaRPr>
          </a:p>
          <a:p>
            <a:pPr algn="ctr"/>
            <a:r>
              <a:rPr lang="en-US" b="1" dirty="0">
                <a:solidFill>
                  <a:srgbClr val="FFFF00"/>
                </a:solidFill>
                <a:effectLst>
                  <a:glow rad="101600">
                    <a:schemeClr val="bg1">
                      <a:alpha val="75000"/>
                    </a:schemeClr>
                  </a:glow>
                </a:effectLst>
              </a:rPr>
              <a:t>(Values increase downward)</a:t>
            </a:r>
          </a:p>
        </p:txBody>
      </p:sp>
    </p:spTree>
    <p:extLst>
      <p:ext uri="{BB962C8B-B14F-4D97-AF65-F5344CB8AC3E}">
        <p14:creationId xmlns:p14="http://schemas.microsoft.com/office/powerpoint/2010/main" val="359858023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SLR @ Alta, UT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3894" y="1600200"/>
            <a:ext cx="4756212" cy="3721687"/>
          </a:xfrm>
          <a:prstGeom prst="rect">
            <a:avLst/>
          </a:prstGeom>
        </p:spPr>
      </p:pic>
      <p:sp>
        <p:nvSpPr>
          <p:cNvPr id="5" name="TextBox 4"/>
          <p:cNvSpPr txBox="1"/>
          <p:nvPr/>
        </p:nvSpPr>
        <p:spPr>
          <a:xfrm>
            <a:off x="2541571" y="5783552"/>
            <a:ext cx="2353978" cy="646331"/>
          </a:xfrm>
          <a:prstGeom prst="rect">
            <a:avLst/>
          </a:prstGeom>
          <a:noFill/>
        </p:spPr>
        <p:txBody>
          <a:bodyPr wrap="none" rtlCol="0">
            <a:spAutoFit/>
          </a:bodyPr>
          <a:lstStyle/>
          <a:p>
            <a:pPr algn="ctr"/>
            <a:r>
              <a:rPr lang="en-US" dirty="0"/>
              <a:t>Strongest Relationship</a:t>
            </a:r>
          </a:p>
          <a:p>
            <a:pPr algn="ctr"/>
            <a:r>
              <a:rPr lang="en-US" dirty="0"/>
              <a:t>With T</a:t>
            </a:r>
          </a:p>
        </p:txBody>
      </p:sp>
      <p:cxnSp>
        <p:nvCxnSpPr>
          <p:cNvPr id="7" name="Straight Arrow Connector 6"/>
          <p:cNvCxnSpPr/>
          <p:nvPr/>
        </p:nvCxnSpPr>
        <p:spPr>
          <a:xfrm flipV="1">
            <a:off x="3718560" y="4734561"/>
            <a:ext cx="216747" cy="1002452"/>
          </a:xfrm>
          <a:prstGeom prst="straightConnector1">
            <a:avLst/>
          </a:prstGeom>
          <a:ln w="38100">
            <a:solidFill>
              <a:srgbClr val="FF0000"/>
            </a:solidFill>
            <a:headEnd type="none" w="lg" len="lg"/>
            <a:tailEnd type="arrow" w="lg" len="lg"/>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25267" y="3261359"/>
            <a:ext cx="1896673" cy="923330"/>
          </a:xfrm>
          <a:prstGeom prst="rect">
            <a:avLst/>
          </a:prstGeom>
          <a:noFill/>
        </p:spPr>
        <p:txBody>
          <a:bodyPr wrap="none" rtlCol="0">
            <a:spAutoFit/>
          </a:bodyPr>
          <a:lstStyle/>
          <a:p>
            <a:pPr algn="ctr"/>
            <a:r>
              <a:rPr lang="en-US" dirty="0"/>
              <a:t>Correlation nearly</a:t>
            </a:r>
          </a:p>
          <a:p>
            <a:pPr algn="ctr"/>
            <a:r>
              <a:rPr lang="en-US" dirty="0"/>
              <a:t>constant with </a:t>
            </a:r>
          </a:p>
          <a:p>
            <a:pPr algn="ctr"/>
            <a:r>
              <a:rPr lang="en-US" dirty="0"/>
              <a:t>height (unusual?)</a:t>
            </a:r>
          </a:p>
        </p:txBody>
      </p:sp>
      <p:cxnSp>
        <p:nvCxnSpPr>
          <p:cNvPr id="9" name="Straight Arrow Connector 8"/>
          <p:cNvCxnSpPr>
            <a:stCxn id="8" idx="3"/>
          </p:cNvCxnSpPr>
          <p:nvPr/>
        </p:nvCxnSpPr>
        <p:spPr>
          <a:xfrm flipV="1">
            <a:off x="2121940" y="2513754"/>
            <a:ext cx="1813366" cy="1209270"/>
          </a:xfrm>
          <a:prstGeom prst="straightConnector1">
            <a:avLst/>
          </a:prstGeom>
          <a:ln w="38100">
            <a:solidFill>
              <a:srgbClr val="FF0000"/>
            </a:solidFill>
            <a:headEnd type="none" w="lg" len="lg"/>
            <a:tailEnd type="arrow" w="lg" len="lg"/>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8" idx="3"/>
          </p:cNvCxnSpPr>
          <p:nvPr/>
        </p:nvCxnSpPr>
        <p:spPr>
          <a:xfrm>
            <a:off x="2121940" y="3723024"/>
            <a:ext cx="1813366" cy="523856"/>
          </a:xfrm>
          <a:prstGeom prst="straightConnector1">
            <a:avLst/>
          </a:prstGeom>
          <a:ln w="38100">
            <a:solidFill>
              <a:srgbClr val="FF0000"/>
            </a:solidFill>
            <a:headEnd type="none" w="lg" len="lg"/>
            <a:tailEnd type="arrow" w="lg" len="lg"/>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313" y="6581001"/>
            <a:ext cx="2043894" cy="276999"/>
          </a:xfrm>
          <a:prstGeom prst="rect">
            <a:avLst/>
          </a:prstGeom>
          <a:noFill/>
        </p:spPr>
        <p:txBody>
          <a:bodyPr wrap="none" rtlCol="0">
            <a:spAutoFit/>
          </a:bodyPr>
          <a:lstStyle/>
          <a:p>
            <a:pPr algn="ctr"/>
            <a:r>
              <a:rPr lang="en-US" sz="1200" dirty="0"/>
              <a:t>Alcott and </a:t>
            </a:r>
            <a:r>
              <a:rPr lang="en-US" sz="1200" dirty="0" err="1"/>
              <a:t>Steenburgh</a:t>
            </a:r>
            <a:r>
              <a:rPr lang="en-US" sz="1200" dirty="0"/>
              <a:t> (2010)</a:t>
            </a:r>
          </a:p>
        </p:txBody>
      </p:sp>
    </p:spTree>
    <p:extLst>
      <p:ext uri="{BB962C8B-B14F-4D97-AF65-F5344CB8AC3E}">
        <p14:creationId xmlns:p14="http://schemas.microsoft.com/office/powerpoint/2010/main" val="89927599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SLR @ Alta, UT</a:t>
            </a:r>
          </a:p>
        </p:txBody>
      </p:sp>
      <p:pic>
        <p:nvPicPr>
          <p:cNvPr id="4" name="Picture 3">
            <a:extLst>
              <a:ext uri="{FF2B5EF4-FFF2-40B4-BE49-F238E27FC236}">
                <a16:creationId xmlns:a16="http://schemas.microsoft.com/office/drawing/2014/main" id="{552D706E-FCDD-F440-A0A9-3336BA0F8F62}"/>
              </a:ext>
            </a:extLst>
          </p:cNvPr>
          <p:cNvPicPr>
            <a:picLocks noChangeAspect="1"/>
          </p:cNvPicPr>
          <p:nvPr/>
        </p:nvPicPr>
        <p:blipFill>
          <a:blip r:embed="rId2"/>
          <a:stretch>
            <a:fillRect/>
          </a:stretch>
        </p:blipFill>
        <p:spPr>
          <a:xfrm>
            <a:off x="331831" y="1171453"/>
            <a:ext cx="5158832" cy="5440362"/>
          </a:xfrm>
          <a:prstGeom prst="rect">
            <a:avLst/>
          </a:prstGeom>
        </p:spPr>
      </p:pic>
      <p:sp>
        <p:nvSpPr>
          <p:cNvPr id="6" name="Oval 5">
            <a:extLst>
              <a:ext uri="{FF2B5EF4-FFF2-40B4-BE49-F238E27FC236}">
                <a16:creationId xmlns:a16="http://schemas.microsoft.com/office/drawing/2014/main" id="{33BACD55-EB66-FB49-8A91-BE6F4E5D5A17}"/>
              </a:ext>
            </a:extLst>
          </p:cNvPr>
          <p:cNvSpPr/>
          <p:nvPr/>
        </p:nvSpPr>
        <p:spPr>
          <a:xfrm>
            <a:off x="4536831" y="5580185"/>
            <a:ext cx="128954" cy="128954"/>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44BDAC4D-4CAF-7C4D-AD2C-8B388D7A6503}"/>
              </a:ext>
            </a:extLst>
          </p:cNvPr>
          <p:cNvCxnSpPr>
            <a:cxnSpLocks/>
          </p:cNvCxnSpPr>
          <p:nvPr/>
        </p:nvCxnSpPr>
        <p:spPr>
          <a:xfrm flipV="1">
            <a:off x="4640027" y="4798031"/>
            <a:ext cx="1116829" cy="833752"/>
          </a:xfrm>
          <a:prstGeom prst="line">
            <a:avLst/>
          </a:prstGeom>
          <a:ln w="31750">
            <a:solidFill>
              <a:srgbClr val="FFFF00"/>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25001F51-9453-FF48-9CC8-AFF4C48087A8}"/>
              </a:ext>
            </a:extLst>
          </p:cNvPr>
          <p:cNvPicPr>
            <a:picLocks noChangeAspect="1"/>
          </p:cNvPicPr>
          <p:nvPr/>
        </p:nvPicPr>
        <p:blipFill>
          <a:blip r:embed="rId3"/>
          <a:stretch>
            <a:fillRect/>
          </a:stretch>
        </p:blipFill>
        <p:spPr>
          <a:xfrm>
            <a:off x="4458032" y="1417638"/>
            <a:ext cx="4525838" cy="3393272"/>
          </a:xfrm>
          <a:prstGeom prst="rect">
            <a:avLst/>
          </a:prstGeom>
        </p:spPr>
      </p:pic>
      <p:sp>
        <p:nvSpPr>
          <p:cNvPr id="9" name="Oval 8">
            <a:extLst>
              <a:ext uri="{FF2B5EF4-FFF2-40B4-BE49-F238E27FC236}">
                <a16:creationId xmlns:a16="http://schemas.microsoft.com/office/drawing/2014/main" id="{001DCCC7-7EE1-834C-BB82-93142D8FE94D}"/>
              </a:ext>
            </a:extLst>
          </p:cNvPr>
          <p:cNvSpPr/>
          <p:nvPr/>
        </p:nvSpPr>
        <p:spPr>
          <a:xfrm>
            <a:off x="3697557" y="4921216"/>
            <a:ext cx="128954" cy="12895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C5EBFF14-3D2F-5345-944B-2FF784CA9529}"/>
              </a:ext>
            </a:extLst>
          </p:cNvPr>
          <p:cNvSpPr txBox="1"/>
          <p:nvPr/>
        </p:nvSpPr>
        <p:spPr>
          <a:xfrm>
            <a:off x="2345032" y="4680838"/>
            <a:ext cx="1447960" cy="369332"/>
          </a:xfrm>
          <a:prstGeom prst="rect">
            <a:avLst/>
          </a:prstGeom>
          <a:noFill/>
        </p:spPr>
        <p:txBody>
          <a:bodyPr wrap="none" rtlCol="0">
            <a:spAutoFit/>
          </a:bodyPr>
          <a:lstStyle/>
          <a:p>
            <a:r>
              <a:rPr lang="en-US" b="1" dirty="0">
                <a:solidFill>
                  <a:schemeClr val="bg1"/>
                </a:solidFill>
              </a:rPr>
              <a:t>Salt Lake City</a:t>
            </a:r>
          </a:p>
        </p:txBody>
      </p:sp>
      <p:sp>
        <p:nvSpPr>
          <p:cNvPr id="11" name="TextBox 10">
            <a:extLst>
              <a:ext uri="{FF2B5EF4-FFF2-40B4-BE49-F238E27FC236}">
                <a16:creationId xmlns:a16="http://schemas.microsoft.com/office/drawing/2014/main" id="{CEF67DE8-44CB-C442-8EF1-6BFFD027A191}"/>
              </a:ext>
            </a:extLst>
          </p:cNvPr>
          <p:cNvSpPr txBox="1"/>
          <p:nvPr/>
        </p:nvSpPr>
        <p:spPr>
          <a:xfrm>
            <a:off x="780130" y="2922832"/>
            <a:ext cx="1614801" cy="369332"/>
          </a:xfrm>
          <a:prstGeom prst="rect">
            <a:avLst/>
          </a:prstGeom>
          <a:noFill/>
        </p:spPr>
        <p:txBody>
          <a:bodyPr wrap="none" rtlCol="0">
            <a:spAutoFit/>
          </a:bodyPr>
          <a:lstStyle/>
          <a:p>
            <a:r>
              <a:rPr lang="en-US" b="1" dirty="0">
                <a:solidFill>
                  <a:schemeClr val="bg1"/>
                </a:solidFill>
              </a:rPr>
              <a:t>Great Salt Lake</a:t>
            </a:r>
          </a:p>
        </p:txBody>
      </p:sp>
    </p:spTree>
    <p:extLst>
      <p:ext uri="{BB962C8B-B14F-4D97-AF65-F5344CB8AC3E}">
        <p14:creationId xmlns:p14="http://schemas.microsoft.com/office/powerpoint/2010/main" val="319250306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SLR @ Alta, UT</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49856" b="66025"/>
          <a:stretch/>
        </p:blipFill>
        <p:spPr>
          <a:xfrm>
            <a:off x="135466" y="1430867"/>
            <a:ext cx="2844800" cy="2330027"/>
          </a:xfrm>
          <a:prstGeom prst="rect">
            <a:avLst/>
          </a:prstGeom>
        </p:spPr>
      </p:pic>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638" t="33012" r="49218" b="33012"/>
          <a:stretch/>
        </p:blipFill>
        <p:spPr>
          <a:xfrm>
            <a:off x="3149600" y="1430867"/>
            <a:ext cx="2844800" cy="2330027"/>
          </a:xfrm>
          <a:prstGeom prst="rect">
            <a:avLst/>
          </a:prstGeom>
        </p:spPr>
      </p:pic>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836" t="66025" r="49020"/>
          <a:stretch/>
        </p:blipFill>
        <p:spPr>
          <a:xfrm>
            <a:off x="6163734" y="1430867"/>
            <a:ext cx="2844800" cy="2330027"/>
          </a:xfrm>
          <a:prstGeom prst="rect">
            <a:avLst/>
          </a:prstGeom>
        </p:spPr>
      </p:pic>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48483" t="148" r="1373" b="65877"/>
          <a:stretch/>
        </p:blipFill>
        <p:spPr>
          <a:xfrm>
            <a:off x="135466" y="3838787"/>
            <a:ext cx="2844800" cy="2330027"/>
          </a:xfrm>
          <a:prstGeom prst="rect">
            <a:avLst/>
          </a:prstGeom>
        </p:spPr>
      </p:pic>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49563" t="34024" r="293" b="32001"/>
          <a:stretch/>
        </p:blipFill>
        <p:spPr>
          <a:xfrm>
            <a:off x="3149600" y="3838787"/>
            <a:ext cx="2844800" cy="2330027"/>
          </a:xfrm>
          <a:prstGeom prst="rect">
            <a:avLst/>
          </a:prstGeom>
        </p:spPr>
      </p:pic>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48727" t="66025" r="1129"/>
          <a:stretch/>
        </p:blipFill>
        <p:spPr>
          <a:xfrm>
            <a:off x="6163734" y="3838787"/>
            <a:ext cx="2844800" cy="2330027"/>
          </a:xfrm>
          <a:prstGeom prst="rect">
            <a:avLst/>
          </a:prstGeom>
        </p:spPr>
      </p:pic>
      <p:sp>
        <p:nvSpPr>
          <p:cNvPr id="10" name="TextBox 9"/>
          <p:cNvSpPr txBox="1"/>
          <p:nvPr/>
        </p:nvSpPr>
        <p:spPr>
          <a:xfrm>
            <a:off x="0" y="6581001"/>
            <a:ext cx="2043894" cy="276999"/>
          </a:xfrm>
          <a:prstGeom prst="rect">
            <a:avLst/>
          </a:prstGeom>
          <a:noFill/>
        </p:spPr>
        <p:txBody>
          <a:bodyPr wrap="none" rtlCol="0">
            <a:spAutoFit/>
          </a:bodyPr>
          <a:lstStyle/>
          <a:p>
            <a:pPr algn="ctr"/>
            <a:r>
              <a:rPr lang="en-US" sz="1200" dirty="0"/>
              <a:t>Alcott and </a:t>
            </a:r>
            <a:r>
              <a:rPr lang="en-US" sz="1200" dirty="0" err="1"/>
              <a:t>Steenburgh</a:t>
            </a:r>
            <a:r>
              <a:rPr lang="en-US" sz="1200" dirty="0"/>
              <a:t> (2010)</a:t>
            </a:r>
          </a:p>
        </p:txBody>
      </p:sp>
      <p:sp>
        <p:nvSpPr>
          <p:cNvPr id="3" name="TextBox 2"/>
          <p:cNvSpPr txBox="1"/>
          <p:nvPr/>
        </p:nvSpPr>
        <p:spPr>
          <a:xfrm>
            <a:off x="4409441" y="2099733"/>
            <a:ext cx="1484509" cy="276999"/>
          </a:xfrm>
          <a:prstGeom prst="rect">
            <a:avLst/>
          </a:prstGeom>
          <a:noFill/>
        </p:spPr>
        <p:txBody>
          <a:bodyPr wrap="none" rtlCol="0">
            <a:spAutoFit/>
          </a:bodyPr>
          <a:lstStyle/>
          <a:p>
            <a:r>
              <a:rPr lang="en-US" sz="1200" dirty="0">
                <a:solidFill>
                  <a:srgbClr val="FF0000"/>
                </a:solidFill>
              </a:rPr>
              <a:t>&gt; 25:1 = “Wild Snow”</a:t>
            </a:r>
          </a:p>
        </p:txBody>
      </p:sp>
    </p:spTree>
    <p:extLst>
      <p:ext uri="{BB962C8B-B14F-4D97-AF65-F5344CB8AC3E}">
        <p14:creationId xmlns:p14="http://schemas.microsoft.com/office/powerpoint/2010/main" val="92917644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Prediction @ Alta</a:t>
            </a:r>
          </a:p>
        </p:txBody>
      </p:sp>
      <p:sp>
        <p:nvSpPr>
          <p:cNvPr id="3" name="Content Placeholder 2"/>
          <p:cNvSpPr>
            <a:spLocks noGrp="1"/>
          </p:cNvSpPr>
          <p:nvPr>
            <p:ph idx="1"/>
          </p:nvPr>
        </p:nvSpPr>
        <p:spPr>
          <a:xfrm>
            <a:off x="457200" y="1600200"/>
            <a:ext cx="8229600" cy="1481253"/>
          </a:xfrm>
        </p:spPr>
        <p:txBody>
          <a:bodyPr>
            <a:normAutofit fontScale="62500" lnSpcReduction="20000"/>
          </a:bodyPr>
          <a:lstStyle/>
          <a:p>
            <a:endParaRPr lang="en-US" dirty="0"/>
          </a:p>
          <a:p>
            <a:r>
              <a:rPr lang="en-US" dirty="0"/>
              <a:t>Stepwise Multiple Linear Regression to observed data, then apply to NWP output</a:t>
            </a:r>
          </a:p>
          <a:p>
            <a:r>
              <a:rPr lang="en-US" dirty="0"/>
              <a:t>Key variables: Temperature, wind speed, RH, wind direction at multiple levels, plus SWE</a:t>
            </a:r>
          </a:p>
          <a:p>
            <a:endParaRPr lang="en-US" dirty="0"/>
          </a:p>
          <a:p>
            <a:endParaRPr lang="en-US" dirty="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1466" y="3081453"/>
            <a:ext cx="4301067" cy="3150241"/>
          </a:xfrm>
          <a:prstGeom prst="rect">
            <a:avLst/>
          </a:prstGeom>
        </p:spPr>
      </p:pic>
      <p:sp>
        <p:nvSpPr>
          <p:cNvPr id="5" name="TextBox 4"/>
          <p:cNvSpPr txBox="1"/>
          <p:nvPr/>
        </p:nvSpPr>
        <p:spPr>
          <a:xfrm>
            <a:off x="2105619" y="6311375"/>
            <a:ext cx="4932761" cy="369332"/>
          </a:xfrm>
          <a:prstGeom prst="rect">
            <a:avLst/>
          </a:prstGeom>
          <a:noFill/>
        </p:spPr>
        <p:txBody>
          <a:bodyPr wrap="none" rtlCol="0">
            <a:spAutoFit/>
          </a:bodyPr>
          <a:lstStyle/>
          <a:p>
            <a:r>
              <a:rPr lang="en-US" dirty="0"/>
              <a:t>Improvement </a:t>
            </a:r>
            <a:r>
              <a:rPr lang="en-US"/>
              <a:t>over other </a:t>
            </a:r>
            <a:r>
              <a:rPr lang="en-US" dirty="0"/>
              <a:t>methods, but still scatter</a:t>
            </a:r>
          </a:p>
        </p:txBody>
      </p:sp>
      <p:sp>
        <p:nvSpPr>
          <p:cNvPr id="6" name="TextBox 5"/>
          <p:cNvSpPr txBox="1"/>
          <p:nvPr/>
        </p:nvSpPr>
        <p:spPr>
          <a:xfrm>
            <a:off x="0" y="6581001"/>
            <a:ext cx="2043894" cy="276999"/>
          </a:xfrm>
          <a:prstGeom prst="rect">
            <a:avLst/>
          </a:prstGeom>
          <a:noFill/>
        </p:spPr>
        <p:txBody>
          <a:bodyPr wrap="none" rtlCol="0">
            <a:spAutoFit/>
          </a:bodyPr>
          <a:lstStyle/>
          <a:p>
            <a:pPr algn="ctr"/>
            <a:r>
              <a:rPr lang="en-US" sz="1200" dirty="0"/>
              <a:t>Alcott and </a:t>
            </a:r>
            <a:r>
              <a:rPr lang="en-US" sz="1200" dirty="0" err="1"/>
              <a:t>Steenburgh</a:t>
            </a:r>
            <a:r>
              <a:rPr lang="en-US" sz="1200" dirty="0"/>
              <a:t> (2010)</a:t>
            </a:r>
          </a:p>
        </p:txBody>
      </p:sp>
    </p:spTree>
    <p:extLst>
      <p:ext uri="{BB962C8B-B14F-4D97-AF65-F5344CB8AC3E}">
        <p14:creationId xmlns:p14="http://schemas.microsoft.com/office/powerpoint/2010/main" val="373649567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Methods</a:t>
            </a:r>
          </a:p>
        </p:txBody>
      </p:sp>
      <p:sp>
        <p:nvSpPr>
          <p:cNvPr id="3" name="Content Placeholder 2"/>
          <p:cNvSpPr>
            <a:spLocks noGrp="1"/>
          </p:cNvSpPr>
          <p:nvPr>
            <p:ph idx="1"/>
          </p:nvPr>
        </p:nvSpPr>
        <p:spPr>
          <a:xfrm>
            <a:off x="457200" y="1600200"/>
            <a:ext cx="4033520" cy="4525963"/>
          </a:xfrm>
        </p:spPr>
        <p:txBody>
          <a:bodyPr>
            <a:normAutofit fontScale="92500" lnSpcReduction="20000"/>
          </a:bodyPr>
          <a:lstStyle/>
          <a:p>
            <a:r>
              <a:rPr lang="en-US" dirty="0"/>
              <a:t>Look up tables</a:t>
            </a:r>
          </a:p>
          <a:p>
            <a:endParaRPr lang="en-US" dirty="0"/>
          </a:p>
          <a:p>
            <a:r>
              <a:rPr lang="en-US" dirty="0"/>
              <a:t>Neural network approaches (</a:t>
            </a:r>
            <a:r>
              <a:rPr lang="en-US" dirty="0" err="1"/>
              <a:t>Roebber</a:t>
            </a:r>
            <a:r>
              <a:rPr lang="en-US" dirty="0"/>
              <a:t> et al. 2003)</a:t>
            </a:r>
          </a:p>
          <a:p>
            <a:pPr lvl="1"/>
            <a:r>
              <a:rPr lang="en-US" dirty="0"/>
              <a:t>Arguably a “smarter” version of SMLR approach</a:t>
            </a:r>
          </a:p>
          <a:p>
            <a:endParaRPr lang="en-US" dirty="0"/>
          </a:p>
          <a:p>
            <a:r>
              <a:rPr lang="en-US" dirty="0"/>
              <a:t>Flowcharts (</a:t>
            </a:r>
            <a:r>
              <a:rPr lang="en-US" altLang="x-none" dirty="0" err="1">
                <a:ea typeface="ＭＳ Ｐゴシック" charset="-128"/>
              </a:rPr>
              <a:t>Dubé</a:t>
            </a:r>
            <a:r>
              <a:rPr lang="en-US" altLang="x-none" dirty="0">
                <a:ea typeface="ＭＳ Ｐゴシック" charset="-128"/>
              </a:rPr>
              <a:t> 2003) </a:t>
            </a:r>
            <a:endParaRPr lang="en-US" dirty="0"/>
          </a:p>
          <a:p>
            <a:pPr lvl="1"/>
            <a:endParaRPr lang="en-US" dirty="0"/>
          </a:p>
        </p:txBody>
      </p:sp>
      <p:pic>
        <p:nvPicPr>
          <p:cNvPr id="4" name="Picture 5" descr="mct.eps"/>
          <p:cNvPicPr>
            <a:picLocks noChangeAspect="1"/>
          </p:cNvPicPr>
          <p:nvPr/>
        </p:nvPicPr>
        <p:blipFill>
          <a:blip r:embed="rId2">
            <a:extLst>
              <a:ext uri="{28A0092B-C50C-407E-A947-70E740481C1C}">
                <a14:useLocalDpi xmlns:a14="http://schemas.microsoft.com/office/drawing/2010/main" val="0"/>
              </a:ext>
            </a:extLst>
          </a:blip>
          <a:srcRect l="4015" t="5347" r="8031"/>
          <a:stretch>
            <a:fillRect/>
          </a:stretch>
        </p:blipFill>
        <p:spPr bwMode="auto">
          <a:xfrm>
            <a:off x="5188680" y="1404038"/>
            <a:ext cx="3213639" cy="2597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dube flowchar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25234" y="4150191"/>
            <a:ext cx="2540530" cy="249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p:cNvCxnSpPr>
            <a:cxnSpLocks/>
          </p:cNvCxnSpPr>
          <p:nvPr/>
        </p:nvCxnSpPr>
        <p:spPr>
          <a:xfrm>
            <a:off x="3441469" y="1928553"/>
            <a:ext cx="1747211" cy="496301"/>
          </a:xfrm>
          <a:prstGeom prst="straightConnector1">
            <a:avLst/>
          </a:prstGeom>
          <a:ln w="38100">
            <a:solidFill>
              <a:srgbClr val="FF0000"/>
            </a:solidFill>
            <a:tailEnd type="arrow" w="lg" len="lg"/>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cxnSpLocks/>
            <a:endCxn id="5" idx="1"/>
          </p:cNvCxnSpPr>
          <p:nvPr/>
        </p:nvCxnSpPr>
        <p:spPr>
          <a:xfrm>
            <a:off x="3740727" y="5395722"/>
            <a:ext cx="1784507" cy="0"/>
          </a:xfrm>
          <a:prstGeom prst="straightConnector1">
            <a:avLst/>
          </a:prstGeom>
          <a:ln w="38100">
            <a:solidFill>
              <a:srgbClr val="FF0000"/>
            </a:solidFill>
            <a:tailEnd type="arrow"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92924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 Size, and Fall Speed</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6616" y="1502258"/>
            <a:ext cx="7053943" cy="4708857"/>
          </a:xfrm>
          <a:prstGeom prst="rect">
            <a:avLst/>
          </a:prstGeom>
        </p:spPr>
      </p:pic>
      <p:sp>
        <p:nvSpPr>
          <p:cNvPr id="5" name="TextBox 4"/>
          <p:cNvSpPr txBox="1"/>
          <p:nvPr/>
        </p:nvSpPr>
        <p:spPr>
          <a:xfrm>
            <a:off x="0" y="6581001"/>
            <a:ext cx="2071273" cy="276999"/>
          </a:xfrm>
          <a:prstGeom prst="rect">
            <a:avLst/>
          </a:prstGeom>
          <a:noFill/>
        </p:spPr>
        <p:txBody>
          <a:bodyPr wrap="none" rtlCol="0">
            <a:spAutoFit/>
          </a:bodyPr>
          <a:lstStyle/>
          <a:p>
            <a:pPr algn="ctr"/>
            <a:r>
              <a:rPr lang="en-US" sz="1200" dirty="0"/>
              <a:t>Courtesy Dr. Masaaki Ishizaka</a:t>
            </a:r>
          </a:p>
        </p:txBody>
      </p:sp>
    </p:spTree>
    <p:extLst>
      <p:ext uri="{BB962C8B-B14F-4D97-AF65-F5344CB8AC3E}">
        <p14:creationId xmlns:p14="http://schemas.microsoft.com/office/powerpoint/2010/main" val="127142248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SLR Summary</a:t>
            </a:r>
          </a:p>
        </p:txBody>
      </p:sp>
      <p:sp>
        <p:nvSpPr>
          <p:cNvPr id="3" name="Content Placeholder 2"/>
          <p:cNvSpPr>
            <a:spLocks noGrp="1"/>
          </p:cNvSpPr>
          <p:nvPr>
            <p:ph idx="1"/>
          </p:nvPr>
        </p:nvSpPr>
        <p:spPr/>
        <p:txBody>
          <a:bodyPr>
            <a:normAutofit fontScale="85000" lnSpcReduction="20000"/>
          </a:bodyPr>
          <a:lstStyle/>
          <a:p>
            <a:r>
              <a:rPr lang="en-US" dirty="0"/>
              <a:t>Poor data poses a challenge</a:t>
            </a:r>
          </a:p>
          <a:p>
            <a:endParaRPr lang="en-US" dirty="0"/>
          </a:p>
          <a:p>
            <a:r>
              <a:rPr lang="en-US" dirty="0"/>
              <a:t>Many methods are ad hoc</a:t>
            </a:r>
          </a:p>
          <a:p>
            <a:endParaRPr lang="en-US" dirty="0"/>
          </a:p>
          <a:p>
            <a:r>
              <a:rPr lang="en-US" dirty="0"/>
              <a:t>Best methods are probably point specific and based on a long training dataset</a:t>
            </a:r>
          </a:p>
          <a:p>
            <a:endParaRPr lang="en-US" dirty="0"/>
          </a:p>
          <a:p>
            <a:r>
              <a:rPr lang="en-US" dirty="0"/>
              <a:t>Methods that can be applied broadly geographically are elusive</a:t>
            </a:r>
          </a:p>
          <a:p>
            <a:endParaRPr lang="en-US" dirty="0"/>
          </a:p>
          <a:p>
            <a:r>
              <a:rPr lang="en-US" dirty="0"/>
              <a:t>Good luck!</a:t>
            </a:r>
          </a:p>
        </p:txBody>
      </p:sp>
    </p:spTree>
    <p:extLst>
      <p:ext uri="{BB962C8B-B14F-4D97-AF65-F5344CB8AC3E}">
        <p14:creationId xmlns:p14="http://schemas.microsoft.com/office/powerpoint/2010/main" val="16158101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p:txBody>
          <a:bodyPr>
            <a:normAutofit fontScale="32500" lnSpcReduction="20000"/>
          </a:bodyPr>
          <a:lstStyle/>
          <a:p>
            <a:r>
              <a:rPr lang="en-US" altLang="x-none" dirty="0">
                <a:ea typeface="ＭＳ Ｐゴシック" charset="-128"/>
              </a:rPr>
              <a:t>Abbe, C., 1888: Appendix 46. 1887 Annual report of the Chief Signal Officer of the Army under the direction of Brigadier-General A. W. Greely, U.S. Govt. Printing Office, Washington, DC, 385-386.</a:t>
            </a:r>
            <a:endParaRPr lang="en-US" dirty="0"/>
          </a:p>
          <a:p>
            <a:r>
              <a:rPr lang="en-US" dirty="0"/>
              <a:t>Alcott, T. I., and W. J. </a:t>
            </a:r>
            <a:r>
              <a:rPr lang="en-US" dirty="0" err="1"/>
              <a:t>Steenburgh</a:t>
            </a:r>
            <a:r>
              <a:rPr lang="en-US" dirty="0"/>
              <a:t>, 2010: Snow-to-liquid ratio variability and prediction at a high-elevation site in Utah’s Wasatch Mountains. </a:t>
            </a:r>
            <a:r>
              <a:rPr lang="en-US" i="1" dirty="0" err="1"/>
              <a:t>Wea</a:t>
            </a:r>
            <a:r>
              <a:rPr lang="en-US" i="1" dirty="0"/>
              <a:t>. Forecasting</a:t>
            </a:r>
            <a:r>
              <a:rPr lang="en-US" dirty="0"/>
              <a:t>, </a:t>
            </a:r>
            <a:r>
              <a:rPr lang="en-US" b="1" dirty="0"/>
              <a:t>25</a:t>
            </a:r>
            <a:r>
              <a:rPr lang="en-US" dirty="0"/>
              <a:t>, 323-337.</a:t>
            </a:r>
          </a:p>
          <a:p>
            <a:r>
              <a:rPr lang="en-US" altLang="x-none" dirty="0">
                <a:ea typeface="ＭＳ Ｐゴシック" charset="-128"/>
              </a:rPr>
              <a:t>Baxter, M. A., C. E. Graves, and J. T. Moore, 2005: A climatology of snow-to-liquid ratio for the contiguous United States.  </a:t>
            </a:r>
            <a:r>
              <a:rPr lang="en-US" altLang="x-none" i="1" dirty="0" err="1">
                <a:ea typeface="ＭＳ Ｐゴシック" charset="-128"/>
              </a:rPr>
              <a:t>Wea</a:t>
            </a:r>
            <a:r>
              <a:rPr lang="en-US" altLang="x-none" i="1" dirty="0">
                <a:ea typeface="ＭＳ Ｐゴシック" charset="-128"/>
              </a:rPr>
              <a:t>. Forecasting, </a:t>
            </a:r>
            <a:r>
              <a:rPr lang="en-US" altLang="x-none" b="1" dirty="0">
                <a:ea typeface="ＭＳ Ｐゴシック" charset="-128"/>
              </a:rPr>
              <a:t>20, </a:t>
            </a:r>
            <a:r>
              <a:rPr lang="en-US" altLang="x-none" dirty="0">
                <a:ea typeface="ＭＳ Ｐゴシック" charset="-128"/>
              </a:rPr>
              <a:t>729-744.</a:t>
            </a:r>
          </a:p>
          <a:p>
            <a:r>
              <a:rPr lang="en-US" altLang="x-none" dirty="0" err="1">
                <a:ea typeface="ＭＳ Ｐゴシック" charset="-128"/>
              </a:rPr>
              <a:t>Bossolasco</a:t>
            </a:r>
            <a:r>
              <a:rPr lang="en-US" altLang="x-none" dirty="0">
                <a:ea typeface="ＭＳ Ｐゴシック" charset="-128"/>
              </a:rPr>
              <a:t>, M., 1954: Newly fallen snow and air temperature.  </a:t>
            </a:r>
            <a:r>
              <a:rPr lang="en-US" altLang="x-none" i="1" dirty="0">
                <a:ea typeface="ＭＳ Ｐゴシック" charset="-128"/>
              </a:rPr>
              <a:t>Nature,</a:t>
            </a:r>
            <a:r>
              <a:rPr lang="en-US" altLang="x-none" dirty="0">
                <a:ea typeface="ＭＳ Ｐゴシック" charset="-128"/>
              </a:rPr>
              <a:t> </a:t>
            </a:r>
            <a:r>
              <a:rPr lang="en-US" altLang="x-none" b="1" dirty="0">
                <a:ea typeface="ＭＳ Ｐゴシック" charset="-128"/>
              </a:rPr>
              <a:t>174,</a:t>
            </a:r>
            <a:r>
              <a:rPr lang="en-US" altLang="x-none" dirty="0">
                <a:ea typeface="ＭＳ Ｐゴシック" charset="-128"/>
              </a:rPr>
              <a:t> 362-363.</a:t>
            </a:r>
            <a:endParaRPr lang="en-US" dirty="0"/>
          </a:p>
          <a:p>
            <a:r>
              <a:rPr lang="en-US" altLang="x-none" dirty="0">
                <a:ea typeface="ＭＳ Ｐゴシック" charset="-128"/>
              </a:rPr>
              <a:t>Cobb, D. K., and J. S. </a:t>
            </a:r>
            <a:r>
              <a:rPr lang="en-US" altLang="x-none" dirty="0" err="1">
                <a:ea typeface="ＭＳ Ｐゴシック" charset="-128"/>
              </a:rPr>
              <a:t>Waldstreicher</a:t>
            </a:r>
            <a:r>
              <a:rPr lang="en-US" altLang="x-none" dirty="0">
                <a:ea typeface="ＭＳ Ｐゴシック" charset="-128"/>
              </a:rPr>
              <a:t>, 2005: A simple physically based snowfall algorithm.  Preprints, </a:t>
            </a:r>
            <a:r>
              <a:rPr lang="en-US" altLang="x-none" i="1" dirty="0">
                <a:ea typeface="ＭＳ Ｐゴシック" charset="-128"/>
              </a:rPr>
              <a:t>21</a:t>
            </a:r>
            <a:r>
              <a:rPr lang="en-US" altLang="x-none" i="1" baseline="30000" dirty="0">
                <a:ea typeface="ＭＳ Ｐゴシック" charset="-128"/>
              </a:rPr>
              <a:t>st</a:t>
            </a:r>
            <a:r>
              <a:rPr lang="en-US" altLang="x-none" i="1" dirty="0">
                <a:ea typeface="ＭＳ Ｐゴシック" charset="-128"/>
              </a:rPr>
              <a:t> Conf. on Weather Analysis and Forecasting and 17</a:t>
            </a:r>
            <a:r>
              <a:rPr lang="en-US" altLang="x-none" i="1" baseline="30000" dirty="0">
                <a:ea typeface="ＭＳ Ｐゴシック" charset="-128"/>
              </a:rPr>
              <a:t>th</a:t>
            </a:r>
            <a:r>
              <a:rPr lang="en-US" altLang="x-none" i="1" dirty="0">
                <a:ea typeface="ＭＳ Ｐゴシック" charset="-128"/>
              </a:rPr>
              <a:t> Conf. on Numerical Weather Prediction,</a:t>
            </a:r>
            <a:r>
              <a:rPr lang="en-US" altLang="x-none" dirty="0">
                <a:ea typeface="ＭＳ Ｐゴシック" charset="-128"/>
              </a:rPr>
              <a:t> Washington, DC, Amer. Meteor. Soc., 2A.2</a:t>
            </a:r>
            <a:r>
              <a:rPr lang="en-US" dirty="0"/>
              <a:t>. Available at https://</a:t>
            </a:r>
            <a:r>
              <a:rPr lang="en-US" dirty="0" err="1"/>
              <a:t>ams.confex.com</a:t>
            </a:r>
            <a:r>
              <a:rPr lang="en-US" dirty="0"/>
              <a:t>/</a:t>
            </a:r>
            <a:r>
              <a:rPr lang="en-US" dirty="0" err="1"/>
              <a:t>ams</a:t>
            </a:r>
            <a:r>
              <a:rPr lang="en-US" dirty="0"/>
              <a:t>/WAFNWP34BC/</a:t>
            </a:r>
            <a:r>
              <a:rPr lang="en-US" dirty="0" err="1"/>
              <a:t>techprogram</a:t>
            </a:r>
            <a:r>
              <a:rPr lang="en-US" dirty="0"/>
              <a:t>/paper_94815.htm.</a:t>
            </a:r>
          </a:p>
          <a:p>
            <a:r>
              <a:rPr lang="en-US" altLang="x-none" dirty="0">
                <a:ea typeface="ＭＳ Ｐゴシック" charset="-128"/>
              </a:rPr>
              <a:t>Diamond, M., and W. P. Lowry, 1954: Correlation of density of new snow with 700-millibar temperature.  </a:t>
            </a:r>
            <a:r>
              <a:rPr lang="en-US" altLang="x-none" i="1" dirty="0">
                <a:ea typeface="ＭＳ Ｐゴシック" charset="-128"/>
              </a:rPr>
              <a:t>J. Meteor.,</a:t>
            </a:r>
            <a:r>
              <a:rPr lang="en-US" altLang="x-none" dirty="0">
                <a:ea typeface="ＭＳ Ｐゴシック" charset="-128"/>
              </a:rPr>
              <a:t> </a:t>
            </a:r>
            <a:r>
              <a:rPr lang="en-US" altLang="x-none" b="1" dirty="0">
                <a:ea typeface="ＭＳ Ｐゴシック" charset="-128"/>
              </a:rPr>
              <a:t>11,</a:t>
            </a:r>
            <a:r>
              <a:rPr lang="en-US" altLang="x-none" dirty="0">
                <a:ea typeface="ＭＳ Ｐゴシック" charset="-128"/>
              </a:rPr>
              <a:t> 512-513.</a:t>
            </a:r>
          </a:p>
          <a:p>
            <a:r>
              <a:rPr lang="en-US" altLang="x-none" dirty="0" err="1">
                <a:ea typeface="ＭＳ Ｐゴシック" charset="-128"/>
              </a:rPr>
              <a:t>Dubé</a:t>
            </a:r>
            <a:r>
              <a:rPr lang="en-US" altLang="x-none" dirty="0">
                <a:ea typeface="ＭＳ Ｐゴシック" charset="-128"/>
              </a:rPr>
              <a:t>, I., cited 2008: From mm to cm…: Study of snow/liquid water ratios in Quebec.  Meteorological Service of Canada, Quebec, QC, Canada. [Available online at http://</a:t>
            </a:r>
            <a:r>
              <a:rPr lang="en-US" altLang="x-none" dirty="0" err="1">
                <a:ea typeface="ＭＳ Ｐゴシック" charset="-128"/>
              </a:rPr>
              <a:t>www.meted.ucar.edu</a:t>
            </a:r>
            <a:r>
              <a:rPr lang="en-US" altLang="x-none" dirty="0">
                <a:ea typeface="ＭＳ Ｐゴシック" charset="-128"/>
              </a:rPr>
              <a:t>/</a:t>
            </a:r>
            <a:r>
              <a:rPr lang="en-US" altLang="x-none" dirty="0" err="1">
                <a:ea typeface="ＭＳ Ｐゴシック" charset="-128"/>
              </a:rPr>
              <a:t>norlat</a:t>
            </a:r>
            <a:r>
              <a:rPr lang="en-US" altLang="x-none" dirty="0">
                <a:ea typeface="ＭＳ Ｐゴシック" charset="-128"/>
              </a:rPr>
              <a:t>/</a:t>
            </a:r>
            <a:r>
              <a:rPr lang="en-US" altLang="x-none" dirty="0" err="1">
                <a:ea typeface="ＭＳ Ｐゴシック" charset="-128"/>
              </a:rPr>
              <a:t>snowdensity</a:t>
            </a:r>
            <a:r>
              <a:rPr lang="en-US" altLang="x-none" dirty="0">
                <a:ea typeface="ＭＳ Ｐゴシック" charset="-128"/>
              </a:rPr>
              <a:t>/</a:t>
            </a:r>
            <a:r>
              <a:rPr lang="en-US" altLang="x-none" dirty="0" err="1">
                <a:ea typeface="ＭＳ Ｐゴシック" charset="-128"/>
              </a:rPr>
              <a:t>from_mm_to_cm.pdf</a:t>
            </a:r>
            <a:r>
              <a:rPr lang="en-US" altLang="x-none" dirty="0">
                <a:ea typeface="ＭＳ Ｐゴシック" charset="-128"/>
              </a:rPr>
              <a:t>.]</a:t>
            </a:r>
            <a:endParaRPr lang="en-US" dirty="0"/>
          </a:p>
          <a:p>
            <a:r>
              <a:rPr lang="en-US" dirty="0" err="1"/>
              <a:t>Kämäräinen</a:t>
            </a:r>
            <a:r>
              <a:rPr lang="en-US" dirty="0"/>
              <a:t>, M., O. </a:t>
            </a:r>
            <a:r>
              <a:rPr lang="en-US" dirty="0" err="1"/>
              <a:t>Hyvärinen</a:t>
            </a:r>
            <a:r>
              <a:rPr lang="en-US" dirty="0"/>
              <a:t>, K. </a:t>
            </a:r>
            <a:r>
              <a:rPr lang="en-US" dirty="0" err="1"/>
              <a:t>Jylhä</a:t>
            </a:r>
            <a:r>
              <a:rPr lang="en-US" dirty="0"/>
              <a:t>, A. Vajda, S. </a:t>
            </a:r>
            <a:r>
              <a:rPr lang="en-US" dirty="0" err="1"/>
              <a:t>Neiglick</a:t>
            </a:r>
            <a:r>
              <a:rPr lang="en-US" dirty="0"/>
              <a:t>, J. </a:t>
            </a:r>
            <a:r>
              <a:rPr lang="en-US" dirty="0" err="1"/>
              <a:t>Nuottokari</a:t>
            </a:r>
            <a:r>
              <a:rPr lang="en-US" dirty="0"/>
              <a:t>, and H. </a:t>
            </a:r>
            <a:r>
              <a:rPr lang="en-US" dirty="0" err="1"/>
              <a:t>Gregow</a:t>
            </a:r>
            <a:r>
              <a:rPr lang="en-US" dirty="0"/>
              <a:t>, 2017: A method to estimate freezing rain climatology from ERA-Interim reanalysis over Europe. </a:t>
            </a:r>
            <a:r>
              <a:rPr lang="en-US" i="1" dirty="0"/>
              <a:t>Nat. Hazards Earth Syst. Sci</a:t>
            </a:r>
            <a:r>
              <a:rPr lang="en-US" dirty="0"/>
              <a:t>., </a:t>
            </a:r>
            <a:r>
              <a:rPr lang="en-US" b="1" dirty="0"/>
              <a:t>17</a:t>
            </a:r>
            <a:r>
              <a:rPr lang="en-US" dirty="0"/>
              <a:t>, 243-259.</a:t>
            </a:r>
          </a:p>
          <a:p>
            <a:r>
              <a:rPr lang="en-US" dirty="0"/>
              <a:t>Minder, J. R., D. R. </a:t>
            </a:r>
            <a:r>
              <a:rPr lang="en-US" dirty="0" err="1"/>
              <a:t>Durran</a:t>
            </a:r>
            <a:r>
              <a:rPr lang="en-US" dirty="0"/>
              <a:t>, and G. H. Roe, 2011: Mesoscale controls on the mountainside snow line. </a:t>
            </a:r>
            <a:r>
              <a:rPr lang="en-US" i="1" dirty="0"/>
              <a:t>J. Atmos. Sci</a:t>
            </a:r>
            <a:r>
              <a:rPr lang="en-US" dirty="0"/>
              <a:t>., </a:t>
            </a:r>
            <a:r>
              <a:rPr lang="en-US" b="1" dirty="0"/>
              <a:t>68</a:t>
            </a:r>
            <a:r>
              <a:rPr lang="en-US" dirty="0"/>
              <a:t>, 2107-2127.</a:t>
            </a:r>
          </a:p>
          <a:p>
            <a:r>
              <a:rPr lang="en-US" dirty="0"/>
              <a:t>NWSFO, </a:t>
            </a:r>
            <a:r>
              <a:rPr lang="en-US" dirty="0" err="1"/>
              <a:t>Lousville</a:t>
            </a:r>
            <a:r>
              <a:rPr lang="en-US" dirty="0"/>
              <a:t>, KY, Unknown: Precipitation type forecasting.  Available at http://</a:t>
            </a:r>
            <a:r>
              <a:rPr lang="en-US" dirty="0" err="1"/>
              <a:t>www.crh.noaa.gov</a:t>
            </a:r>
            <a:r>
              <a:rPr lang="en-US" dirty="0"/>
              <a:t>/Image/</a:t>
            </a:r>
            <a:r>
              <a:rPr lang="en-US" dirty="0" err="1"/>
              <a:t>lmk</a:t>
            </a:r>
            <a:r>
              <a:rPr lang="en-US" dirty="0"/>
              <a:t>/</a:t>
            </a:r>
            <a:r>
              <a:rPr lang="en-US" dirty="0" err="1"/>
              <a:t>Precip</a:t>
            </a:r>
            <a:r>
              <a:rPr lang="en-US" dirty="0"/>
              <a:t>-Type-</a:t>
            </a:r>
            <a:r>
              <a:rPr lang="en-US" dirty="0" err="1"/>
              <a:t>Fcstg_Top</a:t>
            </a:r>
            <a:r>
              <a:rPr lang="en-US" dirty="0"/>
              <a:t>-</a:t>
            </a:r>
            <a:r>
              <a:rPr lang="en-US" dirty="0" err="1"/>
              <a:t>Down.pdf</a:t>
            </a:r>
            <a:r>
              <a:rPr lang="en-US" dirty="0"/>
              <a:t>.</a:t>
            </a:r>
          </a:p>
          <a:p>
            <a:r>
              <a:rPr lang="en-US" dirty="0" err="1"/>
              <a:t>Rauber</a:t>
            </a:r>
            <a:r>
              <a:rPr lang="en-US" dirty="0"/>
              <a:t>, R. M., L. S. </a:t>
            </a:r>
            <a:r>
              <a:rPr lang="en-US" dirty="0" err="1"/>
              <a:t>Olthoff</a:t>
            </a:r>
            <a:r>
              <a:rPr lang="en-US" dirty="0"/>
              <a:t>, M. K. Ramamurthy, and K. E. Kunkel, 2000: The relative importance of warm rain and melting processes in freezing precipitation events. </a:t>
            </a:r>
            <a:r>
              <a:rPr lang="en-US" i="1" dirty="0"/>
              <a:t>J. Appl. Meteor</a:t>
            </a:r>
            <a:r>
              <a:rPr lang="en-US" dirty="0"/>
              <a:t>., </a:t>
            </a:r>
            <a:r>
              <a:rPr lang="en-US" b="1" dirty="0"/>
              <a:t>39</a:t>
            </a:r>
            <a:r>
              <a:rPr lang="en-US" dirty="0"/>
              <a:t>, 1185-1195.</a:t>
            </a:r>
          </a:p>
          <a:p>
            <a:r>
              <a:rPr lang="en-US" altLang="x-none" dirty="0" err="1">
                <a:ea typeface="ＭＳ Ｐゴシック" charset="-128"/>
              </a:rPr>
              <a:t>Roebber</a:t>
            </a:r>
            <a:r>
              <a:rPr lang="en-US" altLang="x-none" dirty="0">
                <a:ea typeface="ＭＳ Ｐゴシック" charset="-128"/>
              </a:rPr>
              <a:t>, P.J., S.L. </a:t>
            </a:r>
            <a:r>
              <a:rPr lang="en-US" altLang="x-none" dirty="0" err="1">
                <a:ea typeface="ＭＳ Ｐゴシック" charset="-128"/>
              </a:rPr>
              <a:t>Bruening</a:t>
            </a:r>
            <a:r>
              <a:rPr lang="en-US" altLang="x-none" dirty="0">
                <a:ea typeface="ＭＳ Ｐゴシック" charset="-128"/>
              </a:rPr>
              <a:t>, D.M. Schultz, and J.V. </a:t>
            </a:r>
            <a:r>
              <a:rPr lang="en-US" altLang="x-none" dirty="0" err="1">
                <a:ea typeface="ＭＳ Ｐゴシック" charset="-128"/>
              </a:rPr>
              <a:t>Cortinas</a:t>
            </a:r>
            <a:r>
              <a:rPr lang="en-US" altLang="x-none" dirty="0">
                <a:ea typeface="ＭＳ Ｐゴシック" charset="-128"/>
              </a:rPr>
              <a:t>, 2003: Improving snowfall forecasting by diagnosing snow density. </a:t>
            </a:r>
            <a:r>
              <a:rPr lang="en-US" altLang="x-none" i="1" dirty="0" err="1">
                <a:ea typeface="ＭＳ Ｐゴシック" charset="-128"/>
              </a:rPr>
              <a:t>Wea</a:t>
            </a:r>
            <a:r>
              <a:rPr lang="en-US" altLang="x-none" i="1" dirty="0">
                <a:ea typeface="ＭＳ Ｐゴシック" charset="-128"/>
              </a:rPr>
              <a:t>. Forecasting</a:t>
            </a:r>
            <a:r>
              <a:rPr lang="en-US" altLang="x-none" dirty="0">
                <a:ea typeface="ＭＳ Ｐゴシック" charset="-128"/>
              </a:rPr>
              <a:t>, </a:t>
            </a:r>
            <a:r>
              <a:rPr lang="en-US" altLang="x-none" b="1" dirty="0">
                <a:ea typeface="ＭＳ Ｐゴシック" charset="-128"/>
              </a:rPr>
              <a:t>18</a:t>
            </a:r>
            <a:r>
              <a:rPr lang="en-US" altLang="x-none" dirty="0">
                <a:ea typeface="ＭＳ Ｐゴシック" charset="-128"/>
              </a:rPr>
              <a:t>, 264–287. </a:t>
            </a:r>
            <a:endParaRPr lang="en-US" dirty="0"/>
          </a:p>
          <a:p>
            <a:r>
              <a:rPr lang="en-US" dirty="0"/>
              <a:t>Stewart, R., 2008: Rain/Snow Transition Regions. Oral Presentation, AMS/COMET/MSC Mountain Weather Workshop, Whistler, British Columbia, Canada. Available at http://www.meted.ucar.edu/norlat/mtnwxworkshop/lectures.htm.</a:t>
            </a:r>
          </a:p>
          <a:p>
            <a:r>
              <a:rPr lang="en-US" dirty="0"/>
              <a:t>Stewart, R. E., J. M. </a:t>
            </a:r>
            <a:r>
              <a:rPr lang="en-US" dirty="0" err="1"/>
              <a:t>Theriault</a:t>
            </a:r>
            <a:r>
              <a:rPr lang="en-US" dirty="0"/>
              <a:t>, and W. Henson: On the characteristics of and processes producing winter precipitation types near 0˚C. </a:t>
            </a:r>
            <a:r>
              <a:rPr lang="en-US" i="1" dirty="0"/>
              <a:t>Bull. Amer. Meteor. Soc</a:t>
            </a:r>
            <a:r>
              <a:rPr lang="en-US" dirty="0"/>
              <a:t>., </a:t>
            </a:r>
            <a:r>
              <a:rPr lang="en-US" b="1" dirty="0"/>
              <a:t>96</a:t>
            </a:r>
            <a:r>
              <a:rPr lang="en-US" dirty="0"/>
              <a:t>, 623-639.</a:t>
            </a:r>
          </a:p>
        </p:txBody>
      </p:sp>
    </p:spTree>
    <p:extLst>
      <p:ext uri="{BB962C8B-B14F-4D97-AF65-F5344CB8AC3E}">
        <p14:creationId xmlns:p14="http://schemas.microsoft.com/office/powerpoint/2010/main" val="26484853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Sea Effect of Japan</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7444"/>
          <a:stretch/>
        </p:blipFill>
        <p:spPr>
          <a:xfrm>
            <a:off x="635521" y="1312467"/>
            <a:ext cx="7876134" cy="4611924"/>
          </a:xfrm>
          <a:prstGeom prst="rect">
            <a:avLst/>
          </a:prstGeom>
        </p:spPr>
      </p:pic>
      <p:sp>
        <p:nvSpPr>
          <p:cNvPr id="5" name="TextBox 4"/>
          <p:cNvSpPr txBox="1"/>
          <p:nvPr/>
        </p:nvSpPr>
        <p:spPr>
          <a:xfrm>
            <a:off x="0" y="6581001"/>
            <a:ext cx="2071273" cy="276999"/>
          </a:xfrm>
          <a:prstGeom prst="rect">
            <a:avLst/>
          </a:prstGeom>
          <a:noFill/>
        </p:spPr>
        <p:txBody>
          <a:bodyPr wrap="none" rtlCol="0">
            <a:spAutoFit/>
          </a:bodyPr>
          <a:lstStyle/>
          <a:p>
            <a:pPr algn="ctr"/>
            <a:r>
              <a:rPr lang="en-US" sz="1200" dirty="0"/>
              <a:t>Courtesy Dr. Masaaki Ishizaka</a:t>
            </a:r>
          </a:p>
        </p:txBody>
      </p:sp>
    </p:spTree>
    <p:extLst>
      <p:ext uri="{BB962C8B-B14F-4D97-AF65-F5344CB8AC3E}">
        <p14:creationId xmlns:p14="http://schemas.microsoft.com/office/powerpoint/2010/main" val="34729196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Sea Effect of Japan</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6517" y="1877256"/>
            <a:ext cx="8390965" cy="4511863"/>
          </a:xfrm>
          <a:prstGeom prst="rect">
            <a:avLst/>
          </a:prstGeom>
        </p:spPr>
      </p:pic>
      <p:sp>
        <p:nvSpPr>
          <p:cNvPr id="5" name="TextBox 4"/>
          <p:cNvSpPr txBox="1"/>
          <p:nvPr/>
        </p:nvSpPr>
        <p:spPr>
          <a:xfrm>
            <a:off x="0" y="6571738"/>
            <a:ext cx="2071273" cy="276999"/>
          </a:xfrm>
          <a:prstGeom prst="rect">
            <a:avLst/>
          </a:prstGeom>
          <a:noFill/>
        </p:spPr>
        <p:txBody>
          <a:bodyPr wrap="none" rtlCol="0">
            <a:spAutoFit/>
          </a:bodyPr>
          <a:lstStyle/>
          <a:p>
            <a:pPr algn="ctr"/>
            <a:r>
              <a:rPr lang="en-US" sz="1200" dirty="0"/>
              <a:t>Courtesy Dr. Masaaki Ishizaka</a:t>
            </a:r>
          </a:p>
        </p:txBody>
      </p:sp>
    </p:spTree>
    <p:extLst>
      <p:ext uri="{BB962C8B-B14F-4D97-AF65-F5344CB8AC3E}">
        <p14:creationId xmlns:p14="http://schemas.microsoft.com/office/powerpoint/2010/main" val="233405402"/>
      </p:ext>
    </p:extLst>
  </p:cSld>
  <p:clrMapOvr>
    <a:masterClrMapping/>
  </p:clrMapOvr>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{BDE8AA51-C178-9B48-A76C-CE7DF00D3937}tf10001073</Template>
  <TotalTime>4611</TotalTime>
  <Words>3552</Words>
  <Application>Microsoft Macintosh PowerPoint</Application>
  <PresentationFormat>On-screen Show (4:3)</PresentationFormat>
  <Paragraphs>594</Paragraphs>
  <Slides>71</Slides>
  <Notes>7</Notes>
  <HiddenSlides>2</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71</vt:i4>
      </vt:variant>
    </vt:vector>
  </HeadingPairs>
  <TitlesOfParts>
    <vt:vector size="78" baseType="lpstr">
      <vt:lpstr>ＭＳ Ｐゴシック</vt:lpstr>
      <vt:lpstr>Arial</vt:lpstr>
      <vt:lpstr>Calibri</vt:lpstr>
      <vt:lpstr>Mangal</vt:lpstr>
      <vt:lpstr>Times New Roman</vt:lpstr>
      <vt:lpstr>Verdana</vt:lpstr>
      <vt:lpstr>Black</vt:lpstr>
      <vt:lpstr>Winter Storm Fundamentals Cool-Season Precipitation: Fundamentals and Applications</vt:lpstr>
      <vt:lpstr>Learning Objectives</vt:lpstr>
      <vt:lpstr>Cool-Season Precipitation Types</vt:lpstr>
      <vt:lpstr>Ice Particles</vt:lpstr>
      <vt:lpstr>Ice Particles</vt:lpstr>
      <vt:lpstr>Ice Particle Examples</vt:lpstr>
      <vt:lpstr>Type, Size, and Fall Speed</vt:lpstr>
      <vt:lpstr>Example: Sea Effect of Japan</vt:lpstr>
      <vt:lpstr>Example: Sea Effect of Japan</vt:lpstr>
      <vt:lpstr>Example: Sea Effect of Japan</vt:lpstr>
      <vt:lpstr>Mixed-Phase Particles</vt:lpstr>
      <vt:lpstr>Liquid Particles</vt:lpstr>
      <vt:lpstr>Rain-Snow Transition Zone</vt:lpstr>
      <vt:lpstr>The Rain-Snow Transition Zone</vt:lpstr>
      <vt:lpstr>The Rain-Snow Transition Zone</vt:lpstr>
      <vt:lpstr>The Rain-Snow Transition Zone</vt:lpstr>
      <vt:lpstr>The Rain-Snow Transition Zone</vt:lpstr>
      <vt:lpstr>Profiling Radar Examples</vt:lpstr>
      <vt:lpstr>Diabatic Effects</vt:lpstr>
      <vt:lpstr>Question</vt:lpstr>
      <vt:lpstr>Question</vt:lpstr>
      <vt:lpstr>Question</vt:lpstr>
      <vt:lpstr>Pathways to Freezing Drizzle (FZDZ), Freezing Rain (FZRA) and Ice Pellets (IP)</vt:lpstr>
      <vt:lpstr>Pathways to FZDZ, FZRA, &amp; IP</vt:lpstr>
      <vt:lpstr>Example Temperature Profiles</vt:lpstr>
      <vt:lpstr>FRZA Climatology: Europe</vt:lpstr>
      <vt:lpstr>FZRA Climatology</vt:lpstr>
      <vt:lpstr>Transition Zone with Melting Layer Aloft</vt:lpstr>
      <vt:lpstr>You Decide: FZDZ or FZRA?</vt:lpstr>
      <vt:lpstr>You Decide: FZDZ or FZRA?</vt:lpstr>
      <vt:lpstr>You Decide: FZDZ or FZRA?</vt:lpstr>
      <vt:lpstr>You Decide: FZDZ or FZRA?</vt:lpstr>
      <vt:lpstr>You Decide: FZDZ or FZRA?</vt:lpstr>
      <vt:lpstr>You Decide: FZDZ or FZRA?</vt:lpstr>
      <vt:lpstr>Top Down Forecasting</vt:lpstr>
      <vt:lpstr>Top Down Forecasting</vt:lpstr>
      <vt:lpstr>You Decide: SN, FZDZ, FZRA, or IP?</vt:lpstr>
      <vt:lpstr>You Decide: SN, FZDZ, FZRA, or IP?</vt:lpstr>
      <vt:lpstr>You Decide: SN, FZDZ, FZRA, or IP?</vt:lpstr>
      <vt:lpstr>You Decide: SN, FZDZ, FZRA, or IP?</vt:lpstr>
      <vt:lpstr>Top-Down Flowchart</vt:lpstr>
      <vt:lpstr>Snow Levels in Mountainous Terrain</vt:lpstr>
      <vt:lpstr>Questions</vt:lpstr>
      <vt:lpstr>The Mountainside Snow Level</vt:lpstr>
      <vt:lpstr>The Mountainside Snow Level</vt:lpstr>
      <vt:lpstr>Mechanisms</vt:lpstr>
      <vt:lpstr>Idealized Modeling</vt:lpstr>
      <vt:lpstr>Additional Details from Modeling</vt:lpstr>
      <vt:lpstr>Snow-to-Liquid Ratio (SLR)</vt:lpstr>
      <vt:lpstr>Definition</vt:lpstr>
      <vt:lpstr>SLR vs. Related Measures</vt:lpstr>
      <vt:lpstr>Why Is SLR Important?</vt:lpstr>
      <vt:lpstr>Why Is SLR Important?</vt:lpstr>
      <vt:lpstr>The Problem with SLR</vt:lpstr>
      <vt:lpstr>Discussion: What Controls SLR?</vt:lpstr>
      <vt:lpstr>Crystal Type and SLR</vt:lpstr>
      <vt:lpstr>Riming and SLR</vt:lpstr>
      <vt:lpstr>Surface Winds and SLR</vt:lpstr>
      <vt:lpstr>Forecasting – The 10:1 Rule</vt:lpstr>
      <vt:lpstr>SLR Climatology</vt:lpstr>
      <vt:lpstr>Group Discussion</vt:lpstr>
      <vt:lpstr>Improving on the 10:1 Rule</vt:lpstr>
      <vt:lpstr>SLR Temperature Relationship</vt:lpstr>
      <vt:lpstr>SLR Temperature Relationship</vt:lpstr>
      <vt:lpstr>SLR @ Alta, UT</vt:lpstr>
      <vt:lpstr>SLR @ Alta, UT</vt:lpstr>
      <vt:lpstr>SLR @ Alta, UT</vt:lpstr>
      <vt:lpstr>Prediction @ Alta</vt:lpstr>
      <vt:lpstr>Other Methods</vt:lpstr>
      <vt:lpstr>SLR Summary</vt:lpstr>
      <vt:lpstr>References</vt:lpstr>
    </vt:vector>
  </TitlesOfParts>
  <Manager/>
  <Company>University of Utah</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Atmos 6250: Mountain Meteorology Course Overview</dc:title>
  <dc:subject/>
  <dc:creator>Jim Steenburgh</dc:creator>
  <cp:keywords/>
  <dc:description/>
  <cp:lastModifiedBy>Jim Steenburgh</cp:lastModifiedBy>
  <cp:revision>235</cp:revision>
  <cp:lastPrinted>2018-01-03T22:07:00Z</cp:lastPrinted>
  <dcterms:created xsi:type="dcterms:W3CDTF">2015-08-17T15:04:53Z</dcterms:created>
  <dcterms:modified xsi:type="dcterms:W3CDTF">2019-04-02T11:39:21Z</dcterms:modified>
  <cp:category/>
</cp:coreProperties>
</file>