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2" r:id="rId3"/>
    <p:sldId id="407" r:id="rId4"/>
    <p:sldId id="379" r:id="rId5"/>
    <p:sldId id="421" r:id="rId6"/>
    <p:sldId id="381" r:id="rId7"/>
    <p:sldId id="382" r:id="rId8"/>
    <p:sldId id="408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19" r:id="rId27"/>
    <p:sldId id="401" r:id="rId28"/>
    <p:sldId id="402" r:id="rId29"/>
    <p:sldId id="403" r:id="rId30"/>
    <p:sldId id="404" r:id="rId31"/>
    <p:sldId id="405" r:id="rId32"/>
    <p:sldId id="406" r:id="rId33"/>
    <p:sldId id="422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378" r:id="rId42"/>
    <p:sldId id="34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032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2441FF"/>
    <a:srgbClr val="9E0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0"/>
    <p:restoredTop sz="94568"/>
  </p:normalViewPr>
  <p:slideViewPr>
    <p:cSldViewPr snapToGrid="0" snapToObjects="1" showGuides="1">
      <p:cViewPr varScale="1">
        <p:scale>
          <a:sx n="150" d="100"/>
          <a:sy n="150" d="100"/>
        </p:scale>
        <p:origin x="1008" y="168"/>
      </p:cViewPr>
      <p:guideLst>
        <p:guide orient="horz" pos="10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41EB-BA39-F94E-A3F4-30129ED8B38A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06F66-6F1A-D04E-B20D-E041A01F6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940FF-A755-0E46-AB69-30BEFD0540E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6C637-5E95-8E4E-AE7D-285A7ABC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Houze</a:t>
            </a:r>
            <a:r>
              <a:rPr lang="en-US" dirty="0"/>
              <a:t> 2012- Po Valley</a:t>
            </a:r>
          </a:p>
          <a:p>
            <a:r>
              <a:rPr lang="en-US" dirty="0" err="1"/>
              <a:t>Henin</a:t>
            </a:r>
            <a:r>
              <a:rPr lang="en-US" dirty="0"/>
              <a:t> 2015: Karst Plateau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6C637-5E95-8E4E-AE7D-285A7ABC2F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D335-FC65-1640-9F52-554D27C23650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0E8F-8C62-664B-AFEA-46C7B1A2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mslaurea.unibo.it/8915/1/Henin_Riccardo_tesi.pdf" TargetMode="External"/><Relationship Id="rId2" Type="http://schemas.openxmlformats.org/officeDocument/2006/relationships/hyperlink" Target="http://www.comet.ucar.edu/class/comap/06_Aug2_1999/docs/hartfield/cadamg/sld001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12468-D710-5347-88D9-C580FC50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8" b="9606"/>
          <a:stretch/>
        </p:blipFill>
        <p:spPr>
          <a:xfrm>
            <a:off x="1800749" y="1685864"/>
            <a:ext cx="5542501" cy="3060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839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/>
              <a:t>Cold Air Damming</a:t>
            </a:r>
            <a:br>
              <a:rPr lang="en-US" sz="3200" dirty="0"/>
            </a:br>
            <a:r>
              <a:rPr lang="en-US" sz="1800" dirty="0">
                <a:solidFill>
                  <a:prstClr val="white"/>
                </a:solidFill>
              </a:rPr>
              <a:t>VU2: Course Number 707813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2077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Jim Steenburgh</a:t>
            </a:r>
          </a:p>
          <a:p>
            <a:r>
              <a:rPr lang="en-US" dirty="0"/>
              <a:t>Fulbright Visiting Professor of Natural Sciences</a:t>
            </a:r>
          </a:p>
          <a:p>
            <a:r>
              <a:rPr lang="en-US" dirty="0"/>
              <a:t>University of Innsbruck</a:t>
            </a:r>
          </a:p>
          <a:p>
            <a:r>
              <a:rPr lang="en-US" dirty="0"/>
              <a:t>Department of Atmospheric Sciences</a:t>
            </a:r>
          </a:p>
          <a:p>
            <a:r>
              <a:rPr lang="en-US" dirty="0"/>
              <a:t>University of Utah</a:t>
            </a:r>
          </a:p>
          <a:p>
            <a:r>
              <a:rPr lang="en-US" dirty="0" err="1"/>
              <a:t>jim.steenburgh@utah.edu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B96EE-0CB5-9A45-A8F9-503BE9CF6A64}"/>
              </a:ext>
            </a:extLst>
          </p:cNvPr>
          <p:cNvSpPr txBox="1"/>
          <p:nvPr/>
        </p:nvSpPr>
        <p:spPr>
          <a:xfrm>
            <a:off x="1800749" y="4499754"/>
            <a:ext cx="1925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http://</a:t>
            </a:r>
            <a:r>
              <a:rPr lang="en-US" sz="1000" b="1" dirty="0" err="1">
                <a:solidFill>
                  <a:schemeClr val="bg1"/>
                </a:solidFill>
              </a:rPr>
              <a:t>smokymountainrider.com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Antecedent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6849" y="5370664"/>
            <a:ext cx="573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Large-scale upper-level confluence over eastern US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Northern upper-level trough precedes southern trough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pic>
        <p:nvPicPr>
          <p:cNvPr id="11" name="Picture 1028" descr="BB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6"/>
          <a:stretch>
            <a:fillRect/>
          </a:stretch>
        </p:blipFill>
        <p:spPr bwMode="auto">
          <a:xfrm>
            <a:off x="1793081" y="1446213"/>
            <a:ext cx="55578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029"/>
          <p:cNvSpPr>
            <a:spLocks/>
          </p:cNvSpPr>
          <p:nvPr/>
        </p:nvSpPr>
        <p:spPr bwMode="auto">
          <a:xfrm>
            <a:off x="2474119" y="1927225"/>
            <a:ext cx="881062" cy="642938"/>
          </a:xfrm>
          <a:custGeom>
            <a:avLst/>
            <a:gdLst>
              <a:gd name="T0" fmla="*/ 0 w 555"/>
              <a:gd name="T1" fmla="*/ 0 h 405"/>
              <a:gd name="T2" fmla="*/ 247 w 555"/>
              <a:gd name="T3" fmla="*/ 309 h 405"/>
              <a:gd name="T4" fmla="*/ 555 w 555"/>
              <a:gd name="T5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5" h="405">
                <a:moveTo>
                  <a:pt x="0" y="0"/>
                </a:moveTo>
                <a:cubicBezTo>
                  <a:pt x="77" y="120"/>
                  <a:pt x="154" y="241"/>
                  <a:pt x="247" y="309"/>
                </a:cubicBezTo>
                <a:cubicBezTo>
                  <a:pt x="340" y="377"/>
                  <a:pt x="447" y="391"/>
                  <a:pt x="555" y="405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1030"/>
          <p:cNvSpPr>
            <a:spLocks/>
          </p:cNvSpPr>
          <p:nvPr/>
        </p:nvSpPr>
        <p:spPr bwMode="auto">
          <a:xfrm>
            <a:off x="2528094" y="3092450"/>
            <a:ext cx="1012825" cy="1035050"/>
          </a:xfrm>
          <a:custGeom>
            <a:avLst/>
            <a:gdLst>
              <a:gd name="T0" fmla="*/ 0 w 638"/>
              <a:gd name="T1" fmla="*/ 652 h 652"/>
              <a:gd name="T2" fmla="*/ 199 w 638"/>
              <a:gd name="T3" fmla="*/ 302 h 652"/>
              <a:gd name="T4" fmla="*/ 309 w 638"/>
              <a:gd name="T5" fmla="*/ 144 h 652"/>
              <a:gd name="T6" fmla="*/ 638 w 638"/>
              <a:gd name="T7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8" h="652">
                <a:moveTo>
                  <a:pt x="0" y="652"/>
                </a:moveTo>
                <a:cubicBezTo>
                  <a:pt x="74" y="519"/>
                  <a:pt x="148" y="387"/>
                  <a:pt x="199" y="302"/>
                </a:cubicBezTo>
                <a:cubicBezTo>
                  <a:pt x="250" y="217"/>
                  <a:pt x="236" y="194"/>
                  <a:pt x="309" y="144"/>
                </a:cubicBezTo>
                <a:cubicBezTo>
                  <a:pt x="382" y="94"/>
                  <a:pt x="510" y="47"/>
                  <a:pt x="638" y="0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031"/>
          <p:cNvSpPr>
            <a:spLocks/>
          </p:cNvSpPr>
          <p:nvPr/>
        </p:nvSpPr>
        <p:spPr bwMode="auto">
          <a:xfrm>
            <a:off x="5488781" y="2146300"/>
            <a:ext cx="1295400" cy="325438"/>
          </a:xfrm>
          <a:custGeom>
            <a:avLst/>
            <a:gdLst>
              <a:gd name="T0" fmla="*/ 0 w 816"/>
              <a:gd name="T1" fmla="*/ 0 h 205"/>
              <a:gd name="T2" fmla="*/ 274 w 816"/>
              <a:gd name="T3" fmla="*/ 150 h 205"/>
              <a:gd name="T4" fmla="*/ 590 w 816"/>
              <a:gd name="T5" fmla="*/ 205 h 205"/>
              <a:gd name="T6" fmla="*/ 816 w 816"/>
              <a:gd name="T7" fmla="*/ 15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05">
                <a:moveTo>
                  <a:pt x="0" y="0"/>
                </a:moveTo>
                <a:cubicBezTo>
                  <a:pt x="88" y="58"/>
                  <a:pt x="176" y="116"/>
                  <a:pt x="274" y="150"/>
                </a:cubicBezTo>
                <a:cubicBezTo>
                  <a:pt x="372" y="184"/>
                  <a:pt x="500" y="205"/>
                  <a:pt x="590" y="205"/>
                </a:cubicBezTo>
                <a:cubicBezTo>
                  <a:pt x="680" y="205"/>
                  <a:pt x="748" y="177"/>
                  <a:pt x="816" y="150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32"/>
          <p:cNvSpPr>
            <a:spLocks/>
          </p:cNvSpPr>
          <p:nvPr/>
        </p:nvSpPr>
        <p:spPr bwMode="auto">
          <a:xfrm>
            <a:off x="5652294" y="2711450"/>
            <a:ext cx="1109662" cy="1111250"/>
          </a:xfrm>
          <a:custGeom>
            <a:avLst/>
            <a:gdLst>
              <a:gd name="T0" fmla="*/ 0 w 699"/>
              <a:gd name="T1" fmla="*/ 700 h 700"/>
              <a:gd name="T2" fmla="*/ 199 w 699"/>
              <a:gd name="T3" fmla="*/ 425 h 700"/>
              <a:gd name="T4" fmla="*/ 267 w 699"/>
              <a:gd name="T5" fmla="*/ 261 h 700"/>
              <a:gd name="T6" fmla="*/ 494 w 699"/>
              <a:gd name="T7" fmla="*/ 110 h 700"/>
              <a:gd name="T8" fmla="*/ 699 w 699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700">
                <a:moveTo>
                  <a:pt x="0" y="700"/>
                </a:moveTo>
                <a:cubicBezTo>
                  <a:pt x="77" y="599"/>
                  <a:pt x="155" y="498"/>
                  <a:pt x="199" y="425"/>
                </a:cubicBezTo>
                <a:cubicBezTo>
                  <a:pt x="243" y="352"/>
                  <a:pt x="218" y="313"/>
                  <a:pt x="267" y="261"/>
                </a:cubicBezTo>
                <a:cubicBezTo>
                  <a:pt x="316" y="209"/>
                  <a:pt x="422" y="153"/>
                  <a:pt x="494" y="110"/>
                </a:cubicBezTo>
                <a:cubicBezTo>
                  <a:pt x="566" y="67"/>
                  <a:pt x="632" y="33"/>
                  <a:pt x="699" y="0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033"/>
          <p:cNvSpPr txBox="1">
            <a:spLocks noChangeArrowheads="1"/>
          </p:cNvSpPr>
          <p:nvPr/>
        </p:nvSpPr>
        <p:spPr bwMode="auto">
          <a:xfrm>
            <a:off x="1969294" y="331152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17" name="Text Box 1034"/>
          <p:cNvSpPr txBox="1">
            <a:spLocks noChangeArrowheads="1"/>
          </p:cNvSpPr>
          <p:nvPr/>
        </p:nvSpPr>
        <p:spPr bwMode="auto">
          <a:xfrm>
            <a:off x="5060156" y="31908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42230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Antecedent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275" y="5276598"/>
            <a:ext cx="650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Surface frontal passage &amp; building of cold anticyclone at surface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Result: Cold air becomes entrenched over eastern U.S. prior to 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cyclogenesis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event over southeast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pic>
        <p:nvPicPr>
          <p:cNvPr id="18" name="Picture 11" descr="BB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3009" r="5730" b="54160"/>
          <a:stretch>
            <a:fillRect/>
          </a:stretch>
        </p:blipFill>
        <p:spPr bwMode="auto">
          <a:xfrm>
            <a:off x="677863" y="1455738"/>
            <a:ext cx="3830637" cy="35290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pic>
        <p:nvPicPr>
          <p:cNvPr id="19" name="Picture 12" descr="BB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54160" r="5730" b="3009"/>
          <a:stretch>
            <a:fillRect/>
          </a:stretch>
        </p:blipFill>
        <p:spPr bwMode="auto">
          <a:xfrm>
            <a:off x="4584700" y="1458913"/>
            <a:ext cx="3829050" cy="35274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3"/>
          <p:cNvSpPr>
            <a:spLocks/>
          </p:cNvSpPr>
          <p:nvPr/>
        </p:nvSpPr>
        <p:spPr bwMode="auto">
          <a:xfrm>
            <a:off x="1230313" y="1633538"/>
            <a:ext cx="2819400" cy="1987550"/>
          </a:xfrm>
          <a:custGeom>
            <a:avLst/>
            <a:gdLst>
              <a:gd name="T0" fmla="*/ 0 w 1776"/>
              <a:gd name="T1" fmla="*/ 1124 h 1252"/>
              <a:gd name="T2" fmla="*/ 329 w 1776"/>
              <a:gd name="T3" fmla="*/ 1213 h 1252"/>
              <a:gd name="T4" fmla="*/ 672 w 1776"/>
              <a:gd name="T5" fmla="*/ 1234 h 1252"/>
              <a:gd name="T6" fmla="*/ 1076 w 1776"/>
              <a:gd name="T7" fmla="*/ 1104 h 1252"/>
              <a:gd name="T8" fmla="*/ 1310 w 1776"/>
              <a:gd name="T9" fmla="*/ 891 h 1252"/>
              <a:gd name="T10" fmla="*/ 1556 w 1776"/>
              <a:gd name="T11" fmla="*/ 644 h 1252"/>
              <a:gd name="T12" fmla="*/ 1707 w 1776"/>
              <a:gd name="T13" fmla="*/ 322 h 1252"/>
              <a:gd name="T14" fmla="*/ 1776 w 1776"/>
              <a:gd name="T15" fmla="*/ 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76" h="1252">
                <a:moveTo>
                  <a:pt x="0" y="1124"/>
                </a:moveTo>
                <a:cubicBezTo>
                  <a:pt x="108" y="1159"/>
                  <a:pt x="217" y="1195"/>
                  <a:pt x="329" y="1213"/>
                </a:cubicBezTo>
                <a:cubicBezTo>
                  <a:pt x="441" y="1231"/>
                  <a:pt x="548" y="1252"/>
                  <a:pt x="672" y="1234"/>
                </a:cubicBezTo>
                <a:cubicBezTo>
                  <a:pt x="796" y="1216"/>
                  <a:pt x="970" y="1161"/>
                  <a:pt x="1076" y="1104"/>
                </a:cubicBezTo>
                <a:cubicBezTo>
                  <a:pt x="1182" y="1047"/>
                  <a:pt x="1230" y="968"/>
                  <a:pt x="1310" y="891"/>
                </a:cubicBezTo>
                <a:cubicBezTo>
                  <a:pt x="1390" y="814"/>
                  <a:pt x="1490" y="739"/>
                  <a:pt x="1556" y="644"/>
                </a:cubicBezTo>
                <a:cubicBezTo>
                  <a:pt x="1622" y="549"/>
                  <a:pt x="1670" y="429"/>
                  <a:pt x="1707" y="322"/>
                </a:cubicBezTo>
                <a:cubicBezTo>
                  <a:pt x="1744" y="215"/>
                  <a:pt x="1760" y="107"/>
                  <a:pt x="1776" y="0"/>
                </a:cubicBezTo>
              </a:path>
            </a:pathLst>
          </a:custGeom>
          <a:noFill/>
          <a:ln w="63500" cap="sq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579563" y="1970088"/>
            <a:ext cx="507020" cy="646331"/>
          </a:xfrm>
          <a:prstGeom prst="rect">
            <a:avLst/>
          </a:prstGeom>
          <a:noFill/>
          <a:ln w="3175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878513" y="2132013"/>
            <a:ext cx="507020" cy="646331"/>
          </a:xfrm>
          <a:prstGeom prst="rect">
            <a:avLst/>
          </a:prstGeom>
          <a:noFill/>
          <a:ln w="3175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2026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Initiation phase</a:t>
            </a:r>
          </a:p>
          <a:p>
            <a:pPr lvl="1"/>
            <a:r>
              <a:rPr lang="en-US" dirty="0"/>
              <a:t>Low pressure develops over Gulf of Mexico in response to southern upper-level trough</a:t>
            </a:r>
          </a:p>
          <a:p>
            <a:pPr lvl="1"/>
            <a:r>
              <a:rPr lang="en-US" dirty="0"/>
              <a:t>High pressure drifts eastward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Result</a:t>
            </a:r>
            <a:endParaRPr lang="en-US" dirty="0"/>
          </a:p>
          <a:p>
            <a:pPr lvl="2"/>
            <a:r>
              <a:rPr lang="en-US" dirty="0"/>
              <a:t>Magnitude of easterly flow directed towards mountains increases</a:t>
            </a:r>
          </a:p>
          <a:p>
            <a:pPr lvl="2"/>
            <a:r>
              <a:rPr lang="en-US" dirty="0"/>
              <a:t>Along-barrier pressure gradient increases</a:t>
            </a:r>
          </a:p>
          <a:p>
            <a:pPr lvl="2"/>
            <a:r>
              <a:rPr lang="en-US" dirty="0"/>
              <a:t>Upslope flow experiences adiabatic cooling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pic>
        <p:nvPicPr>
          <p:cNvPr id="11" name="Picture 10" descr="BB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3101" r="52699" b="52705"/>
          <a:stretch>
            <a:fillRect/>
          </a:stretch>
        </p:blipFill>
        <p:spPr bwMode="auto">
          <a:xfrm>
            <a:off x="4841875" y="1776570"/>
            <a:ext cx="3852863" cy="4254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>
            <a:spLocks/>
          </p:cNvSpPr>
          <p:nvPr/>
        </p:nvSpPr>
        <p:spPr bwMode="auto">
          <a:xfrm>
            <a:off x="5529263" y="2830670"/>
            <a:ext cx="2678112" cy="1265238"/>
          </a:xfrm>
          <a:custGeom>
            <a:avLst/>
            <a:gdLst>
              <a:gd name="T0" fmla="*/ 0 w 1687"/>
              <a:gd name="T1" fmla="*/ 8 h 797"/>
              <a:gd name="T2" fmla="*/ 391 w 1687"/>
              <a:gd name="T3" fmla="*/ 8 h 797"/>
              <a:gd name="T4" fmla="*/ 596 w 1687"/>
              <a:gd name="T5" fmla="*/ 56 h 797"/>
              <a:gd name="T6" fmla="*/ 802 w 1687"/>
              <a:gd name="T7" fmla="*/ 262 h 797"/>
              <a:gd name="T8" fmla="*/ 946 w 1687"/>
              <a:gd name="T9" fmla="*/ 502 h 797"/>
              <a:gd name="T10" fmla="*/ 1159 w 1687"/>
              <a:gd name="T11" fmla="*/ 721 h 797"/>
              <a:gd name="T12" fmla="*/ 1358 w 1687"/>
              <a:gd name="T13" fmla="*/ 790 h 797"/>
              <a:gd name="T14" fmla="*/ 1550 w 1687"/>
              <a:gd name="T15" fmla="*/ 762 h 797"/>
              <a:gd name="T16" fmla="*/ 1687 w 1687"/>
              <a:gd name="T17" fmla="*/ 714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7" h="797">
                <a:moveTo>
                  <a:pt x="0" y="8"/>
                </a:moveTo>
                <a:cubicBezTo>
                  <a:pt x="146" y="4"/>
                  <a:pt x="292" y="0"/>
                  <a:pt x="391" y="8"/>
                </a:cubicBezTo>
                <a:cubicBezTo>
                  <a:pt x="490" y="16"/>
                  <a:pt x="527" y="14"/>
                  <a:pt x="596" y="56"/>
                </a:cubicBezTo>
                <a:cubicBezTo>
                  <a:pt x="665" y="98"/>
                  <a:pt x="744" y="188"/>
                  <a:pt x="802" y="262"/>
                </a:cubicBezTo>
                <a:cubicBezTo>
                  <a:pt x="860" y="336"/>
                  <a:pt x="887" y="426"/>
                  <a:pt x="946" y="502"/>
                </a:cubicBezTo>
                <a:cubicBezTo>
                  <a:pt x="1005" y="578"/>
                  <a:pt x="1090" y="673"/>
                  <a:pt x="1159" y="721"/>
                </a:cubicBezTo>
                <a:cubicBezTo>
                  <a:pt x="1228" y="769"/>
                  <a:pt x="1293" y="783"/>
                  <a:pt x="1358" y="790"/>
                </a:cubicBezTo>
                <a:cubicBezTo>
                  <a:pt x="1423" y="797"/>
                  <a:pt x="1495" y="775"/>
                  <a:pt x="1550" y="762"/>
                </a:cubicBezTo>
                <a:cubicBezTo>
                  <a:pt x="1605" y="749"/>
                  <a:pt x="1659" y="724"/>
                  <a:pt x="1687" y="714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131175" y="368315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196173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BB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1" t="3101" r="3400" b="52705"/>
          <a:stretch>
            <a:fillRect/>
          </a:stretch>
        </p:blipFill>
        <p:spPr bwMode="auto">
          <a:xfrm>
            <a:off x="4901259" y="1760504"/>
            <a:ext cx="3703638" cy="4254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055622" y="4021104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5444184" y="2778091"/>
            <a:ext cx="2678113" cy="1762125"/>
          </a:xfrm>
          <a:custGeom>
            <a:avLst/>
            <a:gdLst>
              <a:gd name="T0" fmla="*/ 0 w 1687"/>
              <a:gd name="T1" fmla="*/ 34 h 1110"/>
              <a:gd name="T2" fmla="*/ 288 w 1687"/>
              <a:gd name="T3" fmla="*/ 0 h 1110"/>
              <a:gd name="T4" fmla="*/ 562 w 1687"/>
              <a:gd name="T5" fmla="*/ 34 h 1110"/>
              <a:gd name="T6" fmla="*/ 665 w 1687"/>
              <a:gd name="T7" fmla="*/ 144 h 1110"/>
              <a:gd name="T8" fmla="*/ 679 w 1687"/>
              <a:gd name="T9" fmla="*/ 322 h 1110"/>
              <a:gd name="T10" fmla="*/ 507 w 1687"/>
              <a:gd name="T11" fmla="*/ 562 h 1110"/>
              <a:gd name="T12" fmla="*/ 349 w 1687"/>
              <a:gd name="T13" fmla="*/ 672 h 1110"/>
              <a:gd name="T14" fmla="*/ 343 w 1687"/>
              <a:gd name="T15" fmla="*/ 891 h 1110"/>
              <a:gd name="T16" fmla="*/ 569 w 1687"/>
              <a:gd name="T17" fmla="*/ 1076 h 1110"/>
              <a:gd name="T18" fmla="*/ 1035 w 1687"/>
              <a:gd name="T19" fmla="*/ 1097 h 1110"/>
              <a:gd name="T20" fmla="*/ 1399 w 1687"/>
              <a:gd name="T21" fmla="*/ 1035 h 1110"/>
              <a:gd name="T22" fmla="*/ 1687 w 1687"/>
              <a:gd name="T23" fmla="*/ 953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87" h="1110">
                <a:moveTo>
                  <a:pt x="0" y="34"/>
                </a:moveTo>
                <a:cubicBezTo>
                  <a:pt x="97" y="17"/>
                  <a:pt x="194" y="0"/>
                  <a:pt x="288" y="0"/>
                </a:cubicBezTo>
                <a:cubicBezTo>
                  <a:pt x="382" y="0"/>
                  <a:pt x="499" y="10"/>
                  <a:pt x="562" y="34"/>
                </a:cubicBezTo>
                <a:cubicBezTo>
                  <a:pt x="625" y="58"/>
                  <a:pt x="645" y="96"/>
                  <a:pt x="665" y="144"/>
                </a:cubicBezTo>
                <a:cubicBezTo>
                  <a:pt x="685" y="192"/>
                  <a:pt x="705" y="252"/>
                  <a:pt x="679" y="322"/>
                </a:cubicBezTo>
                <a:cubicBezTo>
                  <a:pt x="653" y="392"/>
                  <a:pt x="562" y="504"/>
                  <a:pt x="507" y="562"/>
                </a:cubicBezTo>
                <a:cubicBezTo>
                  <a:pt x="452" y="620"/>
                  <a:pt x="376" y="617"/>
                  <a:pt x="349" y="672"/>
                </a:cubicBezTo>
                <a:cubicBezTo>
                  <a:pt x="322" y="727"/>
                  <a:pt x="306" y="824"/>
                  <a:pt x="343" y="891"/>
                </a:cubicBezTo>
                <a:cubicBezTo>
                  <a:pt x="380" y="958"/>
                  <a:pt x="454" y="1042"/>
                  <a:pt x="569" y="1076"/>
                </a:cubicBezTo>
                <a:cubicBezTo>
                  <a:pt x="684" y="1110"/>
                  <a:pt x="897" y="1104"/>
                  <a:pt x="1035" y="1097"/>
                </a:cubicBezTo>
                <a:cubicBezTo>
                  <a:pt x="1173" y="1090"/>
                  <a:pt x="1290" y="1059"/>
                  <a:pt x="1399" y="1035"/>
                </a:cubicBezTo>
                <a:cubicBezTo>
                  <a:pt x="1508" y="1011"/>
                  <a:pt x="1597" y="982"/>
                  <a:pt x="1687" y="953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Initiation phase</a:t>
            </a:r>
          </a:p>
          <a:p>
            <a:pPr lvl="1"/>
            <a:r>
              <a:rPr lang="en-US" dirty="0"/>
              <a:t>Terrain-parallel pressure gradient increases</a:t>
            </a:r>
          </a:p>
          <a:p>
            <a:pPr lvl="1"/>
            <a:r>
              <a:rPr lang="en-US" dirty="0"/>
              <a:t>Mountain-induced windward ridge and lee trough amplify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131175" y="368315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293517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BB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52705" r="52699" b="3101"/>
          <a:stretch>
            <a:fillRect/>
          </a:stretch>
        </p:blipFill>
        <p:spPr bwMode="auto">
          <a:xfrm>
            <a:off x="4876800" y="1760504"/>
            <a:ext cx="3852863" cy="4254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08963" y="3682967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4887913" y="3898867"/>
            <a:ext cx="3375025" cy="1247775"/>
          </a:xfrm>
          <a:custGeom>
            <a:avLst/>
            <a:gdLst>
              <a:gd name="T0" fmla="*/ 0 w 2126"/>
              <a:gd name="T1" fmla="*/ 41 h 786"/>
              <a:gd name="T2" fmla="*/ 89 w 2126"/>
              <a:gd name="T3" fmla="*/ 75 h 786"/>
              <a:gd name="T4" fmla="*/ 123 w 2126"/>
              <a:gd name="T5" fmla="*/ 185 h 786"/>
              <a:gd name="T6" fmla="*/ 89 w 2126"/>
              <a:gd name="T7" fmla="*/ 377 h 786"/>
              <a:gd name="T8" fmla="*/ 137 w 2126"/>
              <a:gd name="T9" fmla="*/ 541 h 786"/>
              <a:gd name="T10" fmla="*/ 336 w 2126"/>
              <a:gd name="T11" fmla="*/ 706 h 786"/>
              <a:gd name="T12" fmla="*/ 624 w 2126"/>
              <a:gd name="T13" fmla="*/ 768 h 786"/>
              <a:gd name="T14" fmla="*/ 987 w 2126"/>
              <a:gd name="T15" fmla="*/ 754 h 786"/>
              <a:gd name="T16" fmla="*/ 1268 w 2126"/>
              <a:gd name="T17" fmla="*/ 576 h 786"/>
              <a:gd name="T18" fmla="*/ 1447 w 2126"/>
              <a:gd name="T19" fmla="*/ 404 h 786"/>
              <a:gd name="T20" fmla="*/ 1652 w 2126"/>
              <a:gd name="T21" fmla="*/ 226 h 786"/>
              <a:gd name="T22" fmla="*/ 1892 w 2126"/>
              <a:gd name="T23" fmla="*/ 82 h 786"/>
              <a:gd name="T24" fmla="*/ 2126 w 2126"/>
              <a:gd name="T25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6" h="786">
                <a:moveTo>
                  <a:pt x="0" y="41"/>
                </a:moveTo>
                <a:cubicBezTo>
                  <a:pt x="34" y="46"/>
                  <a:pt x="69" y="51"/>
                  <a:pt x="89" y="75"/>
                </a:cubicBezTo>
                <a:cubicBezTo>
                  <a:pt x="109" y="99"/>
                  <a:pt x="123" y="135"/>
                  <a:pt x="123" y="185"/>
                </a:cubicBezTo>
                <a:cubicBezTo>
                  <a:pt x="123" y="235"/>
                  <a:pt x="87" y="318"/>
                  <a:pt x="89" y="377"/>
                </a:cubicBezTo>
                <a:cubicBezTo>
                  <a:pt x="91" y="436"/>
                  <a:pt x="96" y="486"/>
                  <a:pt x="137" y="541"/>
                </a:cubicBezTo>
                <a:cubicBezTo>
                  <a:pt x="178" y="596"/>
                  <a:pt x="255" y="668"/>
                  <a:pt x="336" y="706"/>
                </a:cubicBezTo>
                <a:cubicBezTo>
                  <a:pt x="417" y="744"/>
                  <a:pt x="515" y="760"/>
                  <a:pt x="624" y="768"/>
                </a:cubicBezTo>
                <a:cubicBezTo>
                  <a:pt x="733" y="776"/>
                  <a:pt x="880" y="786"/>
                  <a:pt x="987" y="754"/>
                </a:cubicBezTo>
                <a:cubicBezTo>
                  <a:pt x="1094" y="722"/>
                  <a:pt x="1191" y="634"/>
                  <a:pt x="1268" y="576"/>
                </a:cubicBezTo>
                <a:cubicBezTo>
                  <a:pt x="1345" y="518"/>
                  <a:pt x="1383" y="462"/>
                  <a:pt x="1447" y="404"/>
                </a:cubicBezTo>
                <a:cubicBezTo>
                  <a:pt x="1511" y="346"/>
                  <a:pt x="1578" y="280"/>
                  <a:pt x="1652" y="226"/>
                </a:cubicBezTo>
                <a:cubicBezTo>
                  <a:pt x="1726" y="172"/>
                  <a:pt x="1813" y="120"/>
                  <a:pt x="1892" y="82"/>
                </a:cubicBezTo>
                <a:cubicBezTo>
                  <a:pt x="1971" y="44"/>
                  <a:pt x="2048" y="22"/>
                  <a:pt x="2126" y="0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055622" y="4021104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Mature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Mature phase</a:t>
            </a:r>
          </a:p>
          <a:p>
            <a:pPr lvl="1"/>
            <a:r>
              <a:rPr lang="en-US" dirty="0"/>
              <a:t>Windward (east side) flow veers and becomes terrain parallel</a:t>
            </a:r>
          </a:p>
          <a:p>
            <a:pPr lvl="1"/>
            <a:r>
              <a:rPr lang="en-US" dirty="0"/>
              <a:t>Cold advection becomes stronger near mountains (in this case, warm advection occurs off coast)</a:t>
            </a:r>
          </a:p>
          <a:p>
            <a:pPr lvl="1"/>
            <a:r>
              <a:rPr lang="en-US" dirty="0" err="1"/>
              <a:t>Equatorward</a:t>
            </a:r>
            <a:r>
              <a:rPr lang="en-US" dirty="0"/>
              <a:t> movement of cold air is most rapid east of  mountain slopes</a:t>
            </a:r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131175" y="368315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234071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BB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9" t="52705" r="3400" b="3101"/>
          <a:stretch>
            <a:fillRect/>
          </a:stretch>
        </p:blipFill>
        <p:spPr bwMode="auto">
          <a:xfrm>
            <a:off x="4889501" y="1771617"/>
            <a:ext cx="3849687" cy="4254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131176" y="3552792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930776" y="2874929"/>
            <a:ext cx="3222625" cy="2236788"/>
          </a:xfrm>
          <a:custGeom>
            <a:avLst/>
            <a:gdLst>
              <a:gd name="T0" fmla="*/ 0 w 2030"/>
              <a:gd name="T1" fmla="*/ 35 h 1409"/>
              <a:gd name="T2" fmla="*/ 308 w 2030"/>
              <a:gd name="T3" fmla="*/ 7 h 1409"/>
              <a:gd name="T4" fmla="*/ 631 w 2030"/>
              <a:gd name="T5" fmla="*/ 76 h 1409"/>
              <a:gd name="T6" fmla="*/ 727 w 2030"/>
              <a:gd name="T7" fmla="*/ 302 h 1409"/>
              <a:gd name="T8" fmla="*/ 658 w 2030"/>
              <a:gd name="T9" fmla="*/ 618 h 1409"/>
              <a:gd name="T10" fmla="*/ 603 w 2030"/>
              <a:gd name="T11" fmla="*/ 755 h 1409"/>
              <a:gd name="T12" fmla="*/ 370 w 2030"/>
              <a:gd name="T13" fmla="*/ 947 h 1409"/>
              <a:gd name="T14" fmla="*/ 247 w 2030"/>
              <a:gd name="T15" fmla="*/ 1070 h 1409"/>
              <a:gd name="T16" fmla="*/ 260 w 2030"/>
              <a:gd name="T17" fmla="*/ 1262 h 1409"/>
              <a:gd name="T18" fmla="*/ 452 w 2030"/>
              <a:gd name="T19" fmla="*/ 1393 h 1409"/>
              <a:gd name="T20" fmla="*/ 720 w 2030"/>
              <a:gd name="T21" fmla="*/ 1358 h 1409"/>
              <a:gd name="T22" fmla="*/ 1008 w 2030"/>
              <a:gd name="T23" fmla="*/ 1214 h 1409"/>
              <a:gd name="T24" fmla="*/ 1234 w 2030"/>
              <a:gd name="T25" fmla="*/ 1015 h 1409"/>
              <a:gd name="T26" fmla="*/ 1440 w 2030"/>
              <a:gd name="T27" fmla="*/ 810 h 1409"/>
              <a:gd name="T28" fmla="*/ 1687 w 2030"/>
              <a:gd name="T29" fmla="*/ 645 h 1409"/>
              <a:gd name="T30" fmla="*/ 2030 w 2030"/>
              <a:gd name="T31" fmla="*/ 563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0" h="1409">
                <a:moveTo>
                  <a:pt x="0" y="35"/>
                </a:moveTo>
                <a:cubicBezTo>
                  <a:pt x="101" y="17"/>
                  <a:pt x="203" y="0"/>
                  <a:pt x="308" y="7"/>
                </a:cubicBezTo>
                <a:cubicBezTo>
                  <a:pt x="413" y="14"/>
                  <a:pt x="561" y="27"/>
                  <a:pt x="631" y="76"/>
                </a:cubicBezTo>
                <a:cubicBezTo>
                  <a:pt x="701" y="125"/>
                  <a:pt x="723" y="212"/>
                  <a:pt x="727" y="302"/>
                </a:cubicBezTo>
                <a:cubicBezTo>
                  <a:pt x="731" y="392"/>
                  <a:pt x="679" y="542"/>
                  <a:pt x="658" y="618"/>
                </a:cubicBezTo>
                <a:cubicBezTo>
                  <a:pt x="637" y="694"/>
                  <a:pt x="651" y="700"/>
                  <a:pt x="603" y="755"/>
                </a:cubicBezTo>
                <a:cubicBezTo>
                  <a:pt x="555" y="810"/>
                  <a:pt x="429" y="895"/>
                  <a:pt x="370" y="947"/>
                </a:cubicBezTo>
                <a:cubicBezTo>
                  <a:pt x="311" y="999"/>
                  <a:pt x="265" y="1018"/>
                  <a:pt x="247" y="1070"/>
                </a:cubicBezTo>
                <a:cubicBezTo>
                  <a:pt x="229" y="1122"/>
                  <a:pt x="226" y="1208"/>
                  <a:pt x="260" y="1262"/>
                </a:cubicBezTo>
                <a:cubicBezTo>
                  <a:pt x="294" y="1316"/>
                  <a:pt x="375" y="1377"/>
                  <a:pt x="452" y="1393"/>
                </a:cubicBezTo>
                <a:cubicBezTo>
                  <a:pt x="529" y="1409"/>
                  <a:pt x="627" y="1388"/>
                  <a:pt x="720" y="1358"/>
                </a:cubicBezTo>
                <a:cubicBezTo>
                  <a:pt x="813" y="1328"/>
                  <a:pt x="922" y="1271"/>
                  <a:pt x="1008" y="1214"/>
                </a:cubicBezTo>
                <a:cubicBezTo>
                  <a:pt x="1094" y="1157"/>
                  <a:pt x="1162" y="1082"/>
                  <a:pt x="1234" y="1015"/>
                </a:cubicBezTo>
                <a:cubicBezTo>
                  <a:pt x="1306" y="948"/>
                  <a:pt x="1365" y="872"/>
                  <a:pt x="1440" y="810"/>
                </a:cubicBezTo>
                <a:cubicBezTo>
                  <a:pt x="1515" y="748"/>
                  <a:pt x="1589" y="686"/>
                  <a:pt x="1687" y="645"/>
                </a:cubicBezTo>
                <a:cubicBezTo>
                  <a:pt x="1785" y="604"/>
                  <a:pt x="1907" y="583"/>
                  <a:pt x="2030" y="563"/>
                </a:cubicBezTo>
              </a:path>
            </a:pathLst>
          </a:custGeom>
          <a:noFill/>
          <a:ln w="63500" cap="sq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08963" y="3682967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055622" y="4021104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Mature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Mature phase</a:t>
            </a:r>
          </a:p>
          <a:p>
            <a:pPr lvl="1"/>
            <a:r>
              <a:rPr lang="en-US" dirty="0"/>
              <a:t>Pronounced cold dome and U-shaped </a:t>
            </a:r>
            <a:r>
              <a:rPr lang="en-US" dirty="0" err="1"/>
              <a:t>mesoscale</a:t>
            </a:r>
            <a:r>
              <a:rPr lang="en-US" dirty="0"/>
              <a:t> pressure ridge</a:t>
            </a:r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131175" y="368315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247930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Vertical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pic>
        <p:nvPicPr>
          <p:cNvPr id="15" name="Picture 1032" descr="BB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21"/>
          <a:stretch>
            <a:fillRect/>
          </a:stretch>
        </p:blipFill>
        <p:spPr bwMode="auto">
          <a:xfrm>
            <a:off x="201613" y="1365250"/>
            <a:ext cx="42910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34" descr="BB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1" b="711"/>
          <a:stretch>
            <a:fillRect/>
          </a:stretch>
        </p:blipFill>
        <p:spPr bwMode="auto">
          <a:xfrm>
            <a:off x="4618038" y="1460500"/>
            <a:ext cx="4291012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28"/>
          <p:cNvSpPr txBox="1">
            <a:spLocks noChangeArrowheads="1"/>
          </p:cNvSpPr>
          <p:nvPr/>
        </p:nvSpPr>
        <p:spPr>
          <a:xfrm>
            <a:off x="290513" y="4716414"/>
            <a:ext cx="8405812" cy="152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Cold-dome extends to near crest height of Appalachians</a:t>
            </a:r>
          </a:p>
          <a:p>
            <a:r>
              <a:rPr lang="en-US" dirty="0"/>
              <a:t>Near-surface winds are terrain parallel within dome and veer with height (warm advection above cold dome)</a:t>
            </a:r>
          </a:p>
        </p:txBody>
      </p:sp>
    </p:spTree>
    <p:extLst>
      <p:ext uri="{BB962C8B-B14F-4D97-AF65-F5344CB8AC3E}">
        <p14:creationId xmlns:p14="http://schemas.microsoft.com/office/powerpoint/2010/main" val="352609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During development of damming event, a shallow-layer of cold air deepens and becomes surmounted by an inversion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1031" descr="BBfig1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85" y="1385888"/>
            <a:ext cx="2915295" cy="5022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</p:spTree>
    <p:extLst>
      <p:ext uri="{BB962C8B-B14F-4D97-AF65-F5344CB8AC3E}">
        <p14:creationId xmlns:p14="http://schemas.microsoft.com/office/powerpoint/2010/main" val="165986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608" y="5370664"/>
            <a:ext cx="573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 the absence of topography and friction, the flow exhibits geostrophic balance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819647" y="2646528"/>
            <a:ext cx="4551362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52984" y="3986378"/>
            <a:ext cx="4551363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7059" y="242269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1020 mb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48809" y="376095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1016 mb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09511" y="3348284"/>
            <a:ext cx="2676525" cy="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28536" y="2876797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298736" y="3337172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298736" y="2063997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261" y="4450009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86048" y="1805234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00311" y="3260972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2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Dynamics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819647" y="2646528"/>
            <a:ext cx="4551362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52984" y="3986378"/>
            <a:ext cx="4551363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7059" y="242269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1020 mb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48809" y="376095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1016 mb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09511" y="3348284"/>
            <a:ext cx="2676525" cy="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28536" y="2876797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298736" y="3337172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298736" y="2063997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261" y="4450009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86048" y="1805234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00311" y="3260972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1881482" y="3356638"/>
            <a:ext cx="1284287" cy="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33682" y="2096163"/>
            <a:ext cx="1046162" cy="2120900"/>
            <a:chOff x="295" y="2038"/>
            <a:chExt cx="659" cy="1336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18608" y="5370664"/>
            <a:ext cx="573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If flow is characterized by a low Froude number (U/NH &lt; 1), the the low-level flow will be blocked and decelerate as it approaches mountains</a:t>
            </a:r>
          </a:p>
        </p:txBody>
      </p:sp>
    </p:spTree>
    <p:extLst>
      <p:ext uri="{BB962C8B-B14F-4D97-AF65-F5344CB8AC3E}">
        <p14:creationId xmlns:p14="http://schemas.microsoft.com/office/powerpoint/2010/main" val="18987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class you should</a:t>
            </a:r>
          </a:p>
          <a:p>
            <a:pPr lvl="1"/>
            <a:r>
              <a:rPr lang="en-US" dirty="0"/>
              <a:t>Recognize areas of the world that are prone to cold air damming and its impacts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Understand the processes that contribute to the development and maintenance of cold air damming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prepared to analyze and forecast events</a:t>
            </a:r>
          </a:p>
        </p:txBody>
      </p:sp>
    </p:spTree>
    <p:extLst>
      <p:ext uri="{BB962C8B-B14F-4D97-AF65-F5344CB8AC3E}">
        <p14:creationId xmlns:p14="http://schemas.microsoft.com/office/powerpoint/2010/main" val="36017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Dynamics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819647" y="2646528"/>
            <a:ext cx="4551362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52984" y="3986378"/>
            <a:ext cx="4551363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7059" y="242269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1020 mb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48809" y="376095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1016 mb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09511" y="3348284"/>
            <a:ext cx="2676525" cy="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28536" y="2876797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298736" y="3337172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298736" y="2063997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261" y="4450009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86048" y="1805234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00311" y="3260972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33682" y="2096163"/>
            <a:ext cx="1046162" cy="2120900"/>
            <a:chOff x="295" y="2038"/>
            <a:chExt cx="659" cy="1336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18608" y="5370664"/>
            <a:ext cx="57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Flow is deflected toward lower pressure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357563" y="4469475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200400" y="2108863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2090738" y="3343516"/>
            <a:ext cx="1109662" cy="53340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3221038" y="3357804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 flipV="1">
            <a:off x="2894013" y="2781541"/>
            <a:ext cx="327025" cy="576263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122613" y="3280438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Dynamics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819647" y="2646528"/>
            <a:ext cx="4551362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52984" y="3986378"/>
            <a:ext cx="4551363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7059" y="242269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1020 mb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48809" y="376095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1016 mb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09511" y="3348284"/>
            <a:ext cx="2676525" cy="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28536" y="2876797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298736" y="3337172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298736" y="2063997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261" y="4450009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86048" y="1805234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00311" y="3260972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33682" y="2096163"/>
            <a:ext cx="1046162" cy="2120900"/>
            <a:chOff x="295" y="2038"/>
            <a:chExt cx="659" cy="1336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06849" y="5370664"/>
            <a:ext cx="573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Flow deceleration results in a piling up of mass and development of 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mesoscale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pressure ridge near the mountains (mutual adjustment of mass and momentum)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357563" y="4469475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200400" y="2108863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2090738" y="3343516"/>
            <a:ext cx="1109662" cy="53340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3221038" y="3357804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 flipV="1">
            <a:off x="2894013" y="2781541"/>
            <a:ext cx="327025" cy="576263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122613" y="3280438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Dynamics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437" y="5555330"/>
            <a:ext cx="57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 final near-barrier force balance</a:t>
            </a: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1161697" y="3144210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auto">
          <a:xfrm>
            <a:off x="4033485" y="2647322"/>
            <a:ext cx="2332037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4547835" y="3987172"/>
            <a:ext cx="1851025" cy="0"/>
          </a:xfrm>
          <a:prstGeom prst="lin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6511572" y="242348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1020 mb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6543322" y="3761747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1016 mb</a:t>
            </a: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 flipH="1">
            <a:off x="3600097" y="3336297"/>
            <a:ext cx="2676525" cy="0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3419122" y="286481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>
            <a:off x="6289322" y="3325185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 flipV="1">
            <a:off x="6289322" y="2052010"/>
            <a:ext cx="0" cy="127317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6425847" y="4438022"/>
            <a:ext cx="639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6376635" y="1793247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6190897" y="3248985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H="1">
            <a:off x="2838097" y="3377572"/>
            <a:ext cx="0" cy="1120775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2858735" y="3391860"/>
            <a:ext cx="957262" cy="63182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H="1" flipV="1">
            <a:off x="1922110" y="3391860"/>
            <a:ext cx="936625" cy="0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3703285" y="3558547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2749197" y="3314072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Freeform 21"/>
          <p:cNvSpPr>
            <a:spLocks/>
          </p:cNvSpPr>
          <p:nvPr/>
        </p:nvSpPr>
        <p:spPr bwMode="auto">
          <a:xfrm>
            <a:off x="1891947" y="2629860"/>
            <a:ext cx="2774950" cy="1408112"/>
          </a:xfrm>
          <a:custGeom>
            <a:avLst/>
            <a:gdLst>
              <a:gd name="T0" fmla="*/ 0 w 1748"/>
              <a:gd name="T1" fmla="*/ 854 h 887"/>
              <a:gd name="T2" fmla="*/ 493 w 1748"/>
              <a:gd name="T3" fmla="*/ 779 h 887"/>
              <a:gd name="T4" fmla="*/ 884 w 1748"/>
              <a:gd name="T5" fmla="*/ 203 h 887"/>
              <a:gd name="T6" fmla="*/ 1193 w 1748"/>
              <a:gd name="T7" fmla="*/ 32 h 887"/>
              <a:gd name="T8" fmla="*/ 1748 w 1748"/>
              <a:gd name="T9" fmla="*/ 11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887">
                <a:moveTo>
                  <a:pt x="0" y="854"/>
                </a:moveTo>
                <a:cubicBezTo>
                  <a:pt x="82" y="842"/>
                  <a:pt x="346" y="887"/>
                  <a:pt x="493" y="779"/>
                </a:cubicBezTo>
                <a:cubicBezTo>
                  <a:pt x="640" y="671"/>
                  <a:pt x="767" y="327"/>
                  <a:pt x="884" y="203"/>
                </a:cubicBezTo>
                <a:cubicBezTo>
                  <a:pt x="1001" y="79"/>
                  <a:pt x="1049" y="64"/>
                  <a:pt x="1193" y="32"/>
                </a:cubicBezTo>
                <a:cubicBezTo>
                  <a:pt x="1337" y="0"/>
                  <a:pt x="1633" y="15"/>
                  <a:pt x="1748" y="11"/>
                </a:cubicBezTo>
              </a:path>
            </a:pathLst>
          </a:custGeom>
          <a:noFill/>
          <a:ln w="31750" cap="sq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reeform 23"/>
          <p:cNvSpPr>
            <a:spLocks/>
          </p:cNvSpPr>
          <p:nvPr/>
        </p:nvSpPr>
        <p:spPr bwMode="auto">
          <a:xfrm>
            <a:off x="2349147" y="3968122"/>
            <a:ext cx="2774950" cy="1408113"/>
          </a:xfrm>
          <a:custGeom>
            <a:avLst/>
            <a:gdLst>
              <a:gd name="T0" fmla="*/ 0 w 1748"/>
              <a:gd name="T1" fmla="*/ 854 h 887"/>
              <a:gd name="T2" fmla="*/ 493 w 1748"/>
              <a:gd name="T3" fmla="*/ 779 h 887"/>
              <a:gd name="T4" fmla="*/ 884 w 1748"/>
              <a:gd name="T5" fmla="*/ 203 h 887"/>
              <a:gd name="T6" fmla="*/ 1193 w 1748"/>
              <a:gd name="T7" fmla="*/ 32 h 887"/>
              <a:gd name="T8" fmla="*/ 1748 w 1748"/>
              <a:gd name="T9" fmla="*/ 11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887">
                <a:moveTo>
                  <a:pt x="0" y="854"/>
                </a:moveTo>
                <a:cubicBezTo>
                  <a:pt x="82" y="842"/>
                  <a:pt x="346" y="887"/>
                  <a:pt x="493" y="779"/>
                </a:cubicBezTo>
                <a:cubicBezTo>
                  <a:pt x="640" y="671"/>
                  <a:pt x="767" y="327"/>
                  <a:pt x="884" y="203"/>
                </a:cubicBezTo>
                <a:cubicBezTo>
                  <a:pt x="1001" y="79"/>
                  <a:pt x="1049" y="64"/>
                  <a:pt x="1193" y="32"/>
                </a:cubicBezTo>
                <a:cubicBezTo>
                  <a:pt x="1337" y="0"/>
                  <a:pt x="1633" y="15"/>
                  <a:pt x="1748" y="11"/>
                </a:cubicBezTo>
              </a:path>
            </a:pathLst>
          </a:custGeom>
          <a:noFill/>
          <a:ln w="31750" cap="sq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 rot="5400000" flipH="1" flipV="1">
            <a:off x="2603147" y="3125160"/>
            <a:ext cx="446087" cy="1588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1923697" y="2344110"/>
            <a:ext cx="1309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Friction</a:t>
            </a:r>
          </a:p>
        </p:txBody>
      </p:sp>
      <p:grpSp>
        <p:nvGrpSpPr>
          <p:cNvPr id="81" name="Group 27"/>
          <p:cNvGrpSpPr>
            <a:grpSpLocks/>
          </p:cNvGrpSpPr>
          <p:nvPr/>
        </p:nvGrpSpPr>
        <p:grpSpPr bwMode="auto">
          <a:xfrm>
            <a:off x="433035" y="2072647"/>
            <a:ext cx="1046162" cy="2120900"/>
            <a:chOff x="295" y="2038"/>
            <a:chExt cx="659" cy="1336"/>
          </a:xfrm>
        </p:grpSpPr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31"/>
          <p:cNvGrpSpPr>
            <a:grpSpLocks/>
          </p:cNvGrpSpPr>
          <p:nvPr/>
        </p:nvGrpSpPr>
        <p:grpSpPr bwMode="auto">
          <a:xfrm>
            <a:off x="475897" y="3302960"/>
            <a:ext cx="1046163" cy="2120900"/>
            <a:chOff x="295" y="2038"/>
            <a:chExt cx="659" cy="1336"/>
          </a:xfrm>
        </p:grpSpPr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69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Mature Force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Along-barrier </a:t>
            </a:r>
            <a:r>
              <a:rPr lang="en-US" dirty="0" err="1"/>
              <a:t>antitripitic</a:t>
            </a:r>
            <a:endParaRPr lang="en-US" dirty="0"/>
          </a:p>
          <a:p>
            <a:pPr lvl="1"/>
            <a:r>
              <a:rPr lang="en-US" dirty="0"/>
              <a:t>Pressure gradient is balanced by friction</a:t>
            </a:r>
          </a:p>
          <a:p>
            <a:r>
              <a:rPr lang="en-US" dirty="0"/>
              <a:t>Cross-barrier </a:t>
            </a:r>
            <a:r>
              <a:rPr lang="en-US" dirty="0" err="1"/>
              <a:t>geostrophy</a:t>
            </a:r>
            <a:endParaRPr lang="en-US" dirty="0"/>
          </a:p>
          <a:p>
            <a:pPr lvl="1"/>
            <a:r>
              <a:rPr lang="en-US" dirty="0"/>
              <a:t>Pressure gradient is balanced by </a:t>
            </a:r>
            <a:r>
              <a:rPr lang="en-US" dirty="0" err="1"/>
              <a:t>Coriolis</a:t>
            </a:r>
            <a:endParaRPr lang="en-US" dirty="0"/>
          </a:p>
          <a:p>
            <a:endParaRPr lang="en-US" dirty="0"/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5074953" y="2988635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Cor</a:t>
            </a:r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H="1">
            <a:off x="6751353" y="3221997"/>
            <a:ext cx="0" cy="1120775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6771991" y="3236285"/>
            <a:ext cx="957262" cy="631825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H="1" flipV="1">
            <a:off x="5835366" y="3236285"/>
            <a:ext cx="936625" cy="0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616541" y="3402972"/>
            <a:ext cx="63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PG</a:t>
            </a: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6662453" y="3158497"/>
            <a:ext cx="174625" cy="161925"/>
          </a:xfrm>
          <a:prstGeom prst="rect">
            <a:avLst/>
          </a:prstGeom>
          <a:solidFill>
            <a:srgbClr val="00FF00"/>
          </a:solidFill>
          <a:ln w="3175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Freeform 21"/>
          <p:cNvSpPr>
            <a:spLocks/>
          </p:cNvSpPr>
          <p:nvPr/>
        </p:nvSpPr>
        <p:spPr bwMode="auto">
          <a:xfrm>
            <a:off x="5805203" y="2474285"/>
            <a:ext cx="2774950" cy="1408112"/>
          </a:xfrm>
          <a:custGeom>
            <a:avLst/>
            <a:gdLst>
              <a:gd name="T0" fmla="*/ 0 w 1748"/>
              <a:gd name="T1" fmla="*/ 854 h 887"/>
              <a:gd name="T2" fmla="*/ 493 w 1748"/>
              <a:gd name="T3" fmla="*/ 779 h 887"/>
              <a:gd name="T4" fmla="*/ 884 w 1748"/>
              <a:gd name="T5" fmla="*/ 203 h 887"/>
              <a:gd name="T6" fmla="*/ 1193 w 1748"/>
              <a:gd name="T7" fmla="*/ 32 h 887"/>
              <a:gd name="T8" fmla="*/ 1748 w 1748"/>
              <a:gd name="T9" fmla="*/ 11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887">
                <a:moveTo>
                  <a:pt x="0" y="854"/>
                </a:moveTo>
                <a:cubicBezTo>
                  <a:pt x="82" y="842"/>
                  <a:pt x="346" y="887"/>
                  <a:pt x="493" y="779"/>
                </a:cubicBezTo>
                <a:cubicBezTo>
                  <a:pt x="640" y="671"/>
                  <a:pt x="767" y="327"/>
                  <a:pt x="884" y="203"/>
                </a:cubicBezTo>
                <a:cubicBezTo>
                  <a:pt x="1001" y="79"/>
                  <a:pt x="1049" y="64"/>
                  <a:pt x="1193" y="32"/>
                </a:cubicBezTo>
                <a:cubicBezTo>
                  <a:pt x="1337" y="0"/>
                  <a:pt x="1633" y="15"/>
                  <a:pt x="1748" y="11"/>
                </a:cubicBezTo>
              </a:path>
            </a:pathLst>
          </a:custGeom>
          <a:noFill/>
          <a:ln w="31750" cap="sq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reeform 23"/>
          <p:cNvSpPr>
            <a:spLocks/>
          </p:cNvSpPr>
          <p:nvPr/>
        </p:nvSpPr>
        <p:spPr bwMode="auto">
          <a:xfrm>
            <a:off x="6262403" y="3812547"/>
            <a:ext cx="2774950" cy="1408113"/>
          </a:xfrm>
          <a:custGeom>
            <a:avLst/>
            <a:gdLst>
              <a:gd name="T0" fmla="*/ 0 w 1748"/>
              <a:gd name="T1" fmla="*/ 854 h 887"/>
              <a:gd name="T2" fmla="*/ 493 w 1748"/>
              <a:gd name="T3" fmla="*/ 779 h 887"/>
              <a:gd name="T4" fmla="*/ 884 w 1748"/>
              <a:gd name="T5" fmla="*/ 203 h 887"/>
              <a:gd name="T6" fmla="*/ 1193 w 1748"/>
              <a:gd name="T7" fmla="*/ 32 h 887"/>
              <a:gd name="T8" fmla="*/ 1748 w 1748"/>
              <a:gd name="T9" fmla="*/ 11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887">
                <a:moveTo>
                  <a:pt x="0" y="854"/>
                </a:moveTo>
                <a:cubicBezTo>
                  <a:pt x="82" y="842"/>
                  <a:pt x="346" y="887"/>
                  <a:pt x="493" y="779"/>
                </a:cubicBezTo>
                <a:cubicBezTo>
                  <a:pt x="640" y="671"/>
                  <a:pt x="767" y="327"/>
                  <a:pt x="884" y="203"/>
                </a:cubicBezTo>
                <a:cubicBezTo>
                  <a:pt x="1001" y="79"/>
                  <a:pt x="1049" y="64"/>
                  <a:pt x="1193" y="32"/>
                </a:cubicBezTo>
                <a:cubicBezTo>
                  <a:pt x="1337" y="0"/>
                  <a:pt x="1633" y="15"/>
                  <a:pt x="1748" y="11"/>
                </a:cubicBezTo>
              </a:path>
            </a:pathLst>
          </a:custGeom>
          <a:noFill/>
          <a:ln w="31750" cap="sq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 rot="5400000" flipH="1" flipV="1">
            <a:off x="6516403" y="2969585"/>
            <a:ext cx="446087" cy="1588"/>
          </a:xfrm>
          <a:prstGeom prst="line">
            <a:avLst/>
          </a:prstGeom>
          <a:noFill/>
          <a:ln w="31750" cap="sq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5836953" y="2188535"/>
            <a:ext cx="1309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Friction</a:t>
            </a:r>
          </a:p>
        </p:txBody>
      </p:sp>
      <p:grpSp>
        <p:nvGrpSpPr>
          <p:cNvPr id="81" name="Group 27"/>
          <p:cNvGrpSpPr>
            <a:grpSpLocks/>
          </p:cNvGrpSpPr>
          <p:nvPr/>
        </p:nvGrpSpPr>
        <p:grpSpPr bwMode="auto">
          <a:xfrm>
            <a:off x="4346291" y="1917072"/>
            <a:ext cx="1046162" cy="2120900"/>
            <a:chOff x="295" y="2038"/>
            <a:chExt cx="659" cy="1336"/>
          </a:xfrm>
        </p:grpSpPr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31"/>
          <p:cNvGrpSpPr>
            <a:grpSpLocks/>
          </p:cNvGrpSpPr>
          <p:nvPr/>
        </p:nvGrpSpPr>
        <p:grpSpPr bwMode="auto">
          <a:xfrm>
            <a:off x="4389153" y="3147385"/>
            <a:ext cx="1046163" cy="2120900"/>
            <a:chOff x="295" y="2038"/>
            <a:chExt cx="659" cy="1336"/>
          </a:xfrm>
        </p:grpSpPr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295" y="2038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315" y="2813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302" y="2401"/>
              <a:ext cx="639" cy="561"/>
            </a:xfrm>
            <a:custGeom>
              <a:avLst/>
              <a:gdLst>
                <a:gd name="T0" fmla="*/ 0 w 940"/>
                <a:gd name="T1" fmla="*/ 356 h 356"/>
                <a:gd name="T2" fmla="*/ 460 w 940"/>
                <a:gd name="T3" fmla="*/ 0 h 356"/>
                <a:gd name="T4" fmla="*/ 940 w 940"/>
                <a:gd name="T5" fmla="*/ 34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356">
                  <a:moveTo>
                    <a:pt x="0" y="356"/>
                  </a:moveTo>
                  <a:lnTo>
                    <a:pt x="460" y="0"/>
                  </a:lnTo>
                  <a:lnTo>
                    <a:pt x="940" y="343"/>
                  </a:lnTo>
                </a:path>
              </a:pathLst>
            </a:custGeom>
            <a:noFill/>
            <a:ln w="31750" cap="sq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83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</a:t>
            </a:r>
          </a:p>
        </p:txBody>
      </p:sp>
      <p:pic>
        <p:nvPicPr>
          <p:cNvPr id="5" name="Picture 4" descr="BBfig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835" b="11209"/>
          <a:stretch>
            <a:fillRect/>
          </a:stretch>
        </p:blipFill>
        <p:spPr bwMode="auto">
          <a:xfrm>
            <a:off x="851889" y="1543455"/>
            <a:ext cx="4564140" cy="4777134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0"/>
          <p:cNvGrpSpPr>
            <a:grpSpLocks noChangeAspect="1"/>
          </p:cNvGrpSpPr>
          <p:nvPr/>
        </p:nvGrpSpPr>
        <p:grpSpPr bwMode="auto">
          <a:xfrm>
            <a:off x="6453188" y="2351088"/>
            <a:ext cx="1033462" cy="1028700"/>
            <a:chOff x="1433" y="2263"/>
            <a:chExt cx="261" cy="260"/>
          </a:xfrm>
        </p:grpSpPr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H="1">
              <a:off x="1433" y="2345"/>
              <a:ext cx="158" cy="178"/>
            </a:xfrm>
            <a:prstGeom prst="line">
              <a:avLst/>
            </a:prstGeom>
            <a:noFill/>
            <a:ln w="50800" cap="sq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H="1">
              <a:off x="1591" y="2338"/>
              <a:ext cx="7" cy="117"/>
            </a:xfrm>
            <a:prstGeom prst="line">
              <a:avLst/>
            </a:prstGeom>
            <a:noFill/>
            <a:ln w="31750" cap="sq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1605" y="2263"/>
              <a:ext cx="89" cy="75"/>
            </a:xfrm>
            <a:prstGeom prst="line">
              <a:avLst/>
            </a:prstGeom>
            <a:noFill/>
            <a:ln w="31750" cap="sq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H="1" flipV="1">
              <a:off x="1502" y="2263"/>
              <a:ext cx="89" cy="68"/>
            </a:xfrm>
            <a:prstGeom prst="line">
              <a:avLst/>
            </a:prstGeom>
            <a:noFill/>
            <a:ln w="31750" cap="sq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84900" y="211613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</a:rPr>
              <a:t>Cor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488238" y="2105025"/>
            <a:ext cx="985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Friction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92950" y="2887663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400800" y="34321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V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111375" y="3395663"/>
            <a:ext cx="762000" cy="730250"/>
          </a:xfrm>
          <a:prstGeom prst="ellipse">
            <a:avLst/>
          </a:prstGeom>
          <a:noFill/>
          <a:ln w="31750" cap="sq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862263" y="2743200"/>
            <a:ext cx="3876675" cy="903288"/>
          </a:xfrm>
          <a:prstGeom prst="line">
            <a:avLst/>
          </a:prstGeom>
          <a:noFill/>
          <a:ln w="31750" cap="sq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</p:spTree>
    <p:extLst>
      <p:ext uri="{BB962C8B-B14F-4D97-AF65-F5344CB8AC3E}">
        <p14:creationId xmlns:p14="http://schemas.microsoft.com/office/powerpoint/2010/main" val="2524492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Terrain-parallel low-level wind maximum within cold dome</a:t>
            </a:r>
          </a:p>
          <a:p>
            <a:endParaRPr lang="en-US" dirty="0"/>
          </a:p>
          <a:p>
            <a:r>
              <a:rPr lang="en-US" dirty="0"/>
              <a:t>Easterly (or SE) flow above cold dome associated with strong warm advection</a:t>
            </a:r>
          </a:p>
          <a:p>
            <a:endParaRPr lang="en-US" dirty="0"/>
          </a:p>
          <a:p>
            <a:r>
              <a:rPr lang="en-US" dirty="0"/>
              <a:t>Southerly to southwesterly flow aloft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  <p:pic>
        <p:nvPicPr>
          <p:cNvPr id="19" name="Picture 16" descr="BB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1575" b="15224"/>
          <a:stretch>
            <a:fillRect/>
          </a:stretch>
        </p:blipFill>
        <p:spPr bwMode="auto">
          <a:xfrm>
            <a:off x="4654305" y="2343226"/>
            <a:ext cx="4032495" cy="29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9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578" y="1994404"/>
            <a:ext cx="61340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Other than terrain driven flows, what other processes contribute to the development and maintenance of cold-air damming?</a:t>
            </a:r>
          </a:p>
        </p:txBody>
      </p:sp>
    </p:spTree>
    <p:extLst>
      <p:ext uri="{BB962C8B-B14F-4D97-AF65-F5344CB8AC3E}">
        <p14:creationId xmlns:p14="http://schemas.microsoft.com/office/powerpoint/2010/main" val="2161966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Diabatic</a:t>
            </a:r>
            <a:r>
              <a:rPr lang="en-US" dirty="0"/>
              <a:t>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Sub-cloud </a:t>
            </a:r>
            <a:r>
              <a:rPr lang="en-US" dirty="0" err="1"/>
              <a:t>diabatic</a:t>
            </a:r>
            <a:r>
              <a:rPr lang="en-US" dirty="0"/>
              <a:t> effects can enhance and help maintain the cold dome</a:t>
            </a:r>
          </a:p>
          <a:p>
            <a:pPr lvl="1"/>
            <a:r>
              <a:rPr lang="en-US" dirty="0"/>
              <a:t>Cloud cover prevents or reduces surface </a:t>
            </a:r>
            <a:r>
              <a:rPr lang="en-US" dirty="0" err="1"/>
              <a:t>radiative</a:t>
            </a:r>
            <a:r>
              <a:rPr lang="en-US" dirty="0"/>
              <a:t> heating in upslope region</a:t>
            </a:r>
          </a:p>
          <a:p>
            <a:pPr lvl="2"/>
            <a:r>
              <a:rPr lang="en-US" dirty="0"/>
              <a:t>Without surface heating, low-level lapse rates remain stable—upslope adiabatic cooling results in local cold pool that would not develop if atmosphere were well mixed (dry adiabatic)</a:t>
            </a:r>
          </a:p>
          <a:p>
            <a:pPr lvl="1"/>
            <a:r>
              <a:rPr lang="en-US" dirty="0" err="1"/>
              <a:t>Diabatic</a:t>
            </a:r>
            <a:r>
              <a:rPr lang="en-US" dirty="0"/>
              <a:t> cooling (evaporation and melting) further enhances cold pool strength</a:t>
            </a:r>
          </a:p>
          <a:p>
            <a:pPr lvl="1"/>
            <a:r>
              <a:rPr lang="en-US" dirty="0" err="1"/>
              <a:t>Diabatically</a:t>
            </a:r>
            <a:r>
              <a:rPr lang="en-US" dirty="0"/>
              <a:t> enhanced cold pool strengthens </a:t>
            </a:r>
            <a:r>
              <a:rPr lang="en-US" dirty="0" err="1"/>
              <a:t>mesoscale</a:t>
            </a:r>
            <a:r>
              <a:rPr lang="en-US" dirty="0"/>
              <a:t> pressure ridging and along-barrier cold advection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75231" y="6550721"/>
            <a:ext cx="1389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Fritsch et al. (1992)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Morphology based on </a:t>
            </a:r>
          </a:p>
          <a:p>
            <a:pPr lvl="2"/>
            <a:r>
              <a:rPr lang="en-US" dirty="0"/>
              <a:t>Three-dimensional scale variations</a:t>
            </a:r>
          </a:p>
          <a:p>
            <a:pPr lvl="2"/>
            <a:r>
              <a:rPr lang="en-US" dirty="0"/>
              <a:t>Relative roles of synoptic-scale and </a:t>
            </a:r>
            <a:r>
              <a:rPr lang="en-US" dirty="0" err="1"/>
              <a:t>diabatic</a:t>
            </a:r>
            <a:r>
              <a:rPr lang="en-US" dirty="0"/>
              <a:t> processes</a:t>
            </a:r>
          </a:p>
          <a:p>
            <a:r>
              <a:rPr lang="en-US" dirty="0"/>
              <a:t>Types</a:t>
            </a:r>
          </a:p>
          <a:p>
            <a:pPr lvl="2"/>
            <a:r>
              <a:rPr lang="en-US" dirty="0"/>
              <a:t>Classic damming</a:t>
            </a:r>
          </a:p>
          <a:p>
            <a:pPr lvl="2"/>
            <a:r>
              <a:rPr lang="en-US" dirty="0"/>
              <a:t>Hybrid damming</a:t>
            </a:r>
          </a:p>
          <a:p>
            <a:pPr lvl="2"/>
            <a:r>
              <a:rPr lang="en-US" dirty="0"/>
              <a:t>In situ damming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Look </a:t>
            </a:r>
            <a:r>
              <a:rPr lang="en-US" dirty="0" err="1"/>
              <a:t>alikes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659" y="6550721"/>
            <a:ext cx="11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Hartfield</a:t>
            </a:r>
            <a:r>
              <a:rPr lang="en-US" sz="1200" dirty="0"/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295612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Strong forcing by synoptic-scale features</a:t>
            </a:r>
          </a:p>
          <a:p>
            <a:endParaRPr lang="en-US" dirty="0"/>
          </a:p>
          <a:p>
            <a:r>
              <a:rPr lang="en-US" dirty="0"/>
              <a:t>Interaction of large-scale flow with topography results in upslope adiabatic cooling and along-barrier cold advection east of Appalachians</a:t>
            </a:r>
          </a:p>
          <a:p>
            <a:endParaRPr lang="en-US" dirty="0"/>
          </a:p>
          <a:p>
            <a:r>
              <a:rPr lang="en-US" dirty="0" err="1"/>
              <a:t>Diabatic</a:t>
            </a:r>
            <a:r>
              <a:rPr lang="en-US" dirty="0"/>
              <a:t> processes not needed to initiate event, but can strengthen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0659" y="6550721"/>
            <a:ext cx="11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Hartfield</a:t>
            </a:r>
            <a:r>
              <a:rPr lang="en-US" sz="1200" dirty="0"/>
              <a:t> (1999)</a:t>
            </a:r>
          </a:p>
        </p:txBody>
      </p:sp>
      <p:pic>
        <p:nvPicPr>
          <p:cNvPr id="6" name="Picture 4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577975"/>
            <a:ext cx="40290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5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8048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Synoptic-scale and </a:t>
            </a:r>
            <a:r>
              <a:rPr lang="en-US" dirty="0" err="1"/>
              <a:t>diabatic</a:t>
            </a:r>
            <a:r>
              <a:rPr lang="en-US" dirty="0"/>
              <a:t> processes play nearly equal roles</a:t>
            </a:r>
          </a:p>
          <a:p>
            <a:endParaRPr lang="en-US" dirty="0"/>
          </a:p>
          <a:p>
            <a:r>
              <a:rPr lang="en-US" dirty="0"/>
              <a:t>Parent high may be:</a:t>
            </a:r>
          </a:p>
          <a:p>
            <a:pPr lvl="2"/>
            <a:r>
              <a:rPr lang="en-US" dirty="0"/>
              <a:t>In a good position but weak</a:t>
            </a:r>
          </a:p>
          <a:p>
            <a:pPr lvl="2"/>
            <a:r>
              <a:rPr lang="en-US" dirty="0"/>
              <a:t>Progressive (limited CAA) </a:t>
            </a:r>
          </a:p>
          <a:p>
            <a:endParaRPr lang="en-US" dirty="0"/>
          </a:p>
          <a:p>
            <a:r>
              <a:rPr lang="en-US" dirty="0" err="1"/>
              <a:t>Diabatic</a:t>
            </a:r>
            <a:r>
              <a:rPr lang="en-US" dirty="0"/>
              <a:t> processes</a:t>
            </a:r>
          </a:p>
          <a:p>
            <a:pPr lvl="2"/>
            <a:r>
              <a:rPr lang="en-US" dirty="0"/>
              <a:t>Cool low levels</a:t>
            </a:r>
          </a:p>
          <a:p>
            <a:pPr lvl="2"/>
            <a:r>
              <a:rPr lang="en-US" dirty="0"/>
              <a:t>Enhance low-level stability</a:t>
            </a:r>
          </a:p>
          <a:p>
            <a:pPr lvl="2"/>
            <a:r>
              <a:rPr lang="en-US" dirty="0"/>
              <a:t>Ultimately enhance upslope cooling, high-pressure, and along-barrier cold advection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0659" y="6550721"/>
            <a:ext cx="11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Hartfield</a:t>
            </a:r>
            <a:r>
              <a:rPr lang="en-US" sz="1200" dirty="0"/>
              <a:t> (1999)</a:t>
            </a:r>
          </a:p>
        </p:txBody>
      </p:sp>
      <p:pic>
        <p:nvPicPr>
          <p:cNvPr id="7" name="Picture 5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557338"/>
            <a:ext cx="40560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07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38" y="1557338"/>
            <a:ext cx="3906862" cy="48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In-Situ Damming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Surface high is unfavorably located</a:t>
            </a:r>
          </a:p>
          <a:p>
            <a:endParaRPr lang="en-US" dirty="0"/>
          </a:p>
          <a:p>
            <a:r>
              <a:rPr lang="en-US" dirty="0"/>
              <a:t>Little or no CAA initially; cool dry air in place east of </a:t>
            </a:r>
            <a:r>
              <a:rPr lang="en-US" dirty="0" err="1"/>
              <a:t>Applachians</a:t>
            </a:r>
            <a:endParaRPr lang="en-US" dirty="0"/>
          </a:p>
          <a:p>
            <a:endParaRPr lang="en-US" dirty="0"/>
          </a:p>
          <a:p>
            <a:r>
              <a:rPr lang="en-US" dirty="0"/>
              <a:t>Damming is initiated by sub-cloud evaporation and reduced solar heating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0659" y="6550721"/>
            <a:ext cx="11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Hartfield</a:t>
            </a:r>
            <a:r>
              <a:rPr lang="en-US" sz="1200" dirty="0"/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4227907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handled well by current NWP models</a:t>
            </a:r>
          </a:p>
          <a:p>
            <a:r>
              <a:rPr lang="en-US" dirty="0"/>
              <a:t>Rules of thumb</a:t>
            </a:r>
          </a:p>
          <a:p>
            <a:pPr lvl="2"/>
            <a:r>
              <a:rPr lang="en-US" dirty="0"/>
              <a:t>Strong events require cold-front passage to mix out cold dome (particularly during winter)</a:t>
            </a:r>
          </a:p>
          <a:p>
            <a:pPr lvl="2"/>
            <a:r>
              <a:rPr lang="en-US" dirty="0"/>
              <a:t>Shallow, weak events with only fog or low cloud cover are susceptible to erosion by insolation and mixing from aloft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659" y="6550721"/>
            <a:ext cx="11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Hartfield</a:t>
            </a:r>
            <a:r>
              <a:rPr lang="en-US" sz="1200" dirty="0"/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4221735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Gap Effects</a:t>
            </a:r>
          </a:p>
        </p:txBody>
      </p:sp>
    </p:spTree>
    <p:extLst>
      <p:ext uri="{BB962C8B-B14F-4D97-AF65-F5344CB8AC3E}">
        <p14:creationId xmlns:p14="http://schemas.microsoft.com/office/powerpoint/2010/main" val="2155404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Cold, continental air dams along east slopes of Cascades</a:t>
            </a:r>
          </a:p>
          <a:p>
            <a:endParaRPr lang="en-US" dirty="0"/>
          </a:p>
          <a:p>
            <a:r>
              <a:rPr lang="en-US" dirty="0"/>
              <a:t>Along-barrier cold advection not as pronounced as with Rockies/Appalachians</a:t>
            </a:r>
          </a:p>
          <a:p>
            <a:endParaRPr lang="en-US" dirty="0"/>
          </a:p>
          <a:p>
            <a:r>
              <a:rPr lang="en-US" dirty="0"/>
              <a:t>With approach of a cyclone cold air remains entrenched along Cascades, but mixes out along southern and eastern periphery of Columbia Basin</a:t>
            </a:r>
          </a:p>
          <a:p>
            <a:endParaRPr lang="en-US" dirty="0"/>
          </a:p>
          <a:p>
            <a:r>
              <a:rPr lang="en-US" dirty="0"/>
              <a:t>Cold pooling also common east of Cascades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pic>
        <p:nvPicPr>
          <p:cNvPr id="20" name="Picture 4" descr="steenburgh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39"/>
          <a:stretch>
            <a:fillRect/>
          </a:stretch>
        </p:blipFill>
        <p:spPr bwMode="auto">
          <a:xfrm>
            <a:off x="4884738" y="1643063"/>
            <a:ext cx="394811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6"/>
          <p:cNvSpPr>
            <a:spLocks noChangeArrowheads="1"/>
          </p:cNvSpPr>
          <p:nvPr/>
        </p:nvSpPr>
        <p:spPr bwMode="auto">
          <a:xfrm rot="1213851">
            <a:off x="6894513" y="2484438"/>
            <a:ext cx="709612" cy="2286000"/>
          </a:xfrm>
          <a:prstGeom prst="ellipse">
            <a:avLst/>
          </a:prstGeom>
          <a:noFill/>
          <a:ln w="31750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 rot="17507216">
            <a:off x="6238082" y="3391694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Damming Region</a:t>
            </a:r>
          </a:p>
        </p:txBody>
      </p:sp>
    </p:spTree>
    <p:extLst>
      <p:ext uri="{BB962C8B-B14F-4D97-AF65-F5344CB8AC3E}">
        <p14:creationId xmlns:p14="http://schemas.microsoft.com/office/powerpoint/2010/main" val="1070749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4302" y="5080081"/>
            <a:ext cx="8012128" cy="16728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Cold air from damming region tends to channel through mountain gaps during cool season</a:t>
            </a:r>
          </a:p>
          <a:p>
            <a:r>
              <a:rPr lang="en-US" dirty="0"/>
              <a:t>Locally lowers temperatures and snow levels while increasing snowpack</a:t>
            </a:r>
          </a:p>
          <a:p>
            <a:r>
              <a:rPr lang="en-US" dirty="0"/>
              <a:t>During the cool season, it is climatologically colder at 1150 meters in Stampede Pass </a:t>
            </a:r>
            <a:r>
              <a:rPr lang="en-US"/>
              <a:t>than 1650 meters </a:t>
            </a:r>
            <a:r>
              <a:rPr lang="en-US" dirty="0"/>
              <a:t>on Mt. Rainier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79400" y="1343025"/>
            <a:ext cx="2882900" cy="3660775"/>
            <a:chOff x="3016" y="846"/>
            <a:chExt cx="1816" cy="2306"/>
          </a:xfrm>
        </p:grpSpPr>
        <p:pic>
          <p:nvPicPr>
            <p:cNvPr id="10" name="Picture 5" descr="steenburgh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38"/>
            <a:stretch>
              <a:fillRect/>
            </a:stretch>
          </p:blipFill>
          <p:spPr bwMode="auto">
            <a:xfrm>
              <a:off x="3016" y="846"/>
              <a:ext cx="1816" cy="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970" y="1433"/>
              <a:ext cx="473" cy="178"/>
            </a:xfrm>
            <a:custGeom>
              <a:avLst/>
              <a:gdLst>
                <a:gd name="T0" fmla="*/ 473 w 473"/>
                <a:gd name="T1" fmla="*/ 178 h 178"/>
                <a:gd name="T2" fmla="*/ 254 w 473"/>
                <a:gd name="T3" fmla="*/ 48 h 178"/>
                <a:gd name="T4" fmla="*/ 0 w 473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" h="178">
                  <a:moveTo>
                    <a:pt x="473" y="178"/>
                  </a:moveTo>
                  <a:cubicBezTo>
                    <a:pt x="403" y="128"/>
                    <a:pt x="333" y="78"/>
                    <a:pt x="254" y="48"/>
                  </a:cubicBezTo>
                  <a:cubicBezTo>
                    <a:pt x="175" y="18"/>
                    <a:pt x="87" y="9"/>
                    <a:pt x="0" y="0"/>
                  </a:cubicBezTo>
                </a:path>
              </a:pathLst>
            </a:custGeom>
            <a:noFill/>
            <a:ln w="63500" cap="sq" cmpd="sng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046" y="1077"/>
              <a:ext cx="452" cy="246"/>
            </a:xfrm>
            <a:custGeom>
              <a:avLst/>
              <a:gdLst>
                <a:gd name="T0" fmla="*/ 452 w 452"/>
                <a:gd name="T1" fmla="*/ 246 h 246"/>
                <a:gd name="T2" fmla="*/ 219 w 452"/>
                <a:gd name="T3" fmla="*/ 82 h 246"/>
                <a:gd name="T4" fmla="*/ 137 w 452"/>
                <a:gd name="T5" fmla="*/ 13 h 246"/>
                <a:gd name="T6" fmla="*/ 0 w 452"/>
                <a:gd name="T7" fmla="*/ 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246">
                  <a:moveTo>
                    <a:pt x="452" y="246"/>
                  </a:moveTo>
                  <a:cubicBezTo>
                    <a:pt x="362" y="183"/>
                    <a:pt x="272" y="121"/>
                    <a:pt x="219" y="82"/>
                  </a:cubicBezTo>
                  <a:cubicBezTo>
                    <a:pt x="166" y="43"/>
                    <a:pt x="173" y="26"/>
                    <a:pt x="137" y="13"/>
                  </a:cubicBezTo>
                  <a:cubicBezTo>
                    <a:pt x="101" y="0"/>
                    <a:pt x="50" y="3"/>
                    <a:pt x="0" y="6"/>
                  </a:cubicBezTo>
                </a:path>
              </a:pathLst>
            </a:custGeom>
            <a:noFill/>
            <a:ln w="63500" cap="sq" cmpd="sng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531" y="2717"/>
              <a:ext cx="906" cy="81"/>
            </a:xfrm>
            <a:custGeom>
              <a:avLst/>
              <a:gdLst>
                <a:gd name="T0" fmla="*/ 906 w 906"/>
                <a:gd name="T1" fmla="*/ 53 h 81"/>
                <a:gd name="T2" fmla="*/ 453 w 906"/>
                <a:gd name="T3" fmla="*/ 5 h 81"/>
                <a:gd name="T4" fmla="*/ 0 w 906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6" h="81">
                  <a:moveTo>
                    <a:pt x="906" y="53"/>
                  </a:moveTo>
                  <a:cubicBezTo>
                    <a:pt x="755" y="26"/>
                    <a:pt x="604" y="0"/>
                    <a:pt x="453" y="5"/>
                  </a:cubicBezTo>
                  <a:cubicBezTo>
                    <a:pt x="302" y="10"/>
                    <a:pt x="151" y="45"/>
                    <a:pt x="0" y="81"/>
                  </a:cubicBezTo>
                </a:path>
              </a:pathLst>
            </a:custGeom>
            <a:noFill/>
            <a:ln w="63500" cap="sq" cmpd="sng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1" descr="steenburgh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979613"/>
            <a:ext cx="2770188" cy="1951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teenburgh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868488"/>
            <a:ext cx="2911475" cy="231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68813" y="3890963"/>
            <a:ext cx="1712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SMP: Jan Wind Rose</a:t>
            </a:r>
          </a:p>
        </p:txBody>
      </p:sp>
    </p:spTree>
    <p:extLst>
      <p:ext uri="{BB962C8B-B14F-4D97-AF65-F5344CB8AC3E}">
        <p14:creationId xmlns:p14="http://schemas.microsoft.com/office/powerpoint/2010/main" val="63007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Antecedent conditions</a:t>
            </a:r>
          </a:p>
          <a:p>
            <a:pPr lvl="1"/>
            <a:r>
              <a:rPr lang="en-US" sz="1800" dirty="0"/>
              <a:t>Cold air moves into and/or a period of persistent ridging establishes a cold pool over the Columbia Basin (Whiteman et al. 2001)</a:t>
            </a:r>
          </a:p>
          <a:p>
            <a:r>
              <a:rPr lang="en-US" sz="2000" dirty="0"/>
              <a:t>Initiation</a:t>
            </a:r>
          </a:p>
          <a:p>
            <a:pPr lvl="1"/>
            <a:r>
              <a:rPr lang="en-US" sz="1800" dirty="0"/>
              <a:t>Front or frontal cyclone approaches from Pacific</a:t>
            </a:r>
          </a:p>
          <a:p>
            <a:pPr lvl="1"/>
            <a:r>
              <a:rPr lang="en-US" sz="1800" dirty="0"/>
              <a:t>Cold air begins to mix out along southern and southeastern Columbia Basin</a:t>
            </a:r>
          </a:p>
          <a:p>
            <a:pPr lvl="1"/>
            <a:r>
              <a:rPr lang="en-US" sz="1800" dirty="0"/>
              <a:t>U-shaped </a:t>
            </a:r>
            <a:r>
              <a:rPr lang="en-US" sz="1800" dirty="0" err="1"/>
              <a:t>mesoscale</a:t>
            </a:r>
            <a:r>
              <a:rPr lang="en-US" sz="1800" dirty="0"/>
              <a:t> ridge develops east of Cascades</a:t>
            </a:r>
          </a:p>
          <a:p>
            <a:endParaRPr lang="en-US" dirty="0"/>
          </a:p>
        </p:txBody>
      </p:sp>
      <p:pic>
        <p:nvPicPr>
          <p:cNvPr id="5" name="Picture 14" descr="steenburgh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69" y="1561653"/>
            <a:ext cx="4073419" cy="4330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2831"/>
          <a:stretch/>
        </p:blipFill>
        <p:spPr>
          <a:xfrm>
            <a:off x="6649885" y="5002457"/>
            <a:ext cx="2280870" cy="13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Downslope flow develops north of Blue Mountains</a:t>
            </a:r>
          </a:p>
          <a:p>
            <a:endParaRPr lang="en-US" sz="1800" dirty="0"/>
          </a:p>
          <a:p>
            <a:r>
              <a:rPr lang="en-US" sz="1800" dirty="0"/>
              <a:t>Cold air remains entrenched along Cascades and over central Columbia Basin</a:t>
            </a:r>
          </a:p>
          <a:p>
            <a:endParaRPr lang="en-US" sz="1800" dirty="0"/>
          </a:p>
          <a:p>
            <a:r>
              <a:rPr lang="en-US" sz="1800" dirty="0"/>
              <a:t>Cross-barrier pressure and temperature gradients increase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pic>
        <p:nvPicPr>
          <p:cNvPr id="8" name="Picture 5" descr="steenburgh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3" r="50215" b="5426"/>
          <a:stretch>
            <a:fillRect/>
          </a:stretch>
        </p:blipFill>
        <p:spPr bwMode="auto">
          <a:xfrm>
            <a:off x="4723090" y="1600200"/>
            <a:ext cx="3826416" cy="38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19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Cold air channels through mountain gaps, producing locally lower temperatures and snow levels compared to sites west of Cascade Crest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pic>
        <p:nvPicPr>
          <p:cNvPr id="7" name="Picture 5" descr="steenburgh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04" y="1810494"/>
            <a:ext cx="4092171" cy="3921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6390866" y="4026362"/>
            <a:ext cx="1194632" cy="1079062"/>
          </a:xfrm>
          <a:prstGeom prst="line">
            <a:avLst/>
          </a:prstGeom>
          <a:noFill/>
          <a:ln w="6350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10613" y="5030129"/>
            <a:ext cx="1401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Crystal </a:t>
            </a:r>
            <a:r>
              <a:rPr lang="en-US" sz="2000" dirty="0" err="1">
                <a:solidFill>
                  <a:srgbClr val="FF3300"/>
                </a:solidFill>
              </a:rPr>
              <a:t>Mtn</a:t>
            </a:r>
            <a:endParaRPr lang="en-US" sz="2000" dirty="0">
              <a:solidFill>
                <a:srgbClr val="FF3300"/>
              </a:solidFill>
            </a:endParaRPr>
          </a:p>
          <a:p>
            <a:r>
              <a:rPr lang="en-US" sz="2000" dirty="0">
                <a:solidFill>
                  <a:srgbClr val="FF3300"/>
                </a:solidFill>
              </a:rPr>
              <a:t>4400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000" dirty="0">
                <a:solidFill>
                  <a:srgbClr val="FF3300"/>
                </a:solidFill>
              </a:rPr>
              <a:t>: 0</a:t>
            </a:r>
            <a:r>
              <a:rPr lang="en-US" sz="2000" dirty="0">
                <a:solidFill>
                  <a:srgbClr val="FF3300"/>
                </a:solidFill>
                <a:cs typeface="Times New Roman" charset="0"/>
              </a:rPr>
              <a:t>°</a:t>
            </a:r>
            <a:r>
              <a:rPr lang="en-US" sz="2000" dirty="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6390866" y="2874482"/>
            <a:ext cx="1134566" cy="672475"/>
          </a:xfrm>
          <a:prstGeom prst="line">
            <a:avLst/>
          </a:prstGeom>
          <a:noFill/>
          <a:ln w="63500" cap="sq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77038" y="2172807"/>
            <a:ext cx="1909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Snoqualmie Pass</a:t>
            </a:r>
          </a:p>
          <a:p>
            <a:r>
              <a:rPr lang="en-US" sz="2000" dirty="0">
                <a:solidFill>
                  <a:srgbClr val="FF3300"/>
                </a:solidFill>
              </a:rPr>
              <a:t>3000</a:t>
            </a:r>
            <a:r>
              <a:rPr lang="ja-JP" altLang="en-US" sz="2000" dirty="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000" dirty="0">
                <a:solidFill>
                  <a:srgbClr val="FF3300"/>
                </a:solidFill>
              </a:rPr>
              <a:t>: -6</a:t>
            </a:r>
            <a:r>
              <a:rPr lang="en-US" sz="2000" dirty="0">
                <a:solidFill>
                  <a:srgbClr val="FF3300"/>
                </a:solidFill>
                <a:cs typeface="Times New Roman" charset="0"/>
              </a:rPr>
              <a:t>°C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5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Cold air begins to mix or be </a:t>
            </a:r>
            <a:r>
              <a:rPr lang="en-US" sz="1800" dirty="0" err="1"/>
              <a:t>advected</a:t>
            </a:r>
            <a:r>
              <a:rPr lang="en-US" sz="1800" dirty="0"/>
              <a:t> out as front moves across Cascades</a:t>
            </a:r>
          </a:p>
          <a:p>
            <a:endParaRPr lang="en-US" sz="1800" dirty="0"/>
          </a:p>
          <a:p>
            <a:r>
              <a:rPr lang="en-US" sz="1800" dirty="0"/>
              <a:t>Cold air may remain entrenched along eastern slopes and in passes well after passage of front aloft</a:t>
            </a:r>
          </a:p>
          <a:p>
            <a:endParaRPr lang="en-US" sz="1800" dirty="0"/>
          </a:p>
          <a:p>
            <a:r>
              <a:rPr lang="en-US" sz="1800" dirty="0"/>
              <a:t>Eventually, westerly flow develops in passes and eastern Cascades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pic>
        <p:nvPicPr>
          <p:cNvPr id="13" name="Picture 4" descr="steenburgh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51543" b="5426"/>
          <a:stretch>
            <a:fillRect/>
          </a:stretch>
        </p:blipFill>
        <p:spPr bwMode="auto">
          <a:xfrm>
            <a:off x="4734904" y="1813035"/>
            <a:ext cx="3951896" cy="394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3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Air Damming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The phenomenon of cold air becoming entrenched along the slopes of a mountain range</a:t>
            </a:r>
          </a:p>
          <a:p>
            <a:pPr lvl="1"/>
            <a:endParaRPr lang="en-US" dirty="0"/>
          </a:p>
          <a:p>
            <a:r>
              <a:rPr lang="en-US" dirty="0"/>
              <a:t>General characteristics</a:t>
            </a:r>
          </a:p>
          <a:p>
            <a:pPr lvl="1"/>
            <a:r>
              <a:rPr lang="en-US" dirty="0"/>
              <a:t>Cold air in the form of a dome</a:t>
            </a:r>
          </a:p>
          <a:p>
            <a:pPr lvl="1"/>
            <a:r>
              <a:rPr lang="en-US" dirty="0"/>
              <a:t>Accompanying “U-shaped” ridge in the sea level pressure field</a:t>
            </a:r>
          </a:p>
        </p:txBody>
      </p:sp>
    </p:spTree>
    <p:extLst>
      <p:ext uri="{BB962C8B-B14F-4D97-AF65-F5344CB8AC3E}">
        <p14:creationId xmlns:p14="http://schemas.microsoft.com/office/powerpoint/2010/main" val="1408691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Development of westerly flow results in movement of mild maritime air into passes</a:t>
            </a:r>
          </a:p>
          <a:p>
            <a:pPr lvl="1"/>
            <a:r>
              <a:rPr lang="en-US" sz="1800" dirty="0"/>
              <a:t>Rapid temperature rise</a:t>
            </a:r>
          </a:p>
          <a:p>
            <a:pPr lvl="1"/>
            <a:r>
              <a:rPr lang="en-US" sz="1800" dirty="0"/>
              <a:t>Snow may change to rain</a:t>
            </a:r>
          </a:p>
          <a:p>
            <a:pPr lvl="1"/>
            <a:r>
              <a:rPr lang="en-US" sz="1800" dirty="0"/>
              <a:t>Dangerous avalanche conditions may develop </a:t>
            </a:r>
          </a:p>
          <a:p>
            <a:pPr lvl="1"/>
            <a:endParaRPr lang="en-US" sz="1800" dirty="0"/>
          </a:p>
          <a:p>
            <a:r>
              <a:rPr lang="en-US" sz="2000" dirty="0"/>
              <a:t>Effects are most dramatic at pass level</a:t>
            </a:r>
          </a:p>
          <a:p>
            <a:endParaRPr lang="en-US" sz="2000" dirty="0"/>
          </a:p>
          <a:p>
            <a:r>
              <a:rPr lang="en-US" sz="2000" dirty="0"/>
              <a:t>Sites west of crest and away from passes may see a more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typical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</a:t>
            </a:r>
            <a:r>
              <a:rPr lang="en-US" sz="2000" dirty="0" err="1"/>
              <a:t>fropa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1653" y="6550721"/>
            <a:ext cx="1697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Steenburgh et al. (1997)</a:t>
            </a:r>
          </a:p>
        </p:txBody>
      </p:sp>
      <p:pic>
        <p:nvPicPr>
          <p:cNvPr id="7" name="Picture 6" descr="steenburgh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55" y="2181870"/>
            <a:ext cx="4255213" cy="3259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89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Cold-air damming is the phenomenon of cold air becoming entrenched along the slopes of a mountain range</a:t>
            </a:r>
          </a:p>
          <a:p>
            <a:r>
              <a:rPr lang="en-US" dirty="0"/>
              <a:t>Contributing mechanisms</a:t>
            </a:r>
          </a:p>
          <a:p>
            <a:pPr lvl="2"/>
            <a:r>
              <a:rPr lang="en-US" dirty="0"/>
              <a:t>Windward adiabatic cooling</a:t>
            </a:r>
          </a:p>
          <a:p>
            <a:pPr lvl="2"/>
            <a:r>
              <a:rPr lang="en-US" dirty="0"/>
              <a:t>Along-barrier cold advection (enhanced by blocked low-Froude number flow)</a:t>
            </a:r>
          </a:p>
          <a:p>
            <a:pPr lvl="2"/>
            <a:r>
              <a:rPr lang="en-US" dirty="0"/>
              <a:t>Cooling due to evaporation/melting</a:t>
            </a:r>
          </a:p>
          <a:p>
            <a:pPr lvl="2"/>
            <a:r>
              <a:rPr lang="en-US" dirty="0"/>
              <a:t>Reduced insolation due to cloud cover</a:t>
            </a:r>
          </a:p>
          <a:p>
            <a:r>
              <a:rPr lang="en-US" dirty="0"/>
              <a:t>Event erosion</a:t>
            </a:r>
          </a:p>
          <a:p>
            <a:pPr lvl="2"/>
            <a:r>
              <a:rPr lang="en-US" dirty="0"/>
              <a:t>Need cold/occluded front passage to mix out most strong events during winter</a:t>
            </a:r>
          </a:p>
          <a:p>
            <a:pPr lvl="2"/>
            <a:r>
              <a:rPr lang="en-US" dirty="0"/>
              <a:t>Solar insolation or turbulent mixing more effective if dammed </a:t>
            </a:r>
            <a:r>
              <a:rPr lang="en-US" dirty="0" err="1"/>
              <a:t>airmass</a:t>
            </a:r>
            <a:r>
              <a:rPr lang="en-US" dirty="0"/>
              <a:t> is shallow or during the fall/spring</a:t>
            </a:r>
          </a:p>
        </p:txBody>
      </p:sp>
    </p:spTree>
    <p:extLst>
      <p:ext uri="{BB962C8B-B14F-4D97-AF65-F5344CB8AC3E}">
        <p14:creationId xmlns:p14="http://schemas.microsoft.com/office/powerpoint/2010/main" val="1400282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894" y="1465909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Bell, G. D., and L. F. </a:t>
            </a:r>
            <a:r>
              <a:rPr lang="en-US" sz="1000" dirty="0" err="1"/>
              <a:t>Bosart</a:t>
            </a:r>
            <a:r>
              <a:rPr lang="en-US" sz="1000" dirty="0"/>
              <a:t>, 1988: Appalachian cold-air damming. </a:t>
            </a:r>
            <a:r>
              <a:rPr lang="en-US" sz="1000" i="1" dirty="0"/>
              <a:t>Mon. </a:t>
            </a:r>
            <a:r>
              <a:rPr lang="en-US" sz="1000" i="1" dirty="0" err="1"/>
              <a:t>Wea</a:t>
            </a:r>
            <a:r>
              <a:rPr lang="en-US" sz="1000" i="1" dirty="0"/>
              <a:t>. Rev</a:t>
            </a:r>
            <a:r>
              <a:rPr lang="en-US" sz="1000" dirty="0"/>
              <a:t>., </a:t>
            </a:r>
            <a:r>
              <a:rPr lang="en-US" sz="1000" b="1" dirty="0"/>
              <a:t>116</a:t>
            </a:r>
            <a:r>
              <a:rPr lang="en-US" sz="1000" dirty="0"/>
              <a:t>, 137-161.</a:t>
            </a:r>
          </a:p>
          <a:p>
            <a:endParaRPr lang="en-US" sz="1000" dirty="0"/>
          </a:p>
          <a:p>
            <a:r>
              <a:rPr lang="en-US" sz="1000" dirty="0" err="1"/>
              <a:t>Cortinas,J</a:t>
            </a:r>
            <a:r>
              <a:rPr lang="en-US" sz="1000" dirty="0"/>
              <a:t>. V., Jr., B. C. Bernstein, C. C. Robbins, and J. Walter </a:t>
            </a:r>
            <a:r>
              <a:rPr lang="en-US" sz="1000" dirty="0" err="1"/>
              <a:t>Strapp</a:t>
            </a:r>
            <a:r>
              <a:rPr lang="en-US" sz="1000" dirty="0"/>
              <a:t>, 2004: An analysis of freezing rain, freezing drizzle, and ice pellets across the United States and Canada: 1976–90. </a:t>
            </a:r>
            <a:r>
              <a:rPr lang="en-US" sz="1000" i="1" dirty="0" err="1"/>
              <a:t>Wea</a:t>
            </a:r>
            <a:r>
              <a:rPr lang="en-US" sz="1000" i="1" dirty="0"/>
              <a:t>. Forecasting</a:t>
            </a:r>
            <a:r>
              <a:rPr lang="en-US" sz="1000" dirty="0"/>
              <a:t>, </a:t>
            </a:r>
            <a:r>
              <a:rPr lang="en-US" sz="1000" b="1" dirty="0"/>
              <a:t>19</a:t>
            </a:r>
            <a:r>
              <a:rPr lang="en-US" sz="1000" dirty="0"/>
              <a:t>, 377-390. </a:t>
            </a:r>
          </a:p>
          <a:p>
            <a:endParaRPr lang="en-US" sz="1000" dirty="0"/>
          </a:p>
          <a:p>
            <a:r>
              <a:rPr lang="en-US" sz="1000" dirty="0"/>
              <a:t>Dunn, L., 1987: Cold air damming by the Front Range of the Colorado Rockies and its relationship to locally heavy snows. </a:t>
            </a:r>
            <a:r>
              <a:rPr lang="en-US" sz="1000" i="1" dirty="0" err="1"/>
              <a:t>Wea</a:t>
            </a:r>
            <a:r>
              <a:rPr lang="en-US" sz="1000" i="1" dirty="0"/>
              <a:t>. Forecasting</a:t>
            </a:r>
            <a:r>
              <a:rPr lang="en-US" sz="1000" dirty="0"/>
              <a:t>, </a:t>
            </a:r>
            <a:r>
              <a:rPr lang="en-US" sz="1000" b="1" dirty="0"/>
              <a:t>2</a:t>
            </a:r>
            <a:r>
              <a:rPr lang="en-US" sz="1000" dirty="0"/>
              <a:t>, 177-189.</a:t>
            </a:r>
          </a:p>
          <a:p>
            <a:endParaRPr lang="en-US" sz="1000" dirty="0"/>
          </a:p>
          <a:p>
            <a:r>
              <a:rPr lang="en-US" sz="1000" dirty="0" err="1"/>
              <a:t>Hartfield</a:t>
            </a:r>
            <a:r>
              <a:rPr lang="en-US" sz="1000" dirty="0"/>
              <a:t>, G, 1999: Cold air damming: An introduction. </a:t>
            </a:r>
            <a:r>
              <a:rPr lang="en-US" sz="1000" dirty="0">
                <a:hlinkClick r:id="rId2"/>
              </a:rPr>
              <a:t>http://www.comet.ucar.edu/class/comap/06_Aug2_1999/docs/hartfield/cadamg/sld001.htm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 err="1"/>
              <a:t>Houze</a:t>
            </a:r>
            <a:r>
              <a:rPr lang="en-US" sz="1000" dirty="0"/>
              <a:t>, R. A., Jr., 2012: Orographic effects on precipitating clouds. </a:t>
            </a:r>
            <a:r>
              <a:rPr lang="en-US" sz="1000" i="1" dirty="0"/>
              <a:t>Rev. </a:t>
            </a:r>
            <a:r>
              <a:rPr lang="en-US" sz="1000" i="1" dirty="0" err="1"/>
              <a:t>Geophys</a:t>
            </a:r>
            <a:r>
              <a:rPr lang="en-US" sz="1000" dirty="0"/>
              <a:t>., </a:t>
            </a:r>
            <a:r>
              <a:rPr lang="en-US" sz="1000" b="1" dirty="0"/>
              <a:t>50</a:t>
            </a:r>
            <a:r>
              <a:rPr lang="en-US" sz="1000" dirty="0"/>
              <a:t>, RG1001, doi:10.1029/2011RG000365.</a:t>
            </a:r>
          </a:p>
          <a:p>
            <a:endParaRPr lang="en-US" sz="1000" dirty="0"/>
          </a:p>
          <a:p>
            <a:r>
              <a:rPr lang="en-US" sz="1000" dirty="0"/>
              <a:t>Jung, T., and P. B. </a:t>
            </a:r>
            <a:r>
              <a:rPr lang="en-US" sz="1000" dirty="0" err="1"/>
              <a:t>Rhines</a:t>
            </a:r>
            <a:r>
              <a:rPr lang="en-US" sz="1000" dirty="0"/>
              <a:t>, 2007: Greenland’s pressure drag and the Atlantic storm track</a:t>
            </a:r>
            <a:r>
              <a:rPr lang="en-US" sz="1000" i="1" dirty="0"/>
              <a:t>. J. Atmos. Sci</a:t>
            </a:r>
            <a:r>
              <a:rPr lang="en-US" sz="1000" dirty="0"/>
              <a:t>., </a:t>
            </a:r>
            <a:r>
              <a:rPr lang="en-US" sz="1000" b="1" dirty="0"/>
              <a:t>64</a:t>
            </a:r>
            <a:r>
              <a:rPr lang="en-US" sz="1000" dirty="0"/>
              <a:t>, 4004-4030. </a:t>
            </a:r>
          </a:p>
          <a:p>
            <a:endParaRPr lang="en-US" sz="1000" dirty="0"/>
          </a:p>
          <a:p>
            <a:r>
              <a:rPr lang="en-US" sz="1000" dirty="0"/>
              <a:t>Lee, J.-G., and M. </a:t>
            </a:r>
            <a:r>
              <a:rPr lang="en-US" sz="1000" dirty="0" err="1"/>
              <a:t>Xue</a:t>
            </a:r>
            <a:r>
              <a:rPr lang="en-US" sz="1000" dirty="0"/>
              <a:t>, 2013: A study on a </a:t>
            </a:r>
            <a:r>
              <a:rPr lang="en-US" sz="1000" dirty="0" err="1"/>
              <a:t>snowband</a:t>
            </a:r>
            <a:r>
              <a:rPr lang="en-US" sz="1000" dirty="0"/>
              <a:t> associated with a coastal front and cold-air damming event of 3-4 February 1998 along the eastern coast of the Korean Peninsula. </a:t>
            </a:r>
            <a:r>
              <a:rPr lang="en-US" sz="1000" i="1" dirty="0"/>
              <a:t>Adv. Atmos. Sci</a:t>
            </a:r>
            <a:r>
              <a:rPr lang="en-US" sz="1000" dirty="0"/>
              <a:t>., </a:t>
            </a:r>
            <a:r>
              <a:rPr lang="en-US" sz="1000" b="1" dirty="0"/>
              <a:t>30</a:t>
            </a:r>
            <a:r>
              <a:rPr lang="en-US" sz="1000" dirty="0"/>
              <a:t>, 263-279.</a:t>
            </a:r>
          </a:p>
          <a:p>
            <a:endParaRPr lang="en-US" sz="1000" dirty="0"/>
          </a:p>
          <a:p>
            <a:r>
              <a:rPr lang="en-US" sz="1000" dirty="0"/>
              <a:t>Linacre, E. and B. </a:t>
            </a:r>
            <a:r>
              <a:rPr lang="en-US" sz="1000" dirty="0" err="1"/>
              <a:t>Geerts</a:t>
            </a:r>
            <a:r>
              <a:rPr lang="en-US" sz="1000" dirty="0"/>
              <a:t>, 1997: </a:t>
            </a:r>
            <a:r>
              <a:rPr lang="en-US" sz="1000" i="1" dirty="0"/>
              <a:t>Climates and Weather Explained</a:t>
            </a:r>
            <a:r>
              <a:rPr lang="en-US" sz="1000" dirty="0"/>
              <a:t>.  Routledge, 464 pp. </a:t>
            </a:r>
          </a:p>
          <a:p>
            <a:endParaRPr lang="en-US" sz="1000" dirty="0"/>
          </a:p>
          <a:p>
            <a:r>
              <a:rPr lang="en-US" sz="1000" dirty="0" err="1"/>
              <a:t>Lupo</a:t>
            </a:r>
            <a:r>
              <a:rPr lang="en-US" sz="1000" dirty="0"/>
              <a:t>, A. R., J. J. Nocera, L. F. </a:t>
            </a:r>
            <a:r>
              <a:rPr lang="en-US" sz="1000" dirty="0" err="1"/>
              <a:t>Bosart</a:t>
            </a:r>
            <a:r>
              <a:rPr lang="en-US" sz="1000" dirty="0"/>
              <a:t>, E. G. Hoffman, and D. J. Knight, 2001: South American cold surges: Types, composites, and case studies. </a:t>
            </a:r>
            <a:r>
              <a:rPr lang="en-US" sz="1000" i="1" dirty="0"/>
              <a:t>Mon. </a:t>
            </a:r>
            <a:r>
              <a:rPr lang="en-US" sz="1000" i="1" dirty="0" err="1"/>
              <a:t>Wea</a:t>
            </a:r>
            <a:r>
              <a:rPr lang="en-US" sz="1000" i="1" dirty="0"/>
              <a:t>. Rev</a:t>
            </a:r>
            <a:r>
              <a:rPr lang="en-US" sz="1000" dirty="0"/>
              <a:t>., </a:t>
            </a:r>
            <a:r>
              <a:rPr lang="en-US" sz="1000" b="1" dirty="0"/>
              <a:t>129</a:t>
            </a:r>
            <a:r>
              <a:rPr lang="en-US" sz="1000" dirty="0"/>
              <a:t>, 1021-1041. </a:t>
            </a:r>
          </a:p>
          <a:p>
            <a:endParaRPr lang="en-US" sz="1000" dirty="0"/>
          </a:p>
          <a:p>
            <a:r>
              <a:rPr lang="en-US" sz="1000" dirty="0" err="1"/>
              <a:t>Hénin</a:t>
            </a:r>
            <a:r>
              <a:rPr lang="en-US" sz="1000" dirty="0"/>
              <a:t>, R., 2015: Dynamics of </a:t>
            </a:r>
            <a:r>
              <a:rPr lang="en-US" sz="1000" dirty="0" err="1"/>
              <a:t>Boara</a:t>
            </a:r>
            <a:r>
              <a:rPr lang="en-US" sz="1000" dirty="0"/>
              <a:t> wind over the Adriatic Sea: Atmospheric water balance and role of air-sea fluxes and orography. </a:t>
            </a:r>
            <a:r>
              <a:rPr lang="en-US" sz="1000" dirty="0" err="1"/>
              <a:t>Università</a:t>
            </a:r>
            <a:r>
              <a:rPr lang="en-US" sz="1000" dirty="0"/>
              <a:t> di Bologna. </a:t>
            </a:r>
            <a:r>
              <a:rPr lang="en-US" sz="1000" dirty="0">
                <a:hlinkClick r:id="rId3"/>
              </a:rPr>
              <a:t>http://amslaurea.unibo.it/8915/1/Henin_Riccardo_tesi.pdf</a:t>
            </a:r>
            <a:r>
              <a:rPr lang="en-US" sz="1000" dirty="0"/>
              <a:t>. </a:t>
            </a:r>
          </a:p>
          <a:p>
            <a:endParaRPr lang="en-US" sz="1000" dirty="0"/>
          </a:p>
          <a:p>
            <a:r>
              <a:rPr lang="en-US" sz="1000" dirty="0" err="1"/>
              <a:t>Schwerdtfeger</a:t>
            </a:r>
            <a:r>
              <a:rPr lang="en-US" sz="1000" dirty="0"/>
              <a:t>, W., 1975: The effect of the Antarctic peninsula on the temperature regime of the Weddell Sea. </a:t>
            </a:r>
            <a:r>
              <a:rPr lang="en-US" sz="1000" i="1" dirty="0"/>
              <a:t>Mon. </a:t>
            </a:r>
            <a:r>
              <a:rPr lang="en-US" sz="1000" i="1" dirty="0" err="1"/>
              <a:t>Wea</a:t>
            </a:r>
            <a:r>
              <a:rPr lang="en-US" sz="1000" i="1" dirty="0"/>
              <a:t>. Rev</a:t>
            </a:r>
            <a:r>
              <a:rPr lang="en-US" sz="1000" dirty="0"/>
              <a:t>., </a:t>
            </a:r>
            <a:r>
              <a:rPr lang="en-US" sz="1000" b="1" dirty="0"/>
              <a:t>103</a:t>
            </a:r>
            <a:r>
              <a:rPr lang="en-US" sz="1000" dirty="0"/>
              <a:t>, 45-51.</a:t>
            </a:r>
          </a:p>
          <a:p>
            <a:endParaRPr lang="en-US" sz="1000" dirty="0"/>
          </a:p>
          <a:p>
            <a:r>
              <a:rPr lang="en-US" sz="1000" dirty="0" err="1"/>
              <a:t>Steenburgh</a:t>
            </a:r>
            <a:r>
              <a:rPr lang="en-US" sz="1000" dirty="0"/>
              <a:t>, W. J., C. F. Mass, and S. A. Ferguson, 1997: The influence of terrain-induced circulations on wintertime temperature and snow level in the Washington Cascades. </a:t>
            </a:r>
            <a:r>
              <a:rPr lang="en-US" sz="1000" i="1" dirty="0" err="1"/>
              <a:t>Wea</a:t>
            </a:r>
            <a:r>
              <a:rPr lang="en-US" sz="1000" i="1" dirty="0"/>
              <a:t>. Forecasting</a:t>
            </a:r>
            <a:r>
              <a:rPr lang="en-US" sz="1000" dirty="0"/>
              <a:t>, </a:t>
            </a:r>
            <a:r>
              <a:rPr lang="en-US" sz="1000" b="1" dirty="0"/>
              <a:t>12</a:t>
            </a:r>
            <a:r>
              <a:rPr lang="en-US" sz="1000" dirty="0"/>
              <a:t>, 208-227.</a:t>
            </a:r>
          </a:p>
        </p:txBody>
      </p:sp>
    </p:spTree>
    <p:extLst>
      <p:ext uri="{BB962C8B-B14F-4D97-AF65-F5344CB8AC3E}">
        <p14:creationId xmlns:p14="http://schemas.microsoft.com/office/powerpoint/2010/main" val="325859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687A-9998-574B-BF9D-2C4B0681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51DE5-64DE-B044-AB59-1C6EC3B52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52" y="1252020"/>
            <a:ext cx="6502495" cy="49301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0ECBA4-8DD1-314B-8C72-92894B714EEF}"/>
              </a:ext>
            </a:extLst>
          </p:cNvPr>
          <p:cNvSpPr/>
          <p:nvPr/>
        </p:nvSpPr>
        <p:spPr>
          <a:xfrm rot="21111920">
            <a:off x="6653939" y="2975675"/>
            <a:ext cx="67159" cy="144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E8A003-8378-E64C-B942-AEFCF868B3F2}"/>
              </a:ext>
            </a:extLst>
          </p:cNvPr>
          <p:cNvCxnSpPr>
            <a:stCxn id="6" idx="6"/>
          </p:cNvCxnSpPr>
          <p:nvPr/>
        </p:nvCxnSpPr>
        <p:spPr>
          <a:xfrm>
            <a:off x="6720760" y="3043248"/>
            <a:ext cx="284474" cy="139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06C86A-C591-B141-B535-B2B45906E925}"/>
              </a:ext>
            </a:extLst>
          </p:cNvPr>
          <p:cNvSpPr txBox="1"/>
          <p:nvPr/>
        </p:nvSpPr>
        <p:spPr>
          <a:xfrm>
            <a:off x="6963964" y="3115416"/>
            <a:ext cx="129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Lee and </a:t>
            </a:r>
            <a:r>
              <a:rPr lang="en-US" sz="1200" dirty="0" err="1">
                <a:solidFill>
                  <a:srgbClr val="FFFF00"/>
                </a:solidFill>
              </a:rPr>
              <a:t>Xue</a:t>
            </a:r>
            <a:r>
              <a:rPr lang="en-US" sz="1200" dirty="0">
                <a:solidFill>
                  <a:srgbClr val="FFFF00"/>
                </a:solidFill>
              </a:rPr>
              <a:t> 2013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C5241-37E0-A846-8891-C7A9107C13F3}"/>
              </a:ext>
            </a:extLst>
          </p:cNvPr>
          <p:cNvSpPr/>
          <p:nvPr/>
        </p:nvSpPr>
        <p:spPr>
          <a:xfrm rot="2151228">
            <a:off x="2976119" y="2921656"/>
            <a:ext cx="79220" cy="28281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D4BA2A-2842-304C-BD7F-D6353D483843}"/>
              </a:ext>
            </a:extLst>
          </p:cNvPr>
          <p:cNvCxnSpPr>
            <a:cxnSpLocks/>
          </p:cNvCxnSpPr>
          <p:nvPr/>
        </p:nvCxnSpPr>
        <p:spPr>
          <a:xfrm>
            <a:off x="3053324" y="3102957"/>
            <a:ext cx="150986" cy="979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7324F8-619E-8741-80A6-AE4D2FF37A9F}"/>
              </a:ext>
            </a:extLst>
          </p:cNvPr>
          <p:cNvSpPr txBox="1"/>
          <p:nvPr/>
        </p:nvSpPr>
        <p:spPr>
          <a:xfrm>
            <a:off x="3104907" y="3125357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Bell and </a:t>
            </a:r>
            <a:r>
              <a:rPr lang="en-US" sz="1200" dirty="0" err="1">
                <a:solidFill>
                  <a:srgbClr val="FFFF00"/>
                </a:solidFill>
              </a:rPr>
              <a:t>Bosart</a:t>
            </a:r>
            <a:r>
              <a:rPr lang="en-US" sz="1200" dirty="0">
                <a:solidFill>
                  <a:srgbClr val="FFFF00"/>
                </a:solidFill>
              </a:rPr>
              <a:t> 1988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6A086A-2E7D-244F-BF07-4A961EB64B0F}"/>
              </a:ext>
            </a:extLst>
          </p:cNvPr>
          <p:cNvSpPr/>
          <p:nvPr/>
        </p:nvSpPr>
        <p:spPr>
          <a:xfrm rot="934680">
            <a:off x="2233867" y="2797031"/>
            <a:ext cx="70774" cy="1209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82148-9A78-8D4D-B9E5-93CB08CE2126}"/>
              </a:ext>
            </a:extLst>
          </p:cNvPr>
          <p:cNvSpPr txBox="1"/>
          <p:nvPr/>
        </p:nvSpPr>
        <p:spPr>
          <a:xfrm>
            <a:off x="387774" y="2869250"/>
            <a:ext cx="159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Steenburgh</a:t>
            </a:r>
            <a:r>
              <a:rPr lang="en-US" sz="1200" dirty="0">
                <a:solidFill>
                  <a:srgbClr val="FFFF00"/>
                </a:solidFill>
              </a:rPr>
              <a:t> et al. 1997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B02A0B-2680-3348-8030-7D42FF51695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1984878" y="2857062"/>
            <a:ext cx="251796" cy="1506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2A22F7A-6727-8640-8D56-154C0D7EBB78}"/>
              </a:ext>
            </a:extLst>
          </p:cNvPr>
          <p:cNvSpPr/>
          <p:nvPr/>
        </p:nvSpPr>
        <p:spPr>
          <a:xfrm>
            <a:off x="2504029" y="2971651"/>
            <a:ext cx="70774" cy="1209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2B7AFB-B5BC-9447-929B-26E88D9839AE}"/>
              </a:ext>
            </a:extLst>
          </p:cNvPr>
          <p:cNvCxnSpPr>
            <a:cxnSpLocks/>
          </p:cNvCxnSpPr>
          <p:nvPr/>
        </p:nvCxnSpPr>
        <p:spPr>
          <a:xfrm flipH="1">
            <a:off x="2244454" y="3070905"/>
            <a:ext cx="251796" cy="1506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DF020D-A4FE-8740-AC2E-C37E02ACB2A3}"/>
              </a:ext>
            </a:extLst>
          </p:cNvPr>
          <p:cNvSpPr txBox="1"/>
          <p:nvPr/>
        </p:nvSpPr>
        <p:spPr>
          <a:xfrm>
            <a:off x="1428814" y="3146249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Dunn 1987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34DD58-535B-E94C-BA8D-10FBBE0CDA59}"/>
              </a:ext>
            </a:extLst>
          </p:cNvPr>
          <p:cNvSpPr/>
          <p:nvPr/>
        </p:nvSpPr>
        <p:spPr>
          <a:xfrm>
            <a:off x="3273169" y="5398801"/>
            <a:ext cx="120959" cy="48538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A8CF58-0347-4041-9873-F50360DE4E86}"/>
              </a:ext>
            </a:extLst>
          </p:cNvPr>
          <p:cNvSpPr txBox="1"/>
          <p:nvPr/>
        </p:nvSpPr>
        <p:spPr>
          <a:xfrm>
            <a:off x="3394128" y="5364496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Schwerdtfeger</a:t>
            </a:r>
            <a:r>
              <a:rPr lang="en-US" sz="1200" dirty="0">
                <a:solidFill>
                  <a:srgbClr val="FFFF00"/>
                </a:solidFill>
              </a:rPr>
              <a:t> 1975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CE47CB-9BB2-8641-BA50-E0924B6C6FC2}"/>
              </a:ext>
            </a:extLst>
          </p:cNvPr>
          <p:cNvSpPr/>
          <p:nvPr/>
        </p:nvSpPr>
        <p:spPr>
          <a:xfrm rot="884494" flipH="1">
            <a:off x="3214686" y="4167662"/>
            <a:ext cx="61300" cy="4796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82A2F-6E3B-1B4F-90FE-E772DC1BBCA2}"/>
              </a:ext>
            </a:extLst>
          </p:cNvPr>
          <p:cNvSpPr txBox="1"/>
          <p:nvPr/>
        </p:nvSpPr>
        <p:spPr>
          <a:xfrm>
            <a:off x="3394128" y="4454534"/>
            <a:ext cx="1583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Prince and Evans 2018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93428A-CEF0-D54C-A04A-AC499891BEF0}"/>
              </a:ext>
            </a:extLst>
          </p:cNvPr>
          <p:cNvCxnSpPr>
            <a:cxnSpLocks/>
          </p:cNvCxnSpPr>
          <p:nvPr/>
        </p:nvCxnSpPr>
        <p:spPr>
          <a:xfrm>
            <a:off x="3273169" y="4440888"/>
            <a:ext cx="150986" cy="979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DFA77EF-0E6C-5044-9EAB-5C04D7844AC6}"/>
              </a:ext>
            </a:extLst>
          </p:cNvPr>
          <p:cNvSpPr txBox="1"/>
          <p:nvPr/>
        </p:nvSpPr>
        <p:spPr>
          <a:xfrm>
            <a:off x="4877297" y="2256520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Hénin</a:t>
            </a:r>
            <a:r>
              <a:rPr lang="en-US" sz="1200" dirty="0">
                <a:solidFill>
                  <a:srgbClr val="FFFF00"/>
                </a:solidFill>
              </a:rPr>
              <a:t> 2015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6BDCB8-9B05-214D-81B5-5DD7724F6AD5}"/>
              </a:ext>
            </a:extLst>
          </p:cNvPr>
          <p:cNvCxnSpPr>
            <a:cxnSpLocks/>
          </p:cNvCxnSpPr>
          <p:nvPr/>
        </p:nvCxnSpPr>
        <p:spPr>
          <a:xfrm flipH="1">
            <a:off x="4725394" y="2515819"/>
            <a:ext cx="303806" cy="2996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62B264B-01BF-6943-BE21-F5B5AE5FE3EB}"/>
              </a:ext>
            </a:extLst>
          </p:cNvPr>
          <p:cNvSpPr/>
          <p:nvPr/>
        </p:nvSpPr>
        <p:spPr>
          <a:xfrm rot="19354206">
            <a:off x="4660810" y="2768660"/>
            <a:ext cx="70774" cy="1209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67C4-0FB1-8D4F-9AA4-C1103BAD256E}"/>
              </a:ext>
            </a:extLst>
          </p:cNvPr>
          <p:cNvSpPr/>
          <p:nvPr/>
        </p:nvSpPr>
        <p:spPr>
          <a:xfrm rot="15364001">
            <a:off x="4523262" y="2835395"/>
            <a:ext cx="63101" cy="945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0188D5-1947-8A48-B57E-4003989AC809}"/>
              </a:ext>
            </a:extLst>
          </p:cNvPr>
          <p:cNvCxnSpPr>
            <a:cxnSpLocks/>
          </p:cNvCxnSpPr>
          <p:nvPr/>
        </p:nvCxnSpPr>
        <p:spPr>
          <a:xfrm flipH="1" flipV="1">
            <a:off x="4592593" y="2897625"/>
            <a:ext cx="132801" cy="1590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46094E-3D3A-3C4E-8D09-86F6ABEF57C4}"/>
              </a:ext>
            </a:extLst>
          </p:cNvPr>
          <p:cNvSpPr txBox="1"/>
          <p:nvPr/>
        </p:nvSpPr>
        <p:spPr>
          <a:xfrm>
            <a:off x="4659735" y="2931836"/>
            <a:ext cx="926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Houze</a:t>
            </a:r>
            <a:r>
              <a:rPr lang="en-US" sz="1200" dirty="0">
                <a:solidFill>
                  <a:srgbClr val="FFFF00"/>
                </a:solidFill>
              </a:rPr>
              <a:t> 2012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3FEA50-6EBB-3048-94A1-DEDD8193D16F}"/>
              </a:ext>
            </a:extLst>
          </p:cNvPr>
          <p:cNvSpPr/>
          <p:nvPr/>
        </p:nvSpPr>
        <p:spPr>
          <a:xfrm rot="1650107">
            <a:off x="7453308" y="4624040"/>
            <a:ext cx="67159" cy="144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DD65AB-9E3E-744D-9EE1-A039F5A13863}"/>
              </a:ext>
            </a:extLst>
          </p:cNvPr>
          <p:cNvCxnSpPr>
            <a:cxnSpLocks/>
          </p:cNvCxnSpPr>
          <p:nvPr/>
        </p:nvCxnSpPr>
        <p:spPr>
          <a:xfrm flipH="1">
            <a:off x="7209693" y="4760350"/>
            <a:ext cx="231187" cy="16334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B05CEDE-785A-7446-BAEC-E326B453C86F}"/>
              </a:ext>
            </a:extLst>
          </p:cNvPr>
          <p:cNvSpPr txBox="1"/>
          <p:nvPr/>
        </p:nvSpPr>
        <p:spPr>
          <a:xfrm>
            <a:off x="5586335" y="4822127"/>
            <a:ext cx="1737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Linacre and </a:t>
            </a:r>
            <a:r>
              <a:rPr lang="en-US" sz="1200" dirty="0" err="1">
                <a:solidFill>
                  <a:srgbClr val="FFFF00"/>
                </a:solidFill>
              </a:rPr>
              <a:t>Geerts</a:t>
            </a:r>
            <a:r>
              <a:rPr lang="en-US" sz="1200" dirty="0">
                <a:solidFill>
                  <a:srgbClr val="FFFF00"/>
                </a:solidFill>
              </a:rPr>
              <a:t> 1997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D9F200-C409-5D4E-BF24-5699CEC0B9D4}"/>
              </a:ext>
            </a:extLst>
          </p:cNvPr>
          <p:cNvSpPr/>
          <p:nvPr/>
        </p:nvSpPr>
        <p:spPr>
          <a:xfrm rot="2151228">
            <a:off x="3682223" y="2124095"/>
            <a:ext cx="79220" cy="28281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426BE3-8685-844D-BFC2-06C9D18A0719}"/>
              </a:ext>
            </a:extLst>
          </p:cNvPr>
          <p:cNvCxnSpPr>
            <a:cxnSpLocks/>
          </p:cNvCxnSpPr>
          <p:nvPr/>
        </p:nvCxnSpPr>
        <p:spPr>
          <a:xfrm flipV="1">
            <a:off x="3799070" y="1965689"/>
            <a:ext cx="358125" cy="20226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44FB8BB-67A2-204D-8A40-E5C4228491AD}"/>
              </a:ext>
            </a:extLst>
          </p:cNvPr>
          <p:cNvSpPr txBox="1"/>
          <p:nvPr/>
        </p:nvSpPr>
        <p:spPr>
          <a:xfrm>
            <a:off x="4113235" y="1736826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Jung and </a:t>
            </a:r>
            <a:r>
              <a:rPr lang="en-US" sz="1200" dirty="0" err="1">
                <a:solidFill>
                  <a:srgbClr val="FFFF00"/>
                </a:solidFill>
              </a:rPr>
              <a:t>Rhines</a:t>
            </a:r>
            <a:r>
              <a:rPr lang="en-US" sz="1200" dirty="0">
                <a:solidFill>
                  <a:srgbClr val="FFFF00"/>
                </a:solidFill>
              </a:rPr>
              <a:t> 2007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8ABB36-0962-6348-B5DC-4A1FEE3B4D88}"/>
              </a:ext>
            </a:extLst>
          </p:cNvPr>
          <p:cNvSpPr txBox="1"/>
          <p:nvPr/>
        </p:nvSpPr>
        <p:spPr>
          <a:xfrm>
            <a:off x="3816127" y="6236315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many others</a:t>
            </a:r>
          </a:p>
        </p:txBody>
      </p:sp>
    </p:spTree>
    <p:extLst>
      <p:ext uri="{BB962C8B-B14F-4D97-AF65-F5344CB8AC3E}">
        <p14:creationId xmlns:p14="http://schemas.microsoft.com/office/powerpoint/2010/main" val="7543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855" y="1781099"/>
            <a:ext cx="5075678" cy="3256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Air Damming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1596" y="5082034"/>
            <a:ext cx="4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“In America, the ice storm is an event,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and it is not an event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which one is careless about”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- Mark Twain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3777" y="1781099"/>
            <a:ext cx="3824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err="1">
                <a:solidFill>
                  <a:schemeClr val="bg1"/>
                </a:solidFill>
              </a:rPr>
              <a:t>www.concordlibrary.org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scollect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fin_aids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dpw.html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B918569-5BDC-3944-84E3-59AC2F0C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19146" cy="4525963"/>
          </a:xfrm>
        </p:spPr>
        <p:txBody>
          <a:bodyPr>
            <a:normAutofit/>
          </a:bodyPr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Locally low temperatures</a:t>
            </a:r>
          </a:p>
          <a:p>
            <a:pPr lvl="1"/>
            <a:r>
              <a:rPr lang="en-US" dirty="0"/>
              <a:t>Sleet, snow, or freezing rain</a:t>
            </a:r>
          </a:p>
          <a:p>
            <a:pPr lvl="1"/>
            <a:r>
              <a:rPr lang="en-US" dirty="0"/>
              <a:t>Fog and stratus</a:t>
            </a:r>
          </a:p>
          <a:p>
            <a:pPr lvl="1"/>
            <a:r>
              <a:rPr lang="en-US" dirty="0"/>
              <a:t>Enhancement of gap winds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4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Air Damming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174" y="5654916"/>
            <a:ext cx="833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Median annual hours of freezing rain 1976–1990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1991" y="6550721"/>
            <a:ext cx="1496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Cortinas</a:t>
            </a:r>
            <a:r>
              <a:rPr lang="en-US" sz="1200" dirty="0"/>
              <a:t> et al. (2004)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7414"/>
          <a:stretch/>
        </p:blipFill>
        <p:spPr>
          <a:xfrm>
            <a:off x="2057521" y="1713285"/>
            <a:ext cx="5028958" cy="39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Appalachian Cold Air Damming</a:t>
            </a:r>
          </a:p>
        </p:txBody>
      </p:sp>
    </p:spTree>
    <p:extLst>
      <p:ext uri="{BB962C8B-B14F-4D97-AF65-F5344CB8AC3E}">
        <p14:creationId xmlns:p14="http://schemas.microsoft.com/office/powerpoint/2010/main" val="17292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Appalachian Cold Air Damming</a:t>
            </a:r>
          </a:p>
        </p:txBody>
      </p:sp>
      <p:pic>
        <p:nvPicPr>
          <p:cNvPr id="4" name="Picture 4" descr="BB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969" r="4312" b="10393"/>
          <a:stretch>
            <a:fillRect/>
          </a:stretch>
        </p:blipFill>
        <p:spPr bwMode="auto">
          <a:xfrm>
            <a:off x="452196" y="1450976"/>
            <a:ext cx="2994025" cy="42243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B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2217" b="34163"/>
          <a:stretch>
            <a:fillRect/>
          </a:stretch>
        </p:blipFill>
        <p:spPr bwMode="auto">
          <a:xfrm>
            <a:off x="3520834" y="1450976"/>
            <a:ext cx="5314950" cy="33258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17534214">
            <a:off x="1540428" y="3140869"/>
            <a:ext cx="189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0" cap="sq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</a:rPr>
              <a:t>Damming Region</a:t>
            </a: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463434" y="1836738"/>
            <a:ext cx="1570037" cy="2579688"/>
          </a:xfrm>
          <a:custGeom>
            <a:avLst/>
            <a:gdLst>
              <a:gd name="T0" fmla="*/ 384 w 989"/>
              <a:gd name="T1" fmla="*/ 1129 h 1625"/>
              <a:gd name="T2" fmla="*/ 597 w 989"/>
              <a:gd name="T3" fmla="*/ 806 h 1625"/>
              <a:gd name="T4" fmla="*/ 741 w 989"/>
              <a:gd name="T5" fmla="*/ 258 h 1625"/>
              <a:gd name="T6" fmla="*/ 885 w 989"/>
              <a:gd name="T7" fmla="*/ 18 h 1625"/>
              <a:gd name="T8" fmla="*/ 981 w 989"/>
              <a:gd name="T9" fmla="*/ 148 h 1625"/>
              <a:gd name="T10" fmla="*/ 933 w 989"/>
              <a:gd name="T11" fmla="*/ 525 h 1625"/>
              <a:gd name="T12" fmla="*/ 905 w 989"/>
              <a:gd name="T13" fmla="*/ 998 h 1625"/>
              <a:gd name="T14" fmla="*/ 494 w 989"/>
              <a:gd name="T15" fmla="*/ 1526 h 1625"/>
              <a:gd name="T16" fmla="*/ 55 w 989"/>
              <a:gd name="T17" fmla="*/ 1595 h 1625"/>
              <a:gd name="T18" fmla="*/ 165 w 989"/>
              <a:gd name="T19" fmla="*/ 1348 h 1625"/>
              <a:gd name="T20" fmla="*/ 384 w 989"/>
              <a:gd name="T21" fmla="*/ 1129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89" h="1625">
                <a:moveTo>
                  <a:pt x="384" y="1129"/>
                </a:moveTo>
                <a:cubicBezTo>
                  <a:pt x="456" y="1039"/>
                  <a:pt x="538" y="951"/>
                  <a:pt x="597" y="806"/>
                </a:cubicBezTo>
                <a:cubicBezTo>
                  <a:pt x="656" y="661"/>
                  <a:pt x="693" y="389"/>
                  <a:pt x="741" y="258"/>
                </a:cubicBezTo>
                <a:cubicBezTo>
                  <a:pt x="789" y="127"/>
                  <a:pt x="845" y="36"/>
                  <a:pt x="885" y="18"/>
                </a:cubicBezTo>
                <a:cubicBezTo>
                  <a:pt x="925" y="0"/>
                  <a:pt x="973" y="64"/>
                  <a:pt x="981" y="148"/>
                </a:cubicBezTo>
                <a:cubicBezTo>
                  <a:pt x="989" y="232"/>
                  <a:pt x="946" y="383"/>
                  <a:pt x="933" y="525"/>
                </a:cubicBezTo>
                <a:cubicBezTo>
                  <a:pt x="920" y="667"/>
                  <a:pt x="978" y="831"/>
                  <a:pt x="905" y="998"/>
                </a:cubicBezTo>
                <a:cubicBezTo>
                  <a:pt x="832" y="1165"/>
                  <a:pt x="636" y="1427"/>
                  <a:pt x="494" y="1526"/>
                </a:cubicBezTo>
                <a:cubicBezTo>
                  <a:pt x="352" y="1625"/>
                  <a:pt x="110" y="1625"/>
                  <a:pt x="55" y="1595"/>
                </a:cubicBezTo>
                <a:cubicBezTo>
                  <a:pt x="0" y="1565"/>
                  <a:pt x="110" y="1427"/>
                  <a:pt x="165" y="1348"/>
                </a:cubicBezTo>
                <a:cubicBezTo>
                  <a:pt x="220" y="1269"/>
                  <a:pt x="312" y="1219"/>
                  <a:pt x="384" y="1129"/>
                </a:cubicBezTo>
                <a:close/>
              </a:path>
            </a:pathLst>
          </a:custGeom>
          <a:noFill/>
          <a:ln w="31750" cap="sq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0834" y="4877192"/>
            <a:ext cx="531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Occurs frequently east of Appalachians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Events most common from Dec–Mar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423" y="6550721"/>
            <a:ext cx="15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Bell and </a:t>
            </a:r>
            <a:r>
              <a:rPr lang="en-US" sz="1200" dirty="0" err="1"/>
              <a:t>Bosart</a:t>
            </a:r>
            <a:r>
              <a:rPr lang="en-US" sz="1200" dirty="0"/>
              <a:t> (1988)</a:t>
            </a:r>
          </a:p>
        </p:txBody>
      </p:sp>
    </p:spTree>
    <p:extLst>
      <p:ext uri="{BB962C8B-B14F-4D97-AF65-F5344CB8AC3E}">
        <p14:creationId xmlns:p14="http://schemas.microsoft.com/office/powerpoint/2010/main" val="318909890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{BDE8AA51-C178-9B48-A76C-CE7DF00D3937}tf10001073</Template>
  <TotalTime>7703</TotalTime>
  <Words>1979</Words>
  <Application>Microsoft Macintosh PowerPoint</Application>
  <PresentationFormat>On-screen Show (4:3)</PresentationFormat>
  <Paragraphs>315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Times New Roman</vt:lpstr>
      <vt:lpstr>Black</vt:lpstr>
      <vt:lpstr>Cold Air Damming VU2: Course Number 707813</vt:lpstr>
      <vt:lpstr>Learning Objectives</vt:lpstr>
      <vt:lpstr>Introduction</vt:lpstr>
      <vt:lpstr>Cold Air Damming</vt:lpstr>
      <vt:lpstr>Where</vt:lpstr>
      <vt:lpstr>Cold Air Damming</vt:lpstr>
      <vt:lpstr>Cold Air Damming</vt:lpstr>
      <vt:lpstr>Appalachian Cold Air Damming</vt:lpstr>
      <vt:lpstr>Appalachian Cold Air Damming</vt:lpstr>
      <vt:lpstr>Antecedent Conditions</vt:lpstr>
      <vt:lpstr>Antecedent Conditions</vt:lpstr>
      <vt:lpstr>Initiation Phase</vt:lpstr>
      <vt:lpstr>Initiation Phase</vt:lpstr>
      <vt:lpstr>Mature Phase</vt:lpstr>
      <vt:lpstr>Mature Phase</vt:lpstr>
      <vt:lpstr>Vertical Structure</vt:lpstr>
      <vt:lpstr>Soundings</vt:lpstr>
      <vt:lpstr>Basic Dynamics</vt:lpstr>
      <vt:lpstr>Basic Dynamics</vt:lpstr>
      <vt:lpstr>Basic Dynamics</vt:lpstr>
      <vt:lpstr>Basic Dynamics</vt:lpstr>
      <vt:lpstr>Basic Dynamics</vt:lpstr>
      <vt:lpstr>Mature Force Balance</vt:lpstr>
      <vt:lpstr>Real World Example</vt:lpstr>
      <vt:lpstr>Conceptual Model</vt:lpstr>
      <vt:lpstr>Discussion</vt:lpstr>
      <vt:lpstr>Diabatic Processes</vt:lpstr>
      <vt:lpstr>Event Types</vt:lpstr>
      <vt:lpstr>Classic Damming</vt:lpstr>
      <vt:lpstr>Hybrid Damming</vt:lpstr>
      <vt:lpstr>In-Situ Damming</vt:lpstr>
      <vt:lpstr>Erosion</vt:lpstr>
      <vt:lpstr>Gap Effects</vt:lpstr>
      <vt:lpstr>Cascades</vt:lpstr>
      <vt:lpstr>Cascades</vt:lpstr>
      <vt:lpstr>Cascade Example</vt:lpstr>
      <vt:lpstr>Cascade Example</vt:lpstr>
      <vt:lpstr>Cascade Example</vt:lpstr>
      <vt:lpstr>Cascade Example</vt:lpstr>
      <vt:lpstr>Cascade Example</vt:lpstr>
      <vt:lpstr>Summary</vt:lpstr>
      <vt:lpstr>References</vt:lpstr>
    </vt:vector>
  </TitlesOfParts>
  <Manager/>
  <Company>University of Utah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 6250: Mountain Meteorology Course Overview</dc:title>
  <dc:subject/>
  <dc:creator>Jim Steenburgh</dc:creator>
  <cp:keywords/>
  <dc:description/>
  <cp:lastModifiedBy>Jim Steenburgh</cp:lastModifiedBy>
  <cp:revision>287</cp:revision>
  <cp:lastPrinted>2018-01-03T22:07:00Z</cp:lastPrinted>
  <dcterms:created xsi:type="dcterms:W3CDTF">2015-08-17T15:04:53Z</dcterms:created>
  <dcterms:modified xsi:type="dcterms:W3CDTF">2019-04-29T06:10:39Z</dcterms:modified>
  <cp:category/>
</cp:coreProperties>
</file>