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webextensions/webextension1.xml" ContentType="application/vnd.ms-office.webextension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3"/>
  </p:notesMasterIdLst>
  <p:handoutMasterIdLst>
    <p:handoutMasterId r:id="rId74"/>
  </p:handoutMasterIdLst>
  <p:sldIdLst>
    <p:sldId id="256" r:id="rId2"/>
    <p:sldId id="262" r:id="rId3"/>
    <p:sldId id="557" r:id="rId4"/>
    <p:sldId id="558" r:id="rId5"/>
    <p:sldId id="717" r:id="rId6"/>
    <p:sldId id="559" r:id="rId7"/>
    <p:sldId id="707" r:id="rId8"/>
    <p:sldId id="709" r:id="rId9"/>
    <p:sldId id="710" r:id="rId10"/>
    <p:sldId id="711" r:id="rId11"/>
    <p:sldId id="714" r:id="rId12"/>
    <p:sldId id="712" r:id="rId13"/>
    <p:sldId id="715" r:id="rId14"/>
    <p:sldId id="722" r:id="rId15"/>
    <p:sldId id="716" r:id="rId16"/>
    <p:sldId id="719" r:id="rId17"/>
    <p:sldId id="720" r:id="rId18"/>
    <p:sldId id="611" r:id="rId19"/>
    <p:sldId id="485" r:id="rId20"/>
    <p:sldId id="488" r:id="rId21"/>
    <p:sldId id="492" r:id="rId22"/>
    <p:sldId id="554" r:id="rId23"/>
    <p:sldId id="494" r:id="rId24"/>
    <p:sldId id="495" r:id="rId25"/>
    <p:sldId id="496" r:id="rId26"/>
    <p:sldId id="412" r:id="rId27"/>
    <p:sldId id="736" r:id="rId28"/>
    <p:sldId id="737" r:id="rId29"/>
    <p:sldId id="704" r:id="rId30"/>
    <p:sldId id="705" r:id="rId31"/>
    <p:sldId id="706" r:id="rId32"/>
    <p:sldId id="473" r:id="rId33"/>
    <p:sldId id="723" r:id="rId34"/>
    <p:sldId id="724" r:id="rId35"/>
    <p:sldId id="491" r:id="rId36"/>
    <p:sldId id="614" r:id="rId37"/>
    <p:sldId id="499" r:id="rId38"/>
    <p:sldId id="673" r:id="rId39"/>
    <p:sldId id="731" r:id="rId40"/>
    <p:sldId id="732" r:id="rId41"/>
    <p:sldId id="478" r:id="rId42"/>
    <p:sldId id="729" r:id="rId43"/>
    <p:sldId id="726" r:id="rId44"/>
    <p:sldId id="727" r:id="rId45"/>
    <p:sldId id="728" r:id="rId46"/>
    <p:sldId id="730" r:id="rId47"/>
    <p:sldId id="734" r:id="rId48"/>
    <p:sldId id="733" r:id="rId49"/>
    <p:sldId id="703" r:id="rId50"/>
    <p:sldId id="619" r:id="rId51"/>
    <p:sldId id="739" r:id="rId52"/>
    <p:sldId id="725" r:id="rId53"/>
    <p:sldId id="487" r:id="rId54"/>
    <p:sldId id="497" r:id="rId55"/>
    <p:sldId id="474" r:id="rId56"/>
    <p:sldId id="498" r:id="rId57"/>
    <p:sldId id="502" r:id="rId58"/>
    <p:sldId id="503" r:id="rId59"/>
    <p:sldId id="618" r:id="rId60"/>
    <p:sldId id="617" r:id="rId61"/>
    <p:sldId id="615" r:id="rId62"/>
    <p:sldId id="622" r:id="rId63"/>
    <p:sldId id="620" r:id="rId64"/>
    <p:sldId id="742" r:id="rId65"/>
    <p:sldId id="621" r:id="rId66"/>
    <p:sldId id="743" r:id="rId67"/>
    <p:sldId id="741" r:id="rId68"/>
    <p:sldId id="740" r:id="rId69"/>
    <p:sldId id="694" r:id="rId70"/>
    <p:sldId id="701" r:id="rId71"/>
    <p:sldId id="744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46"/>
    <p:restoredTop sz="94505"/>
  </p:normalViewPr>
  <p:slideViewPr>
    <p:cSldViewPr snapToGrid="0" snapToObjects="1" showGuides="1">
      <p:cViewPr varScale="1">
        <p:scale>
          <a:sx n="120" d="100"/>
          <a:sy n="120" d="100"/>
        </p:scale>
        <p:origin x="1680" y="176"/>
      </p:cViewPr>
      <p:guideLst>
        <p:guide pos="2880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941EB-BA39-F94E-A3F4-30129ED8B38A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06F66-6F1A-D04E-B20D-E041A01F6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08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940FF-A755-0E46-AB69-30BEFD0540E5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6C637-5E95-8E4E-AE7D-285A7ABC2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05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 km MM5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C637-5E95-8E4E-AE7D-285A7ABC2F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51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C637-5E95-8E4E-AE7D-285A7ABC2FC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19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C637-5E95-8E4E-AE7D-285A7ABC2FC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83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125030-7E31-1E43-A593-DD45BADCAF22}" type="slidenum">
              <a:rPr lang="en-US"/>
              <a:pPr/>
              <a:t>55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Neiman et al. (2002-MWR).  Unblocked case. 0600 UTC 11 Jan and 0000 UTC 13 Jan 1998 </a:t>
            </a:r>
          </a:p>
        </p:txBody>
      </p:sp>
    </p:spTree>
    <p:extLst>
      <p:ext uri="{BB962C8B-B14F-4D97-AF65-F5344CB8AC3E}">
        <p14:creationId xmlns:p14="http://schemas.microsoft.com/office/powerpoint/2010/main" val="3620873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125030-7E31-1E43-A593-DD45BADCAF22}" type="slidenum">
              <a:rPr lang="en-US"/>
              <a:pPr/>
              <a:t>56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Neiman et al. (2002-MWR).  Unblocked case. 0600 UTC 11 Jan and 0000 UTC 13 Jan 1998 </a:t>
            </a:r>
          </a:p>
        </p:txBody>
      </p:sp>
    </p:spTree>
    <p:extLst>
      <p:ext uri="{BB962C8B-B14F-4D97-AF65-F5344CB8AC3E}">
        <p14:creationId xmlns:p14="http://schemas.microsoft.com/office/powerpoint/2010/main" val="2975017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2E612-14E8-2A40-BB4C-F372E793438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87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D335-FC65-1640-9F52-554D27C2365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D335-FC65-1640-9F52-554D27C2365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D335-FC65-1640-9F52-554D27C2365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D335-FC65-1640-9F52-554D27C2365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D335-FC65-1640-9F52-554D27C2365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D335-FC65-1640-9F52-554D27C2365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D335-FC65-1640-9F52-554D27C2365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D335-FC65-1640-9F52-554D27C2365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D335-FC65-1640-9F52-554D27C2365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D335-FC65-1640-9F52-554D27C2365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D335-FC65-1640-9F52-554D27C2365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CD335-FC65-1640-9F52-554D27C2365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4.emf"/><Relationship Id="rId4" Type="http://schemas.openxmlformats.org/officeDocument/2006/relationships/oleObject" Target="../embeddings/oleObject1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9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0256A4-12FC-5B45-8078-87AC9ABE3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74" b="29213"/>
          <a:stretch/>
        </p:blipFill>
        <p:spPr>
          <a:xfrm>
            <a:off x="0" y="1611436"/>
            <a:ext cx="9144000" cy="31682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5839"/>
            <a:ext cx="7772400" cy="1470025"/>
          </a:xfrm>
        </p:spPr>
        <p:txBody>
          <a:bodyPr>
            <a:noAutofit/>
          </a:bodyPr>
          <a:lstStyle/>
          <a:p>
            <a:r>
              <a:rPr lang="en-US" dirty="0"/>
              <a:t>Orographic Precipitation</a:t>
            </a:r>
            <a:br>
              <a:rPr lang="en-US" sz="3200" dirty="0"/>
            </a:br>
            <a:r>
              <a:rPr lang="en-US" sz="1800" dirty="0"/>
              <a:t>VU2: Course Number 707813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20778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Jim Steenburgh</a:t>
            </a:r>
          </a:p>
          <a:p>
            <a:r>
              <a:rPr lang="en-US" dirty="0"/>
              <a:t>Fulbright Visiting Professor of Natural Sciences</a:t>
            </a:r>
          </a:p>
          <a:p>
            <a:r>
              <a:rPr lang="en-US" dirty="0"/>
              <a:t>University of Innsbruck</a:t>
            </a:r>
          </a:p>
          <a:p>
            <a:r>
              <a:rPr lang="en-US" dirty="0"/>
              <a:t>Department of Atmospheric Sciences</a:t>
            </a:r>
          </a:p>
          <a:p>
            <a:r>
              <a:rPr lang="en-US" dirty="0"/>
              <a:t>University of Utah</a:t>
            </a:r>
          </a:p>
          <a:p>
            <a:r>
              <a:rPr lang="en-US" dirty="0" err="1"/>
              <a:t>jim.steenburgh@utah.edu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7224C6-0A42-C147-81A9-152409DBB77F}"/>
              </a:ext>
            </a:extLst>
          </p:cNvPr>
          <p:cNvSpPr txBox="1"/>
          <p:nvPr/>
        </p:nvSpPr>
        <p:spPr>
          <a:xfrm>
            <a:off x="0" y="4533491"/>
            <a:ext cx="11144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©Jim </a:t>
            </a:r>
            <a:r>
              <a:rPr lang="en-US" sz="1000" b="1" dirty="0" err="1">
                <a:solidFill>
                  <a:schemeClr val="bg1"/>
                </a:solidFill>
              </a:rPr>
              <a:t>Steenburgh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4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2193E-A007-2541-8C50-D6130CEA8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Microphysical Process and Time Scales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1645936-B4A8-A94E-B734-2FABAC1F5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838049"/>
            <a:ext cx="6350000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7B7846-17E5-454C-A841-369B6B5F3F53}"/>
              </a:ext>
            </a:extLst>
          </p:cNvPr>
          <p:cNvSpPr txBox="1"/>
          <p:nvPr/>
        </p:nvSpPr>
        <p:spPr>
          <a:xfrm>
            <a:off x="1760653" y="4888578"/>
            <a:ext cx="5622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Hydrometeor growth, transport, and fallout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C7518-F5D2-C94F-89B4-60BA44B60C85}"/>
              </a:ext>
            </a:extLst>
          </p:cNvPr>
          <p:cNvSpPr txBox="1"/>
          <p:nvPr/>
        </p:nvSpPr>
        <p:spPr>
          <a:xfrm>
            <a:off x="2436383" y="2998184"/>
            <a:ext cx="1517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Heavily Rimed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6B3CA5-702A-C047-A6F5-081304691C3D}"/>
              </a:ext>
            </a:extLst>
          </p:cNvPr>
          <p:cNvSpPr txBox="1"/>
          <p:nvPr/>
        </p:nvSpPr>
        <p:spPr>
          <a:xfrm>
            <a:off x="6041113" y="2998184"/>
            <a:ext cx="145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Lightly Rimed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2A1E56-2BE5-9C46-8EF4-BB4D35EA6CFE}"/>
              </a:ext>
            </a:extLst>
          </p:cNvPr>
          <p:cNvSpPr txBox="1"/>
          <p:nvPr/>
        </p:nvSpPr>
        <p:spPr>
          <a:xfrm>
            <a:off x="0" y="6581001"/>
            <a:ext cx="2282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Hobbs et al. (1973); </a:t>
            </a:r>
            <a:r>
              <a:rPr lang="en-US" sz="1200" dirty="0" err="1"/>
              <a:t>Houze</a:t>
            </a:r>
            <a:r>
              <a:rPr lang="en-US" sz="1200" dirty="0"/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1682005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A88C-4E61-BF45-A1AA-38DDDA6B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Dynamics of the Terrain-Induced 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502340-6F75-DE4E-9DD8-A2752E9F4216}"/>
              </a:ext>
            </a:extLst>
          </p:cNvPr>
          <p:cNvSpPr txBox="1"/>
          <p:nvPr/>
        </p:nvSpPr>
        <p:spPr>
          <a:xfrm>
            <a:off x="317500" y="1858609"/>
            <a:ext cx="850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/>
              <a:t>Ĥ</a:t>
            </a:r>
            <a:r>
              <a:rPr lang="en-US" sz="3200" dirty="0"/>
              <a:t> = </a:t>
            </a:r>
            <a:r>
              <a:rPr lang="en-US" sz="3200" i="1" dirty="0"/>
              <a:t>NH</a:t>
            </a:r>
            <a:r>
              <a:rPr lang="en-US" sz="3200" dirty="0"/>
              <a:t>/</a:t>
            </a:r>
            <a:r>
              <a:rPr lang="en-US" sz="3200" i="1" dirty="0"/>
              <a:t>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35EAA3-341F-5F43-931A-5C57B4A227E4}"/>
              </a:ext>
            </a:extLst>
          </p:cNvPr>
          <p:cNvSpPr txBox="1"/>
          <p:nvPr/>
        </p:nvSpPr>
        <p:spPr>
          <a:xfrm>
            <a:off x="89338" y="3499949"/>
            <a:ext cx="3367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Nondimensional</a:t>
            </a:r>
            <a:r>
              <a:rPr lang="en-US" dirty="0">
                <a:solidFill>
                  <a:srgbClr val="FFFF00"/>
                </a:solidFill>
              </a:rPr>
              <a:t> Mountain Height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(inverse Froude number)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D2784B-E7DA-354A-B0BE-70B2D01C4186}"/>
              </a:ext>
            </a:extLst>
          </p:cNvPr>
          <p:cNvSpPr txBox="1"/>
          <p:nvPr/>
        </p:nvSpPr>
        <p:spPr>
          <a:xfrm>
            <a:off x="2097917" y="4178134"/>
            <a:ext cx="245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Brunt–</a:t>
            </a:r>
            <a:r>
              <a:rPr lang="en-US" dirty="0" err="1">
                <a:solidFill>
                  <a:srgbClr val="FFFF00"/>
                </a:solidFill>
              </a:rPr>
              <a:t>Väsälä</a:t>
            </a:r>
            <a:r>
              <a:rPr lang="en-US" dirty="0">
                <a:solidFill>
                  <a:srgbClr val="FFFF00"/>
                </a:solidFill>
              </a:rPr>
              <a:t> Frequency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6678706-148C-B14B-87C7-FF76CD9A2459}"/>
              </a:ext>
            </a:extLst>
          </p:cNvPr>
          <p:cNvSpPr txBox="1"/>
          <p:nvPr/>
        </p:nvSpPr>
        <p:spPr>
          <a:xfrm>
            <a:off x="5048742" y="4178134"/>
            <a:ext cx="1775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Mountain Height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7E1F3B9-1B83-2D4E-B0BC-DCD2B6E85F9D}"/>
              </a:ext>
            </a:extLst>
          </p:cNvPr>
          <p:cNvCxnSpPr>
            <a:cxnSpLocks/>
          </p:cNvCxnSpPr>
          <p:nvPr/>
        </p:nvCxnSpPr>
        <p:spPr>
          <a:xfrm flipV="1">
            <a:off x="2091558" y="2411855"/>
            <a:ext cx="1576551" cy="1009000"/>
          </a:xfrm>
          <a:prstGeom prst="straightConnector1">
            <a:avLst/>
          </a:prstGeom>
          <a:ln w="2540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776B2B1-6AD4-3A47-9FCE-03F848153A24}"/>
              </a:ext>
            </a:extLst>
          </p:cNvPr>
          <p:cNvCxnSpPr>
            <a:cxnSpLocks/>
          </p:cNvCxnSpPr>
          <p:nvPr/>
        </p:nvCxnSpPr>
        <p:spPr>
          <a:xfrm flipV="1">
            <a:off x="3456927" y="2411855"/>
            <a:ext cx="1052012" cy="1577950"/>
          </a:xfrm>
          <a:prstGeom prst="straightConnector1">
            <a:avLst/>
          </a:prstGeom>
          <a:ln w="2540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FFDC2C7-8AA0-B84B-86E0-AB523177C36F}"/>
              </a:ext>
            </a:extLst>
          </p:cNvPr>
          <p:cNvCxnSpPr>
            <a:cxnSpLocks/>
          </p:cNvCxnSpPr>
          <p:nvPr/>
        </p:nvCxnSpPr>
        <p:spPr>
          <a:xfrm flipH="1" flipV="1">
            <a:off x="4884631" y="2411855"/>
            <a:ext cx="1052012" cy="1577950"/>
          </a:xfrm>
          <a:prstGeom prst="straightConnector1">
            <a:avLst/>
          </a:prstGeom>
          <a:ln w="2540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765860C-D818-1447-9A80-43799B35C680}"/>
              </a:ext>
            </a:extLst>
          </p:cNvPr>
          <p:cNvCxnSpPr>
            <a:cxnSpLocks/>
          </p:cNvCxnSpPr>
          <p:nvPr/>
        </p:nvCxnSpPr>
        <p:spPr>
          <a:xfrm flipH="1" flipV="1">
            <a:off x="5459148" y="2432798"/>
            <a:ext cx="1509211" cy="882086"/>
          </a:xfrm>
          <a:prstGeom prst="straightConnector1">
            <a:avLst/>
          </a:prstGeom>
          <a:ln w="2540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0535341-13DD-0843-A7C2-2E5C5ED3DB72}"/>
              </a:ext>
            </a:extLst>
          </p:cNvPr>
          <p:cNvSpPr txBox="1"/>
          <p:nvPr/>
        </p:nvSpPr>
        <p:spPr>
          <a:xfrm>
            <a:off x="5949614" y="3453782"/>
            <a:ext cx="2696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Barrier-normal wind speed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E0D7CB-8B24-394E-95F3-F958B0329916}"/>
              </a:ext>
            </a:extLst>
          </p:cNvPr>
          <p:cNvSpPr txBox="1"/>
          <p:nvPr/>
        </p:nvSpPr>
        <p:spPr>
          <a:xfrm>
            <a:off x="254439" y="4826260"/>
            <a:ext cx="850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/>
              <a:t>Ĥ</a:t>
            </a:r>
            <a:r>
              <a:rPr lang="en-US" sz="3200" i="1" baseline="-25000" dirty="0" err="1"/>
              <a:t>m</a:t>
            </a:r>
            <a:r>
              <a:rPr lang="en-US" sz="3200" dirty="0"/>
              <a:t> = </a:t>
            </a:r>
            <a:r>
              <a:rPr lang="en-US" sz="3200" i="1" dirty="0" err="1"/>
              <a:t>N</a:t>
            </a:r>
            <a:r>
              <a:rPr lang="en-US" sz="3200" i="1" baseline="-25000" dirty="0" err="1"/>
              <a:t>m</a:t>
            </a:r>
            <a:r>
              <a:rPr lang="en-US" sz="3200" i="1" dirty="0" err="1"/>
              <a:t>H</a:t>
            </a:r>
            <a:r>
              <a:rPr lang="en-US" sz="3200" dirty="0"/>
              <a:t>/</a:t>
            </a:r>
            <a:r>
              <a:rPr lang="en-US" sz="3200" i="1" dirty="0"/>
              <a:t>U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55AE7F9-E9A0-8B49-A84D-699310DEF248}"/>
              </a:ext>
            </a:extLst>
          </p:cNvPr>
          <p:cNvCxnSpPr>
            <a:cxnSpLocks/>
          </p:cNvCxnSpPr>
          <p:nvPr/>
        </p:nvCxnSpPr>
        <p:spPr>
          <a:xfrm flipV="1">
            <a:off x="4508939" y="5381578"/>
            <a:ext cx="0" cy="483194"/>
          </a:xfrm>
          <a:prstGeom prst="straightConnector1">
            <a:avLst/>
          </a:prstGeom>
          <a:ln w="2540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26B2575-2B76-8B4C-B543-79A8640E8782}"/>
              </a:ext>
            </a:extLst>
          </p:cNvPr>
          <p:cNvSpPr txBox="1"/>
          <p:nvPr/>
        </p:nvSpPr>
        <p:spPr>
          <a:xfrm>
            <a:off x="2988971" y="5892780"/>
            <a:ext cx="3039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Moist Brunt–</a:t>
            </a:r>
            <a:r>
              <a:rPr lang="en-US" dirty="0" err="1">
                <a:solidFill>
                  <a:srgbClr val="FFFF00"/>
                </a:solidFill>
              </a:rPr>
              <a:t>Väsälä</a:t>
            </a:r>
            <a:r>
              <a:rPr lang="en-US" dirty="0">
                <a:solidFill>
                  <a:srgbClr val="FFFF00"/>
                </a:solidFill>
              </a:rPr>
              <a:t> Frequency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FD051A-D7D9-B747-BF6F-DF4DDDEFF7EE}"/>
              </a:ext>
            </a:extLst>
          </p:cNvPr>
          <p:cNvSpPr txBox="1"/>
          <p:nvPr/>
        </p:nvSpPr>
        <p:spPr>
          <a:xfrm>
            <a:off x="1850029" y="1160527"/>
            <a:ext cx="5447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Flow over or around (i.e. blocked) barrier?</a:t>
            </a:r>
          </a:p>
        </p:txBody>
      </p:sp>
    </p:spTree>
    <p:extLst>
      <p:ext uri="{BB962C8B-B14F-4D97-AF65-F5344CB8AC3E}">
        <p14:creationId xmlns:p14="http://schemas.microsoft.com/office/powerpoint/2010/main" val="172794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A88C-4E61-BF45-A1AA-38DDDA6B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Dynamics of the Terrain-Induced 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502340-6F75-DE4E-9DD8-A2752E9F4216}"/>
              </a:ext>
            </a:extLst>
          </p:cNvPr>
          <p:cNvSpPr txBox="1"/>
          <p:nvPr/>
        </p:nvSpPr>
        <p:spPr>
          <a:xfrm>
            <a:off x="317500" y="1301561"/>
            <a:ext cx="850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/>
              <a:t>Ĥ</a:t>
            </a:r>
            <a:r>
              <a:rPr lang="en-US" sz="3200" dirty="0"/>
              <a:t> = </a:t>
            </a:r>
            <a:r>
              <a:rPr lang="en-US" sz="3200" i="1" dirty="0"/>
              <a:t>NH</a:t>
            </a:r>
            <a:r>
              <a:rPr lang="en-US" sz="3200" dirty="0"/>
              <a:t>/</a:t>
            </a:r>
            <a:r>
              <a:rPr lang="en-US" sz="3200" i="1" dirty="0"/>
              <a:t>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0ED182-E73C-884F-9C8C-5C899FB60376}"/>
              </a:ext>
            </a:extLst>
          </p:cNvPr>
          <p:cNvSpPr txBox="1"/>
          <p:nvPr/>
        </p:nvSpPr>
        <p:spPr>
          <a:xfrm>
            <a:off x="127000" y="2501568"/>
            <a:ext cx="4446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u="sng" dirty="0"/>
              <a:t>Blocking (</a:t>
            </a:r>
            <a:r>
              <a:rPr lang="en-US" sz="2400" i="1" u="sng" dirty="0" err="1"/>
              <a:t>Ĥ</a:t>
            </a:r>
            <a:r>
              <a:rPr lang="en-US" sz="2400" i="1" u="sng" dirty="0"/>
              <a:t> </a:t>
            </a:r>
            <a:r>
              <a:rPr lang="en-US" sz="2400" u="sng" dirty="0"/>
              <a:t>&gt; 1) </a:t>
            </a:r>
            <a:r>
              <a:rPr lang="en-US" sz="2400" i="1" u="sng" dirty="0"/>
              <a:t>favored by</a:t>
            </a:r>
            <a:endParaRPr lang="en-US" sz="2400" u="sng" dirty="0"/>
          </a:p>
          <a:p>
            <a:pPr algn="ctr"/>
            <a:r>
              <a:rPr lang="en-US" sz="2400" dirty="0"/>
              <a:t>High stability</a:t>
            </a:r>
          </a:p>
          <a:p>
            <a:pPr algn="ctr"/>
            <a:r>
              <a:rPr lang="en-US" sz="2400" dirty="0"/>
              <a:t>Large mountain</a:t>
            </a:r>
          </a:p>
          <a:p>
            <a:pPr algn="ctr"/>
            <a:r>
              <a:rPr lang="en-US" sz="2400" dirty="0"/>
              <a:t>Weak cross-barrier flow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F36590-AC37-524B-BF6C-A9251235C0B2}"/>
              </a:ext>
            </a:extLst>
          </p:cNvPr>
          <p:cNvSpPr txBox="1"/>
          <p:nvPr/>
        </p:nvSpPr>
        <p:spPr>
          <a:xfrm>
            <a:off x="4573588" y="2501568"/>
            <a:ext cx="4446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u="sng" dirty="0"/>
              <a:t>Flow over (</a:t>
            </a:r>
            <a:r>
              <a:rPr lang="en-US" sz="2400" i="1" u="sng" dirty="0" err="1"/>
              <a:t>Ĥ</a:t>
            </a:r>
            <a:r>
              <a:rPr lang="en-US" sz="2400" i="1" u="sng" dirty="0"/>
              <a:t> </a:t>
            </a:r>
            <a:r>
              <a:rPr lang="en-US" sz="2400" u="sng" dirty="0"/>
              <a:t>&lt; 1) </a:t>
            </a:r>
            <a:r>
              <a:rPr lang="en-US" sz="2400" i="1" u="sng" dirty="0"/>
              <a:t>favored by</a:t>
            </a:r>
            <a:endParaRPr lang="en-US" sz="2400" u="sng" dirty="0"/>
          </a:p>
          <a:p>
            <a:pPr algn="ctr"/>
            <a:r>
              <a:rPr lang="en-US" sz="2400" dirty="0"/>
              <a:t>Low stability</a:t>
            </a:r>
          </a:p>
          <a:p>
            <a:pPr algn="ctr"/>
            <a:r>
              <a:rPr lang="en-US" sz="2400" dirty="0"/>
              <a:t>Small mountain</a:t>
            </a:r>
          </a:p>
          <a:p>
            <a:pPr algn="ctr"/>
            <a:r>
              <a:rPr lang="en-US" sz="2400" dirty="0"/>
              <a:t>Strong cross-barrier flow</a:t>
            </a:r>
          </a:p>
        </p:txBody>
      </p:sp>
      <p:grpSp>
        <p:nvGrpSpPr>
          <p:cNvPr id="28" name="Group 17">
            <a:extLst>
              <a:ext uri="{FF2B5EF4-FFF2-40B4-BE49-F238E27FC236}">
                <a16:creationId xmlns:a16="http://schemas.microsoft.com/office/drawing/2014/main" id="{29702487-FB13-B543-99B9-F6B0675F9E39}"/>
              </a:ext>
            </a:extLst>
          </p:cNvPr>
          <p:cNvGrpSpPr>
            <a:grpSpLocks/>
          </p:cNvGrpSpPr>
          <p:nvPr/>
        </p:nvGrpSpPr>
        <p:grpSpPr bwMode="auto">
          <a:xfrm>
            <a:off x="1568568" y="4798028"/>
            <a:ext cx="2635250" cy="1187450"/>
            <a:chOff x="2633" y="1998"/>
            <a:chExt cx="1859" cy="725"/>
          </a:xfrm>
        </p:grpSpPr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D8DD26C3-7151-F54F-85F9-3F1D6AECE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3" y="1998"/>
              <a:ext cx="929" cy="723"/>
            </a:xfrm>
            <a:custGeom>
              <a:avLst/>
              <a:gdLst>
                <a:gd name="T0" fmla="*/ 0 w 929"/>
                <a:gd name="T1" fmla="*/ 717 h 723"/>
                <a:gd name="T2" fmla="*/ 388 w 929"/>
                <a:gd name="T3" fmla="*/ 670 h 723"/>
                <a:gd name="T4" fmla="*/ 647 w 929"/>
                <a:gd name="T5" fmla="*/ 400 h 723"/>
                <a:gd name="T6" fmla="*/ 799 w 929"/>
                <a:gd name="T7" fmla="*/ 94 h 723"/>
                <a:gd name="T8" fmla="*/ 929 w 929"/>
                <a:gd name="T9" fmla="*/ 0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9" h="723">
                  <a:moveTo>
                    <a:pt x="0" y="717"/>
                  </a:moveTo>
                  <a:cubicBezTo>
                    <a:pt x="140" y="720"/>
                    <a:pt x="280" y="723"/>
                    <a:pt x="388" y="670"/>
                  </a:cubicBezTo>
                  <a:cubicBezTo>
                    <a:pt x="496" y="617"/>
                    <a:pt x="578" y="496"/>
                    <a:pt x="647" y="400"/>
                  </a:cubicBezTo>
                  <a:cubicBezTo>
                    <a:pt x="716" y="304"/>
                    <a:pt x="752" y="161"/>
                    <a:pt x="799" y="94"/>
                  </a:cubicBezTo>
                  <a:cubicBezTo>
                    <a:pt x="846" y="27"/>
                    <a:pt x="887" y="13"/>
                    <a:pt x="929" y="0"/>
                  </a:cubicBezTo>
                </a:path>
              </a:pathLst>
            </a:custGeom>
            <a:noFill/>
            <a:ln w="31750" cap="sq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8384C5F0-4316-2F42-A0CB-7E846E9A0DA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563" y="2000"/>
              <a:ext cx="929" cy="723"/>
            </a:xfrm>
            <a:custGeom>
              <a:avLst/>
              <a:gdLst>
                <a:gd name="T0" fmla="*/ 0 w 929"/>
                <a:gd name="T1" fmla="*/ 717 h 723"/>
                <a:gd name="T2" fmla="*/ 388 w 929"/>
                <a:gd name="T3" fmla="*/ 670 h 723"/>
                <a:gd name="T4" fmla="*/ 647 w 929"/>
                <a:gd name="T5" fmla="*/ 400 h 723"/>
                <a:gd name="T6" fmla="*/ 799 w 929"/>
                <a:gd name="T7" fmla="*/ 94 h 723"/>
                <a:gd name="T8" fmla="*/ 929 w 929"/>
                <a:gd name="T9" fmla="*/ 0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9" h="723">
                  <a:moveTo>
                    <a:pt x="0" y="717"/>
                  </a:moveTo>
                  <a:cubicBezTo>
                    <a:pt x="140" y="720"/>
                    <a:pt x="280" y="723"/>
                    <a:pt x="388" y="670"/>
                  </a:cubicBezTo>
                  <a:cubicBezTo>
                    <a:pt x="496" y="617"/>
                    <a:pt x="578" y="496"/>
                    <a:pt x="647" y="400"/>
                  </a:cubicBezTo>
                  <a:cubicBezTo>
                    <a:pt x="716" y="304"/>
                    <a:pt x="752" y="161"/>
                    <a:pt x="799" y="94"/>
                  </a:cubicBezTo>
                  <a:cubicBezTo>
                    <a:pt x="846" y="27"/>
                    <a:pt x="887" y="13"/>
                    <a:pt x="929" y="0"/>
                  </a:cubicBezTo>
                </a:path>
              </a:pathLst>
            </a:custGeom>
            <a:noFill/>
            <a:ln w="31750" cap="sq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" name="Text Box 23">
            <a:extLst>
              <a:ext uri="{FF2B5EF4-FFF2-40B4-BE49-F238E27FC236}">
                <a16:creationId xmlns:a16="http://schemas.microsoft.com/office/drawing/2014/main" id="{D618B060-1B1C-F64C-AFA2-47E9470B9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962" y="5474790"/>
            <a:ext cx="824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xmlns="" w="31750" cap="sq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 err="1"/>
              <a:t>Ĥ</a:t>
            </a:r>
            <a:r>
              <a:rPr lang="en-US" sz="2400" i="1" dirty="0"/>
              <a:t> &lt; 1</a:t>
            </a:r>
            <a:endParaRPr lang="en-US" sz="2400" i="1" baseline="-25000" dirty="0"/>
          </a:p>
        </p:txBody>
      </p:sp>
      <p:sp>
        <p:nvSpPr>
          <p:cNvPr id="32" name="Line 25">
            <a:extLst>
              <a:ext uri="{FF2B5EF4-FFF2-40B4-BE49-F238E27FC236}">
                <a16:creationId xmlns:a16="http://schemas.microsoft.com/office/drawing/2014/main" id="{14F8C83D-AA42-AA41-88B3-AFB1AD11FB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9748" y="5349766"/>
            <a:ext cx="1249650" cy="3449"/>
          </a:xfrm>
          <a:prstGeom prst="line">
            <a:avLst/>
          </a:prstGeom>
          <a:noFill/>
          <a:ln w="31750" cap="sq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72ACE4-8BFF-524D-8A09-9B950DF98419}"/>
              </a:ext>
            </a:extLst>
          </p:cNvPr>
          <p:cNvSpPr txBox="1"/>
          <p:nvPr/>
        </p:nvSpPr>
        <p:spPr>
          <a:xfrm>
            <a:off x="300033" y="5026600"/>
            <a:ext cx="894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</a:t>
            </a:r>
            <a:r>
              <a:rPr lang="en-US" i="1" dirty="0"/>
              <a:t>N</a:t>
            </a:r>
          </a:p>
          <a:p>
            <a:r>
              <a:rPr lang="en-US" dirty="0"/>
              <a:t>Low </a:t>
            </a:r>
            <a:r>
              <a:rPr lang="en-US" i="1" dirty="0"/>
              <a:t>U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A0C251-6C3E-4C46-BAAE-E4A09530C4BC}"/>
              </a:ext>
            </a:extLst>
          </p:cNvPr>
          <p:cNvSpPr txBox="1"/>
          <p:nvPr/>
        </p:nvSpPr>
        <p:spPr>
          <a:xfrm>
            <a:off x="2020915" y="5175609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grpSp>
        <p:nvGrpSpPr>
          <p:cNvPr id="35" name="Group 17">
            <a:extLst>
              <a:ext uri="{FF2B5EF4-FFF2-40B4-BE49-F238E27FC236}">
                <a16:creationId xmlns:a16="http://schemas.microsoft.com/office/drawing/2014/main" id="{D413B409-DFD9-4544-9120-CC3F6B3965F6}"/>
              </a:ext>
            </a:extLst>
          </p:cNvPr>
          <p:cNvGrpSpPr>
            <a:grpSpLocks/>
          </p:cNvGrpSpPr>
          <p:nvPr/>
        </p:nvGrpSpPr>
        <p:grpSpPr bwMode="auto">
          <a:xfrm>
            <a:off x="5693878" y="4794752"/>
            <a:ext cx="2635250" cy="1187450"/>
            <a:chOff x="2633" y="1998"/>
            <a:chExt cx="1859" cy="725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A740E43D-2CFC-2F45-B51E-6C100CC27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3" y="1998"/>
              <a:ext cx="929" cy="723"/>
            </a:xfrm>
            <a:custGeom>
              <a:avLst/>
              <a:gdLst>
                <a:gd name="T0" fmla="*/ 0 w 929"/>
                <a:gd name="T1" fmla="*/ 717 h 723"/>
                <a:gd name="T2" fmla="*/ 388 w 929"/>
                <a:gd name="T3" fmla="*/ 670 h 723"/>
                <a:gd name="T4" fmla="*/ 647 w 929"/>
                <a:gd name="T5" fmla="*/ 400 h 723"/>
                <a:gd name="T6" fmla="*/ 799 w 929"/>
                <a:gd name="T7" fmla="*/ 94 h 723"/>
                <a:gd name="T8" fmla="*/ 929 w 929"/>
                <a:gd name="T9" fmla="*/ 0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9" h="723">
                  <a:moveTo>
                    <a:pt x="0" y="717"/>
                  </a:moveTo>
                  <a:cubicBezTo>
                    <a:pt x="140" y="720"/>
                    <a:pt x="280" y="723"/>
                    <a:pt x="388" y="670"/>
                  </a:cubicBezTo>
                  <a:cubicBezTo>
                    <a:pt x="496" y="617"/>
                    <a:pt x="578" y="496"/>
                    <a:pt x="647" y="400"/>
                  </a:cubicBezTo>
                  <a:cubicBezTo>
                    <a:pt x="716" y="304"/>
                    <a:pt x="752" y="161"/>
                    <a:pt x="799" y="94"/>
                  </a:cubicBezTo>
                  <a:cubicBezTo>
                    <a:pt x="846" y="27"/>
                    <a:pt x="887" y="13"/>
                    <a:pt x="929" y="0"/>
                  </a:cubicBezTo>
                </a:path>
              </a:pathLst>
            </a:custGeom>
            <a:noFill/>
            <a:ln w="31750" cap="sq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EDBF33A5-45F4-4E43-B2DE-5E7B45A90D1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563" y="2000"/>
              <a:ext cx="929" cy="723"/>
            </a:xfrm>
            <a:custGeom>
              <a:avLst/>
              <a:gdLst>
                <a:gd name="T0" fmla="*/ 0 w 929"/>
                <a:gd name="T1" fmla="*/ 717 h 723"/>
                <a:gd name="T2" fmla="*/ 388 w 929"/>
                <a:gd name="T3" fmla="*/ 670 h 723"/>
                <a:gd name="T4" fmla="*/ 647 w 929"/>
                <a:gd name="T5" fmla="*/ 400 h 723"/>
                <a:gd name="T6" fmla="*/ 799 w 929"/>
                <a:gd name="T7" fmla="*/ 94 h 723"/>
                <a:gd name="T8" fmla="*/ 929 w 929"/>
                <a:gd name="T9" fmla="*/ 0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9" h="723">
                  <a:moveTo>
                    <a:pt x="0" y="717"/>
                  </a:moveTo>
                  <a:cubicBezTo>
                    <a:pt x="140" y="720"/>
                    <a:pt x="280" y="723"/>
                    <a:pt x="388" y="670"/>
                  </a:cubicBezTo>
                  <a:cubicBezTo>
                    <a:pt x="496" y="617"/>
                    <a:pt x="578" y="496"/>
                    <a:pt x="647" y="400"/>
                  </a:cubicBezTo>
                  <a:cubicBezTo>
                    <a:pt x="716" y="304"/>
                    <a:pt x="752" y="161"/>
                    <a:pt x="799" y="94"/>
                  </a:cubicBezTo>
                  <a:cubicBezTo>
                    <a:pt x="846" y="27"/>
                    <a:pt x="887" y="13"/>
                    <a:pt x="929" y="0"/>
                  </a:cubicBezTo>
                </a:path>
              </a:pathLst>
            </a:custGeom>
            <a:noFill/>
            <a:ln w="31750" cap="sq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" name="Text Box 23">
            <a:extLst>
              <a:ext uri="{FF2B5EF4-FFF2-40B4-BE49-F238E27FC236}">
                <a16:creationId xmlns:a16="http://schemas.microsoft.com/office/drawing/2014/main" id="{5ADF0769-FC07-F24F-A13F-911C14A50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272" y="5471514"/>
            <a:ext cx="824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xmlns="" w="31750" cap="sq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 err="1"/>
              <a:t>Ĥ</a:t>
            </a:r>
            <a:r>
              <a:rPr lang="en-US" sz="2400" i="1" dirty="0"/>
              <a:t> &lt; 1</a:t>
            </a:r>
            <a:endParaRPr lang="en-US" sz="2400" i="1" baseline="-25000" dirty="0"/>
          </a:p>
        </p:txBody>
      </p:sp>
      <p:sp>
        <p:nvSpPr>
          <p:cNvPr id="39" name="Line 25">
            <a:extLst>
              <a:ext uri="{FF2B5EF4-FFF2-40B4-BE49-F238E27FC236}">
                <a16:creationId xmlns:a16="http://schemas.microsoft.com/office/drawing/2014/main" id="{49D1F560-F211-514B-8F9A-D654DC117D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5058" y="5346490"/>
            <a:ext cx="1249650" cy="3449"/>
          </a:xfrm>
          <a:prstGeom prst="line">
            <a:avLst/>
          </a:prstGeom>
          <a:noFill/>
          <a:ln w="31750" cap="sq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E4E762-8DC0-E847-BECB-BB6F8F317CB4}"/>
              </a:ext>
            </a:extLst>
          </p:cNvPr>
          <p:cNvSpPr txBox="1"/>
          <p:nvPr/>
        </p:nvSpPr>
        <p:spPr>
          <a:xfrm>
            <a:off x="4425343" y="5023324"/>
            <a:ext cx="898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</a:t>
            </a:r>
            <a:r>
              <a:rPr lang="en-US" i="1" dirty="0"/>
              <a:t>N</a:t>
            </a:r>
          </a:p>
          <a:p>
            <a:r>
              <a:rPr lang="en-US" dirty="0"/>
              <a:t>Large </a:t>
            </a:r>
            <a:r>
              <a:rPr lang="en-US" i="1" dirty="0"/>
              <a:t>U</a:t>
            </a:r>
          </a:p>
        </p:txBody>
      </p:sp>
      <p:sp>
        <p:nvSpPr>
          <p:cNvPr id="42" name="Line 25">
            <a:extLst>
              <a:ext uri="{FF2B5EF4-FFF2-40B4-BE49-F238E27FC236}">
                <a16:creationId xmlns:a16="http://schemas.microsoft.com/office/drawing/2014/main" id="{352B7AD9-2BA0-AC44-8464-EC63DEB49C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31676" y="4603530"/>
            <a:ext cx="472596" cy="738437"/>
          </a:xfrm>
          <a:prstGeom prst="line">
            <a:avLst/>
          </a:prstGeom>
          <a:noFill/>
          <a:ln w="31750" cap="sq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Line 25">
            <a:extLst>
              <a:ext uri="{FF2B5EF4-FFF2-40B4-BE49-F238E27FC236}">
                <a16:creationId xmlns:a16="http://schemas.microsoft.com/office/drawing/2014/main" id="{E9B3BA52-4127-BE47-8884-3DBAEA402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0312" y="4603530"/>
            <a:ext cx="558560" cy="777540"/>
          </a:xfrm>
          <a:prstGeom prst="line">
            <a:avLst/>
          </a:prstGeom>
          <a:noFill/>
          <a:ln w="31750" cap="sq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94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000DA-C6FC-E24B-9D8C-ACD34EC48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Dynamics of the Terrain-Induced Flow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7679139-B35F-B74E-8CA0-02F81ACE2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405938"/>
            <a:ext cx="4038600" cy="3158634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 err="1"/>
              <a:t>H</a:t>
            </a:r>
            <a:r>
              <a:rPr lang="en-US" i="1" baseline="-25000" dirty="0" err="1"/>
              <a:t>c</a:t>
            </a:r>
            <a:r>
              <a:rPr lang="en-US" dirty="0"/>
              <a:t> = </a:t>
            </a:r>
            <a:r>
              <a:rPr lang="en-US" i="1" dirty="0"/>
              <a:t>U</a:t>
            </a:r>
            <a:r>
              <a:rPr lang="en-US" dirty="0"/>
              <a:t>/</a:t>
            </a:r>
            <a:r>
              <a:rPr lang="en-US" i="1" dirty="0"/>
              <a:t>N</a:t>
            </a:r>
            <a:endParaRPr lang="en-US" dirty="0"/>
          </a:p>
          <a:p>
            <a:endParaRPr lang="en-US" dirty="0"/>
          </a:p>
          <a:p>
            <a:r>
              <a:rPr lang="en-US" dirty="0"/>
              <a:t>H &gt; </a:t>
            </a:r>
            <a:r>
              <a:rPr lang="en-US" i="1" dirty="0" err="1"/>
              <a:t>H</a:t>
            </a:r>
            <a:r>
              <a:rPr lang="en-US" i="1" baseline="-25000" dirty="0" err="1"/>
              <a:t>c</a:t>
            </a:r>
            <a:r>
              <a:rPr lang="en-US" dirty="0"/>
              <a:t>: Flow is blocked</a:t>
            </a:r>
          </a:p>
          <a:p>
            <a:endParaRPr lang="en-US" dirty="0"/>
          </a:p>
          <a:p>
            <a:r>
              <a:rPr lang="en-US" dirty="0"/>
              <a:t>H &lt; </a:t>
            </a:r>
            <a:r>
              <a:rPr lang="en-US" i="1" dirty="0" err="1"/>
              <a:t>H</a:t>
            </a:r>
            <a:r>
              <a:rPr lang="en-US" i="1" baseline="-25000" dirty="0" err="1"/>
              <a:t>c</a:t>
            </a:r>
            <a:r>
              <a:rPr lang="en-US" dirty="0"/>
              <a:t>: Flow surmounts barrier</a:t>
            </a:r>
          </a:p>
        </p:txBody>
      </p:sp>
      <p:grpSp>
        <p:nvGrpSpPr>
          <p:cNvPr id="5" name="Group 17">
            <a:extLst>
              <a:ext uri="{FF2B5EF4-FFF2-40B4-BE49-F238E27FC236}">
                <a16:creationId xmlns:a16="http://schemas.microsoft.com/office/drawing/2014/main" id="{92C14101-BF5A-C64B-98B3-77D5A1CD84C4}"/>
              </a:ext>
            </a:extLst>
          </p:cNvPr>
          <p:cNvGrpSpPr>
            <a:grpSpLocks/>
          </p:cNvGrpSpPr>
          <p:nvPr/>
        </p:nvGrpSpPr>
        <p:grpSpPr bwMode="auto">
          <a:xfrm>
            <a:off x="6051550" y="2405938"/>
            <a:ext cx="2635250" cy="1187450"/>
            <a:chOff x="2633" y="1998"/>
            <a:chExt cx="1859" cy="725"/>
          </a:xfrm>
        </p:grpSpPr>
        <p:sp>
          <p:nvSpPr>
            <p:cNvPr id="6" name="Freeform 18">
              <a:extLst>
                <a:ext uri="{FF2B5EF4-FFF2-40B4-BE49-F238E27FC236}">
                  <a16:creationId xmlns:a16="http://schemas.microsoft.com/office/drawing/2014/main" id="{FDD01EAD-EF1A-6949-BCFF-EA4C6EDA2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3" y="1998"/>
              <a:ext cx="929" cy="723"/>
            </a:xfrm>
            <a:custGeom>
              <a:avLst/>
              <a:gdLst>
                <a:gd name="T0" fmla="*/ 0 w 929"/>
                <a:gd name="T1" fmla="*/ 717 h 723"/>
                <a:gd name="T2" fmla="*/ 388 w 929"/>
                <a:gd name="T3" fmla="*/ 670 h 723"/>
                <a:gd name="T4" fmla="*/ 647 w 929"/>
                <a:gd name="T5" fmla="*/ 400 h 723"/>
                <a:gd name="T6" fmla="*/ 799 w 929"/>
                <a:gd name="T7" fmla="*/ 94 h 723"/>
                <a:gd name="T8" fmla="*/ 929 w 929"/>
                <a:gd name="T9" fmla="*/ 0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9" h="723">
                  <a:moveTo>
                    <a:pt x="0" y="717"/>
                  </a:moveTo>
                  <a:cubicBezTo>
                    <a:pt x="140" y="720"/>
                    <a:pt x="280" y="723"/>
                    <a:pt x="388" y="670"/>
                  </a:cubicBezTo>
                  <a:cubicBezTo>
                    <a:pt x="496" y="617"/>
                    <a:pt x="578" y="496"/>
                    <a:pt x="647" y="400"/>
                  </a:cubicBezTo>
                  <a:cubicBezTo>
                    <a:pt x="716" y="304"/>
                    <a:pt x="752" y="161"/>
                    <a:pt x="799" y="94"/>
                  </a:cubicBezTo>
                  <a:cubicBezTo>
                    <a:pt x="846" y="27"/>
                    <a:pt x="887" y="13"/>
                    <a:pt x="929" y="0"/>
                  </a:cubicBezTo>
                </a:path>
              </a:pathLst>
            </a:custGeom>
            <a:noFill/>
            <a:ln w="31750" cap="sq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19">
              <a:extLst>
                <a:ext uri="{FF2B5EF4-FFF2-40B4-BE49-F238E27FC236}">
                  <a16:creationId xmlns:a16="http://schemas.microsoft.com/office/drawing/2014/main" id="{E2626979-2A2C-6649-9633-162AAEF7178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563" y="2000"/>
              <a:ext cx="929" cy="723"/>
            </a:xfrm>
            <a:custGeom>
              <a:avLst/>
              <a:gdLst>
                <a:gd name="T0" fmla="*/ 0 w 929"/>
                <a:gd name="T1" fmla="*/ 717 h 723"/>
                <a:gd name="T2" fmla="*/ 388 w 929"/>
                <a:gd name="T3" fmla="*/ 670 h 723"/>
                <a:gd name="T4" fmla="*/ 647 w 929"/>
                <a:gd name="T5" fmla="*/ 400 h 723"/>
                <a:gd name="T6" fmla="*/ 799 w 929"/>
                <a:gd name="T7" fmla="*/ 94 h 723"/>
                <a:gd name="T8" fmla="*/ 929 w 929"/>
                <a:gd name="T9" fmla="*/ 0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9" h="723">
                  <a:moveTo>
                    <a:pt x="0" y="717"/>
                  </a:moveTo>
                  <a:cubicBezTo>
                    <a:pt x="140" y="720"/>
                    <a:pt x="280" y="723"/>
                    <a:pt x="388" y="670"/>
                  </a:cubicBezTo>
                  <a:cubicBezTo>
                    <a:pt x="496" y="617"/>
                    <a:pt x="578" y="496"/>
                    <a:pt x="647" y="400"/>
                  </a:cubicBezTo>
                  <a:cubicBezTo>
                    <a:pt x="716" y="304"/>
                    <a:pt x="752" y="161"/>
                    <a:pt x="799" y="94"/>
                  </a:cubicBezTo>
                  <a:cubicBezTo>
                    <a:pt x="846" y="27"/>
                    <a:pt x="887" y="13"/>
                    <a:pt x="929" y="0"/>
                  </a:cubicBezTo>
                </a:path>
              </a:pathLst>
            </a:custGeom>
            <a:noFill/>
            <a:ln w="31750" cap="sq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20">
            <a:extLst>
              <a:ext uri="{FF2B5EF4-FFF2-40B4-BE49-F238E27FC236}">
                <a16:creationId xmlns:a16="http://schemas.microsoft.com/office/drawing/2014/main" id="{624F33C6-9F4A-A842-895B-A1B674142FAC}"/>
              </a:ext>
            </a:extLst>
          </p:cNvPr>
          <p:cNvGrpSpPr>
            <a:grpSpLocks/>
          </p:cNvGrpSpPr>
          <p:nvPr/>
        </p:nvGrpSpPr>
        <p:grpSpPr bwMode="auto">
          <a:xfrm>
            <a:off x="6110288" y="4536363"/>
            <a:ext cx="2635250" cy="385762"/>
            <a:chOff x="2633" y="1998"/>
            <a:chExt cx="1859" cy="725"/>
          </a:xfrm>
        </p:grpSpPr>
        <p:sp>
          <p:nvSpPr>
            <p:cNvPr id="9" name="Freeform 21">
              <a:extLst>
                <a:ext uri="{FF2B5EF4-FFF2-40B4-BE49-F238E27FC236}">
                  <a16:creationId xmlns:a16="http://schemas.microsoft.com/office/drawing/2014/main" id="{2F17271C-69C4-EA4E-B365-BC9A2ADC3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3" y="1998"/>
              <a:ext cx="929" cy="723"/>
            </a:xfrm>
            <a:custGeom>
              <a:avLst/>
              <a:gdLst>
                <a:gd name="T0" fmla="*/ 0 w 929"/>
                <a:gd name="T1" fmla="*/ 717 h 723"/>
                <a:gd name="T2" fmla="*/ 388 w 929"/>
                <a:gd name="T3" fmla="*/ 670 h 723"/>
                <a:gd name="T4" fmla="*/ 647 w 929"/>
                <a:gd name="T5" fmla="*/ 400 h 723"/>
                <a:gd name="T6" fmla="*/ 799 w 929"/>
                <a:gd name="T7" fmla="*/ 94 h 723"/>
                <a:gd name="T8" fmla="*/ 929 w 929"/>
                <a:gd name="T9" fmla="*/ 0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9" h="723">
                  <a:moveTo>
                    <a:pt x="0" y="717"/>
                  </a:moveTo>
                  <a:cubicBezTo>
                    <a:pt x="140" y="720"/>
                    <a:pt x="280" y="723"/>
                    <a:pt x="388" y="670"/>
                  </a:cubicBezTo>
                  <a:cubicBezTo>
                    <a:pt x="496" y="617"/>
                    <a:pt x="578" y="496"/>
                    <a:pt x="647" y="400"/>
                  </a:cubicBezTo>
                  <a:cubicBezTo>
                    <a:pt x="716" y="304"/>
                    <a:pt x="752" y="161"/>
                    <a:pt x="799" y="94"/>
                  </a:cubicBezTo>
                  <a:cubicBezTo>
                    <a:pt x="846" y="27"/>
                    <a:pt x="887" y="13"/>
                    <a:pt x="929" y="0"/>
                  </a:cubicBezTo>
                </a:path>
              </a:pathLst>
            </a:custGeom>
            <a:noFill/>
            <a:ln w="31750" cap="sq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2">
              <a:extLst>
                <a:ext uri="{FF2B5EF4-FFF2-40B4-BE49-F238E27FC236}">
                  <a16:creationId xmlns:a16="http://schemas.microsoft.com/office/drawing/2014/main" id="{414D50CF-A8E7-2D44-8E03-F34D9AE5203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563" y="2000"/>
              <a:ext cx="929" cy="723"/>
            </a:xfrm>
            <a:custGeom>
              <a:avLst/>
              <a:gdLst>
                <a:gd name="T0" fmla="*/ 0 w 929"/>
                <a:gd name="T1" fmla="*/ 717 h 723"/>
                <a:gd name="T2" fmla="*/ 388 w 929"/>
                <a:gd name="T3" fmla="*/ 670 h 723"/>
                <a:gd name="T4" fmla="*/ 647 w 929"/>
                <a:gd name="T5" fmla="*/ 400 h 723"/>
                <a:gd name="T6" fmla="*/ 799 w 929"/>
                <a:gd name="T7" fmla="*/ 94 h 723"/>
                <a:gd name="T8" fmla="*/ 929 w 929"/>
                <a:gd name="T9" fmla="*/ 0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9" h="723">
                  <a:moveTo>
                    <a:pt x="0" y="717"/>
                  </a:moveTo>
                  <a:cubicBezTo>
                    <a:pt x="140" y="720"/>
                    <a:pt x="280" y="723"/>
                    <a:pt x="388" y="670"/>
                  </a:cubicBezTo>
                  <a:cubicBezTo>
                    <a:pt x="496" y="617"/>
                    <a:pt x="578" y="496"/>
                    <a:pt x="647" y="400"/>
                  </a:cubicBezTo>
                  <a:cubicBezTo>
                    <a:pt x="716" y="304"/>
                    <a:pt x="752" y="161"/>
                    <a:pt x="799" y="94"/>
                  </a:cubicBezTo>
                  <a:cubicBezTo>
                    <a:pt x="846" y="27"/>
                    <a:pt x="887" y="13"/>
                    <a:pt x="929" y="0"/>
                  </a:cubicBezTo>
                </a:path>
              </a:pathLst>
            </a:custGeom>
            <a:noFill/>
            <a:ln w="31750" cap="sq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Text Box 23">
            <a:extLst>
              <a:ext uri="{FF2B5EF4-FFF2-40B4-BE49-F238E27FC236}">
                <a16:creationId xmlns:a16="http://schemas.microsoft.com/office/drawing/2014/main" id="{9098E3D0-ACC2-6B47-807A-E5AB49A54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1944" y="3082700"/>
            <a:ext cx="8620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xmlns="" w="31750" cap="sq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/>
              <a:t>H</a:t>
            </a:r>
            <a:r>
              <a:rPr lang="en-US" sz="2400" dirty="0"/>
              <a:t>&gt;</a:t>
            </a:r>
            <a:r>
              <a:rPr lang="en-US" sz="2400" i="1" dirty="0" err="1"/>
              <a:t>H</a:t>
            </a:r>
            <a:r>
              <a:rPr lang="en-US" sz="2400" i="1" baseline="-25000" dirty="0" err="1"/>
              <a:t>c</a:t>
            </a:r>
            <a:endParaRPr lang="en-US" sz="2400" i="1" baseline="-250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BD80CA72-8104-E94B-A5C4-28B7C642B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362" y="4653838"/>
            <a:ext cx="8387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xmlns="" w="31750" cap="sq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/>
              <a:t>H</a:t>
            </a:r>
            <a:r>
              <a:rPr lang="en-US" sz="2400" dirty="0"/>
              <a:t>&lt;</a:t>
            </a:r>
            <a:r>
              <a:rPr lang="en-US" sz="2400" i="1" dirty="0" err="1"/>
              <a:t>H</a:t>
            </a:r>
            <a:r>
              <a:rPr lang="en-US" sz="2400" baseline="-25000" dirty="0" err="1"/>
              <a:t>c</a:t>
            </a:r>
            <a:endParaRPr lang="en-US" sz="2400" baseline="-25000" dirty="0"/>
          </a:p>
        </p:txBody>
      </p:sp>
      <p:sp>
        <p:nvSpPr>
          <p:cNvPr id="13" name="Line 25">
            <a:extLst>
              <a:ext uri="{FF2B5EF4-FFF2-40B4-BE49-F238E27FC236}">
                <a16:creationId xmlns:a16="http://schemas.microsoft.com/office/drawing/2014/main" id="{69A8AC8A-63CD-324C-800E-B79E75B1B5A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202863"/>
            <a:ext cx="1697038" cy="0"/>
          </a:xfrm>
          <a:prstGeom prst="line">
            <a:avLst/>
          </a:prstGeom>
          <a:noFill/>
          <a:ln w="31750" cap="sq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26">
            <a:extLst>
              <a:ext uri="{FF2B5EF4-FFF2-40B4-BE49-F238E27FC236}">
                <a16:creationId xmlns:a16="http://schemas.microsoft.com/office/drawing/2014/main" id="{E803CAA7-58AB-E94E-BA13-31BE1BA83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550" y="5095163"/>
            <a:ext cx="27751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xmlns="" w="31750" cap="sq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Parcel surmounts barrier</a:t>
            </a:r>
          </a:p>
        </p:txBody>
      </p:sp>
      <p:sp>
        <p:nvSpPr>
          <p:cNvPr id="15" name="Text Box 27">
            <a:extLst>
              <a:ext uri="{FF2B5EF4-FFF2-40B4-BE49-F238E27FC236}">
                <a16:creationId xmlns:a16="http://schemas.microsoft.com/office/drawing/2014/main" id="{981E8B4C-F0E9-1D4D-811B-3DAE3863D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150" y="3620375"/>
            <a:ext cx="1684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xmlns="" w="31750" cap="sq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Parcel blocked</a:t>
            </a:r>
          </a:p>
        </p:txBody>
      </p:sp>
      <p:sp>
        <p:nvSpPr>
          <p:cNvPr id="16" name="Freeform 28">
            <a:extLst>
              <a:ext uri="{FF2B5EF4-FFF2-40B4-BE49-F238E27FC236}">
                <a16:creationId xmlns:a16="http://schemas.microsoft.com/office/drawing/2014/main" id="{5BC814A5-4589-824A-B288-EBC204AE2A73}"/>
              </a:ext>
            </a:extLst>
          </p:cNvPr>
          <p:cNvSpPr>
            <a:spLocks/>
          </p:cNvSpPr>
          <p:nvPr/>
        </p:nvSpPr>
        <p:spPr bwMode="auto">
          <a:xfrm>
            <a:off x="4965700" y="4361738"/>
            <a:ext cx="3552825" cy="438150"/>
          </a:xfrm>
          <a:custGeom>
            <a:avLst/>
            <a:gdLst>
              <a:gd name="T0" fmla="*/ 0 w 2238"/>
              <a:gd name="T1" fmla="*/ 365 h 417"/>
              <a:gd name="T2" fmla="*/ 975 w 2238"/>
              <a:gd name="T3" fmla="*/ 365 h 417"/>
              <a:gd name="T4" fmla="*/ 1385 w 2238"/>
              <a:gd name="T5" fmla="*/ 55 h 417"/>
              <a:gd name="T6" fmla="*/ 1695 w 2238"/>
              <a:gd name="T7" fmla="*/ 33 h 417"/>
              <a:gd name="T8" fmla="*/ 1928 w 2238"/>
              <a:gd name="T9" fmla="*/ 255 h 417"/>
              <a:gd name="T10" fmla="*/ 2238 w 2238"/>
              <a:gd name="T11" fmla="*/ 343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8" h="417">
                <a:moveTo>
                  <a:pt x="0" y="365"/>
                </a:moveTo>
                <a:cubicBezTo>
                  <a:pt x="372" y="391"/>
                  <a:pt x="744" y="417"/>
                  <a:pt x="975" y="365"/>
                </a:cubicBezTo>
                <a:cubicBezTo>
                  <a:pt x="1206" y="313"/>
                  <a:pt x="1265" y="110"/>
                  <a:pt x="1385" y="55"/>
                </a:cubicBezTo>
                <a:cubicBezTo>
                  <a:pt x="1505" y="0"/>
                  <a:pt x="1605" y="0"/>
                  <a:pt x="1695" y="33"/>
                </a:cubicBezTo>
                <a:cubicBezTo>
                  <a:pt x="1785" y="66"/>
                  <a:pt x="1838" y="203"/>
                  <a:pt x="1928" y="255"/>
                </a:cubicBezTo>
                <a:cubicBezTo>
                  <a:pt x="2018" y="307"/>
                  <a:pt x="2128" y="325"/>
                  <a:pt x="2238" y="343"/>
                </a:cubicBezTo>
              </a:path>
            </a:pathLst>
          </a:custGeom>
          <a:noFill/>
          <a:ln w="31750" cap="sq" cmpd="sng">
            <a:solidFill>
              <a:schemeClr val="tx2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0EE7B8-9BA9-DF4C-B04E-0447DEBA8DE1}"/>
              </a:ext>
            </a:extLst>
          </p:cNvPr>
          <p:cNvSpPr txBox="1"/>
          <p:nvPr/>
        </p:nvSpPr>
        <p:spPr>
          <a:xfrm>
            <a:off x="317500" y="1469726"/>
            <a:ext cx="850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Critical Mountain Height (</a:t>
            </a:r>
            <a:r>
              <a:rPr lang="en-US" sz="2400" i="1" dirty="0" err="1"/>
              <a:t>H</a:t>
            </a:r>
            <a:r>
              <a:rPr lang="en-US" sz="2400" i="1" baseline="-25000" dirty="0" err="1"/>
              <a:t>c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9728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5B39A-3ACF-3046-BE04-CCBE4AACB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Dynamics of the Terrain-Induced 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20B331-6E22-C946-B0D1-282AC6765FEE}"/>
              </a:ext>
            </a:extLst>
          </p:cNvPr>
          <p:cNvSpPr txBox="1"/>
          <p:nvPr/>
        </p:nvSpPr>
        <p:spPr>
          <a:xfrm>
            <a:off x="317500" y="1469726"/>
            <a:ext cx="850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Gravity Wave Structure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FCC177-6001-F44D-8D96-0440036A8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6" r="8621" b="18002"/>
          <a:stretch/>
        </p:blipFill>
        <p:spPr>
          <a:xfrm>
            <a:off x="672662" y="2039404"/>
            <a:ext cx="7683062" cy="2929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446AB1-297A-1941-83F4-F1FA58DFA0DA}"/>
              </a:ext>
            </a:extLst>
          </p:cNvPr>
          <p:cNvSpPr txBox="1"/>
          <p:nvPr/>
        </p:nvSpPr>
        <p:spPr>
          <a:xfrm>
            <a:off x="622326" y="5118538"/>
            <a:ext cx="77837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Flow response dependent on incident wind speed, wind shear, and static stability</a:t>
            </a:r>
          </a:p>
          <a:p>
            <a:pPr algn="ctr"/>
            <a:r>
              <a:rPr lang="en-US" dirty="0"/>
              <a:t>as well as width, height, and shape of mountain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Important for both windward and leeward effects, as well as </a:t>
            </a:r>
            <a:r>
              <a:rPr lang="en-US" dirty="0" err="1"/>
              <a:t>multiridge</a:t>
            </a:r>
            <a:r>
              <a:rPr lang="en-US" dirty="0"/>
              <a:t> effects,</a:t>
            </a:r>
          </a:p>
          <a:p>
            <a:pPr algn="ctr"/>
            <a:r>
              <a:rPr lang="en-US" dirty="0"/>
              <a:t>including role of trapped waves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077CA6-B1CB-8F45-8A42-D3984A239A10}"/>
              </a:ext>
            </a:extLst>
          </p:cNvPr>
          <p:cNvSpPr txBox="1"/>
          <p:nvPr/>
        </p:nvSpPr>
        <p:spPr>
          <a:xfrm>
            <a:off x="0" y="6581001"/>
            <a:ext cx="1967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Houze</a:t>
            </a:r>
            <a:r>
              <a:rPr lang="en-US" sz="1200" dirty="0"/>
              <a:t> (2012), </a:t>
            </a:r>
            <a:r>
              <a:rPr lang="en-US" sz="1200" dirty="0" err="1"/>
              <a:t>Durran</a:t>
            </a:r>
            <a:r>
              <a:rPr lang="en-US" sz="1200" dirty="0"/>
              <a:t> (1986)</a:t>
            </a:r>
          </a:p>
        </p:txBody>
      </p:sp>
    </p:spTree>
    <p:extLst>
      <p:ext uri="{BB962C8B-B14F-4D97-AF65-F5344CB8AC3E}">
        <p14:creationId xmlns:p14="http://schemas.microsoft.com/office/powerpoint/2010/main" val="4051079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F8521-2D7B-D143-8296-17766DDB8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Thermodynamics of Orographically Lifted 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DB263-99EE-CB4A-81B8-699A30EB0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Vertical profiles of temperature and humidity</a:t>
            </a:r>
          </a:p>
          <a:p>
            <a:endParaRPr lang="en-US" dirty="0"/>
          </a:p>
          <a:p>
            <a:r>
              <a:rPr lang="en-US" dirty="0"/>
              <a:t>Depth of moisture</a:t>
            </a:r>
          </a:p>
          <a:p>
            <a:endParaRPr lang="en-US" dirty="0"/>
          </a:p>
          <a:p>
            <a:r>
              <a:rPr lang="en-US" dirty="0"/>
              <a:t>Presence of stable layers, CAPE, potential instability,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  <a:p>
            <a:r>
              <a:rPr lang="en-US" dirty="0"/>
              <a:t>Best diagnosed with upstream time-height sections and soundings</a:t>
            </a:r>
          </a:p>
        </p:txBody>
      </p:sp>
    </p:spTree>
    <p:extLst>
      <p:ext uri="{BB962C8B-B14F-4D97-AF65-F5344CB8AC3E}">
        <p14:creationId xmlns:p14="http://schemas.microsoft.com/office/powerpoint/2010/main" val="1817209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CBAD62-0847-7842-9060-476B201EF3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97" b="4521"/>
          <a:stretch/>
        </p:blipFill>
        <p:spPr>
          <a:xfrm>
            <a:off x="3279228" y="1513490"/>
            <a:ext cx="5683360" cy="5034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7F8521-2D7B-D143-8296-17766DDB8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Thermodynamics of Orographically Lifted Air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46B0AF-BB2A-A24A-AC83-43722E4A3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72" y="3262269"/>
            <a:ext cx="4517805" cy="3285676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1A5DE-26DD-6443-B460-529F01E5B69C}"/>
              </a:ext>
            </a:extLst>
          </p:cNvPr>
          <p:cNvCxnSpPr/>
          <p:nvPr/>
        </p:nvCxnSpPr>
        <p:spPr>
          <a:xfrm flipV="1">
            <a:off x="3195145" y="3499945"/>
            <a:ext cx="0" cy="2690648"/>
          </a:xfrm>
          <a:prstGeom prst="line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FDAFFB8-55E8-3D4B-9FDF-4C196306065C}"/>
              </a:ext>
            </a:extLst>
          </p:cNvPr>
          <p:cNvSpPr txBox="1"/>
          <p:nvPr/>
        </p:nvSpPr>
        <p:spPr>
          <a:xfrm>
            <a:off x="0" y="6581001"/>
            <a:ext cx="1308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weather.utah.edu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35592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CBAD62-0847-7842-9060-476B201EF3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97" b="4521"/>
          <a:stretch/>
        </p:blipFill>
        <p:spPr>
          <a:xfrm>
            <a:off x="3279228" y="1513490"/>
            <a:ext cx="5683360" cy="5034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1B580D-979D-7D42-8E70-C477D44948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96" b="4522"/>
          <a:stretch/>
        </p:blipFill>
        <p:spPr>
          <a:xfrm>
            <a:off x="3279228" y="1513490"/>
            <a:ext cx="5683360" cy="5034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7F8521-2D7B-D143-8296-17766DDB8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Thermodynamics of Orographically Lifted Air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46B0AF-BB2A-A24A-AC83-43722E4A3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72" y="3262269"/>
            <a:ext cx="4517805" cy="3285676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EC4409-A311-1D45-ABF0-6323572B9067}"/>
              </a:ext>
            </a:extLst>
          </p:cNvPr>
          <p:cNvCxnSpPr/>
          <p:nvPr/>
        </p:nvCxnSpPr>
        <p:spPr>
          <a:xfrm flipV="1">
            <a:off x="2401614" y="3505200"/>
            <a:ext cx="0" cy="2690648"/>
          </a:xfrm>
          <a:prstGeom prst="line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C3BF374-A205-CA42-93C8-6E7635B4E9F4}"/>
              </a:ext>
            </a:extLst>
          </p:cNvPr>
          <p:cNvSpPr txBox="1"/>
          <p:nvPr/>
        </p:nvSpPr>
        <p:spPr>
          <a:xfrm>
            <a:off x="0" y="6581001"/>
            <a:ext cx="1308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weather.utah.edu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72027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Dynamics of the Terrain-Induced Flow</a:t>
            </a:r>
            <a:br>
              <a:rPr lang="en-US" dirty="0"/>
            </a:br>
            <a:r>
              <a:rPr lang="en-US" sz="2700" dirty="0"/>
              <a:t>Implications of flow over vs. flow around</a:t>
            </a:r>
          </a:p>
        </p:txBody>
      </p:sp>
    </p:spTree>
    <p:extLst>
      <p:ext uri="{BB962C8B-B14F-4D97-AF65-F5344CB8AC3E}">
        <p14:creationId xmlns:p14="http://schemas.microsoft.com/office/powerpoint/2010/main" val="2066393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Importance of Terrain-Induced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82966" cy="4525963"/>
          </a:xfrm>
        </p:spPr>
        <p:txBody>
          <a:bodyPr>
            <a:normAutofit/>
          </a:bodyPr>
          <a:lstStyle/>
          <a:p>
            <a:r>
              <a:rPr lang="en-US" sz="2800" dirty="0"/>
              <a:t>Determines location and intensity of orographically induced ascent/descent</a:t>
            </a:r>
          </a:p>
          <a:p>
            <a:endParaRPr lang="en-US" sz="2800" dirty="0"/>
          </a:p>
          <a:p>
            <a:r>
              <a:rPr lang="en-US" sz="2800" dirty="0"/>
              <a:t>Influences precipitation dynamics/microphysics</a:t>
            </a:r>
          </a:p>
          <a:p>
            <a:pPr lvl="1"/>
            <a:endParaRPr lang="en-US" sz="2400" dirty="0"/>
          </a:p>
          <a:p>
            <a:r>
              <a:rPr lang="en-US" sz="2800" dirty="0"/>
              <a:t>Can strongly influence transport of moisture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00131B-C6AA-0D4E-8453-BC012A8C4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462" y="1218669"/>
            <a:ext cx="3585779" cy="2644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0D02B5-7F37-7045-ADAF-2381A71A4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461" y="4081119"/>
            <a:ext cx="3585779" cy="263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46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After this class you should</a:t>
            </a:r>
          </a:p>
          <a:p>
            <a:pPr lvl="1"/>
            <a:r>
              <a:rPr lang="en-US" dirty="0"/>
              <a:t>Recognize the key factors and physical mechanisms that influence the distribution and intensity of precipitation in complex terrain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Be able to critically evaluate scientific literature pertaining to orographic precipitation</a:t>
            </a:r>
          </a:p>
        </p:txBody>
      </p:sp>
    </p:spTree>
    <p:extLst>
      <p:ext uri="{BB962C8B-B14F-4D97-AF65-F5344CB8AC3E}">
        <p14:creationId xmlns:p14="http://schemas.microsoft.com/office/powerpoint/2010/main" val="395150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Over vs. Flow Around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45774"/>
            <a:ext cx="8229600" cy="504673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Flow over (“unblocked”)</a:t>
            </a:r>
          </a:p>
          <a:p>
            <a:pPr lvl="1"/>
            <a:r>
              <a:rPr lang="en-US" dirty="0"/>
              <a:t>Favored with weak static stability</a:t>
            </a:r>
          </a:p>
          <a:p>
            <a:pPr lvl="1"/>
            <a:r>
              <a:rPr lang="en-US" dirty="0"/>
              <a:t>Orographic ascent near barrier</a:t>
            </a:r>
          </a:p>
          <a:p>
            <a:pPr lvl="1"/>
            <a:r>
              <a:rPr lang="en-US" dirty="0"/>
              <a:t>Potential instability release (not always)</a:t>
            </a:r>
          </a:p>
          <a:p>
            <a:pPr lvl="1"/>
            <a:r>
              <a:rPr lang="en-US" dirty="0"/>
              <a:t>Possibility of Seeder Feeder</a:t>
            </a:r>
          </a:p>
          <a:p>
            <a:pPr lvl="1"/>
            <a:r>
              <a:rPr lang="en-US" dirty="0"/>
              <a:t>Can enhance contrasts in sub-cloud evaporation</a:t>
            </a:r>
          </a:p>
          <a:p>
            <a:endParaRPr lang="en-US" dirty="0"/>
          </a:p>
          <a:p>
            <a:r>
              <a:rPr lang="en-US" dirty="0"/>
              <a:t>Flow Around (“blocked”)</a:t>
            </a:r>
          </a:p>
          <a:p>
            <a:pPr lvl="1"/>
            <a:r>
              <a:rPr lang="en-US" dirty="0"/>
              <a:t>Favored with high static stability</a:t>
            </a:r>
          </a:p>
          <a:p>
            <a:pPr lvl="1"/>
            <a:r>
              <a:rPr lang="en-US" dirty="0"/>
              <a:t>May produce “blocking front”</a:t>
            </a:r>
          </a:p>
          <a:p>
            <a:pPr lvl="1"/>
            <a:r>
              <a:rPr lang="en-US" dirty="0"/>
              <a:t>Shifts orographic ascent upwind of barrier</a:t>
            </a:r>
          </a:p>
          <a:p>
            <a:pPr lvl="1"/>
            <a:r>
              <a:rPr lang="en-US" dirty="0"/>
              <a:t>Lowland or foothills </a:t>
            </a:r>
            <a:r>
              <a:rPr lang="en-US" dirty="0" err="1"/>
              <a:t>precip</a:t>
            </a:r>
            <a:r>
              <a:rPr lang="en-US" dirty="0"/>
              <a:t> can exceed high elevation </a:t>
            </a:r>
            <a:r>
              <a:rPr lang="en-US" dirty="0" err="1"/>
              <a:t>precip</a:t>
            </a:r>
            <a:endParaRPr lang="en-US" dirty="0"/>
          </a:p>
          <a:p>
            <a:pPr lvl="1"/>
            <a:r>
              <a:rPr lang="en-US" dirty="0"/>
              <a:t>May result in terrain-induced convergence (windward, leeward, concavity, etc.)</a:t>
            </a:r>
          </a:p>
          <a:p>
            <a:pPr lvl="1"/>
            <a:endParaRPr lang="en-US" dirty="0"/>
          </a:p>
          <a:p>
            <a:r>
              <a:rPr lang="en-US" dirty="0"/>
              <a:t>Both can operate simultaneously</a:t>
            </a:r>
          </a:p>
          <a:p>
            <a:pPr lvl="1"/>
            <a:r>
              <a:rPr lang="en-US" dirty="0"/>
              <a:t>Blocked valley flow, but unblocked flow at mid-mountain and crest level</a:t>
            </a:r>
          </a:p>
          <a:p>
            <a:pPr lvl="1"/>
            <a:r>
              <a:rPr lang="en-US" dirty="0"/>
              <a:t>Blocked unsaturated flow in one region, unblocked saturated flow in another</a:t>
            </a:r>
          </a:p>
        </p:txBody>
      </p:sp>
    </p:spTree>
    <p:extLst>
      <p:ext uri="{BB962C8B-B14F-4D97-AF65-F5344CB8AC3E}">
        <p14:creationId xmlns:p14="http://schemas.microsoft.com/office/powerpoint/2010/main" val="1493562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Over vs. Flow Around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3547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Medina and </a:t>
            </a:r>
            <a:r>
              <a:rPr lang="en-US" sz="1200" dirty="0" err="1"/>
              <a:t>Houze</a:t>
            </a:r>
            <a:r>
              <a:rPr lang="en-US" sz="1200" dirty="0"/>
              <a:t> (2003), </a:t>
            </a:r>
            <a:r>
              <a:rPr lang="en-US" sz="1200" dirty="0" err="1"/>
              <a:t>Rotunno</a:t>
            </a:r>
            <a:r>
              <a:rPr lang="en-US" sz="1200" dirty="0"/>
              <a:t> and </a:t>
            </a:r>
            <a:r>
              <a:rPr lang="en-US" sz="1200" dirty="0" err="1"/>
              <a:t>Houze</a:t>
            </a:r>
            <a:r>
              <a:rPr lang="en-US" sz="1200" dirty="0"/>
              <a:t> (2007)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70D434-1E6C-BA44-BAF7-69EF5A364787}"/>
              </a:ext>
            </a:extLst>
          </p:cNvPr>
          <p:cNvGrpSpPr/>
          <p:nvPr/>
        </p:nvGrpSpPr>
        <p:grpSpPr>
          <a:xfrm>
            <a:off x="1455373" y="1263238"/>
            <a:ext cx="6229636" cy="4904884"/>
            <a:chOff x="1958980" y="1364684"/>
            <a:chExt cx="5229216" cy="4117206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980" y="1364684"/>
              <a:ext cx="5229216" cy="271084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73" b="-1"/>
            <a:stretch/>
          </p:blipFill>
          <p:spPr bwMode="auto">
            <a:xfrm>
              <a:off x="1960602" y="4075526"/>
              <a:ext cx="5227594" cy="1406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1825543" y="6161721"/>
            <a:ext cx="2281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Unstable MAP IOP2b</a:t>
            </a:r>
          </a:p>
        </p:txBody>
      </p:sp>
      <p:sp>
        <p:nvSpPr>
          <p:cNvPr id="9" name="Rectangle 8"/>
          <p:cNvSpPr/>
          <p:nvPr/>
        </p:nvSpPr>
        <p:spPr>
          <a:xfrm>
            <a:off x="4922303" y="6172353"/>
            <a:ext cx="2281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Stable IOP8</a:t>
            </a:r>
          </a:p>
        </p:txBody>
      </p:sp>
    </p:spTree>
    <p:extLst>
      <p:ext uri="{BB962C8B-B14F-4D97-AF65-F5344CB8AC3E}">
        <p14:creationId xmlns:p14="http://schemas.microsoft.com/office/powerpoint/2010/main" val="773160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Over vs. Flow Around</a:t>
            </a:r>
          </a:p>
        </p:txBody>
      </p:sp>
      <p:pic>
        <p:nvPicPr>
          <p:cNvPr id="5" name="Picture 4" descr="Screen shot 2012-09-13 at 12.02.5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3" t="36400" b="33875"/>
          <a:stretch/>
        </p:blipFill>
        <p:spPr>
          <a:xfrm>
            <a:off x="4391245" y="1222744"/>
            <a:ext cx="4055473" cy="2636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70770"/>
            <a:ext cx="1461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Neiman et al. (2002)</a:t>
            </a:r>
          </a:p>
        </p:txBody>
      </p:sp>
      <p:pic>
        <p:nvPicPr>
          <p:cNvPr id="7" name="Picture 6" descr="Screen shot 2012-09-13 at 12.02.51 PM.png">
            <a:extLst>
              <a:ext uri="{FF2B5EF4-FFF2-40B4-BE49-F238E27FC236}">
                <a16:creationId xmlns:a16="http://schemas.microsoft.com/office/drawing/2014/main" id="{68C37036-135A-B143-B894-B7510B57C4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2889" r="50406" b="70237"/>
          <a:stretch/>
        </p:blipFill>
        <p:spPr>
          <a:xfrm>
            <a:off x="1063251" y="1222744"/>
            <a:ext cx="3256143" cy="2636875"/>
          </a:xfrm>
          <a:prstGeom prst="rect">
            <a:avLst/>
          </a:prstGeom>
        </p:spPr>
      </p:pic>
      <p:pic>
        <p:nvPicPr>
          <p:cNvPr id="8" name="Picture 7" descr="Screen shot 2012-09-13 at 12.02.51 PM.png">
            <a:extLst>
              <a:ext uri="{FF2B5EF4-FFF2-40B4-BE49-F238E27FC236}">
                <a16:creationId xmlns:a16="http://schemas.microsoft.com/office/drawing/2014/main" id="{9F359000-47B4-0247-B99A-3B87AF25C2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3" t="68714" b="1561"/>
          <a:stretch/>
        </p:blipFill>
        <p:spPr>
          <a:xfrm>
            <a:off x="4391245" y="3944527"/>
            <a:ext cx="4055473" cy="2636875"/>
          </a:xfrm>
          <a:prstGeom prst="rect">
            <a:avLst/>
          </a:prstGeom>
        </p:spPr>
      </p:pic>
      <p:pic>
        <p:nvPicPr>
          <p:cNvPr id="9" name="Picture 8" descr="Screen shot 2012-09-13 at 12.02.51 PM.png">
            <a:extLst>
              <a:ext uri="{FF2B5EF4-FFF2-40B4-BE49-F238E27FC236}">
                <a16:creationId xmlns:a16="http://schemas.microsoft.com/office/drawing/2014/main" id="{E06377A7-CDD3-294D-A483-D8B81D8EF0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4" t="2781" r="1036" b="70345"/>
          <a:stretch/>
        </p:blipFill>
        <p:spPr>
          <a:xfrm>
            <a:off x="1063251" y="3944527"/>
            <a:ext cx="3256143" cy="2636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0F6697-4630-D94C-A354-890FDE41323A}"/>
              </a:ext>
            </a:extLst>
          </p:cNvPr>
          <p:cNvSpPr txBox="1"/>
          <p:nvPr/>
        </p:nvSpPr>
        <p:spPr>
          <a:xfrm rot="16200000">
            <a:off x="217008" y="5095776"/>
            <a:ext cx="115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Blocked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458E5E-CE17-FE40-81CE-4665A949195F}"/>
              </a:ext>
            </a:extLst>
          </p:cNvPr>
          <p:cNvSpPr txBox="1"/>
          <p:nvPr/>
        </p:nvSpPr>
        <p:spPr>
          <a:xfrm rot="16200000">
            <a:off x="37293" y="2309276"/>
            <a:ext cx="151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Unblocked</a:t>
            </a:r>
          </a:p>
        </p:txBody>
      </p:sp>
    </p:spTree>
    <p:extLst>
      <p:ext uri="{BB962C8B-B14F-4D97-AF65-F5344CB8AC3E}">
        <p14:creationId xmlns:p14="http://schemas.microsoft.com/office/powerpoint/2010/main" val="720181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Blocking: Wasatch Range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1" b="11668"/>
          <a:stretch>
            <a:fillRect/>
          </a:stretch>
        </p:blipFill>
        <p:spPr>
          <a:xfrm>
            <a:off x="273050" y="1396791"/>
            <a:ext cx="4275138" cy="3206750"/>
          </a:xfrm>
          <a:noFill/>
          <a:ln/>
          <a:extLst>
            <a:ext uri="{91240B29-F687-4f45-9708-019B960494DF}">
              <a14:hiddenLine xmlns:a14="http://schemas.microsoft.com/office/drawing/2010/main" xmlns="" w="25400" cap="sq" cmpd="sng">
                <a:solidFill>
                  <a:schemeClr val="tx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9" y="1396791"/>
            <a:ext cx="3575476" cy="493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 cap="sq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1201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Cox et al. (2005)</a:t>
            </a:r>
          </a:p>
        </p:txBody>
      </p:sp>
      <p:sp>
        <p:nvSpPr>
          <p:cNvPr id="8" name="Rectangle 7"/>
          <p:cNvSpPr/>
          <p:nvPr/>
        </p:nvSpPr>
        <p:spPr>
          <a:xfrm>
            <a:off x="854624" y="4591721"/>
            <a:ext cx="3214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Northern Wasatch Front</a:t>
            </a:r>
          </a:p>
        </p:txBody>
      </p:sp>
    </p:spTree>
    <p:extLst>
      <p:ext uri="{BB962C8B-B14F-4D97-AF65-F5344CB8AC3E}">
        <p14:creationId xmlns:p14="http://schemas.microsoft.com/office/powerpoint/2010/main" val="1616992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Blocking: Wasatch Range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1201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Cox et al. (2005)</a:t>
            </a:r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1326" y="1322388"/>
            <a:ext cx="5964524" cy="4992893"/>
          </a:xfrm>
          <a:noFill/>
          <a:ln/>
          <a:extLst>
            <a:ext uri="{91240B29-F687-4f45-9708-019B960494DF}">
              <a14:hiddenLine xmlns:a14="http://schemas.microsoft.com/office/drawing/2010/main" xmlns="" w="25400" cap="sq" cmpd="sng">
                <a:solidFill>
                  <a:schemeClr val="tx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704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Blocking: Wasatch Range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81324"/>
            <a:ext cx="1201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Cox et al. (2005)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3063875"/>
            <a:ext cx="71913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 cap="sq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4" descr="io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t="5826" r="50716" b="52428"/>
          <a:stretch>
            <a:fillRect/>
          </a:stretch>
        </p:blipFill>
        <p:spPr bwMode="auto">
          <a:xfrm>
            <a:off x="2319338" y="1312863"/>
            <a:ext cx="4465637" cy="1655762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672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891" y="2740943"/>
            <a:ext cx="8488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Diagnose the possible flow patterns and influence on precipitation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for the following idealized flows if low-level blocking occurs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upstream of the Alps, but not over surrounding mountain ranges</a:t>
            </a:r>
          </a:p>
        </p:txBody>
      </p:sp>
    </p:spTree>
    <p:extLst>
      <p:ext uri="{BB962C8B-B14F-4D97-AF65-F5344CB8AC3E}">
        <p14:creationId xmlns:p14="http://schemas.microsoft.com/office/powerpoint/2010/main" val="1229403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21CEA-F7AE-D944-986F-635EEFE80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Northwesterly Flow Impinging on Alps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D8F6A1-ADE3-E143-9624-954B4EE4A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25" y="1250946"/>
            <a:ext cx="7338349" cy="534790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953FEAF-F150-2048-A2F1-21B53ADE9D7F}"/>
              </a:ext>
            </a:extLst>
          </p:cNvPr>
          <p:cNvCxnSpPr/>
          <p:nvPr/>
        </p:nvCxnSpPr>
        <p:spPr>
          <a:xfrm>
            <a:off x="1064871" y="3375101"/>
            <a:ext cx="1423686" cy="1099595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CCE7144-C586-314F-881D-D87C12C0FE12}"/>
              </a:ext>
            </a:extLst>
          </p:cNvPr>
          <p:cNvCxnSpPr/>
          <p:nvPr/>
        </p:nvCxnSpPr>
        <p:spPr>
          <a:xfrm>
            <a:off x="2085373" y="2275506"/>
            <a:ext cx="1423686" cy="1099595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F14B42B-D875-424C-996A-572C62B99C8D}"/>
              </a:ext>
            </a:extLst>
          </p:cNvPr>
          <p:cNvCxnSpPr/>
          <p:nvPr/>
        </p:nvCxnSpPr>
        <p:spPr>
          <a:xfrm>
            <a:off x="3395241" y="1417638"/>
            <a:ext cx="1423686" cy="1099595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769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4AD3C6C-8E92-DF42-90F4-B78526E71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25" y="1250946"/>
            <a:ext cx="7338349" cy="49015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A21CEA-F7AE-D944-986F-635EEFE80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Southwesterly Flow Impinging on Alps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953FEAF-F150-2048-A2F1-21B53ADE9D7F}"/>
              </a:ext>
            </a:extLst>
          </p:cNvPr>
          <p:cNvCxnSpPr>
            <a:cxnSpLocks/>
          </p:cNvCxnSpPr>
          <p:nvPr/>
        </p:nvCxnSpPr>
        <p:spPr>
          <a:xfrm flipV="1">
            <a:off x="4160133" y="4946233"/>
            <a:ext cx="1064871" cy="1196899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CCE7144-C586-314F-881D-D87C12C0FE12}"/>
              </a:ext>
            </a:extLst>
          </p:cNvPr>
          <p:cNvCxnSpPr>
            <a:cxnSpLocks/>
          </p:cNvCxnSpPr>
          <p:nvPr/>
        </p:nvCxnSpPr>
        <p:spPr>
          <a:xfrm flipV="1">
            <a:off x="2612019" y="4260974"/>
            <a:ext cx="1437191" cy="1370519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6B37D2-D2C8-9F43-B070-C1438299E499}"/>
              </a:ext>
            </a:extLst>
          </p:cNvPr>
          <p:cNvCxnSpPr>
            <a:cxnSpLocks/>
          </p:cNvCxnSpPr>
          <p:nvPr/>
        </p:nvCxnSpPr>
        <p:spPr>
          <a:xfrm flipV="1">
            <a:off x="1263569" y="3266223"/>
            <a:ext cx="1437191" cy="1370519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503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2C32D-2528-6746-9175-9C997A436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Blocking: Northern </a:t>
            </a:r>
            <a:r>
              <a:rPr lang="en-US" dirty="0" err="1"/>
              <a:t>Stau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036BF2-859B-6449-9A01-8A546FC10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93" r="24583" b="24225"/>
          <a:stretch/>
        </p:blipFill>
        <p:spPr>
          <a:xfrm>
            <a:off x="148667" y="1417638"/>
            <a:ext cx="4137673" cy="39288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124B3D-E01F-B74E-8FFD-BB5B943B29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93" t="21919" r="18265" b="16336"/>
          <a:stretch/>
        </p:blipFill>
        <p:spPr>
          <a:xfrm>
            <a:off x="4333232" y="1866122"/>
            <a:ext cx="4605493" cy="27991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B6BB68-66A0-2641-B822-8ADCBEEA1436}"/>
              </a:ext>
            </a:extLst>
          </p:cNvPr>
          <p:cNvSpPr txBox="1"/>
          <p:nvPr/>
        </p:nvSpPr>
        <p:spPr>
          <a:xfrm>
            <a:off x="811764" y="5346442"/>
            <a:ext cx="2548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6hr GFS forecast valid </a:t>
            </a:r>
          </a:p>
          <a:p>
            <a:pPr algn="ctr"/>
            <a:r>
              <a:rPr lang="en-US" dirty="0"/>
              <a:t>0600 UTC 25 March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D8C135-890A-734C-A75B-1CEDC446A1B3}"/>
              </a:ext>
            </a:extLst>
          </p:cNvPr>
          <p:cNvSpPr txBox="1"/>
          <p:nvPr/>
        </p:nvSpPr>
        <p:spPr>
          <a:xfrm>
            <a:off x="5302985" y="4665306"/>
            <a:ext cx="2665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Satellite image valid</a:t>
            </a:r>
          </a:p>
          <a:p>
            <a:pPr algn="ctr"/>
            <a:r>
              <a:rPr lang="en-US" dirty="0"/>
              <a:t>00845 UTC 25 March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E693B9-AA59-2347-AFEB-269069C22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9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Papers</a:t>
            </a:r>
          </a:p>
        </p:txBody>
      </p:sp>
      <p:pic>
        <p:nvPicPr>
          <p:cNvPr id="4" name="Picture 3" descr="Screen shot 2012-09-13 at 12.35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19" y="1407626"/>
            <a:ext cx="2935344" cy="40051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81001"/>
            <a:ext cx="3616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Houze</a:t>
            </a:r>
            <a:r>
              <a:rPr lang="en-US" sz="1200" dirty="0"/>
              <a:t> (2012), </a:t>
            </a:r>
            <a:r>
              <a:rPr lang="en-US" sz="1200" dirty="0" err="1"/>
              <a:t>Colle</a:t>
            </a:r>
            <a:r>
              <a:rPr lang="en-US" sz="1200" dirty="0"/>
              <a:t> et al. (2013), </a:t>
            </a:r>
            <a:r>
              <a:rPr lang="en-US" sz="1200" dirty="0" err="1"/>
              <a:t>Stoelinga</a:t>
            </a:r>
            <a:r>
              <a:rPr lang="en-US" sz="1200" dirty="0"/>
              <a:t> et al. (2013)</a:t>
            </a:r>
          </a:p>
        </p:txBody>
      </p:sp>
      <p:pic>
        <p:nvPicPr>
          <p:cNvPr id="7" name="Picture 6" descr="Screen shot 2012-09-13 at 12.36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97" y="1412115"/>
            <a:ext cx="2657473" cy="4005152"/>
          </a:xfrm>
          <a:prstGeom prst="rect">
            <a:avLst/>
          </a:prstGeom>
        </p:spPr>
      </p:pic>
      <p:pic>
        <p:nvPicPr>
          <p:cNvPr id="8" name="Picture 7" descr="Screen shot 2012-09-13 at 12.36.5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20" y="1412115"/>
            <a:ext cx="2627940" cy="40006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0EF57C-8B5E-7D41-95D0-479BA4B53509}"/>
              </a:ext>
            </a:extLst>
          </p:cNvPr>
          <p:cNvSpPr/>
          <p:nvPr/>
        </p:nvSpPr>
        <p:spPr>
          <a:xfrm>
            <a:off x="287081" y="1265274"/>
            <a:ext cx="5872254" cy="445504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F64EB6-2B1D-E845-85B5-F4B089233578}"/>
              </a:ext>
            </a:extLst>
          </p:cNvPr>
          <p:cNvCxnSpPr/>
          <p:nvPr/>
        </p:nvCxnSpPr>
        <p:spPr>
          <a:xfrm>
            <a:off x="5784112" y="5720316"/>
            <a:ext cx="0" cy="308344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7C931B2-28C9-DA4B-8259-E5E8B5CB051D}"/>
              </a:ext>
            </a:extLst>
          </p:cNvPr>
          <p:cNvSpPr txBox="1"/>
          <p:nvPr/>
        </p:nvSpPr>
        <p:spPr>
          <a:xfrm>
            <a:off x="5124893" y="6023365"/>
            <a:ext cx="1768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Pre-class reading</a:t>
            </a:r>
          </a:p>
        </p:txBody>
      </p:sp>
    </p:spTree>
    <p:extLst>
      <p:ext uri="{BB962C8B-B14F-4D97-AF65-F5344CB8AC3E}">
        <p14:creationId xmlns:p14="http://schemas.microsoft.com/office/powerpoint/2010/main" val="2147543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F1859-EA6C-704B-AB39-16F80E6DE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Hybrid: 1994 Piedmont Flood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BFA483-D583-C644-8912-F19FC205B0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87" t="14150" r="18481" b="17551"/>
          <a:stretch/>
        </p:blipFill>
        <p:spPr>
          <a:xfrm>
            <a:off x="167951" y="1417638"/>
            <a:ext cx="4730620" cy="4866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146761-92EC-3444-A603-1107C5C3C2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9" t="13333" r="32882" b="12517"/>
          <a:stretch/>
        </p:blipFill>
        <p:spPr>
          <a:xfrm>
            <a:off x="5050046" y="1930551"/>
            <a:ext cx="3851357" cy="3691220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F9930CAC-D3C2-BB4C-8B55-EE487BAE8358}"/>
              </a:ext>
            </a:extLst>
          </p:cNvPr>
          <p:cNvSpPr/>
          <p:nvPr/>
        </p:nvSpPr>
        <p:spPr>
          <a:xfrm>
            <a:off x="431869" y="2122132"/>
            <a:ext cx="3312998" cy="1895932"/>
          </a:xfrm>
          <a:custGeom>
            <a:avLst/>
            <a:gdLst>
              <a:gd name="connsiteX0" fmla="*/ 1322286 w 3312998"/>
              <a:gd name="connsiteY0" fmla="*/ 285166 h 1895932"/>
              <a:gd name="connsiteX1" fmla="*/ 958392 w 3312998"/>
              <a:gd name="connsiteY1" fmla="*/ 359811 h 1895932"/>
              <a:gd name="connsiteX2" fmla="*/ 641151 w 3312998"/>
              <a:gd name="connsiteY2" fmla="*/ 490439 h 1895932"/>
              <a:gd name="connsiteX3" fmla="*/ 407886 w 3312998"/>
              <a:gd name="connsiteY3" fmla="*/ 742366 h 1895932"/>
              <a:gd name="connsiteX4" fmla="*/ 90645 w 3312998"/>
              <a:gd name="connsiteY4" fmla="*/ 1143582 h 1895932"/>
              <a:gd name="connsiteX5" fmla="*/ 6670 w 3312998"/>
              <a:gd name="connsiteY5" fmla="*/ 1358186 h 1895932"/>
              <a:gd name="connsiteX6" fmla="*/ 25331 w 3312998"/>
              <a:gd name="connsiteY6" fmla="*/ 1572790 h 1895932"/>
              <a:gd name="connsiteX7" fmla="*/ 183951 w 3312998"/>
              <a:gd name="connsiteY7" fmla="*/ 1712750 h 1895932"/>
              <a:gd name="connsiteX8" fmla="*/ 323911 w 3312998"/>
              <a:gd name="connsiteY8" fmla="*/ 1890031 h 1895932"/>
              <a:gd name="connsiteX9" fmla="*/ 650482 w 3312998"/>
              <a:gd name="connsiteY9" fmla="*/ 1815386 h 1895932"/>
              <a:gd name="connsiteX10" fmla="*/ 631821 w 3312998"/>
              <a:gd name="connsiteY10" fmla="*/ 1451492 h 1895932"/>
              <a:gd name="connsiteX11" fmla="*/ 678474 w 3312998"/>
              <a:gd name="connsiteY11" fmla="*/ 1227558 h 1895932"/>
              <a:gd name="connsiteX12" fmla="*/ 949062 w 3312998"/>
              <a:gd name="connsiteY12" fmla="*/ 938309 h 1895932"/>
              <a:gd name="connsiteX13" fmla="*/ 1126343 w 3312998"/>
              <a:gd name="connsiteY13" fmla="*/ 817011 h 1895932"/>
              <a:gd name="connsiteX14" fmla="*/ 1620866 w 3312998"/>
              <a:gd name="connsiteY14" fmla="*/ 984962 h 1895932"/>
              <a:gd name="connsiteX15" fmla="*/ 2012751 w 3312998"/>
              <a:gd name="connsiteY15" fmla="*/ 891656 h 1895932"/>
              <a:gd name="connsiteX16" fmla="*/ 2581919 w 3312998"/>
              <a:gd name="connsiteY16" fmla="*/ 658390 h 1895932"/>
              <a:gd name="connsiteX17" fmla="*/ 2899160 w 3312998"/>
              <a:gd name="connsiteY17" fmla="*/ 443786 h 1895932"/>
              <a:gd name="connsiteX18" fmla="*/ 3197739 w 3312998"/>
              <a:gd name="connsiteY18" fmla="*/ 210521 h 1895932"/>
              <a:gd name="connsiteX19" fmla="*/ 3300376 w 3312998"/>
              <a:gd name="connsiteY19" fmla="*/ 70562 h 1895932"/>
              <a:gd name="connsiteX20" fmla="*/ 3244392 w 3312998"/>
              <a:gd name="connsiteY20" fmla="*/ 5248 h 1895932"/>
              <a:gd name="connsiteX21" fmla="*/ 2703217 w 3312998"/>
              <a:gd name="connsiteY21" fmla="*/ 14578 h 1895932"/>
              <a:gd name="connsiteX22" fmla="*/ 2525935 w 3312998"/>
              <a:gd name="connsiteY22" fmla="*/ 98554 h 1895932"/>
              <a:gd name="connsiteX23" fmla="*/ 1891453 w 3312998"/>
              <a:gd name="connsiteY23" fmla="*/ 79892 h 1895932"/>
              <a:gd name="connsiteX24" fmla="*/ 1770155 w 3312998"/>
              <a:gd name="connsiteY24" fmla="*/ 126546 h 1895932"/>
              <a:gd name="connsiteX25" fmla="*/ 1658188 w 3312998"/>
              <a:gd name="connsiteY25" fmla="*/ 98554 h 1895932"/>
              <a:gd name="connsiteX26" fmla="*/ 1434253 w 3312998"/>
              <a:gd name="connsiteY26" fmla="*/ 247844 h 1895932"/>
              <a:gd name="connsiteX27" fmla="*/ 1322286 w 3312998"/>
              <a:gd name="connsiteY27" fmla="*/ 285166 h 1895932"/>
              <a:gd name="connsiteX0" fmla="*/ 1322286 w 3312998"/>
              <a:gd name="connsiteY0" fmla="*/ 285166 h 1895932"/>
              <a:gd name="connsiteX1" fmla="*/ 958392 w 3312998"/>
              <a:gd name="connsiteY1" fmla="*/ 359811 h 1895932"/>
              <a:gd name="connsiteX2" fmla="*/ 641151 w 3312998"/>
              <a:gd name="connsiteY2" fmla="*/ 490439 h 1895932"/>
              <a:gd name="connsiteX3" fmla="*/ 407886 w 3312998"/>
              <a:gd name="connsiteY3" fmla="*/ 742366 h 1895932"/>
              <a:gd name="connsiteX4" fmla="*/ 90645 w 3312998"/>
              <a:gd name="connsiteY4" fmla="*/ 1143582 h 1895932"/>
              <a:gd name="connsiteX5" fmla="*/ 6670 w 3312998"/>
              <a:gd name="connsiteY5" fmla="*/ 1358186 h 1895932"/>
              <a:gd name="connsiteX6" fmla="*/ 25331 w 3312998"/>
              <a:gd name="connsiteY6" fmla="*/ 1572790 h 1895932"/>
              <a:gd name="connsiteX7" fmla="*/ 183951 w 3312998"/>
              <a:gd name="connsiteY7" fmla="*/ 1712750 h 1895932"/>
              <a:gd name="connsiteX8" fmla="*/ 323911 w 3312998"/>
              <a:gd name="connsiteY8" fmla="*/ 1890031 h 1895932"/>
              <a:gd name="connsiteX9" fmla="*/ 650482 w 3312998"/>
              <a:gd name="connsiteY9" fmla="*/ 1815386 h 1895932"/>
              <a:gd name="connsiteX10" fmla="*/ 631821 w 3312998"/>
              <a:gd name="connsiteY10" fmla="*/ 1451492 h 1895932"/>
              <a:gd name="connsiteX11" fmla="*/ 678474 w 3312998"/>
              <a:gd name="connsiteY11" fmla="*/ 1227558 h 1895932"/>
              <a:gd name="connsiteX12" fmla="*/ 949062 w 3312998"/>
              <a:gd name="connsiteY12" fmla="*/ 938309 h 1895932"/>
              <a:gd name="connsiteX13" fmla="*/ 1126343 w 3312998"/>
              <a:gd name="connsiteY13" fmla="*/ 817011 h 1895932"/>
              <a:gd name="connsiteX14" fmla="*/ 1620866 w 3312998"/>
              <a:gd name="connsiteY14" fmla="*/ 984962 h 1895932"/>
              <a:gd name="connsiteX15" fmla="*/ 2012751 w 3312998"/>
              <a:gd name="connsiteY15" fmla="*/ 891656 h 1895932"/>
              <a:gd name="connsiteX16" fmla="*/ 2581919 w 3312998"/>
              <a:gd name="connsiteY16" fmla="*/ 658390 h 1895932"/>
              <a:gd name="connsiteX17" fmla="*/ 2899160 w 3312998"/>
              <a:gd name="connsiteY17" fmla="*/ 443786 h 1895932"/>
              <a:gd name="connsiteX18" fmla="*/ 3197739 w 3312998"/>
              <a:gd name="connsiteY18" fmla="*/ 210521 h 1895932"/>
              <a:gd name="connsiteX19" fmla="*/ 3300376 w 3312998"/>
              <a:gd name="connsiteY19" fmla="*/ 70562 h 1895932"/>
              <a:gd name="connsiteX20" fmla="*/ 3244392 w 3312998"/>
              <a:gd name="connsiteY20" fmla="*/ 5248 h 1895932"/>
              <a:gd name="connsiteX21" fmla="*/ 2703217 w 3312998"/>
              <a:gd name="connsiteY21" fmla="*/ 14578 h 1895932"/>
              <a:gd name="connsiteX22" fmla="*/ 2525935 w 3312998"/>
              <a:gd name="connsiteY22" fmla="*/ 98554 h 1895932"/>
              <a:gd name="connsiteX23" fmla="*/ 1891453 w 3312998"/>
              <a:gd name="connsiteY23" fmla="*/ 79892 h 1895932"/>
              <a:gd name="connsiteX24" fmla="*/ 1658188 w 3312998"/>
              <a:gd name="connsiteY24" fmla="*/ 98554 h 1895932"/>
              <a:gd name="connsiteX25" fmla="*/ 1434253 w 3312998"/>
              <a:gd name="connsiteY25" fmla="*/ 247844 h 1895932"/>
              <a:gd name="connsiteX26" fmla="*/ 1322286 w 3312998"/>
              <a:gd name="connsiteY26" fmla="*/ 285166 h 1895932"/>
              <a:gd name="connsiteX0" fmla="*/ 1322286 w 3312998"/>
              <a:gd name="connsiteY0" fmla="*/ 285166 h 1895932"/>
              <a:gd name="connsiteX1" fmla="*/ 958392 w 3312998"/>
              <a:gd name="connsiteY1" fmla="*/ 359811 h 1895932"/>
              <a:gd name="connsiteX2" fmla="*/ 641151 w 3312998"/>
              <a:gd name="connsiteY2" fmla="*/ 490439 h 1895932"/>
              <a:gd name="connsiteX3" fmla="*/ 407886 w 3312998"/>
              <a:gd name="connsiteY3" fmla="*/ 742366 h 1895932"/>
              <a:gd name="connsiteX4" fmla="*/ 90645 w 3312998"/>
              <a:gd name="connsiteY4" fmla="*/ 1143582 h 1895932"/>
              <a:gd name="connsiteX5" fmla="*/ 6670 w 3312998"/>
              <a:gd name="connsiteY5" fmla="*/ 1358186 h 1895932"/>
              <a:gd name="connsiteX6" fmla="*/ 25331 w 3312998"/>
              <a:gd name="connsiteY6" fmla="*/ 1572790 h 1895932"/>
              <a:gd name="connsiteX7" fmla="*/ 183951 w 3312998"/>
              <a:gd name="connsiteY7" fmla="*/ 1712750 h 1895932"/>
              <a:gd name="connsiteX8" fmla="*/ 323911 w 3312998"/>
              <a:gd name="connsiteY8" fmla="*/ 1890031 h 1895932"/>
              <a:gd name="connsiteX9" fmla="*/ 650482 w 3312998"/>
              <a:gd name="connsiteY9" fmla="*/ 1815386 h 1895932"/>
              <a:gd name="connsiteX10" fmla="*/ 631821 w 3312998"/>
              <a:gd name="connsiteY10" fmla="*/ 1451492 h 1895932"/>
              <a:gd name="connsiteX11" fmla="*/ 678474 w 3312998"/>
              <a:gd name="connsiteY11" fmla="*/ 1227558 h 1895932"/>
              <a:gd name="connsiteX12" fmla="*/ 949062 w 3312998"/>
              <a:gd name="connsiteY12" fmla="*/ 938309 h 1895932"/>
              <a:gd name="connsiteX13" fmla="*/ 1126343 w 3312998"/>
              <a:gd name="connsiteY13" fmla="*/ 817011 h 1895932"/>
              <a:gd name="connsiteX14" fmla="*/ 1620866 w 3312998"/>
              <a:gd name="connsiteY14" fmla="*/ 984962 h 1895932"/>
              <a:gd name="connsiteX15" fmla="*/ 2012751 w 3312998"/>
              <a:gd name="connsiteY15" fmla="*/ 891656 h 1895932"/>
              <a:gd name="connsiteX16" fmla="*/ 2581919 w 3312998"/>
              <a:gd name="connsiteY16" fmla="*/ 658390 h 1895932"/>
              <a:gd name="connsiteX17" fmla="*/ 2917822 w 3312998"/>
              <a:gd name="connsiteY17" fmla="*/ 471778 h 1895932"/>
              <a:gd name="connsiteX18" fmla="*/ 3197739 w 3312998"/>
              <a:gd name="connsiteY18" fmla="*/ 210521 h 1895932"/>
              <a:gd name="connsiteX19" fmla="*/ 3300376 w 3312998"/>
              <a:gd name="connsiteY19" fmla="*/ 70562 h 1895932"/>
              <a:gd name="connsiteX20" fmla="*/ 3244392 w 3312998"/>
              <a:gd name="connsiteY20" fmla="*/ 5248 h 1895932"/>
              <a:gd name="connsiteX21" fmla="*/ 2703217 w 3312998"/>
              <a:gd name="connsiteY21" fmla="*/ 14578 h 1895932"/>
              <a:gd name="connsiteX22" fmla="*/ 2525935 w 3312998"/>
              <a:gd name="connsiteY22" fmla="*/ 98554 h 1895932"/>
              <a:gd name="connsiteX23" fmla="*/ 1891453 w 3312998"/>
              <a:gd name="connsiteY23" fmla="*/ 79892 h 1895932"/>
              <a:gd name="connsiteX24" fmla="*/ 1658188 w 3312998"/>
              <a:gd name="connsiteY24" fmla="*/ 98554 h 1895932"/>
              <a:gd name="connsiteX25" fmla="*/ 1434253 w 3312998"/>
              <a:gd name="connsiteY25" fmla="*/ 247844 h 1895932"/>
              <a:gd name="connsiteX26" fmla="*/ 1322286 w 3312998"/>
              <a:gd name="connsiteY26" fmla="*/ 285166 h 189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12998" h="1895932">
                <a:moveTo>
                  <a:pt x="1322286" y="285166"/>
                </a:moveTo>
                <a:cubicBezTo>
                  <a:pt x="1242976" y="303827"/>
                  <a:pt x="1071914" y="325599"/>
                  <a:pt x="958392" y="359811"/>
                </a:cubicBezTo>
                <a:cubicBezTo>
                  <a:pt x="844869" y="394023"/>
                  <a:pt x="732902" y="426680"/>
                  <a:pt x="641151" y="490439"/>
                </a:cubicBezTo>
                <a:cubicBezTo>
                  <a:pt x="549400" y="554198"/>
                  <a:pt x="499637" y="633509"/>
                  <a:pt x="407886" y="742366"/>
                </a:cubicBezTo>
                <a:cubicBezTo>
                  <a:pt x="316135" y="851223"/>
                  <a:pt x="157514" y="1040945"/>
                  <a:pt x="90645" y="1143582"/>
                </a:cubicBezTo>
                <a:cubicBezTo>
                  <a:pt x="23776" y="1246219"/>
                  <a:pt x="17556" y="1286651"/>
                  <a:pt x="6670" y="1358186"/>
                </a:cubicBezTo>
                <a:cubicBezTo>
                  <a:pt x="-4216" y="1429721"/>
                  <a:pt x="-4216" y="1513696"/>
                  <a:pt x="25331" y="1572790"/>
                </a:cubicBezTo>
                <a:cubicBezTo>
                  <a:pt x="54878" y="1631884"/>
                  <a:pt x="134188" y="1659877"/>
                  <a:pt x="183951" y="1712750"/>
                </a:cubicBezTo>
                <a:cubicBezTo>
                  <a:pt x="233714" y="1765624"/>
                  <a:pt x="246156" y="1872925"/>
                  <a:pt x="323911" y="1890031"/>
                </a:cubicBezTo>
                <a:cubicBezTo>
                  <a:pt x="401666" y="1907137"/>
                  <a:pt x="599164" y="1888476"/>
                  <a:pt x="650482" y="1815386"/>
                </a:cubicBezTo>
                <a:cubicBezTo>
                  <a:pt x="701800" y="1742296"/>
                  <a:pt x="627156" y="1549463"/>
                  <a:pt x="631821" y="1451492"/>
                </a:cubicBezTo>
                <a:cubicBezTo>
                  <a:pt x="636486" y="1353521"/>
                  <a:pt x="625600" y="1313089"/>
                  <a:pt x="678474" y="1227558"/>
                </a:cubicBezTo>
                <a:cubicBezTo>
                  <a:pt x="731347" y="1142028"/>
                  <a:pt x="874417" y="1006733"/>
                  <a:pt x="949062" y="938309"/>
                </a:cubicBezTo>
                <a:cubicBezTo>
                  <a:pt x="1023707" y="869885"/>
                  <a:pt x="1014376" y="809236"/>
                  <a:pt x="1126343" y="817011"/>
                </a:cubicBezTo>
                <a:cubicBezTo>
                  <a:pt x="1238310" y="824787"/>
                  <a:pt x="1473131" y="972521"/>
                  <a:pt x="1620866" y="984962"/>
                </a:cubicBezTo>
                <a:cubicBezTo>
                  <a:pt x="1768601" y="997403"/>
                  <a:pt x="1852576" y="946085"/>
                  <a:pt x="2012751" y="891656"/>
                </a:cubicBezTo>
                <a:cubicBezTo>
                  <a:pt x="2172926" y="837227"/>
                  <a:pt x="2431074" y="728370"/>
                  <a:pt x="2581919" y="658390"/>
                </a:cubicBezTo>
                <a:cubicBezTo>
                  <a:pt x="2732764" y="588410"/>
                  <a:pt x="2815185" y="546423"/>
                  <a:pt x="2917822" y="471778"/>
                </a:cubicBezTo>
                <a:cubicBezTo>
                  <a:pt x="3020459" y="397133"/>
                  <a:pt x="3133980" y="277390"/>
                  <a:pt x="3197739" y="210521"/>
                </a:cubicBezTo>
                <a:cubicBezTo>
                  <a:pt x="3261498" y="143652"/>
                  <a:pt x="3292601" y="104774"/>
                  <a:pt x="3300376" y="70562"/>
                </a:cubicBezTo>
                <a:cubicBezTo>
                  <a:pt x="3308151" y="36350"/>
                  <a:pt x="3343919" y="14579"/>
                  <a:pt x="3244392" y="5248"/>
                </a:cubicBezTo>
                <a:cubicBezTo>
                  <a:pt x="3144866" y="-4083"/>
                  <a:pt x="2822960" y="-973"/>
                  <a:pt x="2703217" y="14578"/>
                </a:cubicBezTo>
                <a:cubicBezTo>
                  <a:pt x="2583474" y="30129"/>
                  <a:pt x="2661229" y="87668"/>
                  <a:pt x="2525935" y="98554"/>
                </a:cubicBezTo>
                <a:cubicBezTo>
                  <a:pt x="2390641" y="109440"/>
                  <a:pt x="2036077" y="79892"/>
                  <a:pt x="1891453" y="79892"/>
                </a:cubicBezTo>
                <a:cubicBezTo>
                  <a:pt x="1746829" y="79892"/>
                  <a:pt x="1734388" y="70562"/>
                  <a:pt x="1658188" y="98554"/>
                </a:cubicBezTo>
                <a:cubicBezTo>
                  <a:pt x="1581988" y="126546"/>
                  <a:pt x="1488681" y="215187"/>
                  <a:pt x="1434253" y="247844"/>
                </a:cubicBezTo>
                <a:cubicBezTo>
                  <a:pt x="1379825" y="280501"/>
                  <a:pt x="1401596" y="266505"/>
                  <a:pt x="1322286" y="285166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47E6B4C-7A5E-AA45-8AAB-AB45E23D291B}"/>
              </a:ext>
            </a:extLst>
          </p:cNvPr>
          <p:cNvSpPr/>
          <p:nvPr/>
        </p:nvSpPr>
        <p:spPr>
          <a:xfrm>
            <a:off x="1511559" y="2957804"/>
            <a:ext cx="1194319" cy="1772815"/>
          </a:xfrm>
          <a:custGeom>
            <a:avLst/>
            <a:gdLst>
              <a:gd name="connsiteX0" fmla="*/ 0 w 1054360"/>
              <a:gd name="connsiteY0" fmla="*/ 0 h 1623526"/>
              <a:gd name="connsiteX1" fmla="*/ 466531 w 1054360"/>
              <a:gd name="connsiteY1" fmla="*/ 242596 h 1623526"/>
              <a:gd name="connsiteX2" fmla="*/ 671804 w 1054360"/>
              <a:gd name="connsiteY2" fmla="*/ 429208 h 1623526"/>
              <a:gd name="connsiteX3" fmla="*/ 811764 w 1054360"/>
              <a:gd name="connsiteY3" fmla="*/ 746449 h 1623526"/>
              <a:gd name="connsiteX4" fmla="*/ 1054360 w 1054360"/>
              <a:gd name="connsiteY4" fmla="*/ 1623526 h 1623526"/>
              <a:gd name="connsiteX0" fmla="*/ 0 w 1007150"/>
              <a:gd name="connsiteY0" fmla="*/ 0 h 1676466"/>
              <a:gd name="connsiteX1" fmla="*/ 419321 w 1007150"/>
              <a:gd name="connsiteY1" fmla="*/ 295536 h 1676466"/>
              <a:gd name="connsiteX2" fmla="*/ 624594 w 1007150"/>
              <a:gd name="connsiteY2" fmla="*/ 482148 h 1676466"/>
              <a:gd name="connsiteX3" fmla="*/ 764554 w 1007150"/>
              <a:gd name="connsiteY3" fmla="*/ 799389 h 1676466"/>
              <a:gd name="connsiteX4" fmla="*/ 1007150 w 1007150"/>
              <a:gd name="connsiteY4" fmla="*/ 1676466 h 1676466"/>
              <a:gd name="connsiteX0" fmla="*/ 0 w 1007150"/>
              <a:gd name="connsiteY0" fmla="*/ 0 h 1676466"/>
              <a:gd name="connsiteX1" fmla="*/ 419321 w 1007150"/>
              <a:gd name="connsiteY1" fmla="*/ 295536 h 1676466"/>
              <a:gd name="connsiteX2" fmla="*/ 624594 w 1007150"/>
              <a:gd name="connsiteY2" fmla="*/ 482148 h 1676466"/>
              <a:gd name="connsiteX3" fmla="*/ 764554 w 1007150"/>
              <a:gd name="connsiteY3" fmla="*/ 799389 h 1676466"/>
              <a:gd name="connsiteX4" fmla="*/ 1007150 w 1007150"/>
              <a:gd name="connsiteY4" fmla="*/ 1676466 h 167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7150" h="1676466">
                <a:moveTo>
                  <a:pt x="0" y="0"/>
                </a:moveTo>
                <a:cubicBezTo>
                  <a:pt x="145809" y="147295"/>
                  <a:pt x="315222" y="215178"/>
                  <a:pt x="419321" y="295536"/>
                </a:cubicBezTo>
                <a:cubicBezTo>
                  <a:pt x="523420" y="375894"/>
                  <a:pt x="567055" y="398173"/>
                  <a:pt x="624594" y="482148"/>
                </a:cubicBezTo>
                <a:cubicBezTo>
                  <a:pt x="682133" y="566123"/>
                  <a:pt x="700795" y="600336"/>
                  <a:pt x="764554" y="799389"/>
                </a:cubicBezTo>
                <a:cubicBezTo>
                  <a:pt x="828313" y="998442"/>
                  <a:pt x="917731" y="1337454"/>
                  <a:pt x="1007150" y="1676466"/>
                </a:cubicBezTo>
              </a:path>
            </a:pathLst>
          </a:custGeom>
          <a:noFill/>
          <a:ln w="76200">
            <a:solidFill>
              <a:schemeClr val="accent6">
                <a:lumMod val="50000"/>
              </a:schemeClr>
            </a:solidFill>
            <a:head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5552BAF-D0D5-B54B-B5BB-16A592685095}"/>
              </a:ext>
            </a:extLst>
          </p:cNvPr>
          <p:cNvSpPr/>
          <p:nvPr/>
        </p:nvSpPr>
        <p:spPr>
          <a:xfrm>
            <a:off x="979714" y="2696547"/>
            <a:ext cx="994587" cy="2499719"/>
          </a:xfrm>
          <a:custGeom>
            <a:avLst/>
            <a:gdLst>
              <a:gd name="connsiteX0" fmla="*/ 979715 w 994587"/>
              <a:gd name="connsiteY0" fmla="*/ 2481943 h 2499719"/>
              <a:gd name="connsiteX1" fmla="*/ 989045 w 994587"/>
              <a:gd name="connsiteY1" fmla="*/ 2416629 h 2499719"/>
              <a:gd name="connsiteX2" fmla="*/ 905070 w 994587"/>
              <a:gd name="connsiteY2" fmla="*/ 1828800 h 2499719"/>
              <a:gd name="connsiteX3" fmla="*/ 662474 w 994587"/>
              <a:gd name="connsiteY3" fmla="*/ 1101012 h 2499719"/>
              <a:gd name="connsiteX4" fmla="*/ 326572 w 994587"/>
              <a:gd name="connsiteY4" fmla="*/ 457200 h 2499719"/>
              <a:gd name="connsiteX5" fmla="*/ 0 w 994587"/>
              <a:gd name="connsiteY5" fmla="*/ 0 h 249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4587" h="2499719">
                <a:moveTo>
                  <a:pt x="979715" y="2481943"/>
                </a:moveTo>
                <a:cubicBezTo>
                  <a:pt x="990600" y="2503714"/>
                  <a:pt x="1001486" y="2525486"/>
                  <a:pt x="989045" y="2416629"/>
                </a:cubicBezTo>
                <a:cubicBezTo>
                  <a:pt x="976604" y="2307772"/>
                  <a:pt x="959498" y="2048069"/>
                  <a:pt x="905070" y="1828800"/>
                </a:cubicBezTo>
                <a:cubicBezTo>
                  <a:pt x="850642" y="1609531"/>
                  <a:pt x="758890" y="1329612"/>
                  <a:pt x="662474" y="1101012"/>
                </a:cubicBezTo>
                <a:cubicBezTo>
                  <a:pt x="566058" y="872412"/>
                  <a:pt x="436984" y="640702"/>
                  <a:pt x="326572" y="457200"/>
                </a:cubicBezTo>
                <a:cubicBezTo>
                  <a:pt x="216160" y="273698"/>
                  <a:pt x="108080" y="136849"/>
                  <a:pt x="0" y="0"/>
                </a:cubicBezTo>
              </a:path>
            </a:pathLst>
          </a:custGeom>
          <a:noFill/>
          <a:ln w="63500">
            <a:solidFill>
              <a:srgbClr val="00B05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A86254ED-2112-CF47-9421-4CC5C44710C3}"/>
              </a:ext>
            </a:extLst>
          </p:cNvPr>
          <p:cNvSpPr/>
          <p:nvPr/>
        </p:nvSpPr>
        <p:spPr>
          <a:xfrm>
            <a:off x="5461496" y="3192430"/>
            <a:ext cx="2013388" cy="2246287"/>
          </a:xfrm>
          <a:custGeom>
            <a:avLst/>
            <a:gdLst>
              <a:gd name="connsiteX0" fmla="*/ 519426 w 2013388"/>
              <a:gd name="connsiteY0" fmla="*/ 1939407 h 2246287"/>
              <a:gd name="connsiteX1" fmla="*/ 444782 w 2013388"/>
              <a:gd name="connsiteY1" fmla="*/ 1930076 h 2246287"/>
              <a:gd name="connsiteX2" fmla="*/ 258169 w 2013388"/>
              <a:gd name="connsiteY2" fmla="*/ 1874092 h 2246287"/>
              <a:gd name="connsiteX3" fmla="*/ 108880 w 2013388"/>
              <a:gd name="connsiteY3" fmla="*/ 1724803 h 2246287"/>
              <a:gd name="connsiteX4" fmla="*/ 24904 w 2013388"/>
              <a:gd name="connsiteY4" fmla="*/ 1668819 h 2246287"/>
              <a:gd name="connsiteX5" fmla="*/ 15573 w 2013388"/>
              <a:gd name="connsiteY5" fmla="*/ 1855431 h 2246287"/>
              <a:gd name="connsiteX6" fmla="*/ 220847 w 2013388"/>
              <a:gd name="connsiteY6" fmla="*/ 2088697 h 2246287"/>
              <a:gd name="connsiteX7" fmla="*/ 696708 w 2013388"/>
              <a:gd name="connsiteY7" fmla="*/ 2042043 h 2246287"/>
              <a:gd name="connsiteX8" fmla="*/ 1051271 w 2013388"/>
              <a:gd name="connsiteY8" fmla="*/ 1986060 h 2246287"/>
              <a:gd name="connsiteX9" fmla="*/ 1135247 w 2013388"/>
              <a:gd name="connsiteY9" fmla="*/ 2107358 h 2246287"/>
              <a:gd name="connsiteX10" fmla="*/ 1331190 w 2013388"/>
              <a:gd name="connsiteY10" fmla="*/ 2237986 h 2246287"/>
              <a:gd name="connsiteX11" fmla="*/ 1387173 w 2013388"/>
              <a:gd name="connsiteY11" fmla="*/ 2209994 h 2246287"/>
              <a:gd name="connsiteX12" fmla="*/ 1415165 w 2013388"/>
              <a:gd name="connsiteY12" fmla="*/ 2023382 h 2246287"/>
              <a:gd name="connsiteX13" fmla="*/ 1555124 w 2013388"/>
              <a:gd name="connsiteY13" fmla="*/ 1948737 h 2246287"/>
              <a:gd name="connsiteX14" fmla="*/ 1732406 w 2013388"/>
              <a:gd name="connsiteY14" fmla="*/ 2032713 h 2246287"/>
              <a:gd name="connsiteX15" fmla="*/ 1872365 w 2013388"/>
              <a:gd name="connsiteY15" fmla="*/ 2219325 h 2246287"/>
              <a:gd name="connsiteX16" fmla="*/ 1984333 w 2013388"/>
              <a:gd name="connsiteY16" fmla="*/ 2219325 h 2246287"/>
              <a:gd name="connsiteX17" fmla="*/ 2002994 w 2013388"/>
              <a:gd name="connsiteY17" fmla="*/ 2209994 h 2246287"/>
              <a:gd name="connsiteX18" fmla="*/ 1844373 w 2013388"/>
              <a:gd name="connsiteY18" fmla="*/ 2051374 h 2246287"/>
              <a:gd name="connsiteX19" fmla="*/ 1788390 w 2013388"/>
              <a:gd name="connsiteY19" fmla="*/ 1958068 h 2246287"/>
              <a:gd name="connsiteX20" fmla="*/ 1760398 w 2013388"/>
              <a:gd name="connsiteY20" fmla="*/ 1780786 h 2246287"/>
              <a:gd name="connsiteX21" fmla="*/ 1443157 w 2013388"/>
              <a:gd name="connsiteY21" fmla="*/ 1575513 h 2246287"/>
              <a:gd name="connsiteX22" fmla="*/ 1237884 w 2013388"/>
              <a:gd name="connsiteY22" fmla="*/ 1463546 h 2246287"/>
              <a:gd name="connsiteX23" fmla="*/ 1163239 w 2013388"/>
              <a:gd name="connsiteY23" fmla="*/ 1398231 h 2246287"/>
              <a:gd name="connsiteX24" fmla="*/ 1247214 w 2013388"/>
              <a:gd name="connsiteY24" fmla="*/ 1211619 h 2246287"/>
              <a:gd name="connsiteX25" fmla="*/ 1228553 w 2013388"/>
              <a:gd name="connsiteY25" fmla="*/ 1118313 h 2246287"/>
              <a:gd name="connsiteX26" fmla="*/ 1107255 w 2013388"/>
              <a:gd name="connsiteY26" fmla="*/ 941031 h 2246287"/>
              <a:gd name="connsiteX27" fmla="*/ 1013949 w 2013388"/>
              <a:gd name="connsiteY27" fmla="*/ 819733 h 2246287"/>
              <a:gd name="connsiteX28" fmla="*/ 1051271 w 2013388"/>
              <a:gd name="connsiteY28" fmla="*/ 661113 h 2246287"/>
              <a:gd name="connsiteX29" fmla="*/ 1191231 w 2013388"/>
              <a:gd name="connsiteY29" fmla="*/ 353203 h 2246287"/>
              <a:gd name="connsiteX30" fmla="*/ 1153908 w 2013388"/>
              <a:gd name="connsiteY30" fmla="*/ 110607 h 2246287"/>
              <a:gd name="connsiteX31" fmla="*/ 1023280 w 2013388"/>
              <a:gd name="connsiteY31" fmla="*/ 17301 h 2246287"/>
              <a:gd name="connsiteX32" fmla="*/ 883320 w 2013388"/>
              <a:gd name="connsiteY32" fmla="*/ 17301 h 2246287"/>
              <a:gd name="connsiteX33" fmla="*/ 762022 w 2013388"/>
              <a:gd name="connsiteY33" fmla="*/ 194582 h 2246287"/>
              <a:gd name="connsiteX34" fmla="*/ 538088 w 2013388"/>
              <a:gd name="connsiteY34" fmla="*/ 325211 h 2246287"/>
              <a:gd name="connsiteX35" fmla="*/ 332814 w 2013388"/>
              <a:gd name="connsiteY35" fmla="*/ 427848 h 2246287"/>
              <a:gd name="connsiteX36" fmla="*/ 211516 w 2013388"/>
              <a:gd name="connsiteY36" fmla="*/ 502492 h 2246287"/>
              <a:gd name="connsiteX37" fmla="*/ 192855 w 2013388"/>
              <a:gd name="connsiteY37" fmla="*/ 614460 h 2246287"/>
              <a:gd name="connsiteX38" fmla="*/ 304822 w 2013388"/>
              <a:gd name="connsiteY38" fmla="*/ 707766 h 2246287"/>
              <a:gd name="connsiteX39" fmla="*/ 286161 w 2013388"/>
              <a:gd name="connsiteY39" fmla="*/ 885048 h 2246287"/>
              <a:gd name="connsiteX40" fmla="*/ 276831 w 2013388"/>
              <a:gd name="connsiteY40" fmla="*/ 959692 h 2246287"/>
              <a:gd name="connsiteX41" fmla="*/ 435451 w 2013388"/>
              <a:gd name="connsiteY41" fmla="*/ 1164966 h 2246287"/>
              <a:gd name="connsiteX42" fmla="*/ 575410 w 2013388"/>
              <a:gd name="connsiteY42" fmla="*/ 1220950 h 2246287"/>
              <a:gd name="connsiteX43" fmla="*/ 706039 w 2013388"/>
              <a:gd name="connsiteY43" fmla="*/ 1248941 h 2246287"/>
              <a:gd name="connsiteX44" fmla="*/ 883320 w 2013388"/>
              <a:gd name="connsiteY44" fmla="*/ 1454215 h 2246287"/>
              <a:gd name="connsiteX45" fmla="*/ 845998 w 2013388"/>
              <a:gd name="connsiteY45" fmla="*/ 1752794 h 2246287"/>
              <a:gd name="connsiteX46" fmla="*/ 780684 w 2013388"/>
              <a:gd name="connsiteY46" fmla="*/ 1892754 h 2246287"/>
              <a:gd name="connsiteX47" fmla="*/ 519426 w 2013388"/>
              <a:gd name="connsiteY47" fmla="*/ 1939407 h 2246287"/>
              <a:gd name="connsiteX0" fmla="*/ 519426 w 2013388"/>
              <a:gd name="connsiteY0" fmla="*/ 1939407 h 2246287"/>
              <a:gd name="connsiteX1" fmla="*/ 444782 w 2013388"/>
              <a:gd name="connsiteY1" fmla="*/ 1930076 h 2246287"/>
              <a:gd name="connsiteX2" fmla="*/ 258169 w 2013388"/>
              <a:gd name="connsiteY2" fmla="*/ 1874092 h 2246287"/>
              <a:gd name="connsiteX3" fmla="*/ 108880 w 2013388"/>
              <a:gd name="connsiteY3" fmla="*/ 1724803 h 2246287"/>
              <a:gd name="connsiteX4" fmla="*/ 24904 w 2013388"/>
              <a:gd name="connsiteY4" fmla="*/ 1668819 h 2246287"/>
              <a:gd name="connsiteX5" fmla="*/ 15573 w 2013388"/>
              <a:gd name="connsiteY5" fmla="*/ 1855431 h 2246287"/>
              <a:gd name="connsiteX6" fmla="*/ 220847 w 2013388"/>
              <a:gd name="connsiteY6" fmla="*/ 2088697 h 2246287"/>
              <a:gd name="connsiteX7" fmla="*/ 696708 w 2013388"/>
              <a:gd name="connsiteY7" fmla="*/ 2042043 h 2246287"/>
              <a:gd name="connsiteX8" fmla="*/ 1051271 w 2013388"/>
              <a:gd name="connsiteY8" fmla="*/ 1986060 h 2246287"/>
              <a:gd name="connsiteX9" fmla="*/ 1135247 w 2013388"/>
              <a:gd name="connsiteY9" fmla="*/ 2107358 h 2246287"/>
              <a:gd name="connsiteX10" fmla="*/ 1331190 w 2013388"/>
              <a:gd name="connsiteY10" fmla="*/ 2237986 h 2246287"/>
              <a:gd name="connsiteX11" fmla="*/ 1387173 w 2013388"/>
              <a:gd name="connsiteY11" fmla="*/ 2209994 h 2246287"/>
              <a:gd name="connsiteX12" fmla="*/ 1415165 w 2013388"/>
              <a:gd name="connsiteY12" fmla="*/ 2023382 h 2246287"/>
              <a:gd name="connsiteX13" fmla="*/ 1555124 w 2013388"/>
              <a:gd name="connsiteY13" fmla="*/ 1948737 h 2246287"/>
              <a:gd name="connsiteX14" fmla="*/ 1732406 w 2013388"/>
              <a:gd name="connsiteY14" fmla="*/ 2032713 h 2246287"/>
              <a:gd name="connsiteX15" fmla="*/ 1872365 w 2013388"/>
              <a:gd name="connsiteY15" fmla="*/ 2219325 h 2246287"/>
              <a:gd name="connsiteX16" fmla="*/ 1984333 w 2013388"/>
              <a:gd name="connsiteY16" fmla="*/ 2219325 h 2246287"/>
              <a:gd name="connsiteX17" fmla="*/ 2002994 w 2013388"/>
              <a:gd name="connsiteY17" fmla="*/ 2209994 h 2246287"/>
              <a:gd name="connsiteX18" fmla="*/ 1844373 w 2013388"/>
              <a:gd name="connsiteY18" fmla="*/ 2051374 h 2246287"/>
              <a:gd name="connsiteX19" fmla="*/ 1788390 w 2013388"/>
              <a:gd name="connsiteY19" fmla="*/ 1958068 h 2246287"/>
              <a:gd name="connsiteX20" fmla="*/ 1760398 w 2013388"/>
              <a:gd name="connsiteY20" fmla="*/ 1780786 h 2246287"/>
              <a:gd name="connsiteX21" fmla="*/ 1443157 w 2013388"/>
              <a:gd name="connsiteY21" fmla="*/ 1575513 h 2246287"/>
              <a:gd name="connsiteX22" fmla="*/ 1237884 w 2013388"/>
              <a:gd name="connsiteY22" fmla="*/ 1463546 h 2246287"/>
              <a:gd name="connsiteX23" fmla="*/ 1163239 w 2013388"/>
              <a:gd name="connsiteY23" fmla="*/ 1398231 h 2246287"/>
              <a:gd name="connsiteX24" fmla="*/ 1247214 w 2013388"/>
              <a:gd name="connsiteY24" fmla="*/ 1211619 h 2246287"/>
              <a:gd name="connsiteX25" fmla="*/ 1228553 w 2013388"/>
              <a:gd name="connsiteY25" fmla="*/ 1118313 h 2246287"/>
              <a:gd name="connsiteX26" fmla="*/ 1107255 w 2013388"/>
              <a:gd name="connsiteY26" fmla="*/ 941031 h 2246287"/>
              <a:gd name="connsiteX27" fmla="*/ 1013949 w 2013388"/>
              <a:gd name="connsiteY27" fmla="*/ 819733 h 2246287"/>
              <a:gd name="connsiteX28" fmla="*/ 1088594 w 2013388"/>
              <a:gd name="connsiteY28" fmla="*/ 679774 h 2246287"/>
              <a:gd name="connsiteX29" fmla="*/ 1191231 w 2013388"/>
              <a:gd name="connsiteY29" fmla="*/ 353203 h 2246287"/>
              <a:gd name="connsiteX30" fmla="*/ 1153908 w 2013388"/>
              <a:gd name="connsiteY30" fmla="*/ 110607 h 2246287"/>
              <a:gd name="connsiteX31" fmla="*/ 1023280 w 2013388"/>
              <a:gd name="connsiteY31" fmla="*/ 17301 h 2246287"/>
              <a:gd name="connsiteX32" fmla="*/ 883320 w 2013388"/>
              <a:gd name="connsiteY32" fmla="*/ 17301 h 2246287"/>
              <a:gd name="connsiteX33" fmla="*/ 762022 w 2013388"/>
              <a:gd name="connsiteY33" fmla="*/ 194582 h 2246287"/>
              <a:gd name="connsiteX34" fmla="*/ 538088 w 2013388"/>
              <a:gd name="connsiteY34" fmla="*/ 325211 h 2246287"/>
              <a:gd name="connsiteX35" fmla="*/ 332814 w 2013388"/>
              <a:gd name="connsiteY35" fmla="*/ 427848 h 2246287"/>
              <a:gd name="connsiteX36" fmla="*/ 211516 w 2013388"/>
              <a:gd name="connsiteY36" fmla="*/ 502492 h 2246287"/>
              <a:gd name="connsiteX37" fmla="*/ 192855 w 2013388"/>
              <a:gd name="connsiteY37" fmla="*/ 614460 h 2246287"/>
              <a:gd name="connsiteX38" fmla="*/ 304822 w 2013388"/>
              <a:gd name="connsiteY38" fmla="*/ 707766 h 2246287"/>
              <a:gd name="connsiteX39" fmla="*/ 286161 w 2013388"/>
              <a:gd name="connsiteY39" fmla="*/ 885048 h 2246287"/>
              <a:gd name="connsiteX40" fmla="*/ 276831 w 2013388"/>
              <a:gd name="connsiteY40" fmla="*/ 959692 h 2246287"/>
              <a:gd name="connsiteX41" fmla="*/ 435451 w 2013388"/>
              <a:gd name="connsiteY41" fmla="*/ 1164966 h 2246287"/>
              <a:gd name="connsiteX42" fmla="*/ 575410 w 2013388"/>
              <a:gd name="connsiteY42" fmla="*/ 1220950 h 2246287"/>
              <a:gd name="connsiteX43" fmla="*/ 706039 w 2013388"/>
              <a:gd name="connsiteY43" fmla="*/ 1248941 h 2246287"/>
              <a:gd name="connsiteX44" fmla="*/ 883320 w 2013388"/>
              <a:gd name="connsiteY44" fmla="*/ 1454215 h 2246287"/>
              <a:gd name="connsiteX45" fmla="*/ 845998 w 2013388"/>
              <a:gd name="connsiteY45" fmla="*/ 1752794 h 2246287"/>
              <a:gd name="connsiteX46" fmla="*/ 780684 w 2013388"/>
              <a:gd name="connsiteY46" fmla="*/ 1892754 h 2246287"/>
              <a:gd name="connsiteX47" fmla="*/ 519426 w 2013388"/>
              <a:gd name="connsiteY47" fmla="*/ 1939407 h 2246287"/>
              <a:gd name="connsiteX0" fmla="*/ 519426 w 2013388"/>
              <a:gd name="connsiteY0" fmla="*/ 1939407 h 2246287"/>
              <a:gd name="connsiteX1" fmla="*/ 444782 w 2013388"/>
              <a:gd name="connsiteY1" fmla="*/ 1930076 h 2246287"/>
              <a:gd name="connsiteX2" fmla="*/ 258169 w 2013388"/>
              <a:gd name="connsiteY2" fmla="*/ 1874092 h 2246287"/>
              <a:gd name="connsiteX3" fmla="*/ 108880 w 2013388"/>
              <a:gd name="connsiteY3" fmla="*/ 1724803 h 2246287"/>
              <a:gd name="connsiteX4" fmla="*/ 24904 w 2013388"/>
              <a:gd name="connsiteY4" fmla="*/ 1668819 h 2246287"/>
              <a:gd name="connsiteX5" fmla="*/ 15573 w 2013388"/>
              <a:gd name="connsiteY5" fmla="*/ 1855431 h 2246287"/>
              <a:gd name="connsiteX6" fmla="*/ 220847 w 2013388"/>
              <a:gd name="connsiteY6" fmla="*/ 2088697 h 2246287"/>
              <a:gd name="connsiteX7" fmla="*/ 696708 w 2013388"/>
              <a:gd name="connsiteY7" fmla="*/ 2042043 h 2246287"/>
              <a:gd name="connsiteX8" fmla="*/ 1051271 w 2013388"/>
              <a:gd name="connsiteY8" fmla="*/ 1986060 h 2246287"/>
              <a:gd name="connsiteX9" fmla="*/ 1135247 w 2013388"/>
              <a:gd name="connsiteY9" fmla="*/ 2107358 h 2246287"/>
              <a:gd name="connsiteX10" fmla="*/ 1331190 w 2013388"/>
              <a:gd name="connsiteY10" fmla="*/ 2237986 h 2246287"/>
              <a:gd name="connsiteX11" fmla="*/ 1387173 w 2013388"/>
              <a:gd name="connsiteY11" fmla="*/ 2209994 h 2246287"/>
              <a:gd name="connsiteX12" fmla="*/ 1415165 w 2013388"/>
              <a:gd name="connsiteY12" fmla="*/ 2023382 h 2246287"/>
              <a:gd name="connsiteX13" fmla="*/ 1555124 w 2013388"/>
              <a:gd name="connsiteY13" fmla="*/ 1948737 h 2246287"/>
              <a:gd name="connsiteX14" fmla="*/ 1732406 w 2013388"/>
              <a:gd name="connsiteY14" fmla="*/ 2032713 h 2246287"/>
              <a:gd name="connsiteX15" fmla="*/ 1872365 w 2013388"/>
              <a:gd name="connsiteY15" fmla="*/ 2219325 h 2246287"/>
              <a:gd name="connsiteX16" fmla="*/ 1984333 w 2013388"/>
              <a:gd name="connsiteY16" fmla="*/ 2219325 h 2246287"/>
              <a:gd name="connsiteX17" fmla="*/ 2002994 w 2013388"/>
              <a:gd name="connsiteY17" fmla="*/ 2209994 h 2246287"/>
              <a:gd name="connsiteX18" fmla="*/ 1844373 w 2013388"/>
              <a:gd name="connsiteY18" fmla="*/ 2051374 h 2246287"/>
              <a:gd name="connsiteX19" fmla="*/ 1788390 w 2013388"/>
              <a:gd name="connsiteY19" fmla="*/ 1958068 h 2246287"/>
              <a:gd name="connsiteX20" fmla="*/ 1760398 w 2013388"/>
              <a:gd name="connsiteY20" fmla="*/ 1780786 h 2246287"/>
              <a:gd name="connsiteX21" fmla="*/ 1443157 w 2013388"/>
              <a:gd name="connsiteY21" fmla="*/ 1575513 h 2246287"/>
              <a:gd name="connsiteX22" fmla="*/ 1237884 w 2013388"/>
              <a:gd name="connsiteY22" fmla="*/ 1463546 h 2246287"/>
              <a:gd name="connsiteX23" fmla="*/ 1163239 w 2013388"/>
              <a:gd name="connsiteY23" fmla="*/ 1398231 h 2246287"/>
              <a:gd name="connsiteX24" fmla="*/ 1247214 w 2013388"/>
              <a:gd name="connsiteY24" fmla="*/ 1211619 h 2246287"/>
              <a:gd name="connsiteX25" fmla="*/ 1228553 w 2013388"/>
              <a:gd name="connsiteY25" fmla="*/ 1118313 h 2246287"/>
              <a:gd name="connsiteX26" fmla="*/ 1107255 w 2013388"/>
              <a:gd name="connsiteY26" fmla="*/ 941031 h 2246287"/>
              <a:gd name="connsiteX27" fmla="*/ 1041941 w 2013388"/>
              <a:gd name="connsiteY27" fmla="*/ 847724 h 2246287"/>
              <a:gd name="connsiteX28" fmla="*/ 1088594 w 2013388"/>
              <a:gd name="connsiteY28" fmla="*/ 679774 h 2246287"/>
              <a:gd name="connsiteX29" fmla="*/ 1191231 w 2013388"/>
              <a:gd name="connsiteY29" fmla="*/ 353203 h 2246287"/>
              <a:gd name="connsiteX30" fmla="*/ 1153908 w 2013388"/>
              <a:gd name="connsiteY30" fmla="*/ 110607 h 2246287"/>
              <a:gd name="connsiteX31" fmla="*/ 1023280 w 2013388"/>
              <a:gd name="connsiteY31" fmla="*/ 17301 h 2246287"/>
              <a:gd name="connsiteX32" fmla="*/ 883320 w 2013388"/>
              <a:gd name="connsiteY32" fmla="*/ 17301 h 2246287"/>
              <a:gd name="connsiteX33" fmla="*/ 762022 w 2013388"/>
              <a:gd name="connsiteY33" fmla="*/ 194582 h 2246287"/>
              <a:gd name="connsiteX34" fmla="*/ 538088 w 2013388"/>
              <a:gd name="connsiteY34" fmla="*/ 325211 h 2246287"/>
              <a:gd name="connsiteX35" fmla="*/ 332814 w 2013388"/>
              <a:gd name="connsiteY35" fmla="*/ 427848 h 2246287"/>
              <a:gd name="connsiteX36" fmla="*/ 211516 w 2013388"/>
              <a:gd name="connsiteY36" fmla="*/ 502492 h 2246287"/>
              <a:gd name="connsiteX37" fmla="*/ 192855 w 2013388"/>
              <a:gd name="connsiteY37" fmla="*/ 614460 h 2246287"/>
              <a:gd name="connsiteX38" fmla="*/ 304822 w 2013388"/>
              <a:gd name="connsiteY38" fmla="*/ 707766 h 2246287"/>
              <a:gd name="connsiteX39" fmla="*/ 286161 w 2013388"/>
              <a:gd name="connsiteY39" fmla="*/ 885048 h 2246287"/>
              <a:gd name="connsiteX40" fmla="*/ 276831 w 2013388"/>
              <a:gd name="connsiteY40" fmla="*/ 959692 h 2246287"/>
              <a:gd name="connsiteX41" fmla="*/ 435451 w 2013388"/>
              <a:gd name="connsiteY41" fmla="*/ 1164966 h 2246287"/>
              <a:gd name="connsiteX42" fmla="*/ 575410 w 2013388"/>
              <a:gd name="connsiteY42" fmla="*/ 1220950 h 2246287"/>
              <a:gd name="connsiteX43" fmla="*/ 706039 w 2013388"/>
              <a:gd name="connsiteY43" fmla="*/ 1248941 h 2246287"/>
              <a:gd name="connsiteX44" fmla="*/ 883320 w 2013388"/>
              <a:gd name="connsiteY44" fmla="*/ 1454215 h 2246287"/>
              <a:gd name="connsiteX45" fmla="*/ 845998 w 2013388"/>
              <a:gd name="connsiteY45" fmla="*/ 1752794 h 2246287"/>
              <a:gd name="connsiteX46" fmla="*/ 780684 w 2013388"/>
              <a:gd name="connsiteY46" fmla="*/ 1892754 h 2246287"/>
              <a:gd name="connsiteX47" fmla="*/ 519426 w 2013388"/>
              <a:gd name="connsiteY47" fmla="*/ 1939407 h 2246287"/>
              <a:gd name="connsiteX0" fmla="*/ 519426 w 2013388"/>
              <a:gd name="connsiteY0" fmla="*/ 1939407 h 2246287"/>
              <a:gd name="connsiteX1" fmla="*/ 444782 w 2013388"/>
              <a:gd name="connsiteY1" fmla="*/ 1930076 h 2246287"/>
              <a:gd name="connsiteX2" fmla="*/ 258169 w 2013388"/>
              <a:gd name="connsiteY2" fmla="*/ 1874092 h 2246287"/>
              <a:gd name="connsiteX3" fmla="*/ 108880 w 2013388"/>
              <a:gd name="connsiteY3" fmla="*/ 1724803 h 2246287"/>
              <a:gd name="connsiteX4" fmla="*/ 24904 w 2013388"/>
              <a:gd name="connsiteY4" fmla="*/ 1668819 h 2246287"/>
              <a:gd name="connsiteX5" fmla="*/ 15573 w 2013388"/>
              <a:gd name="connsiteY5" fmla="*/ 1855431 h 2246287"/>
              <a:gd name="connsiteX6" fmla="*/ 220847 w 2013388"/>
              <a:gd name="connsiteY6" fmla="*/ 2088697 h 2246287"/>
              <a:gd name="connsiteX7" fmla="*/ 696708 w 2013388"/>
              <a:gd name="connsiteY7" fmla="*/ 2042043 h 2246287"/>
              <a:gd name="connsiteX8" fmla="*/ 1051271 w 2013388"/>
              <a:gd name="connsiteY8" fmla="*/ 1986060 h 2246287"/>
              <a:gd name="connsiteX9" fmla="*/ 1135247 w 2013388"/>
              <a:gd name="connsiteY9" fmla="*/ 2107358 h 2246287"/>
              <a:gd name="connsiteX10" fmla="*/ 1331190 w 2013388"/>
              <a:gd name="connsiteY10" fmla="*/ 2237986 h 2246287"/>
              <a:gd name="connsiteX11" fmla="*/ 1387173 w 2013388"/>
              <a:gd name="connsiteY11" fmla="*/ 2209994 h 2246287"/>
              <a:gd name="connsiteX12" fmla="*/ 1415165 w 2013388"/>
              <a:gd name="connsiteY12" fmla="*/ 2023382 h 2246287"/>
              <a:gd name="connsiteX13" fmla="*/ 1555124 w 2013388"/>
              <a:gd name="connsiteY13" fmla="*/ 1948737 h 2246287"/>
              <a:gd name="connsiteX14" fmla="*/ 1732406 w 2013388"/>
              <a:gd name="connsiteY14" fmla="*/ 2032713 h 2246287"/>
              <a:gd name="connsiteX15" fmla="*/ 1872365 w 2013388"/>
              <a:gd name="connsiteY15" fmla="*/ 2219325 h 2246287"/>
              <a:gd name="connsiteX16" fmla="*/ 1984333 w 2013388"/>
              <a:gd name="connsiteY16" fmla="*/ 2219325 h 2246287"/>
              <a:gd name="connsiteX17" fmla="*/ 2002994 w 2013388"/>
              <a:gd name="connsiteY17" fmla="*/ 2209994 h 2246287"/>
              <a:gd name="connsiteX18" fmla="*/ 1844373 w 2013388"/>
              <a:gd name="connsiteY18" fmla="*/ 2051374 h 2246287"/>
              <a:gd name="connsiteX19" fmla="*/ 1788390 w 2013388"/>
              <a:gd name="connsiteY19" fmla="*/ 1958068 h 2246287"/>
              <a:gd name="connsiteX20" fmla="*/ 1760398 w 2013388"/>
              <a:gd name="connsiteY20" fmla="*/ 1780786 h 2246287"/>
              <a:gd name="connsiteX21" fmla="*/ 1443157 w 2013388"/>
              <a:gd name="connsiteY21" fmla="*/ 1575513 h 2246287"/>
              <a:gd name="connsiteX22" fmla="*/ 1237884 w 2013388"/>
              <a:gd name="connsiteY22" fmla="*/ 1463546 h 2246287"/>
              <a:gd name="connsiteX23" fmla="*/ 1163239 w 2013388"/>
              <a:gd name="connsiteY23" fmla="*/ 1398231 h 2246287"/>
              <a:gd name="connsiteX24" fmla="*/ 1247214 w 2013388"/>
              <a:gd name="connsiteY24" fmla="*/ 1211619 h 2246287"/>
              <a:gd name="connsiteX25" fmla="*/ 1228553 w 2013388"/>
              <a:gd name="connsiteY25" fmla="*/ 1118313 h 2246287"/>
              <a:gd name="connsiteX26" fmla="*/ 1107255 w 2013388"/>
              <a:gd name="connsiteY26" fmla="*/ 941031 h 2246287"/>
              <a:gd name="connsiteX27" fmla="*/ 1041941 w 2013388"/>
              <a:gd name="connsiteY27" fmla="*/ 810402 h 2246287"/>
              <a:gd name="connsiteX28" fmla="*/ 1088594 w 2013388"/>
              <a:gd name="connsiteY28" fmla="*/ 679774 h 2246287"/>
              <a:gd name="connsiteX29" fmla="*/ 1191231 w 2013388"/>
              <a:gd name="connsiteY29" fmla="*/ 353203 h 2246287"/>
              <a:gd name="connsiteX30" fmla="*/ 1153908 w 2013388"/>
              <a:gd name="connsiteY30" fmla="*/ 110607 h 2246287"/>
              <a:gd name="connsiteX31" fmla="*/ 1023280 w 2013388"/>
              <a:gd name="connsiteY31" fmla="*/ 17301 h 2246287"/>
              <a:gd name="connsiteX32" fmla="*/ 883320 w 2013388"/>
              <a:gd name="connsiteY32" fmla="*/ 17301 h 2246287"/>
              <a:gd name="connsiteX33" fmla="*/ 762022 w 2013388"/>
              <a:gd name="connsiteY33" fmla="*/ 194582 h 2246287"/>
              <a:gd name="connsiteX34" fmla="*/ 538088 w 2013388"/>
              <a:gd name="connsiteY34" fmla="*/ 325211 h 2246287"/>
              <a:gd name="connsiteX35" fmla="*/ 332814 w 2013388"/>
              <a:gd name="connsiteY35" fmla="*/ 427848 h 2246287"/>
              <a:gd name="connsiteX36" fmla="*/ 211516 w 2013388"/>
              <a:gd name="connsiteY36" fmla="*/ 502492 h 2246287"/>
              <a:gd name="connsiteX37" fmla="*/ 192855 w 2013388"/>
              <a:gd name="connsiteY37" fmla="*/ 614460 h 2246287"/>
              <a:gd name="connsiteX38" fmla="*/ 304822 w 2013388"/>
              <a:gd name="connsiteY38" fmla="*/ 707766 h 2246287"/>
              <a:gd name="connsiteX39" fmla="*/ 286161 w 2013388"/>
              <a:gd name="connsiteY39" fmla="*/ 885048 h 2246287"/>
              <a:gd name="connsiteX40" fmla="*/ 276831 w 2013388"/>
              <a:gd name="connsiteY40" fmla="*/ 959692 h 2246287"/>
              <a:gd name="connsiteX41" fmla="*/ 435451 w 2013388"/>
              <a:gd name="connsiteY41" fmla="*/ 1164966 h 2246287"/>
              <a:gd name="connsiteX42" fmla="*/ 575410 w 2013388"/>
              <a:gd name="connsiteY42" fmla="*/ 1220950 h 2246287"/>
              <a:gd name="connsiteX43" fmla="*/ 706039 w 2013388"/>
              <a:gd name="connsiteY43" fmla="*/ 1248941 h 2246287"/>
              <a:gd name="connsiteX44" fmla="*/ 883320 w 2013388"/>
              <a:gd name="connsiteY44" fmla="*/ 1454215 h 2246287"/>
              <a:gd name="connsiteX45" fmla="*/ 845998 w 2013388"/>
              <a:gd name="connsiteY45" fmla="*/ 1752794 h 2246287"/>
              <a:gd name="connsiteX46" fmla="*/ 780684 w 2013388"/>
              <a:gd name="connsiteY46" fmla="*/ 1892754 h 2246287"/>
              <a:gd name="connsiteX47" fmla="*/ 519426 w 2013388"/>
              <a:gd name="connsiteY47" fmla="*/ 1939407 h 2246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013388" h="2246287">
                <a:moveTo>
                  <a:pt x="519426" y="1939407"/>
                </a:moveTo>
                <a:cubicBezTo>
                  <a:pt x="463442" y="1945627"/>
                  <a:pt x="488325" y="1940962"/>
                  <a:pt x="444782" y="1930076"/>
                </a:cubicBezTo>
                <a:cubicBezTo>
                  <a:pt x="401239" y="1919190"/>
                  <a:pt x="314153" y="1908304"/>
                  <a:pt x="258169" y="1874092"/>
                </a:cubicBezTo>
                <a:cubicBezTo>
                  <a:pt x="202185" y="1839880"/>
                  <a:pt x="147758" y="1759015"/>
                  <a:pt x="108880" y="1724803"/>
                </a:cubicBezTo>
                <a:cubicBezTo>
                  <a:pt x="70002" y="1690591"/>
                  <a:pt x="40455" y="1647048"/>
                  <a:pt x="24904" y="1668819"/>
                </a:cubicBezTo>
                <a:cubicBezTo>
                  <a:pt x="9353" y="1690590"/>
                  <a:pt x="-17084" y="1785451"/>
                  <a:pt x="15573" y="1855431"/>
                </a:cubicBezTo>
                <a:cubicBezTo>
                  <a:pt x="48230" y="1925411"/>
                  <a:pt x="107325" y="2057595"/>
                  <a:pt x="220847" y="2088697"/>
                </a:cubicBezTo>
                <a:cubicBezTo>
                  <a:pt x="334369" y="2119799"/>
                  <a:pt x="558304" y="2059149"/>
                  <a:pt x="696708" y="2042043"/>
                </a:cubicBezTo>
                <a:cubicBezTo>
                  <a:pt x="835112" y="2024937"/>
                  <a:pt x="978181" y="1975174"/>
                  <a:pt x="1051271" y="1986060"/>
                </a:cubicBezTo>
                <a:cubicBezTo>
                  <a:pt x="1124361" y="1996946"/>
                  <a:pt x="1088594" y="2065370"/>
                  <a:pt x="1135247" y="2107358"/>
                </a:cubicBezTo>
                <a:cubicBezTo>
                  <a:pt x="1181900" y="2149346"/>
                  <a:pt x="1289202" y="2220880"/>
                  <a:pt x="1331190" y="2237986"/>
                </a:cubicBezTo>
                <a:cubicBezTo>
                  <a:pt x="1373178" y="2255092"/>
                  <a:pt x="1373177" y="2245761"/>
                  <a:pt x="1387173" y="2209994"/>
                </a:cubicBezTo>
                <a:cubicBezTo>
                  <a:pt x="1401169" y="2174227"/>
                  <a:pt x="1387173" y="2066925"/>
                  <a:pt x="1415165" y="2023382"/>
                </a:cubicBezTo>
                <a:cubicBezTo>
                  <a:pt x="1443157" y="1979839"/>
                  <a:pt x="1502251" y="1947182"/>
                  <a:pt x="1555124" y="1948737"/>
                </a:cubicBezTo>
                <a:cubicBezTo>
                  <a:pt x="1607997" y="1950292"/>
                  <a:pt x="1679532" y="1987615"/>
                  <a:pt x="1732406" y="2032713"/>
                </a:cubicBezTo>
                <a:cubicBezTo>
                  <a:pt x="1785280" y="2077811"/>
                  <a:pt x="1830377" y="2188223"/>
                  <a:pt x="1872365" y="2219325"/>
                </a:cubicBezTo>
                <a:cubicBezTo>
                  <a:pt x="1914353" y="2250427"/>
                  <a:pt x="1962562" y="2220880"/>
                  <a:pt x="1984333" y="2219325"/>
                </a:cubicBezTo>
                <a:cubicBezTo>
                  <a:pt x="2006104" y="2217770"/>
                  <a:pt x="2026321" y="2237986"/>
                  <a:pt x="2002994" y="2209994"/>
                </a:cubicBezTo>
                <a:cubicBezTo>
                  <a:pt x="1979667" y="2182002"/>
                  <a:pt x="1880140" y="2093362"/>
                  <a:pt x="1844373" y="2051374"/>
                </a:cubicBezTo>
                <a:cubicBezTo>
                  <a:pt x="1808606" y="2009386"/>
                  <a:pt x="1802386" y="2003166"/>
                  <a:pt x="1788390" y="1958068"/>
                </a:cubicBezTo>
                <a:cubicBezTo>
                  <a:pt x="1774394" y="1912970"/>
                  <a:pt x="1817937" y="1844545"/>
                  <a:pt x="1760398" y="1780786"/>
                </a:cubicBezTo>
                <a:cubicBezTo>
                  <a:pt x="1702859" y="1717027"/>
                  <a:pt x="1530243" y="1628386"/>
                  <a:pt x="1443157" y="1575513"/>
                </a:cubicBezTo>
                <a:cubicBezTo>
                  <a:pt x="1356071" y="1522640"/>
                  <a:pt x="1284537" y="1493093"/>
                  <a:pt x="1237884" y="1463546"/>
                </a:cubicBezTo>
                <a:cubicBezTo>
                  <a:pt x="1191231" y="1433999"/>
                  <a:pt x="1161684" y="1440219"/>
                  <a:pt x="1163239" y="1398231"/>
                </a:cubicBezTo>
                <a:cubicBezTo>
                  <a:pt x="1164794" y="1356243"/>
                  <a:pt x="1236328" y="1258272"/>
                  <a:pt x="1247214" y="1211619"/>
                </a:cubicBezTo>
                <a:cubicBezTo>
                  <a:pt x="1258100" y="1164966"/>
                  <a:pt x="1251879" y="1163411"/>
                  <a:pt x="1228553" y="1118313"/>
                </a:cubicBezTo>
                <a:cubicBezTo>
                  <a:pt x="1205227" y="1073215"/>
                  <a:pt x="1138357" y="992349"/>
                  <a:pt x="1107255" y="941031"/>
                </a:cubicBezTo>
                <a:cubicBezTo>
                  <a:pt x="1076153" y="889713"/>
                  <a:pt x="1045051" y="853945"/>
                  <a:pt x="1041941" y="810402"/>
                </a:cubicBezTo>
                <a:cubicBezTo>
                  <a:pt x="1038831" y="766859"/>
                  <a:pt x="1063712" y="755974"/>
                  <a:pt x="1088594" y="679774"/>
                </a:cubicBezTo>
                <a:cubicBezTo>
                  <a:pt x="1113476" y="603574"/>
                  <a:pt x="1180345" y="448064"/>
                  <a:pt x="1191231" y="353203"/>
                </a:cubicBezTo>
                <a:cubicBezTo>
                  <a:pt x="1202117" y="258342"/>
                  <a:pt x="1181900" y="166591"/>
                  <a:pt x="1153908" y="110607"/>
                </a:cubicBezTo>
                <a:cubicBezTo>
                  <a:pt x="1125916" y="54623"/>
                  <a:pt x="1068378" y="32852"/>
                  <a:pt x="1023280" y="17301"/>
                </a:cubicBezTo>
                <a:cubicBezTo>
                  <a:pt x="978182" y="1750"/>
                  <a:pt x="926863" y="-12246"/>
                  <a:pt x="883320" y="17301"/>
                </a:cubicBezTo>
                <a:cubicBezTo>
                  <a:pt x="839777" y="46848"/>
                  <a:pt x="819561" y="143264"/>
                  <a:pt x="762022" y="194582"/>
                </a:cubicBezTo>
                <a:cubicBezTo>
                  <a:pt x="704483" y="245900"/>
                  <a:pt x="609623" y="286333"/>
                  <a:pt x="538088" y="325211"/>
                </a:cubicBezTo>
                <a:cubicBezTo>
                  <a:pt x="466553" y="364089"/>
                  <a:pt x="387243" y="398301"/>
                  <a:pt x="332814" y="427848"/>
                </a:cubicBezTo>
                <a:cubicBezTo>
                  <a:pt x="278385" y="457395"/>
                  <a:pt x="234842" y="471390"/>
                  <a:pt x="211516" y="502492"/>
                </a:cubicBezTo>
                <a:cubicBezTo>
                  <a:pt x="188190" y="533594"/>
                  <a:pt x="177304" y="580248"/>
                  <a:pt x="192855" y="614460"/>
                </a:cubicBezTo>
                <a:cubicBezTo>
                  <a:pt x="208406" y="648672"/>
                  <a:pt x="289271" y="662668"/>
                  <a:pt x="304822" y="707766"/>
                </a:cubicBezTo>
                <a:cubicBezTo>
                  <a:pt x="320373" y="752864"/>
                  <a:pt x="290826" y="843060"/>
                  <a:pt x="286161" y="885048"/>
                </a:cubicBezTo>
                <a:cubicBezTo>
                  <a:pt x="281496" y="927036"/>
                  <a:pt x="251949" y="913039"/>
                  <a:pt x="276831" y="959692"/>
                </a:cubicBezTo>
                <a:cubicBezTo>
                  <a:pt x="301713" y="1006345"/>
                  <a:pt x="385688" y="1121423"/>
                  <a:pt x="435451" y="1164966"/>
                </a:cubicBezTo>
                <a:cubicBezTo>
                  <a:pt x="485214" y="1208509"/>
                  <a:pt x="530312" y="1206954"/>
                  <a:pt x="575410" y="1220950"/>
                </a:cubicBezTo>
                <a:cubicBezTo>
                  <a:pt x="620508" y="1234946"/>
                  <a:pt x="654721" y="1210063"/>
                  <a:pt x="706039" y="1248941"/>
                </a:cubicBezTo>
                <a:cubicBezTo>
                  <a:pt x="757357" y="1287819"/>
                  <a:pt x="859994" y="1370239"/>
                  <a:pt x="883320" y="1454215"/>
                </a:cubicBezTo>
                <a:cubicBezTo>
                  <a:pt x="906647" y="1538190"/>
                  <a:pt x="863104" y="1679704"/>
                  <a:pt x="845998" y="1752794"/>
                </a:cubicBezTo>
                <a:cubicBezTo>
                  <a:pt x="828892" y="1825884"/>
                  <a:pt x="833557" y="1861652"/>
                  <a:pt x="780684" y="1892754"/>
                </a:cubicBezTo>
                <a:cubicBezTo>
                  <a:pt x="727811" y="1923856"/>
                  <a:pt x="575410" y="1933187"/>
                  <a:pt x="519426" y="1939407"/>
                </a:cubicBezTo>
                <a:close/>
              </a:path>
            </a:pathLst>
          </a:cu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7B41632-9D1A-774F-A399-A6849639758B}"/>
              </a:ext>
            </a:extLst>
          </p:cNvPr>
          <p:cNvSpPr/>
          <p:nvPr/>
        </p:nvSpPr>
        <p:spPr>
          <a:xfrm>
            <a:off x="6416159" y="4812690"/>
            <a:ext cx="470357" cy="225841"/>
          </a:xfrm>
          <a:custGeom>
            <a:avLst/>
            <a:gdLst>
              <a:gd name="connsiteX0" fmla="*/ 376527 w 470357"/>
              <a:gd name="connsiteY0" fmla="*/ 39228 h 225841"/>
              <a:gd name="connsiteX1" fmla="*/ 189914 w 470357"/>
              <a:gd name="connsiteY1" fmla="*/ 1906 h 225841"/>
              <a:gd name="connsiteX2" fmla="*/ 31294 w 470357"/>
              <a:gd name="connsiteY2" fmla="*/ 104543 h 225841"/>
              <a:gd name="connsiteX3" fmla="*/ 3302 w 470357"/>
              <a:gd name="connsiteY3" fmla="*/ 179188 h 225841"/>
              <a:gd name="connsiteX4" fmla="*/ 77947 w 470357"/>
              <a:gd name="connsiteY4" fmla="*/ 225841 h 225841"/>
              <a:gd name="connsiteX5" fmla="*/ 273890 w 470357"/>
              <a:gd name="connsiteY5" fmla="*/ 179188 h 225841"/>
              <a:gd name="connsiteX6" fmla="*/ 423180 w 470357"/>
              <a:gd name="connsiteY6" fmla="*/ 169857 h 225841"/>
              <a:gd name="connsiteX7" fmla="*/ 469833 w 470357"/>
              <a:gd name="connsiteY7" fmla="*/ 123204 h 225841"/>
              <a:gd name="connsiteX8" fmla="*/ 441841 w 470357"/>
              <a:gd name="connsiteY8" fmla="*/ 57890 h 225841"/>
              <a:gd name="connsiteX9" fmla="*/ 376527 w 470357"/>
              <a:gd name="connsiteY9" fmla="*/ 39228 h 22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0357" h="225841">
                <a:moveTo>
                  <a:pt x="376527" y="39228"/>
                </a:moveTo>
                <a:cubicBezTo>
                  <a:pt x="334539" y="29897"/>
                  <a:pt x="247453" y="-8980"/>
                  <a:pt x="189914" y="1906"/>
                </a:cubicBezTo>
                <a:cubicBezTo>
                  <a:pt x="132375" y="12792"/>
                  <a:pt x="62396" y="74996"/>
                  <a:pt x="31294" y="104543"/>
                </a:cubicBezTo>
                <a:cubicBezTo>
                  <a:pt x="192" y="134090"/>
                  <a:pt x="-4474" y="158972"/>
                  <a:pt x="3302" y="179188"/>
                </a:cubicBezTo>
                <a:cubicBezTo>
                  <a:pt x="11077" y="199404"/>
                  <a:pt x="32849" y="225841"/>
                  <a:pt x="77947" y="225841"/>
                </a:cubicBezTo>
                <a:cubicBezTo>
                  <a:pt x="123045" y="225841"/>
                  <a:pt x="216351" y="188519"/>
                  <a:pt x="273890" y="179188"/>
                </a:cubicBezTo>
                <a:cubicBezTo>
                  <a:pt x="331429" y="169857"/>
                  <a:pt x="390523" y="179188"/>
                  <a:pt x="423180" y="169857"/>
                </a:cubicBezTo>
                <a:cubicBezTo>
                  <a:pt x="455837" y="160526"/>
                  <a:pt x="466723" y="141865"/>
                  <a:pt x="469833" y="123204"/>
                </a:cubicBezTo>
                <a:cubicBezTo>
                  <a:pt x="472943" y="104543"/>
                  <a:pt x="462057" y="73441"/>
                  <a:pt x="441841" y="57890"/>
                </a:cubicBezTo>
                <a:cubicBezTo>
                  <a:pt x="421625" y="42339"/>
                  <a:pt x="418515" y="48559"/>
                  <a:pt x="376527" y="39228"/>
                </a:cubicBezTo>
                <a:close/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EAD0681-CA22-9342-A6C8-72653F86EBFF}"/>
              </a:ext>
            </a:extLst>
          </p:cNvPr>
          <p:cNvSpPr/>
          <p:nvPr/>
        </p:nvSpPr>
        <p:spPr>
          <a:xfrm>
            <a:off x="5840355" y="3479392"/>
            <a:ext cx="684925" cy="826721"/>
          </a:xfrm>
          <a:custGeom>
            <a:avLst/>
            <a:gdLst>
              <a:gd name="connsiteX0" fmla="*/ 299188 w 684925"/>
              <a:gd name="connsiteY0" fmla="*/ 784698 h 826721"/>
              <a:gd name="connsiteX1" fmla="*/ 495131 w 684925"/>
              <a:gd name="connsiteY1" fmla="*/ 626077 h 826721"/>
              <a:gd name="connsiteX2" fmla="*/ 625759 w 684925"/>
              <a:gd name="connsiteY2" fmla="*/ 392812 h 826721"/>
              <a:gd name="connsiteX3" fmla="*/ 681743 w 684925"/>
              <a:gd name="connsiteY3" fmla="*/ 215530 h 826721"/>
              <a:gd name="connsiteX4" fmla="*/ 672412 w 684925"/>
              <a:gd name="connsiteY4" fmla="*/ 168877 h 826721"/>
              <a:gd name="connsiteX5" fmla="*/ 625759 w 684925"/>
              <a:gd name="connsiteY5" fmla="*/ 122224 h 826721"/>
              <a:gd name="connsiteX6" fmla="*/ 616429 w 684925"/>
              <a:gd name="connsiteY6" fmla="*/ 47579 h 826721"/>
              <a:gd name="connsiteX7" fmla="*/ 588437 w 684925"/>
              <a:gd name="connsiteY7" fmla="*/ 926 h 826721"/>
              <a:gd name="connsiteX8" fmla="*/ 457808 w 684925"/>
              <a:gd name="connsiteY8" fmla="*/ 19588 h 826721"/>
              <a:gd name="connsiteX9" fmla="*/ 289857 w 684925"/>
              <a:gd name="connsiteY9" fmla="*/ 56910 h 826721"/>
              <a:gd name="connsiteX10" fmla="*/ 224543 w 684925"/>
              <a:gd name="connsiteY10" fmla="*/ 112894 h 826721"/>
              <a:gd name="connsiteX11" fmla="*/ 205882 w 684925"/>
              <a:gd name="connsiteY11" fmla="*/ 196869 h 826721"/>
              <a:gd name="connsiteX12" fmla="*/ 140567 w 684925"/>
              <a:gd name="connsiteY12" fmla="*/ 215530 h 826721"/>
              <a:gd name="connsiteX13" fmla="*/ 75253 w 684925"/>
              <a:gd name="connsiteY13" fmla="*/ 215530 h 826721"/>
              <a:gd name="connsiteX14" fmla="*/ 608 w 684925"/>
              <a:gd name="connsiteY14" fmla="*/ 299506 h 826721"/>
              <a:gd name="connsiteX15" fmla="*/ 37931 w 684925"/>
              <a:gd name="connsiteY15" fmla="*/ 392812 h 826721"/>
              <a:gd name="connsiteX16" fmla="*/ 608 w 684925"/>
              <a:gd name="connsiteY16" fmla="*/ 551432 h 826721"/>
              <a:gd name="connsiteX17" fmla="*/ 28600 w 684925"/>
              <a:gd name="connsiteY17" fmla="*/ 719384 h 826721"/>
              <a:gd name="connsiteX18" fmla="*/ 168559 w 684925"/>
              <a:gd name="connsiteY18" fmla="*/ 822020 h 826721"/>
              <a:gd name="connsiteX19" fmla="*/ 299188 w 684925"/>
              <a:gd name="connsiteY19" fmla="*/ 784698 h 82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4925" h="826721">
                <a:moveTo>
                  <a:pt x="299188" y="784698"/>
                </a:moveTo>
                <a:cubicBezTo>
                  <a:pt x="353617" y="752041"/>
                  <a:pt x="440703" y="691391"/>
                  <a:pt x="495131" y="626077"/>
                </a:cubicBezTo>
                <a:cubicBezTo>
                  <a:pt x="549559" y="560763"/>
                  <a:pt x="594657" y="461236"/>
                  <a:pt x="625759" y="392812"/>
                </a:cubicBezTo>
                <a:cubicBezTo>
                  <a:pt x="656861" y="324388"/>
                  <a:pt x="673968" y="252852"/>
                  <a:pt x="681743" y="215530"/>
                </a:cubicBezTo>
                <a:cubicBezTo>
                  <a:pt x="689518" y="178208"/>
                  <a:pt x="681743" y="184428"/>
                  <a:pt x="672412" y="168877"/>
                </a:cubicBezTo>
                <a:cubicBezTo>
                  <a:pt x="663081" y="153326"/>
                  <a:pt x="635089" y="142440"/>
                  <a:pt x="625759" y="122224"/>
                </a:cubicBezTo>
                <a:cubicBezTo>
                  <a:pt x="616429" y="102008"/>
                  <a:pt x="622649" y="67795"/>
                  <a:pt x="616429" y="47579"/>
                </a:cubicBezTo>
                <a:cubicBezTo>
                  <a:pt x="610209" y="27363"/>
                  <a:pt x="614874" y="5591"/>
                  <a:pt x="588437" y="926"/>
                </a:cubicBezTo>
                <a:cubicBezTo>
                  <a:pt x="562000" y="-3739"/>
                  <a:pt x="507571" y="10257"/>
                  <a:pt x="457808" y="19588"/>
                </a:cubicBezTo>
                <a:cubicBezTo>
                  <a:pt x="408045" y="28919"/>
                  <a:pt x="328734" y="41359"/>
                  <a:pt x="289857" y="56910"/>
                </a:cubicBezTo>
                <a:cubicBezTo>
                  <a:pt x="250980" y="72461"/>
                  <a:pt x="238539" y="89568"/>
                  <a:pt x="224543" y="112894"/>
                </a:cubicBezTo>
                <a:cubicBezTo>
                  <a:pt x="210547" y="136220"/>
                  <a:pt x="219878" y="179763"/>
                  <a:pt x="205882" y="196869"/>
                </a:cubicBezTo>
                <a:cubicBezTo>
                  <a:pt x="191886" y="213975"/>
                  <a:pt x="162338" y="212420"/>
                  <a:pt x="140567" y="215530"/>
                </a:cubicBezTo>
                <a:cubicBezTo>
                  <a:pt x="118796" y="218640"/>
                  <a:pt x="98579" y="201534"/>
                  <a:pt x="75253" y="215530"/>
                </a:cubicBezTo>
                <a:cubicBezTo>
                  <a:pt x="51927" y="229526"/>
                  <a:pt x="6828" y="269959"/>
                  <a:pt x="608" y="299506"/>
                </a:cubicBezTo>
                <a:cubicBezTo>
                  <a:pt x="-5612" y="329053"/>
                  <a:pt x="37931" y="350824"/>
                  <a:pt x="37931" y="392812"/>
                </a:cubicBezTo>
                <a:cubicBezTo>
                  <a:pt x="37931" y="434800"/>
                  <a:pt x="2163" y="497003"/>
                  <a:pt x="608" y="551432"/>
                </a:cubicBezTo>
                <a:cubicBezTo>
                  <a:pt x="-947" y="605861"/>
                  <a:pt x="608" y="674286"/>
                  <a:pt x="28600" y="719384"/>
                </a:cubicBezTo>
                <a:cubicBezTo>
                  <a:pt x="56592" y="764482"/>
                  <a:pt x="129682" y="808024"/>
                  <a:pt x="168559" y="822020"/>
                </a:cubicBezTo>
                <a:cubicBezTo>
                  <a:pt x="207436" y="836016"/>
                  <a:pt x="244759" y="817355"/>
                  <a:pt x="299188" y="784698"/>
                </a:cubicBezTo>
                <a:close/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D5D50110-362C-474A-B363-61CFB8D661AB}"/>
              </a:ext>
            </a:extLst>
          </p:cNvPr>
          <p:cNvSpPr/>
          <p:nvPr/>
        </p:nvSpPr>
        <p:spPr>
          <a:xfrm>
            <a:off x="5977712" y="3816194"/>
            <a:ext cx="381903" cy="396110"/>
          </a:xfrm>
          <a:custGeom>
            <a:avLst/>
            <a:gdLst>
              <a:gd name="connsiteX0" fmla="*/ 96517 w 381903"/>
              <a:gd name="connsiteY0" fmla="*/ 177308 h 396110"/>
              <a:gd name="connsiteX1" fmla="*/ 3210 w 381903"/>
              <a:gd name="connsiteY1" fmla="*/ 317267 h 396110"/>
              <a:gd name="connsiteX2" fmla="*/ 31202 w 381903"/>
              <a:gd name="connsiteY2" fmla="*/ 391912 h 396110"/>
              <a:gd name="connsiteX3" fmla="*/ 124508 w 381903"/>
              <a:gd name="connsiteY3" fmla="*/ 373251 h 396110"/>
              <a:gd name="connsiteX4" fmla="*/ 255137 w 381903"/>
              <a:gd name="connsiteY4" fmla="*/ 261283 h 396110"/>
              <a:gd name="connsiteX5" fmla="*/ 320451 w 381903"/>
              <a:gd name="connsiteY5" fmla="*/ 167977 h 396110"/>
              <a:gd name="connsiteX6" fmla="*/ 376435 w 381903"/>
              <a:gd name="connsiteY6" fmla="*/ 93332 h 396110"/>
              <a:gd name="connsiteX7" fmla="*/ 367104 w 381903"/>
              <a:gd name="connsiteY7" fmla="*/ 26 h 396110"/>
              <a:gd name="connsiteX8" fmla="*/ 264468 w 381903"/>
              <a:gd name="connsiteY8" fmla="*/ 102663 h 396110"/>
              <a:gd name="connsiteX9" fmla="*/ 199153 w 381903"/>
              <a:gd name="connsiteY9" fmla="*/ 167977 h 396110"/>
              <a:gd name="connsiteX10" fmla="*/ 96517 w 381903"/>
              <a:gd name="connsiteY10" fmla="*/ 177308 h 396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1903" h="396110">
                <a:moveTo>
                  <a:pt x="96517" y="177308"/>
                </a:moveTo>
                <a:cubicBezTo>
                  <a:pt x="63860" y="202190"/>
                  <a:pt x="14096" y="281500"/>
                  <a:pt x="3210" y="317267"/>
                </a:cubicBezTo>
                <a:cubicBezTo>
                  <a:pt x="-7676" y="353034"/>
                  <a:pt x="10986" y="382581"/>
                  <a:pt x="31202" y="391912"/>
                </a:cubicBezTo>
                <a:cubicBezTo>
                  <a:pt x="51418" y="401243"/>
                  <a:pt x="87186" y="395022"/>
                  <a:pt x="124508" y="373251"/>
                </a:cubicBezTo>
                <a:cubicBezTo>
                  <a:pt x="161830" y="351480"/>
                  <a:pt x="222480" y="295495"/>
                  <a:pt x="255137" y="261283"/>
                </a:cubicBezTo>
                <a:cubicBezTo>
                  <a:pt x="287794" y="227071"/>
                  <a:pt x="300235" y="195969"/>
                  <a:pt x="320451" y="167977"/>
                </a:cubicBezTo>
                <a:cubicBezTo>
                  <a:pt x="340667" y="139985"/>
                  <a:pt x="368660" y="121324"/>
                  <a:pt x="376435" y="93332"/>
                </a:cubicBezTo>
                <a:cubicBezTo>
                  <a:pt x="384211" y="65340"/>
                  <a:pt x="385765" y="-1529"/>
                  <a:pt x="367104" y="26"/>
                </a:cubicBezTo>
                <a:cubicBezTo>
                  <a:pt x="348443" y="1581"/>
                  <a:pt x="264468" y="102663"/>
                  <a:pt x="264468" y="102663"/>
                </a:cubicBezTo>
                <a:cubicBezTo>
                  <a:pt x="236476" y="130655"/>
                  <a:pt x="227145" y="153981"/>
                  <a:pt x="199153" y="167977"/>
                </a:cubicBezTo>
                <a:cubicBezTo>
                  <a:pt x="171161" y="181973"/>
                  <a:pt x="129174" y="152426"/>
                  <a:pt x="96517" y="177308"/>
                </a:cubicBezTo>
                <a:close/>
              </a:path>
            </a:pathLst>
          </a:cu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45B9D6-CB3B-D44A-8A93-FA0948F538D7}"/>
              </a:ext>
            </a:extLst>
          </p:cNvPr>
          <p:cNvCxnSpPr/>
          <p:nvPr/>
        </p:nvCxnSpPr>
        <p:spPr>
          <a:xfrm flipV="1">
            <a:off x="7268547" y="4889241"/>
            <a:ext cx="357812" cy="14929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AE76CF9-4FFB-E64C-B5C0-7CBB6EFAB244}"/>
              </a:ext>
            </a:extLst>
          </p:cNvPr>
          <p:cNvSpPr txBox="1"/>
          <p:nvPr/>
        </p:nvSpPr>
        <p:spPr>
          <a:xfrm>
            <a:off x="7605593" y="4685954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&gt;25 mm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5388FE-E8AD-FD41-BF07-83EC1FEF735B}"/>
              </a:ext>
            </a:extLst>
          </p:cNvPr>
          <p:cNvSpPr txBox="1"/>
          <p:nvPr/>
        </p:nvSpPr>
        <p:spPr>
          <a:xfrm>
            <a:off x="7149536" y="4263453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&gt;25 mm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81FC28-D98A-9E4F-ADE2-DF035D4AF258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6772965" y="4448119"/>
            <a:ext cx="376571" cy="38232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090C2E5-CEE7-2B42-8384-ADCCD24C3DAF}"/>
              </a:ext>
            </a:extLst>
          </p:cNvPr>
          <p:cNvCxnSpPr>
            <a:cxnSpLocks/>
          </p:cNvCxnSpPr>
          <p:nvPr/>
        </p:nvCxnSpPr>
        <p:spPr>
          <a:xfrm>
            <a:off x="6336994" y="4137569"/>
            <a:ext cx="812542" cy="3105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35E87DC-F509-2D43-8EAD-00B66F970416}"/>
              </a:ext>
            </a:extLst>
          </p:cNvPr>
          <p:cNvCxnSpPr>
            <a:cxnSpLocks/>
          </p:cNvCxnSpPr>
          <p:nvPr/>
        </p:nvCxnSpPr>
        <p:spPr>
          <a:xfrm>
            <a:off x="6386414" y="3915131"/>
            <a:ext cx="672033" cy="4862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3AA00DC-96B7-8B44-9A8C-B2D368BA605A}"/>
              </a:ext>
            </a:extLst>
          </p:cNvPr>
          <p:cNvSpPr txBox="1"/>
          <p:nvPr/>
        </p:nvSpPr>
        <p:spPr>
          <a:xfrm>
            <a:off x="7021919" y="3779090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&gt;50 mm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FFB77C-526E-DD4A-A43C-C230F2B007DA}"/>
              </a:ext>
            </a:extLst>
          </p:cNvPr>
          <p:cNvSpPr txBox="1"/>
          <p:nvPr/>
        </p:nvSpPr>
        <p:spPr>
          <a:xfrm>
            <a:off x="0" y="6581001"/>
            <a:ext cx="1927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Rotunno</a:t>
            </a:r>
            <a:r>
              <a:rPr lang="en-US" sz="1200" dirty="0"/>
              <a:t> and Ferretti (2001)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3BD40A4-1BDF-4743-A731-FA7AFF650BD4}"/>
              </a:ext>
            </a:extLst>
          </p:cNvPr>
          <p:cNvSpPr txBox="1"/>
          <p:nvPr/>
        </p:nvSpPr>
        <p:spPr>
          <a:xfrm>
            <a:off x="2636927" y="3881555"/>
            <a:ext cx="487121" cy="369332"/>
          </a:xfrm>
          <a:prstGeom prst="rect">
            <a:avLst/>
          </a:prstGeom>
          <a:solidFill>
            <a:schemeClr val="tx1"/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none" lIns="18288" tIns="0" rIns="18288" bIns="0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Dry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E14926-40E9-5E46-BF3A-95B5ABA180B3}"/>
              </a:ext>
            </a:extLst>
          </p:cNvPr>
          <p:cNvSpPr txBox="1"/>
          <p:nvPr/>
        </p:nvSpPr>
        <p:spPr>
          <a:xfrm>
            <a:off x="419179" y="4443358"/>
            <a:ext cx="1280607" cy="738664"/>
          </a:xfrm>
          <a:prstGeom prst="rect">
            <a:avLst/>
          </a:prstGeom>
          <a:solidFill>
            <a:schemeClr val="tx1"/>
          </a:solidFill>
          <a:ln w="25400">
            <a:solidFill>
              <a:srgbClr val="00B050"/>
            </a:solidFill>
          </a:ln>
        </p:spPr>
        <p:txBody>
          <a:bodyPr wrap="none" lIns="18288" tIns="0" rIns="18288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Moist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Saturated</a:t>
            </a:r>
          </a:p>
        </p:txBody>
      </p:sp>
    </p:spTree>
    <p:extLst>
      <p:ext uri="{BB962C8B-B14F-4D97-AF65-F5344CB8AC3E}">
        <p14:creationId xmlns:p14="http://schemas.microsoft.com/office/powerpoint/2010/main" val="671153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5F57FF-3DC4-6A44-B0BC-1CD9B4DE3B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6474" t="2728" r="5765" b="3325"/>
          <a:stretch/>
        </p:blipFill>
        <p:spPr>
          <a:xfrm>
            <a:off x="382772" y="1616149"/>
            <a:ext cx="3540642" cy="283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1242F8-BEEA-FF42-A74B-0F3FC05734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757" t="13059" r="32740" b="14662"/>
          <a:stretch/>
        </p:blipFill>
        <p:spPr>
          <a:xfrm>
            <a:off x="5050046" y="1930552"/>
            <a:ext cx="3851357" cy="36912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1F1859-EA6C-704B-AB39-16F80E6DE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Hybrid: 1994 Piedmont Flood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47E6B4C-7A5E-AA45-8AAB-AB45E23D291B}"/>
              </a:ext>
            </a:extLst>
          </p:cNvPr>
          <p:cNvSpPr/>
          <p:nvPr/>
        </p:nvSpPr>
        <p:spPr>
          <a:xfrm>
            <a:off x="1392865" y="2969951"/>
            <a:ext cx="1506097" cy="1411697"/>
          </a:xfrm>
          <a:custGeom>
            <a:avLst/>
            <a:gdLst>
              <a:gd name="connsiteX0" fmla="*/ 0 w 1054360"/>
              <a:gd name="connsiteY0" fmla="*/ 0 h 1623526"/>
              <a:gd name="connsiteX1" fmla="*/ 466531 w 1054360"/>
              <a:gd name="connsiteY1" fmla="*/ 242596 h 1623526"/>
              <a:gd name="connsiteX2" fmla="*/ 671804 w 1054360"/>
              <a:gd name="connsiteY2" fmla="*/ 429208 h 1623526"/>
              <a:gd name="connsiteX3" fmla="*/ 811764 w 1054360"/>
              <a:gd name="connsiteY3" fmla="*/ 746449 h 1623526"/>
              <a:gd name="connsiteX4" fmla="*/ 1054360 w 1054360"/>
              <a:gd name="connsiteY4" fmla="*/ 1623526 h 1623526"/>
              <a:gd name="connsiteX0" fmla="*/ 0 w 1007150"/>
              <a:gd name="connsiteY0" fmla="*/ 0 h 1676466"/>
              <a:gd name="connsiteX1" fmla="*/ 419321 w 1007150"/>
              <a:gd name="connsiteY1" fmla="*/ 295536 h 1676466"/>
              <a:gd name="connsiteX2" fmla="*/ 624594 w 1007150"/>
              <a:gd name="connsiteY2" fmla="*/ 482148 h 1676466"/>
              <a:gd name="connsiteX3" fmla="*/ 764554 w 1007150"/>
              <a:gd name="connsiteY3" fmla="*/ 799389 h 1676466"/>
              <a:gd name="connsiteX4" fmla="*/ 1007150 w 1007150"/>
              <a:gd name="connsiteY4" fmla="*/ 1676466 h 1676466"/>
              <a:gd name="connsiteX0" fmla="*/ 0 w 1007150"/>
              <a:gd name="connsiteY0" fmla="*/ 0 h 1676466"/>
              <a:gd name="connsiteX1" fmla="*/ 419321 w 1007150"/>
              <a:gd name="connsiteY1" fmla="*/ 295536 h 1676466"/>
              <a:gd name="connsiteX2" fmla="*/ 624594 w 1007150"/>
              <a:gd name="connsiteY2" fmla="*/ 482148 h 1676466"/>
              <a:gd name="connsiteX3" fmla="*/ 764554 w 1007150"/>
              <a:gd name="connsiteY3" fmla="*/ 799389 h 1676466"/>
              <a:gd name="connsiteX4" fmla="*/ 1007150 w 1007150"/>
              <a:gd name="connsiteY4" fmla="*/ 1676466 h 1676466"/>
              <a:gd name="connsiteX0" fmla="*/ 0 w 1007150"/>
              <a:gd name="connsiteY0" fmla="*/ 0 h 1676466"/>
              <a:gd name="connsiteX1" fmla="*/ 419321 w 1007150"/>
              <a:gd name="connsiteY1" fmla="*/ 295536 h 1676466"/>
              <a:gd name="connsiteX2" fmla="*/ 746998 w 1007150"/>
              <a:gd name="connsiteY2" fmla="*/ 308864 h 1676466"/>
              <a:gd name="connsiteX3" fmla="*/ 764554 w 1007150"/>
              <a:gd name="connsiteY3" fmla="*/ 799389 h 1676466"/>
              <a:gd name="connsiteX4" fmla="*/ 1007150 w 1007150"/>
              <a:gd name="connsiteY4" fmla="*/ 1676466 h 1676466"/>
              <a:gd name="connsiteX0" fmla="*/ 0 w 1007150"/>
              <a:gd name="connsiteY0" fmla="*/ 0 h 1676466"/>
              <a:gd name="connsiteX1" fmla="*/ 746998 w 1007150"/>
              <a:gd name="connsiteY1" fmla="*/ 308864 h 1676466"/>
              <a:gd name="connsiteX2" fmla="*/ 764554 w 1007150"/>
              <a:gd name="connsiteY2" fmla="*/ 799389 h 1676466"/>
              <a:gd name="connsiteX3" fmla="*/ 1007150 w 1007150"/>
              <a:gd name="connsiteY3" fmla="*/ 1676466 h 1676466"/>
              <a:gd name="connsiteX0" fmla="*/ 0 w 1007150"/>
              <a:gd name="connsiteY0" fmla="*/ 0 h 1676466"/>
              <a:gd name="connsiteX1" fmla="*/ 746998 w 1007150"/>
              <a:gd name="connsiteY1" fmla="*/ 308864 h 1676466"/>
              <a:gd name="connsiteX2" fmla="*/ 1007150 w 1007150"/>
              <a:gd name="connsiteY2" fmla="*/ 1676466 h 1676466"/>
              <a:gd name="connsiteX0" fmla="*/ 0 w 1007150"/>
              <a:gd name="connsiteY0" fmla="*/ 0 h 1676466"/>
              <a:gd name="connsiteX1" fmla="*/ 601643 w 1007150"/>
              <a:gd name="connsiteY1" fmla="*/ 148911 h 1676466"/>
              <a:gd name="connsiteX2" fmla="*/ 1007150 w 1007150"/>
              <a:gd name="connsiteY2" fmla="*/ 1676466 h 1676466"/>
              <a:gd name="connsiteX0" fmla="*/ 0 w 1007150"/>
              <a:gd name="connsiteY0" fmla="*/ 0 h 1676466"/>
              <a:gd name="connsiteX1" fmla="*/ 601643 w 1007150"/>
              <a:gd name="connsiteY1" fmla="*/ 148911 h 1676466"/>
              <a:gd name="connsiteX2" fmla="*/ 1007150 w 1007150"/>
              <a:gd name="connsiteY2" fmla="*/ 1676466 h 1676466"/>
              <a:gd name="connsiteX0" fmla="*/ 0 w 1075483"/>
              <a:gd name="connsiteY0" fmla="*/ 0 h 1769773"/>
              <a:gd name="connsiteX1" fmla="*/ 669976 w 1075483"/>
              <a:gd name="connsiteY1" fmla="*/ 242218 h 1769773"/>
              <a:gd name="connsiteX2" fmla="*/ 1075483 w 1075483"/>
              <a:gd name="connsiteY2" fmla="*/ 1769773 h 1769773"/>
              <a:gd name="connsiteX0" fmla="*/ 0 w 1075483"/>
              <a:gd name="connsiteY0" fmla="*/ 0 h 1769773"/>
              <a:gd name="connsiteX1" fmla="*/ 669976 w 1075483"/>
              <a:gd name="connsiteY1" fmla="*/ 242218 h 1769773"/>
              <a:gd name="connsiteX2" fmla="*/ 1075483 w 1075483"/>
              <a:gd name="connsiteY2" fmla="*/ 1769773 h 1769773"/>
              <a:gd name="connsiteX0" fmla="*/ 0 w 1075483"/>
              <a:gd name="connsiteY0" fmla="*/ 0 h 1769773"/>
              <a:gd name="connsiteX1" fmla="*/ 692754 w 1075483"/>
              <a:gd name="connsiteY1" fmla="*/ 295535 h 1769773"/>
              <a:gd name="connsiteX2" fmla="*/ 1075483 w 1075483"/>
              <a:gd name="connsiteY2" fmla="*/ 1769773 h 1769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5483" h="1769773">
                <a:moveTo>
                  <a:pt x="0" y="0"/>
                </a:moveTo>
                <a:cubicBezTo>
                  <a:pt x="368216" y="250959"/>
                  <a:pt x="513507" y="573"/>
                  <a:pt x="692754" y="295535"/>
                </a:cubicBezTo>
                <a:cubicBezTo>
                  <a:pt x="872001" y="590497"/>
                  <a:pt x="1021285" y="1484856"/>
                  <a:pt x="1075483" y="1769773"/>
                </a:cubicBezTo>
              </a:path>
            </a:pathLst>
          </a:custGeom>
          <a:noFill/>
          <a:ln w="76200">
            <a:solidFill>
              <a:schemeClr val="accent6">
                <a:lumMod val="50000"/>
              </a:schemeClr>
            </a:solidFill>
            <a:head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5552BAF-D0D5-B54B-B5BB-16A592685095}"/>
              </a:ext>
            </a:extLst>
          </p:cNvPr>
          <p:cNvSpPr/>
          <p:nvPr/>
        </p:nvSpPr>
        <p:spPr>
          <a:xfrm>
            <a:off x="1213631" y="2951729"/>
            <a:ext cx="762150" cy="1384541"/>
          </a:xfrm>
          <a:custGeom>
            <a:avLst/>
            <a:gdLst>
              <a:gd name="connsiteX0" fmla="*/ 979715 w 994587"/>
              <a:gd name="connsiteY0" fmla="*/ 2481943 h 2499719"/>
              <a:gd name="connsiteX1" fmla="*/ 989045 w 994587"/>
              <a:gd name="connsiteY1" fmla="*/ 2416629 h 2499719"/>
              <a:gd name="connsiteX2" fmla="*/ 905070 w 994587"/>
              <a:gd name="connsiteY2" fmla="*/ 1828800 h 2499719"/>
              <a:gd name="connsiteX3" fmla="*/ 662474 w 994587"/>
              <a:gd name="connsiteY3" fmla="*/ 1101012 h 2499719"/>
              <a:gd name="connsiteX4" fmla="*/ 326572 w 994587"/>
              <a:gd name="connsiteY4" fmla="*/ 457200 h 2499719"/>
              <a:gd name="connsiteX5" fmla="*/ 0 w 994587"/>
              <a:gd name="connsiteY5" fmla="*/ 0 h 2499719"/>
              <a:gd name="connsiteX0" fmla="*/ 979715 w 1046350"/>
              <a:gd name="connsiteY0" fmla="*/ 2481943 h 2506262"/>
              <a:gd name="connsiteX1" fmla="*/ 1044810 w 1046350"/>
              <a:gd name="connsiteY1" fmla="*/ 2432403 h 2506262"/>
              <a:gd name="connsiteX2" fmla="*/ 905070 w 1046350"/>
              <a:gd name="connsiteY2" fmla="*/ 1828800 h 2506262"/>
              <a:gd name="connsiteX3" fmla="*/ 662474 w 1046350"/>
              <a:gd name="connsiteY3" fmla="*/ 1101012 h 2506262"/>
              <a:gd name="connsiteX4" fmla="*/ 326572 w 1046350"/>
              <a:gd name="connsiteY4" fmla="*/ 457200 h 2506262"/>
              <a:gd name="connsiteX5" fmla="*/ 0 w 1046350"/>
              <a:gd name="connsiteY5" fmla="*/ 0 h 2506262"/>
              <a:gd name="connsiteX0" fmla="*/ 979715 w 1049240"/>
              <a:gd name="connsiteY0" fmla="*/ 2481943 h 2530994"/>
              <a:gd name="connsiteX1" fmla="*/ 1044810 w 1049240"/>
              <a:gd name="connsiteY1" fmla="*/ 2432403 h 2530994"/>
              <a:gd name="connsiteX2" fmla="*/ 905070 w 1049240"/>
              <a:gd name="connsiteY2" fmla="*/ 1828800 h 2530994"/>
              <a:gd name="connsiteX3" fmla="*/ 662474 w 1049240"/>
              <a:gd name="connsiteY3" fmla="*/ 1101012 h 2530994"/>
              <a:gd name="connsiteX4" fmla="*/ 326572 w 1049240"/>
              <a:gd name="connsiteY4" fmla="*/ 457200 h 2530994"/>
              <a:gd name="connsiteX5" fmla="*/ 0 w 1049240"/>
              <a:gd name="connsiteY5" fmla="*/ 0 h 2530994"/>
              <a:gd name="connsiteX0" fmla="*/ 1044810 w 1044810"/>
              <a:gd name="connsiteY0" fmla="*/ 2432403 h 2432403"/>
              <a:gd name="connsiteX1" fmla="*/ 905070 w 1044810"/>
              <a:gd name="connsiteY1" fmla="*/ 1828800 h 2432403"/>
              <a:gd name="connsiteX2" fmla="*/ 662474 w 1044810"/>
              <a:gd name="connsiteY2" fmla="*/ 1101012 h 2432403"/>
              <a:gd name="connsiteX3" fmla="*/ 326572 w 1044810"/>
              <a:gd name="connsiteY3" fmla="*/ 457200 h 2432403"/>
              <a:gd name="connsiteX4" fmla="*/ 0 w 1044810"/>
              <a:gd name="connsiteY4" fmla="*/ 0 h 2432403"/>
              <a:gd name="connsiteX0" fmla="*/ 1044810 w 1044810"/>
              <a:gd name="connsiteY0" fmla="*/ 2432403 h 2432403"/>
              <a:gd name="connsiteX1" fmla="*/ 905070 w 1044810"/>
              <a:gd name="connsiteY1" fmla="*/ 1828800 h 2432403"/>
              <a:gd name="connsiteX2" fmla="*/ 662474 w 1044810"/>
              <a:gd name="connsiteY2" fmla="*/ 1101012 h 2432403"/>
              <a:gd name="connsiteX3" fmla="*/ 0 w 1044810"/>
              <a:gd name="connsiteY3" fmla="*/ 0 h 2432403"/>
              <a:gd name="connsiteX0" fmla="*/ 799447 w 799447"/>
              <a:gd name="connsiteY0" fmla="*/ 2053861 h 2053861"/>
              <a:gd name="connsiteX1" fmla="*/ 659707 w 799447"/>
              <a:gd name="connsiteY1" fmla="*/ 1450258 h 2053861"/>
              <a:gd name="connsiteX2" fmla="*/ 417111 w 799447"/>
              <a:gd name="connsiteY2" fmla="*/ 722470 h 2053861"/>
              <a:gd name="connsiteX3" fmla="*/ 0 w 799447"/>
              <a:gd name="connsiteY3" fmla="*/ 0 h 2053861"/>
              <a:gd name="connsiteX0" fmla="*/ 799447 w 799447"/>
              <a:gd name="connsiteY0" fmla="*/ 2053861 h 2053861"/>
              <a:gd name="connsiteX1" fmla="*/ 659707 w 799447"/>
              <a:gd name="connsiteY1" fmla="*/ 1450258 h 2053861"/>
              <a:gd name="connsiteX2" fmla="*/ 450569 w 799447"/>
              <a:gd name="connsiteY2" fmla="*/ 706699 h 2053861"/>
              <a:gd name="connsiteX3" fmla="*/ 0 w 799447"/>
              <a:gd name="connsiteY3" fmla="*/ 0 h 205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447" h="2053861">
                <a:moveTo>
                  <a:pt x="799447" y="2053861"/>
                </a:moveTo>
                <a:cubicBezTo>
                  <a:pt x="775853" y="1881914"/>
                  <a:pt x="717853" y="1674785"/>
                  <a:pt x="659707" y="1450258"/>
                </a:cubicBezTo>
                <a:cubicBezTo>
                  <a:pt x="601561" y="1225731"/>
                  <a:pt x="560520" y="948409"/>
                  <a:pt x="450569" y="706699"/>
                </a:cubicBezTo>
                <a:cubicBezTo>
                  <a:pt x="340618" y="464989"/>
                  <a:pt x="138015" y="229377"/>
                  <a:pt x="0" y="0"/>
                </a:cubicBezTo>
              </a:path>
            </a:pathLst>
          </a:custGeom>
          <a:noFill/>
          <a:ln w="63500">
            <a:solidFill>
              <a:srgbClr val="00B05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45B9D6-CB3B-D44A-8A93-FA0948F538D7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5652219" y="4932482"/>
            <a:ext cx="1171006" cy="14364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AE76CF9-4FFB-E64C-B5C0-7CBB6EFAB244}"/>
              </a:ext>
            </a:extLst>
          </p:cNvPr>
          <p:cNvSpPr txBox="1"/>
          <p:nvPr/>
        </p:nvSpPr>
        <p:spPr>
          <a:xfrm>
            <a:off x="6823225" y="4747816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&gt;25 mm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5388FE-E8AD-FD41-BF07-83EC1FEF735B}"/>
              </a:ext>
            </a:extLst>
          </p:cNvPr>
          <p:cNvSpPr txBox="1"/>
          <p:nvPr/>
        </p:nvSpPr>
        <p:spPr>
          <a:xfrm>
            <a:off x="7149536" y="4263453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&gt;25 mm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AA00DC-96B7-8B44-9A8C-B2D368BA605A}"/>
              </a:ext>
            </a:extLst>
          </p:cNvPr>
          <p:cNvSpPr txBox="1"/>
          <p:nvPr/>
        </p:nvSpPr>
        <p:spPr>
          <a:xfrm>
            <a:off x="7021919" y="3779090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&gt;50 mm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FFB77C-526E-DD4A-A43C-C230F2B007DA}"/>
              </a:ext>
            </a:extLst>
          </p:cNvPr>
          <p:cNvSpPr txBox="1"/>
          <p:nvPr/>
        </p:nvSpPr>
        <p:spPr>
          <a:xfrm>
            <a:off x="0" y="6581001"/>
            <a:ext cx="1927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Rotunno</a:t>
            </a:r>
            <a:r>
              <a:rPr lang="en-US" sz="1200" dirty="0"/>
              <a:t> and Ferretti (2001)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3BD40A4-1BDF-4743-A731-FA7AFF650BD4}"/>
              </a:ext>
            </a:extLst>
          </p:cNvPr>
          <p:cNvSpPr txBox="1"/>
          <p:nvPr/>
        </p:nvSpPr>
        <p:spPr>
          <a:xfrm>
            <a:off x="2672591" y="4376322"/>
            <a:ext cx="1038426" cy="738664"/>
          </a:xfrm>
          <a:prstGeom prst="rect">
            <a:avLst/>
          </a:prstGeom>
          <a:solidFill>
            <a:schemeClr val="tx1"/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none" lIns="18288" tIns="0" rIns="18288" bIns="0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Dry &amp;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Blocked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E14926-40E9-5E46-BF3A-95B5ABA180B3}"/>
              </a:ext>
            </a:extLst>
          </p:cNvPr>
          <p:cNvSpPr txBox="1"/>
          <p:nvPr/>
        </p:nvSpPr>
        <p:spPr>
          <a:xfrm>
            <a:off x="1199233" y="4342190"/>
            <a:ext cx="1280607" cy="1107996"/>
          </a:xfrm>
          <a:prstGeom prst="rect">
            <a:avLst/>
          </a:prstGeom>
          <a:solidFill>
            <a:schemeClr val="tx1"/>
          </a:solidFill>
          <a:ln w="25400">
            <a:solidFill>
              <a:srgbClr val="00B050"/>
            </a:solidFill>
          </a:ln>
        </p:spPr>
        <p:txBody>
          <a:bodyPr wrap="none" lIns="18288" tIns="0" rIns="18288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Moist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saturated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flow over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6AD30AE-F2F4-EC4B-9D2A-505C961F4D00}"/>
              </a:ext>
            </a:extLst>
          </p:cNvPr>
          <p:cNvSpPr/>
          <p:nvPr/>
        </p:nvSpPr>
        <p:spPr>
          <a:xfrm>
            <a:off x="5460005" y="3681067"/>
            <a:ext cx="290097" cy="1480816"/>
          </a:xfrm>
          <a:custGeom>
            <a:avLst/>
            <a:gdLst>
              <a:gd name="connsiteX0" fmla="*/ 175685 w 290097"/>
              <a:gd name="connsiteY0" fmla="*/ 1105537 h 1480816"/>
              <a:gd name="connsiteX1" fmla="*/ 166354 w 290097"/>
              <a:gd name="connsiteY1" fmla="*/ 760304 h 1480816"/>
              <a:gd name="connsiteX2" fmla="*/ 231668 w 290097"/>
              <a:gd name="connsiteY2" fmla="*/ 368419 h 1480816"/>
              <a:gd name="connsiteX3" fmla="*/ 287652 w 290097"/>
              <a:gd name="connsiteY3" fmla="*/ 4525 h 1480816"/>
              <a:gd name="connsiteX4" fmla="*/ 147693 w 290097"/>
              <a:gd name="connsiteY4" fmla="*/ 181806 h 1480816"/>
              <a:gd name="connsiteX5" fmla="*/ 7734 w 290097"/>
              <a:gd name="connsiteY5" fmla="*/ 433733 h 1480816"/>
              <a:gd name="connsiteX6" fmla="*/ 17064 w 290097"/>
              <a:gd name="connsiteY6" fmla="*/ 676329 h 1480816"/>
              <a:gd name="connsiteX7" fmla="*/ 7734 w 290097"/>
              <a:gd name="connsiteY7" fmla="*/ 1068215 h 1480816"/>
              <a:gd name="connsiteX8" fmla="*/ 82379 w 290097"/>
              <a:gd name="connsiteY8" fmla="*/ 1432109 h 1480816"/>
              <a:gd name="connsiteX9" fmla="*/ 157024 w 290097"/>
              <a:gd name="connsiteY9" fmla="*/ 1460100 h 1480816"/>
              <a:gd name="connsiteX10" fmla="*/ 175685 w 290097"/>
              <a:gd name="connsiteY10" fmla="*/ 1273488 h 1480816"/>
              <a:gd name="connsiteX11" fmla="*/ 175685 w 290097"/>
              <a:gd name="connsiteY11" fmla="*/ 1105537 h 148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0097" h="1480816">
                <a:moveTo>
                  <a:pt x="175685" y="1105537"/>
                </a:moveTo>
                <a:cubicBezTo>
                  <a:pt x="174130" y="1020006"/>
                  <a:pt x="157023" y="883157"/>
                  <a:pt x="166354" y="760304"/>
                </a:cubicBezTo>
                <a:cubicBezTo>
                  <a:pt x="175685" y="637451"/>
                  <a:pt x="211452" y="494382"/>
                  <a:pt x="231668" y="368419"/>
                </a:cubicBezTo>
                <a:cubicBezTo>
                  <a:pt x="251884" y="242456"/>
                  <a:pt x="301648" y="35627"/>
                  <a:pt x="287652" y="4525"/>
                </a:cubicBezTo>
                <a:cubicBezTo>
                  <a:pt x="273656" y="-26577"/>
                  <a:pt x="194346" y="110271"/>
                  <a:pt x="147693" y="181806"/>
                </a:cubicBezTo>
                <a:cubicBezTo>
                  <a:pt x="101040" y="253341"/>
                  <a:pt x="29505" y="351313"/>
                  <a:pt x="7734" y="433733"/>
                </a:cubicBezTo>
                <a:cubicBezTo>
                  <a:pt x="-14037" y="516153"/>
                  <a:pt x="17064" y="570582"/>
                  <a:pt x="17064" y="676329"/>
                </a:cubicBezTo>
                <a:cubicBezTo>
                  <a:pt x="17064" y="782076"/>
                  <a:pt x="-3152" y="942252"/>
                  <a:pt x="7734" y="1068215"/>
                </a:cubicBezTo>
                <a:cubicBezTo>
                  <a:pt x="18620" y="1194178"/>
                  <a:pt x="57497" y="1366795"/>
                  <a:pt x="82379" y="1432109"/>
                </a:cubicBezTo>
                <a:cubicBezTo>
                  <a:pt x="107261" y="1497423"/>
                  <a:pt x="141473" y="1486537"/>
                  <a:pt x="157024" y="1460100"/>
                </a:cubicBezTo>
                <a:cubicBezTo>
                  <a:pt x="172575" y="1433663"/>
                  <a:pt x="172575" y="1335692"/>
                  <a:pt x="175685" y="1273488"/>
                </a:cubicBezTo>
                <a:cubicBezTo>
                  <a:pt x="178795" y="1211284"/>
                  <a:pt x="177240" y="1191068"/>
                  <a:pt x="175685" y="1105537"/>
                </a:cubicBezTo>
                <a:close/>
              </a:path>
            </a:pathLst>
          </a:cu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F402265-61B3-724D-A540-E2609B2B2253}"/>
              </a:ext>
            </a:extLst>
          </p:cNvPr>
          <p:cNvSpPr/>
          <p:nvPr/>
        </p:nvSpPr>
        <p:spPr>
          <a:xfrm>
            <a:off x="5800961" y="2901638"/>
            <a:ext cx="1500120" cy="1687335"/>
          </a:xfrm>
          <a:custGeom>
            <a:avLst/>
            <a:gdLst>
              <a:gd name="connsiteX0" fmla="*/ 86655 w 1500120"/>
              <a:gd name="connsiteY0" fmla="*/ 56166 h 1687335"/>
              <a:gd name="connsiteX1" fmla="*/ 30672 w 1500120"/>
              <a:gd name="connsiteY1" fmla="*/ 149472 h 1687335"/>
              <a:gd name="connsiteX2" fmla="*/ 2680 w 1500120"/>
              <a:gd name="connsiteY2" fmla="*/ 382738 h 1687335"/>
              <a:gd name="connsiteX3" fmla="*/ 95986 w 1500120"/>
              <a:gd name="connsiteY3" fmla="*/ 504035 h 1687335"/>
              <a:gd name="connsiteX4" fmla="*/ 49333 w 1500120"/>
              <a:gd name="connsiteY4" fmla="*/ 867929 h 1687335"/>
              <a:gd name="connsiteX5" fmla="*/ 198623 w 1500120"/>
              <a:gd name="connsiteY5" fmla="*/ 1194501 h 1687335"/>
              <a:gd name="connsiteX6" fmla="*/ 366574 w 1500120"/>
              <a:gd name="connsiteY6" fmla="*/ 1418435 h 1687335"/>
              <a:gd name="connsiteX7" fmla="*/ 459880 w 1500120"/>
              <a:gd name="connsiteY7" fmla="*/ 1670362 h 1687335"/>
              <a:gd name="connsiteX8" fmla="*/ 515863 w 1500120"/>
              <a:gd name="connsiteY8" fmla="*/ 1651701 h 1687335"/>
              <a:gd name="connsiteX9" fmla="*/ 562517 w 1500120"/>
              <a:gd name="connsiteY9" fmla="*/ 1549064 h 1687335"/>
              <a:gd name="connsiteX10" fmla="*/ 609170 w 1500120"/>
              <a:gd name="connsiteY10" fmla="*/ 1343791 h 1687335"/>
              <a:gd name="connsiteX11" fmla="*/ 655823 w 1500120"/>
              <a:gd name="connsiteY11" fmla="*/ 1343791 h 1687335"/>
              <a:gd name="connsiteX12" fmla="*/ 730468 w 1500120"/>
              <a:gd name="connsiteY12" fmla="*/ 1418435 h 1687335"/>
              <a:gd name="connsiteX13" fmla="*/ 879757 w 1500120"/>
              <a:gd name="connsiteY13" fmla="*/ 1287807 h 1687335"/>
              <a:gd name="connsiteX14" fmla="*/ 907749 w 1500120"/>
              <a:gd name="connsiteY14" fmla="*/ 1222493 h 1687335"/>
              <a:gd name="connsiteX15" fmla="*/ 786451 w 1500120"/>
              <a:gd name="connsiteY15" fmla="*/ 933244 h 1687335"/>
              <a:gd name="connsiteX16" fmla="*/ 805112 w 1500120"/>
              <a:gd name="connsiteY16" fmla="*/ 886591 h 1687335"/>
              <a:gd name="connsiteX17" fmla="*/ 1243651 w 1500120"/>
              <a:gd name="connsiteY17" fmla="*/ 737301 h 1687335"/>
              <a:gd name="connsiteX18" fmla="*/ 1467586 w 1500120"/>
              <a:gd name="connsiteY18" fmla="*/ 718640 h 1687335"/>
              <a:gd name="connsiteX19" fmla="*/ 1486247 w 1500120"/>
              <a:gd name="connsiteY19" fmla="*/ 690648 h 1687335"/>
              <a:gd name="connsiteX20" fmla="*/ 1346288 w 1500120"/>
              <a:gd name="connsiteY20" fmla="*/ 616003 h 1687335"/>
              <a:gd name="connsiteX21" fmla="*/ 805112 w 1500120"/>
              <a:gd name="connsiteY21" fmla="*/ 560019 h 1687335"/>
              <a:gd name="connsiteX22" fmla="*/ 431888 w 1500120"/>
              <a:gd name="connsiteY22" fmla="*/ 429391 h 1687335"/>
              <a:gd name="connsiteX23" fmla="*/ 469210 w 1500120"/>
              <a:gd name="connsiteY23" fmla="*/ 242778 h 1687335"/>
              <a:gd name="connsiteX24" fmla="*/ 301259 w 1500120"/>
              <a:gd name="connsiteY24" fmla="*/ 46835 h 1687335"/>
              <a:gd name="connsiteX25" fmla="*/ 217284 w 1500120"/>
              <a:gd name="connsiteY25" fmla="*/ 182 h 1687335"/>
              <a:gd name="connsiteX26" fmla="*/ 86655 w 1500120"/>
              <a:gd name="connsiteY26" fmla="*/ 56166 h 16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500120" h="1687335">
                <a:moveTo>
                  <a:pt x="86655" y="56166"/>
                </a:moveTo>
                <a:cubicBezTo>
                  <a:pt x="55553" y="81048"/>
                  <a:pt x="44668" y="95043"/>
                  <a:pt x="30672" y="149472"/>
                </a:cubicBezTo>
                <a:cubicBezTo>
                  <a:pt x="16676" y="203901"/>
                  <a:pt x="-8206" y="323644"/>
                  <a:pt x="2680" y="382738"/>
                </a:cubicBezTo>
                <a:cubicBezTo>
                  <a:pt x="13566" y="441832"/>
                  <a:pt x="88211" y="423170"/>
                  <a:pt x="95986" y="504035"/>
                </a:cubicBezTo>
                <a:cubicBezTo>
                  <a:pt x="103761" y="584900"/>
                  <a:pt x="32227" y="752851"/>
                  <a:pt x="49333" y="867929"/>
                </a:cubicBezTo>
                <a:cubicBezTo>
                  <a:pt x="66439" y="983007"/>
                  <a:pt x="145750" y="1102750"/>
                  <a:pt x="198623" y="1194501"/>
                </a:cubicBezTo>
                <a:cubicBezTo>
                  <a:pt x="251497" y="1286252"/>
                  <a:pt x="323031" y="1339125"/>
                  <a:pt x="366574" y="1418435"/>
                </a:cubicBezTo>
                <a:cubicBezTo>
                  <a:pt x="410117" y="1497745"/>
                  <a:pt x="434999" y="1631484"/>
                  <a:pt x="459880" y="1670362"/>
                </a:cubicBezTo>
                <a:cubicBezTo>
                  <a:pt x="484761" y="1709240"/>
                  <a:pt x="498757" y="1671917"/>
                  <a:pt x="515863" y="1651701"/>
                </a:cubicBezTo>
                <a:cubicBezTo>
                  <a:pt x="532969" y="1631485"/>
                  <a:pt x="546966" y="1600382"/>
                  <a:pt x="562517" y="1549064"/>
                </a:cubicBezTo>
                <a:cubicBezTo>
                  <a:pt x="578068" y="1497746"/>
                  <a:pt x="593619" y="1378003"/>
                  <a:pt x="609170" y="1343791"/>
                </a:cubicBezTo>
                <a:cubicBezTo>
                  <a:pt x="624721" y="1309579"/>
                  <a:pt x="635607" y="1331350"/>
                  <a:pt x="655823" y="1343791"/>
                </a:cubicBezTo>
                <a:cubicBezTo>
                  <a:pt x="676039" y="1356232"/>
                  <a:pt x="693146" y="1427766"/>
                  <a:pt x="730468" y="1418435"/>
                </a:cubicBezTo>
                <a:cubicBezTo>
                  <a:pt x="767790" y="1409104"/>
                  <a:pt x="850210" y="1320464"/>
                  <a:pt x="879757" y="1287807"/>
                </a:cubicBezTo>
                <a:cubicBezTo>
                  <a:pt x="909304" y="1255150"/>
                  <a:pt x="923300" y="1281587"/>
                  <a:pt x="907749" y="1222493"/>
                </a:cubicBezTo>
                <a:cubicBezTo>
                  <a:pt x="892198" y="1163399"/>
                  <a:pt x="803557" y="989228"/>
                  <a:pt x="786451" y="933244"/>
                </a:cubicBezTo>
                <a:cubicBezTo>
                  <a:pt x="769345" y="877260"/>
                  <a:pt x="728912" y="919248"/>
                  <a:pt x="805112" y="886591"/>
                </a:cubicBezTo>
                <a:cubicBezTo>
                  <a:pt x="881312" y="853934"/>
                  <a:pt x="1133239" y="765293"/>
                  <a:pt x="1243651" y="737301"/>
                </a:cubicBezTo>
                <a:cubicBezTo>
                  <a:pt x="1354063" y="709309"/>
                  <a:pt x="1467586" y="718640"/>
                  <a:pt x="1467586" y="718640"/>
                </a:cubicBezTo>
                <a:cubicBezTo>
                  <a:pt x="1508019" y="710865"/>
                  <a:pt x="1506463" y="707754"/>
                  <a:pt x="1486247" y="690648"/>
                </a:cubicBezTo>
                <a:cubicBezTo>
                  <a:pt x="1466031" y="673542"/>
                  <a:pt x="1459811" y="637775"/>
                  <a:pt x="1346288" y="616003"/>
                </a:cubicBezTo>
                <a:cubicBezTo>
                  <a:pt x="1232766" y="594232"/>
                  <a:pt x="957512" y="591121"/>
                  <a:pt x="805112" y="560019"/>
                </a:cubicBezTo>
                <a:cubicBezTo>
                  <a:pt x="652712" y="528917"/>
                  <a:pt x="487872" y="482265"/>
                  <a:pt x="431888" y="429391"/>
                </a:cubicBezTo>
                <a:cubicBezTo>
                  <a:pt x="375904" y="376518"/>
                  <a:pt x="490982" y="306537"/>
                  <a:pt x="469210" y="242778"/>
                </a:cubicBezTo>
                <a:cubicBezTo>
                  <a:pt x="447439" y="179019"/>
                  <a:pt x="343247" y="87268"/>
                  <a:pt x="301259" y="46835"/>
                </a:cubicBezTo>
                <a:cubicBezTo>
                  <a:pt x="259271" y="6402"/>
                  <a:pt x="248386" y="-1373"/>
                  <a:pt x="217284" y="182"/>
                </a:cubicBezTo>
                <a:cubicBezTo>
                  <a:pt x="186182" y="1737"/>
                  <a:pt x="117757" y="31284"/>
                  <a:pt x="86655" y="56166"/>
                </a:cubicBezTo>
                <a:close/>
              </a:path>
            </a:pathLst>
          </a:cu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AE7AEBD-B7AC-C449-89FD-2B1E92BEAE8C}"/>
              </a:ext>
            </a:extLst>
          </p:cNvPr>
          <p:cNvCxnSpPr>
            <a:cxnSpLocks/>
          </p:cNvCxnSpPr>
          <p:nvPr/>
        </p:nvCxnSpPr>
        <p:spPr>
          <a:xfrm flipH="1" flipV="1">
            <a:off x="6383203" y="4381648"/>
            <a:ext cx="562679" cy="42495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>
            <a:extLst>
              <a:ext uri="{FF2B5EF4-FFF2-40B4-BE49-F238E27FC236}">
                <a16:creationId xmlns:a16="http://schemas.microsoft.com/office/drawing/2014/main" id="{5C910F30-A662-9D48-BB4D-248BF9D78936}"/>
              </a:ext>
            </a:extLst>
          </p:cNvPr>
          <p:cNvSpPr/>
          <p:nvPr/>
        </p:nvSpPr>
        <p:spPr>
          <a:xfrm>
            <a:off x="5961770" y="3461628"/>
            <a:ext cx="738085" cy="793265"/>
          </a:xfrm>
          <a:custGeom>
            <a:avLst/>
            <a:gdLst>
              <a:gd name="connsiteX0" fmla="*/ 392377 w 738085"/>
              <a:gd name="connsiteY0" fmla="*/ 74674 h 793265"/>
              <a:gd name="connsiteX1" fmla="*/ 233757 w 738085"/>
              <a:gd name="connsiteY1" fmla="*/ 29 h 793265"/>
              <a:gd name="connsiteX2" fmla="*/ 75136 w 738085"/>
              <a:gd name="connsiteY2" fmla="*/ 84005 h 793265"/>
              <a:gd name="connsiteX3" fmla="*/ 491 w 738085"/>
              <a:gd name="connsiteY3" fmla="*/ 186641 h 793265"/>
              <a:gd name="connsiteX4" fmla="*/ 47144 w 738085"/>
              <a:gd name="connsiteY4" fmla="*/ 382584 h 793265"/>
              <a:gd name="connsiteX5" fmla="*/ 131120 w 738085"/>
              <a:gd name="connsiteY5" fmla="*/ 606519 h 793265"/>
              <a:gd name="connsiteX6" fmla="*/ 299071 w 738085"/>
              <a:gd name="connsiteY6" fmla="*/ 793131 h 793265"/>
              <a:gd name="connsiteX7" fmla="*/ 383046 w 738085"/>
              <a:gd name="connsiteY7" fmla="*/ 634511 h 793265"/>
              <a:gd name="connsiteX8" fmla="*/ 457691 w 738085"/>
              <a:gd name="connsiteY8" fmla="*/ 522543 h 793265"/>
              <a:gd name="connsiteX9" fmla="*/ 495014 w 738085"/>
              <a:gd name="connsiteY9" fmla="*/ 494552 h 793265"/>
              <a:gd name="connsiteX10" fmla="*/ 513675 w 738085"/>
              <a:gd name="connsiteY10" fmla="*/ 373254 h 793265"/>
              <a:gd name="connsiteX11" fmla="*/ 578989 w 738085"/>
              <a:gd name="connsiteY11" fmla="*/ 251956 h 793265"/>
              <a:gd name="connsiteX12" fmla="*/ 737610 w 738085"/>
              <a:gd name="connsiteY12" fmla="*/ 130658 h 793265"/>
              <a:gd name="connsiteX13" fmla="*/ 523006 w 738085"/>
              <a:gd name="connsiteY13" fmla="*/ 93335 h 793265"/>
              <a:gd name="connsiteX14" fmla="*/ 392377 w 738085"/>
              <a:gd name="connsiteY14" fmla="*/ 74674 h 793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8085" h="793265">
                <a:moveTo>
                  <a:pt x="392377" y="74674"/>
                </a:moveTo>
                <a:cubicBezTo>
                  <a:pt x="344169" y="59123"/>
                  <a:pt x="286630" y="-1526"/>
                  <a:pt x="233757" y="29"/>
                </a:cubicBezTo>
                <a:cubicBezTo>
                  <a:pt x="180884" y="1584"/>
                  <a:pt x="114014" y="52903"/>
                  <a:pt x="75136" y="84005"/>
                </a:cubicBezTo>
                <a:cubicBezTo>
                  <a:pt x="36258" y="115107"/>
                  <a:pt x="5156" y="136878"/>
                  <a:pt x="491" y="186641"/>
                </a:cubicBezTo>
                <a:cubicBezTo>
                  <a:pt x="-4174" y="236404"/>
                  <a:pt x="25372" y="312604"/>
                  <a:pt x="47144" y="382584"/>
                </a:cubicBezTo>
                <a:cubicBezTo>
                  <a:pt x="68915" y="452564"/>
                  <a:pt x="89132" y="538095"/>
                  <a:pt x="131120" y="606519"/>
                </a:cubicBezTo>
                <a:cubicBezTo>
                  <a:pt x="173108" y="674944"/>
                  <a:pt x="257083" y="788466"/>
                  <a:pt x="299071" y="793131"/>
                </a:cubicBezTo>
                <a:cubicBezTo>
                  <a:pt x="341059" y="797796"/>
                  <a:pt x="356609" y="679609"/>
                  <a:pt x="383046" y="634511"/>
                </a:cubicBezTo>
                <a:cubicBezTo>
                  <a:pt x="409483" y="589413"/>
                  <a:pt x="439030" y="545870"/>
                  <a:pt x="457691" y="522543"/>
                </a:cubicBezTo>
                <a:cubicBezTo>
                  <a:pt x="476352" y="499217"/>
                  <a:pt x="485683" y="519433"/>
                  <a:pt x="495014" y="494552"/>
                </a:cubicBezTo>
                <a:cubicBezTo>
                  <a:pt x="504345" y="469671"/>
                  <a:pt x="499679" y="413687"/>
                  <a:pt x="513675" y="373254"/>
                </a:cubicBezTo>
                <a:cubicBezTo>
                  <a:pt x="527671" y="332821"/>
                  <a:pt x="541667" y="292389"/>
                  <a:pt x="578989" y="251956"/>
                </a:cubicBezTo>
                <a:cubicBezTo>
                  <a:pt x="616311" y="211523"/>
                  <a:pt x="746940" y="157095"/>
                  <a:pt x="737610" y="130658"/>
                </a:cubicBezTo>
                <a:cubicBezTo>
                  <a:pt x="728280" y="104221"/>
                  <a:pt x="578990" y="98000"/>
                  <a:pt x="523006" y="93335"/>
                </a:cubicBezTo>
                <a:cubicBezTo>
                  <a:pt x="467022" y="88670"/>
                  <a:pt x="440585" y="90225"/>
                  <a:pt x="392377" y="74674"/>
                </a:cubicBezTo>
                <a:close/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F6FAE402-51E7-574E-8939-C175B5195DC3}"/>
              </a:ext>
            </a:extLst>
          </p:cNvPr>
          <p:cNvSpPr/>
          <p:nvPr/>
        </p:nvSpPr>
        <p:spPr>
          <a:xfrm>
            <a:off x="6111551" y="3616923"/>
            <a:ext cx="290314" cy="438536"/>
          </a:xfrm>
          <a:custGeom>
            <a:avLst/>
            <a:gdLst>
              <a:gd name="connsiteX0" fmla="*/ 27992 w 290314"/>
              <a:gd name="connsiteY0" fmla="*/ 3355 h 438536"/>
              <a:gd name="connsiteX1" fmla="*/ 0 w 290314"/>
              <a:gd name="connsiteY1" fmla="*/ 68669 h 438536"/>
              <a:gd name="connsiteX2" fmla="*/ 27992 w 290314"/>
              <a:gd name="connsiteY2" fmla="*/ 273942 h 438536"/>
              <a:gd name="connsiteX3" fmla="*/ 111967 w 290314"/>
              <a:gd name="connsiteY3" fmla="*/ 413901 h 438536"/>
              <a:gd name="connsiteX4" fmla="*/ 158620 w 290314"/>
              <a:gd name="connsiteY4" fmla="*/ 423232 h 438536"/>
              <a:gd name="connsiteX5" fmla="*/ 261257 w 290314"/>
              <a:gd name="connsiteY5" fmla="*/ 255281 h 438536"/>
              <a:gd name="connsiteX6" fmla="*/ 289249 w 290314"/>
              <a:gd name="connsiteY6" fmla="*/ 171306 h 438536"/>
              <a:gd name="connsiteX7" fmla="*/ 233265 w 290314"/>
              <a:gd name="connsiteY7" fmla="*/ 77999 h 438536"/>
              <a:gd name="connsiteX8" fmla="*/ 195943 w 290314"/>
              <a:gd name="connsiteY8" fmla="*/ 68669 h 438536"/>
              <a:gd name="connsiteX9" fmla="*/ 149290 w 290314"/>
              <a:gd name="connsiteY9" fmla="*/ 68669 h 438536"/>
              <a:gd name="connsiteX10" fmla="*/ 93306 w 290314"/>
              <a:gd name="connsiteY10" fmla="*/ 12685 h 438536"/>
              <a:gd name="connsiteX11" fmla="*/ 27992 w 290314"/>
              <a:gd name="connsiteY11" fmla="*/ 3355 h 43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0314" h="438536">
                <a:moveTo>
                  <a:pt x="27992" y="3355"/>
                </a:moveTo>
                <a:cubicBezTo>
                  <a:pt x="12441" y="12686"/>
                  <a:pt x="0" y="23571"/>
                  <a:pt x="0" y="68669"/>
                </a:cubicBezTo>
                <a:cubicBezTo>
                  <a:pt x="0" y="113767"/>
                  <a:pt x="9331" y="216403"/>
                  <a:pt x="27992" y="273942"/>
                </a:cubicBezTo>
                <a:cubicBezTo>
                  <a:pt x="46653" y="331481"/>
                  <a:pt x="90196" y="389019"/>
                  <a:pt x="111967" y="413901"/>
                </a:cubicBezTo>
                <a:cubicBezTo>
                  <a:pt x="133738" y="438783"/>
                  <a:pt x="133738" y="449669"/>
                  <a:pt x="158620" y="423232"/>
                </a:cubicBezTo>
                <a:cubicBezTo>
                  <a:pt x="183502" y="396795"/>
                  <a:pt x="239486" y="297269"/>
                  <a:pt x="261257" y="255281"/>
                </a:cubicBezTo>
                <a:cubicBezTo>
                  <a:pt x="283028" y="213293"/>
                  <a:pt x="293914" y="200853"/>
                  <a:pt x="289249" y="171306"/>
                </a:cubicBezTo>
                <a:cubicBezTo>
                  <a:pt x="284584" y="141759"/>
                  <a:pt x="233265" y="77999"/>
                  <a:pt x="233265" y="77999"/>
                </a:cubicBezTo>
                <a:cubicBezTo>
                  <a:pt x="217714" y="60893"/>
                  <a:pt x="209939" y="70224"/>
                  <a:pt x="195943" y="68669"/>
                </a:cubicBezTo>
                <a:cubicBezTo>
                  <a:pt x="181947" y="67114"/>
                  <a:pt x="166396" y="78000"/>
                  <a:pt x="149290" y="68669"/>
                </a:cubicBezTo>
                <a:cubicBezTo>
                  <a:pt x="132184" y="59338"/>
                  <a:pt x="113522" y="18906"/>
                  <a:pt x="93306" y="12685"/>
                </a:cubicBezTo>
                <a:cubicBezTo>
                  <a:pt x="73090" y="6465"/>
                  <a:pt x="43543" y="-5976"/>
                  <a:pt x="27992" y="3355"/>
                </a:cubicBezTo>
                <a:close/>
              </a:path>
            </a:pathLst>
          </a:cu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35E87DC-F509-2D43-8EAD-00B66F970416}"/>
              </a:ext>
            </a:extLst>
          </p:cNvPr>
          <p:cNvCxnSpPr>
            <a:cxnSpLocks/>
          </p:cNvCxnSpPr>
          <p:nvPr/>
        </p:nvCxnSpPr>
        <p:spPr>
          <a:xfrm>
            <a:off x="6386414" y="3915131"/>
            <a:ext cx="672033" cy="4862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090C2E5-CEE7-2B42-8384-ADCCD24C3DAF}"/>
              </a:ext>
            </a:extLst>
          </p:cNvPr>
          <p:cNvCxnSpPr>
            <a:cxnSpLocks/>
          </p:cNvCxnSpPr>
          <p:nvPr/>
        </p:nvCxnSpPr>
        <p:spPr>
          <a:xfrm>
            <a:off x="6336994" y="4137569"/>
            <a:ext cx="812542" cy="3105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EEA0C8D-DDF3-7E48-BBC3-C904FE0252BA}"/>
              </a:ext>
            </a:extLst>
          </p:cNvPr>
          <p:cNvSpPr txBox="1"/>
          <p:nvPr/>
        </p:nvSpPr>
        <p:spPr>
          <a:xfrm>
            <a:off x="149968" y="5596348"/>
            <a:ext cx="86328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</a:t>
            </a:r>
            <a:r>
              <a:rPr lang="en-US" i="1" dirty="0"/>
              <a:t>In the 1994 Piedmont case, there was a strong horizontal gradient of moisture; thus the </a:t>
            </a:r>
          </a:p>
          <a:p>
            <a:r>
              <a:rPr lang="en-US" i="1" dirty="0"/>
              <a:t>western moist part of the airstream flows over, while the eastern drier part is deflected </a:t>
            </a:r>
          </a:p>
          <a:p>
            <a:r>
              <a:rPr lang="en-US" i="1" dirty="0"/>
              <a:t>westward around the obstacle, and so a convergence is produced between the airstreams</a:t>
            </a:r>
            <a:r>
              <a:rPr lang="en-US" dirty="0"/>
              <a:t>”</a:t>
            </a:r>
          </a:p>
          <a:p>
            <a:r>
              <a:rPr lang="en-US" dirty="0"/>
              <a:t>								– </a:t>
            </a:r>
            <a:r>
              <a:rPr lang="en-US" dirty="0" err="1"/>
              <a:t>Rotunno</a:t>
            </a:r>
            <a:r>
              <a:rPr lang="en-US" dirty="0"/>
              <a:t> and Ferretti (2001)</a:t>
            </a:r>
          </a:p>
        </p:txBody>
      </p:sp>
    </p:spTree>
    <p:extLst>
      <p:ext uri="{BB962C8B-B14F-4D97-AF65-F5344CB8AC3E}">
        <p14:creationId xmlns:p14="http://schemas.microsoft.com/office/powerpoint/2010/main" val="24148786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Flow Around Effects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999289-120C-F94A-A740-982B5A589100}"/>
              </a:ext>
            </a:extLst>
          </p:cNvPr>
          <p:cNvGrpSpPr/>
          <p:nvPr/>
        </p:nvGrpSpPr>
        <p:grpSpPr>
          <a:xfrm>
            <a:off x="1820747" y="1286037"/>
            <a:ext cx="5498906" cy="5111659"/>
            <a:chOff x="454025" y="1370013"/>
            <a:chExt cx="4395788" cy="4086225"/>
          </a:xfrm>
        </p:grpSpPr>
        <p:pic>
          <p:nvPicPr>
            <p:cNvPr id="185353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025" y="1370013"/>
              <a:ext cx="4395788" cy="408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5355" name="Freeform 11"/>
            <p:cNvSpPr>
              <a:spLocks/>
            </p:cNvSpPr>
            <p:nvPr/>
          </p:nvSpPr>
          <p:spPr bwMode="auto">
            <a:xfrm>
              <a:off x="1508125" y="2601913"/>
              <a:ext cx="1271588" cy="257175"/>
            </a:xfrm>
            <a:custGeom>
              <a:avLst/>
              <a:gdLst>
                <a:gd name="T0" fmla="*/ 0 w 713"/>
                <a:gd name="T1" fmla="*/ 3 h 147"/>
                <a:gd name="T2" fmla="*/ 483 w 713"/>
                <a:gd name="T3" fmla="*/ 24 h 147"/>
                <a:gd name="T4" fmla="*/ 713 w 713"/>
                <a:gd name="T5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3" h="147">
                  <a:moveTo>
                    <a:pt x="0" y="3"/>
                  </a:moveTo>
                  <a:cubicBezTo>
                    <a:pt x="182" y="1"/>
                    <a:pt x="364" y="0"/>
                    <a:pt x="483" y="24"/>
                  </a:cubicBezTo>
                  <a:cubicBezTo>
                    <a:pt x="602" y="48"/>
                    <a:pt x="657" y="97"/>
                    <a:pt x="713" y="147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6" name="Freeform 12"/>
            <p:cNvSpPr>
              <a:spLocks/>
            </p:cNvSpPr>
            <p:nvPr/>
          </p:nvSpPr>
          <p:spPr bwMode="auto">
            <a:xfrm>
              <a:off x="1749425" y="3336925"/>
              <a:ext cx="1128713" cy="830263"/>
            </a:xfrm>
            <a:custGeom>
              <a:avLst/>
              <a:gdLst>
                <a:gd name="T0" fmla="*/ 0 w 633"/>
                <a:gd name="T1" fmla="*/ 476 h 476"/>
                <a:gd name="T2" fmla="*/ 410 w 633"/>
                <a:gd name="T3" fmla="*/ 353 h 476"/>
                <a:gd name="T4" fmla="*/ 633 w 633"/>
                <a:gd name="T5" fmla="*/ 0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3" h="476">
                  <a:moveTo>
                    <a:pt x="0" y="476"/>
                  </a:moveTo>
                  <a:cubicBezTo>
                    <a:pt x="68" y="457"/>
                    <a:pt x="305" y="432"/>
                    <a:pt x="410" y="353"/>
                  </a:cubicBezTo>
                  <a:cubicBezTo>
                    <a:pt x="515" y="274"/>
                    <a:pt x="587" y="74"/>
                    <a:pt x="633" y="0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6579652"/>
            <a:ext cx="2050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McDonnal</a:t>
            </a:r>
            <a:r>
              <a:rPr lang="en-US" sz="1200" dirty="0"/>
              <a:t> and Colman (2003)</a:t>
            </a:r>
          </a:p>
        </p:txBody>
      </p:sp>
    </p:spTree>
    <p:extLst>
      <p:ext uri="{BB962C8B-B14F-4D97-AF65-F5344CB8AC3E}">
        <p14:creationId xmlns:p14="http://schemas.microsoft.com/office/powerpoint/2010/main" val="3697439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Additional Physical Mechanisms</a:t>
            </a:r>
          </a:p>
        </p:txBody>
      </p:sp>
    </p:spTree>
    <p:extLst>
      <p:ext uri="{BB962C8B-B14F-4D97-AF65-F5344CB8AC3E}">
        <p14:creationId xmlns:p14="http://schemas.microsoft.com/office/powerpoint/2010/main" val="201349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Physical Mechanisms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Seeder-Feeder</a:t>
            </a:r>
          </a:p>
          <a:p>
            <a:endParaRPr lang="en-US" dirty="0"/>
          </a:p>
          <a:p>
            <a:r>
              <a:rPr lang="en-US" dirty="0"/>
              <a:t>Sub-cloud evaporation contrasts</a:t>
            </a:r>
          </a:p>
          <a:p>
            <a:endParaRPr lang="en-US" dirty="0"/>
          </a:p>
          <a:p>
            <a:r>
              <a:rPr lang="en-US" dirty="0"/>
              <a:t>Moist orographic convection</a:t>
            </a:r>
          </a:p>
          <a:p>
            <a:pPr lvl="1"/>
            <a:endParaRPr lang="en-US" dirty="0"/>
          </a:p>
        </p:txBody>
      </p:sp>
      <p:pic>
        <p:nvPicPr>
          <p:cNvPr id="7" name="Picture 6" descr="justin_sn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1373188"/>
            <a:ext cx="3649663" cy="529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D2D45B-19E6-D948-901B-0F8C41670249}"/>
              </a:ext>
            </a:extLst>
          </p:cNvPr>
          <p:cNvSpPr txBox="1"/>
          <p:nvPr/>
        </p:nvSpPr>
        <p:spPr>
          <a:xfrm>
            <a:off x="8164130" y="6416854"/>
            <a:ext cx="827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©Jay Shafer</a:t>
            </a:r>
          </a:p>
        </p:txBody>
      </p:sp>
    </p:spTree>
    <p:extLst>
      <p:ext uri="{BB962C8B-B14F-4D97-AF65-F5344CB8AC3E}">
        <p14:creationId xmlns:p14="http://schemas.microsoft.com/office/powerpoint/2010/main" val="148325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Seeder Feeder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36141"/>
            <a:ext cx="8229600" cy="201789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Hydrometeors (snow or rain) generated in “seeder” clouds aloft fall through low-level orographic “feeder” clouds</a:t>
            </a:r>
          </a:p>
          <a:p>
            <a:r>
              <a:rPr lang="en-US" dirty="0"/>
              <a:t>Feeder cloud might not precipitate otherwise</a:t>
            </a:r>
          </a:p>
          <a:p>
            <a:r>
              <a:rPr lang="en-US" dirty="0"/>
              <a:t>Precipitation enhanced in feeder cloud primarily by</a:t>
            </a:r>
          </a:p>
          <a:p>
            <a:pPr lvl="1"/>
            <a:r>
              <a:rPr lang="en-US" dirty="0"/>
              <a:t>Collision-coalescence</a:t>
            </a:r>
          </a:p>
          <a:p>
            <a:pPr lvl="1"/>
            <a:r>
              <a:rPr lang="en-US" dirty="0"/>
              <a:t>Accretion</a:t>
            </a:r>
          </a:p>
          <a:p>
            <a:r>
              <a:rPr lang="en-US" dirty="0"/>
              <a:t>Can occur when low-level flow is blocked</a:t>
            </a:r>
          </a:p>
        </p:txBody>
      </p: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1982788" y="2858229"/>
            <a:ext cx="5116512" cy="1152525"/>
            <a:chOff x="398" y="1810"/>
            <a:chExt cx="4567" cy="349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398" y="1810"/>
              <a:ext cx="2283" cy="349"/>
            </a:xfrm>
            <a:custGeom>
              <a:avLst/>
              <a:gdLst>
                <a:gd name="T0" fmla="*/ 0 w 2283"/>
                <a:gd name="T1" fmla="*/ 343 h 349"/>
                <a:gd name="T2" fmla="*/ 994 w 2283"/>
                <a:gd name="T3" fmla="*/ 343 h 349"/>
                <a:gd name="T4" fmla="*/ 1542 w 2283"/>
                <a:gd name="T5" fmla="*/ 309 h 349"/>
                <a:gd name="T6" fmla="*/ 1899 w 2283"/>
                <a:gd name="T7" fmla="*/ 179 h 349"/>
                <a:gd name="T8" fmla="*/ 2105 w 2283"/>
                <a:gd name="T9" fmla="*/ 42 h 349"/>
                <a:gd name="T10" fmla="*/ 2283 w 2283"/>
                <a:gd name="T11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3" h="349">
                  <a:moveTo>
                    <a:pt x="0" y="343"/>
                  </a:moveTo>
                  <a:cubicBezTo>
                    <a:pt x="368" y="346"/>
                    <a:pt x="737" y="349"/>
                    <a:pt x="994" y="343"/>
                  </a:cubicBezTo>
                  <a:cubicBezTo>
                    <a:pt x="1251" y="337"/>
                    <a:pt x="1391" y="336"/>
                    <a:pt x="1542" y="309"/>
                  </a:cubicBezTo>
                  <a:cubicBezTo>
                    <a:pt x="1693" y="282"/>
                    <a:pt x="1805" y="223"/>
                    <a:pt x="1899" y="179"/>
                  </a:cubicBezTo>
                  <a:cubicBezTo>
                    <a:pt x="1993" y="135"/>
                    <a:pt x="2041" y="72"/>
                    <a:pt x="2105" y="42"/>
                  </a:cubicBezTo>
                  <a:cubicBezTo>
                    <a:pt x="2169" y="12"/>
                    <a:pt x="2226" y="6"/>
                    <a:pt x="2283" y="0"/>
                  </a:cubicBezTo>
                </a:path>
              </a:pathLst>
            </a:custGeom>
            <a:noFill/>
            <a:ln w="31750" cap="sq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 flipH="1">
              <a:off x="2682" y="1810"/>
              <a:ext cx="2283" cy="349"/>
            </a:xfrm>
            <a:custGeom>
              <a:avLst/>
              <a:gdLst>
                <a:gd name="T0" fmla="*/ 0 w 2283"/>
                <a:gd name="T1" fmla="*/ 343 h 349"/>
                <a:gd name="T2" fmla="*/ 994 w 2283"/>
                <a:gd name="T3" fmla="*/ 343 h 349"/>
                <a:gd name="T4" fmla="*/ 1542 w 2283"/>
                <a:gd name="T5" fmla="*/ 309 h 349"/>
                <a:gd name="T6" fmla="*/ 1899 w 2283"/>
                <a:gd name="T7" fmla="*/ 179 h 349"/>
                <a:gd name="T8" fmla="*/ 2105 w 2283"/>
                <a:gd name="T9" fmla="*/ 42 h 349"/>
                <a:gd name="T10" fmla="*/ 2283 w 2283"/>
                <a:gd name="T11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3" h="349">
                  <a:moveTo>
                    <a:pt x="0" y="343"/>
                  </a:moveTo>
                  <a:cubicBezTo>
                    <a:pt x="368" y="346"/>
                    <a:pt x="737" y="349"/>
                    <a:pt x="994" y="343"/>
                  </a:cubicBezTo>
                  <a:cubicBezTo>
                    <a:pt x="1251" y="337"/>
                    <a:pt x="1391" y="336"/>
                    <a:pt x="1542" y="309"/>
                  </a:cubicBezTo>
                  <a:cubicBezTo>
                    <a:pt x="1693" y="282"/>
                    <a:pt x="1805" y="223"/>
                    <a:pt x="1899" y="179"/>
                  </a:cubicBezTo>
                  <a:cubicBezTo>
                    <a:pt x="1993" y="135"/>
                    <a:pt x="2041" y="72"/>
                    <a:pt x="2105" y="42"/>
                  </a:cubicBezTo>
                  <a:cubicBezTo>
                    <a:pt x="2169" y="12"/>
                    <a:pt x="2226" y="6"/>
                    <a:pt x="2283" y="0"/>
                  </a:cubicBezTo>
                </a:path>
              </a:pathLst>
            </a:custGeom>
            <a:noFill/>
            <a:ln w="31750" cap="sq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Freeform 7"/>
          <p:cNvSpPr>
            <a:spLocks/>
          </p:cNvSpPr>
          <p:nvPr/>
        </p:nvSpPr>
        <p:spPr bwMode="auto">
          <a:xfrm>
            <a:off x="3322638" y="2489929"/>
            <a:ext cx="2135187" cy="625475"/>
          </a:xfrm>
          <a:custGeom>
            <a:avLst/>
            <a:gdLst>
              <a:gd name="T0" fmla="*/ 19 w 1345"/>
              <a:gd name="T1" fmla="*/ 686 h 785"/>
              <a:gd name="T2" fmla="*/ 211 w 1345"/>
              <a:gd name="T3" fmla="*/ 322 h 785"/>
              <a:gd name="T4" fmla="*/ 492 w 1345"/>
              <a:gd name="T5" fmla="*/ 69 h 785"/>
              <a:gd name="T6" fmla="*/ 890 w 1345"/>
              <a:gd name="T7" fmla="*/ 14 h 785"/>
              <a:gd name="T8" fmla="*/ 1157 w 1345"/>
              <a:gd name="T9" fmla="*/ 151 h 785"/>
              <a:gd name="T10" fmla="*/ 1342 w 1345"/>
              <a:gd name="T11" fmla="*/ 377 h 785"/>
              <a:gd name="T12" fmla="*/ 1178 w 1345"/>
              <a:gd name="T13" fmla="*/ 604 h 785"/>
              <a:gd name="T14" fmla="*/ 931 w 1345"/>
              <a:gd name="T15" fmla="*/ 748 h 785"/>
              <a:gd name="T16" fmla="*/ 568 w 1345"/>
              <a:gd name="T17" fmla="*/ 782 h 785"/>
              <a:gd name="T18" fmla="*/ 94 w 1345"/>
              <a:gd name="T19" fmla="*/ 768 h 785"/>
              <a:gd name="T20" fmla="*/ 19 w 1345"/>
              <a:gd name="T21" fmla="*/ 686 h 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45" h="785">
                <a:moveTo>
                  <a:pt x="19" y="686"/>
                </a:moveTo>
                <a:cubicBezTo>
                  <a:pt x="38" y="612"/>
                  <a:pt x="132" y="425"/>
                  <a:pt x="211" y="322"/>
                </a:cubicBezTo>
                <a:cubicBezTo>
                  <a:pt x="290" y="219"/>
                  <a:pt x="379" y="120"/>
                  <a:pt x="492" y="69"/>
                </a:cubicBezTo>
                <a:cubicBezTo>
                  <a:pt x="605" y="18"/>
                  <a:pt x="779" y="0"/>
                  <a:pt x="890" y="14"/>
                </a:cubicBezTo>
                <a:cubicBezTo>
                  <a:pt x="1001" y="28"/>
                  <a:pt x="1082" y="90"/>
                  <a:pt x="1157" y="151"/>
                </a:cubicBezTo>
                <a:cubicBezTo>
                  <a:pt x="1232" y="212"/>
                  <a:pt x="1339" y="302"/>
                  <a:pt x="1342" y="377"/>
                </a:cubicBezTo>
                <a:cubicBezTo>
                  <a:pt x="1345" y="452"/>
                  <a:pt x="1246" y="542"/>
                  <a:pt x="1178" y="604"/>
                </a:cubicBezTo>
                <a:cubicBezTo>
                  <a:pt x="1110" y="666"/>
                  <a:pt x="1033" y="718"/>
                  <a:pt x="931" y="748"/>
                </a:cubicBezTo>
                <a:cubicBezTo>
                  <a:pt x="829" y="778"/>
                  <a:pt x="707" y="779"/>
                  <a:pt x="568" y="782"/>
                </a:cubicBezTo>
                <a:cubicBezTo>
                  <a:pt x="429" y="785"/>
                  <a:pt x="183" y="779"/>
                  <a:pt x="94" y="768"/>
                </a:cubicBezTo>
                <a:cubicBezTo>
                  <a:pt x="5" y="757"/>
                  <a:pt x="0" y="760"/>
                  <a:pt x="19" y="686"/>
                </a:cubicBezTo>
                <a:close/>
              </a:path>
            </a:pathLst>
          </a:custGeom>
          <a:solidFill>
            <a:srgbClr val="969696">
              <a:alpha val="50000"/>
            </a:srgbClr>
          </a:solidFill>
          <a:ln w="12700" cap="sq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Freeform 8"/>
          <p:cNvSpPr>
            <a:spLocks/>
          </p:cNvSpPr>
          <p:nvPr/>
        </p:nvSpPr>
        <p:spPr bwMode="auto">
          <a:xfrm>
            <a:off x="1893888" y="2178779"/>
            <a:ext cx="3222625" cy="1373187"/>
          </a:xfrm>
          <a:custGeom>
            <a:avLst/>
            <a:gdLst>
              <a:gd name="T0" fmla="*/ 0 w 2030"/>
              <a:gd name="T1" fmla="*/ 847 h 865"/>
              <a:gd name="T2" fmla="*/ 610 w 2030"/>
              <a:gd name="T3" fmla="*/ 847 h 865"/>
              <a:gd name="T4" fmla="*/ 1042 w 2030"/>
              <a:gd name="T5" fmla="*/ 738 h 865"/>
              <a:gd name="T6" fmla="*/ 1330 w 2030"/>
              <a:gd name="T7" fmla="*/ 347 h 865"/>
              <a:gd name="T8" fmla="*/ 1605 w 2030"/>
              <a:gd name="T9" fmla="*/ 45 h 865"/>
              <a:gd name="T10" fmla="*/ 1858 w 2030"/>
              <a:gd name="T11" fmla="*/ 79 h 865"/>
              <a:gd name="T12" fmla="*/ 2030 w 2030"/>
              <a:gd name="T13" fmla="*/ 251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30" h="865">
                <a:moveTo>
                  <a:pt x="0" y="847"/>
                </a:moveTo>
                <a:cubicBezTo>
                  <a:pt x="218" y="856"/>
                  <a:pt x="436" y="865"/>
                  <a:pt x="610" y="847"/>
                </a:cubicBezTo>
                <a:cubicBezTo>
                  <a:pt x="784" y="829"/>
                  <a:pt x="922" y="821"/>
                  <a:pt x="1042" y="738"/>
                </a:cubicBezTo>
                <a:cubicBezTo>
                  <a:pt x="1162" y="655"/>
                  <a:pt x="1236" y="462"/>
                  <a:pt x="1330" y="347"/>
                </a:cubicBezTo>
                <a:cubicBezTo>
                  <a:pt x="1424" y="232"/>
                  <a:pt x="1517" y="90"/>
                  <a:pt x="1605" y="45"/>
                </a:cubicBezTo>
                <a:cubicBezTo>
                  <a:pt x="1693" y="0"/>
                  <a:pt x="1787" y="45"/>
                  <a:pt x="1858" y="79"/>
                </a:cubicBezTo>
                <a:cubicBezTo>
                  <a:pt x="1929" y="113"/>
                  <a:pt x="1979" y="182"/>
                  <a:pt x="2030" y="251"/>
                </a:cubicBezTo>
              </a:path>
            </a:pathLst>
          </a:custGeom>
          <a:noFill/>
          <a:ln w="31750" cap="sq" cmpd="sng">
            <a:solidFill>
              <a:srgbClr val="FF33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>
            <a:off x="3995738" y="2882041"/>
            <a:ext cx="130175" cy="620713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>
            <a:off x="4159250" y="2870929"/>
            <a:ext cx="130175" cy="620712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>
            <a:off x="4311650" y="2902679"/>
            <a:ext cx="130175" cy="620712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>
            <a:off x="4464050" y="2839179"/>
            <a:ext cx="130175" cy="620712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>
            <a:off x="4672013" y="2947129"/>
            <a:ext cx="130175" cy="620712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>
            <a:off x="4845050" y="2924904"/>
            <a:ext cx="130175" cy="620712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15"/>
          <p:cNvSpPr>
            <a:spLocks noChangeShapeType="1"/>
          </p:cNvSpPr>
          <p:nvPr/>
        </p:nvSpPr>
        <p:spPr bwMode="auto">
          <a:xfrm>
            <a:off x="2068513" y="2043841"/>
            <a:ext cx="369887" cy="1624013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Freeform 16"/>
          <p:cNvSpPr>
            <a:spLocks/>
          </p:cNvSpPr>
          <p:nvPr/>
        </p:nvSpPr>
        <p:spPr bwMode="auto">
          <a:xfrm>
            <a:off x="1363663" y="1434241"/>
            <a:ext cx="5389562" cy="625475"/>
          </a:xfrm>
          <a:custGeom>
            <a:avLst/>
            <a:gdLst>
              <a:gd name="T0" fmla="*/ 19 w 1345"/>
              <a:gd name="T1" fmla="*/ 686 h 785"/>
              <a:gd name="T2" fmla="*/ 211 w 1345"/>
              <a:gd name="T3" fmla="*/ 322 h 785"/>
              <a:gd name="T4" fmla="*/ 492 w 1345"/>
              <a:gd name="T5" fmla="*/ 69 h 785"/>
              <a:gd name="T6" fmla="*/ 890 w 1345"/>
              <a:gd name="T7" fmla="*/ 14 h 785"/>
              <a:gd name="T8" fmla="*/ 1157 w 1345"/>
              <a:gd name="T9" fmla="*/ 151 h 785"/>
              <a:gd name="T10" fmla="*/ 1342 w 1345"/>
              <a:gd name="T11" fmla="*/ 377 h 785"/>
              <a:gd name="T12" fmla="*/ 1178 w 1345"/>
              <a:gd name="T13" fmla="*/ 604 h 785"/>
              <a:gd name="T14" fmla="*/ 931 w 1345"/>
              <a:gd name="T15" fmla="*/ 748 h 785"/>
              <a:gd name="T16" fmla="*/ 568 w 1345"/>
              <a:gd name="T17" fmla="*/ 782 h 785"/>
              <a:gd name="T18" fmla="*/ 94 w 1345"/>
              <a:gd name="T19" fmla="*/ 768 h 785"/>
              <a:gd name="T20" fmla="*/ 19 w 1345"/>
              <a:gd name="T21" fmla="*/ 686 h 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45" h="785">
                <a:moveTo>
                  <a:pt x="19" y="686"/>
                </a:moveTo>
                <a:cubicBezTo>
                  <a:pt x="38" y="612"/>
                  <a:pt x="132" y="425"/>
                  <a:pt x="211" y="322"/>
                </a:cubicBezTo>
                <a:cubicBezTo>
                  <a:pt x="290" y="219"/>
                  <a:pt x="379" y="120"/>
                  <a:pt x="492" y="69"/>
                </a:cubicBezTo>
                <a:cubicBezTo>
                  <a:pt x="605" y="18"/>
                  <a:pt x="779" y="0"/>
                  <a:pt x="890" y="14"/>
                </a:cubicBezTo>
                <a:cubicBezTo>
                  <a:pt x="1001" y="28"/>
                  <a:pt x="1082" y="90"/>
                  <a:pt x="1157" y="151"/>
                </a:cubicBezTo>
                <a:cubicBezTo>
                  <a:pt x="1232" y="212"/>
                  <a:pt x="1339" y="302"/>
                  <a:pt x="1342" y="377"/>
                </a:cubicBezTo>
                <a:cubicBezTo>
                  <a:pt x="1345" y="452"/>
                  <a:pt x="1246" y="542"/>
                  <a:pt x="1178" y="604"/>
                </a:cubicBezTo>
                <a:cubicBezTo>
                  <a:pt x="1110" y="666"/>
                  <a:pt x="1033" y="718"/>
                  <a:pt x="931" y="748"/>
                </a:cubicBezTo>
                <a:cubicBezTo>
                  <a:pt x="829" y="778"/>
                  <a:pt x="707" y="779"/>
                  <a:pt x="568" y="782"/>
                </a:cubicBezTo>
                <a:cubicBezTo>
                  <a:pt x="429" y="785"/>
                  <a:pt x="183" y="779"/>
                  <a:pt x="94" y="768"/>
                </a:cubicBezTo>
                <a:cubicBezTo>
                  <a:pt x="5" y="757"/>
                  <a:pt x="0" y="760"/>
                  <a:pt x="19" y="686"/>
                </a:cubicBezTo>
                <a:close/>
              </a:path>
            </a:pathLst>
          </a:custGeom>
          <a:solidFill>
            <a:srgbClr val="969696">
              <a:alpha val="50000"/>
            </a:srgbClr>
          </a:solidFill>
          <a:ln w="12700" cap="sq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17"/>
          <p:cNvSpPr>
            <a:spLocks noChangeShapeType="1"/>
          </p:cNvSpPr>
          <p:nvPr/>
        </p:nvSpPr>
        <p:spPr bwMode="auto">
          <a:xfrm>
            <a:off x="2241550" y="2021616"/>
            <a:ext cx="369888" cy="1624013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18"/>
          <p:cNvSpPr>
            <a:spLocks noChangeShapeType="1"/>
          </p:cNvSpPr>
          <p:nvPr/>
        </p:nvSpPr>
        <p:spPr bwMode="auto">
          <a:xfrm>
            <a:off x="2373313" y="1988279"/>
            <a:ext cx="369887" cy="1624012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19"/>
          <p:cNvSpPr>
            <a:spLocks noChangeShapeType="1"/>
          </p:cNvSpPr>
          <p:nvPr/>
        </p:nvSpPr>
        <p:spPr bwMode="auto">
          <a:xfrm>
            <a:off x="2525713" y="1956529"/>
            <a:ext cx="369887" cy="1624012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20"/>
          <p:cNvSpPr>
            <a:spLocks noChangeShapeType="1"/>
          </p:cNvSpPr>
          <p:nvPr/>
        </p:nvSpPr>
        <p:spPr bwMode="auto">
          <a:xfrm>
            <a:off x="2657475" y="1835879"/>
            <a:ext cx="369888" cy="1624012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21"/>
          <p:cNvSpPr>
            <a:spLocks noChangeShapeType="1"/>
          </p:cNvSpPr>
          <p:nvPr/>
        </p:nvSpPr>
        <p:spPr bwMode="auto">
          <a:xfrm>
            <a:off x="3876675" y="2043841"/>
            <a:ext cx="293688" cy="1285875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22"/>
          <p:cNvSpPr>
            <a:spLocks noChangeShapeType="1"/>
          </p:cNvSpPr>
          <p:nvPr/>
        </p:nvSpPr>
        <p:spPr bwMode="auto">
          <a:xfrm>
            <a:off x="4192588" y="2021616"/>
            <a:ext cx="293687" cy="1285875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Line 23"/>
          <p:cNvSpPr>
            <a:spLocks noChangeShapeType="1"/>
          </p:cNvSpPr>
          <p:nvPr/>
        </p:nvSpPr>
        <p:spPr bwMode="auto">
          <a:xfrm>
            <a:off x="4519613" y="1902554"/>
            <a:ext cx="293687" cy="1285875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24"/>
          <p:cNvSpPr>
            <a:spLocks noChangeShapeType="1"/>
          </p:cNvSpPr>
          <p:nvPr/>
        </p:nvSpPr>
        <p:spPr bwMode="auto">
          <a:xfrm>
            <a:off x="4051300" y="2010504"/>
            <a:ext cx="293688" cy="1285875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Line 25"/>
          <p:cNvSpPr>
            <a:spLocks noChangeShapeType="1"/>
          </p:cNvSpPr>
          <p:nvPr/>
        </p:nvSpPr>
        <p:spPr bwMode="auto">
          <a:xfrm>
            <a:off x="4356100" y="1956529"/>
            <a:ext cx="293688" cy="1285875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73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Sub-Cloud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44640"/>
            <a:ext cx="8229600" cy="158152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Orographic ascent doesn’t produce feeder cloud, but it does increase RH over Mountains</a:t>
            </a:r>
          </a:p>
          <a:p>
            <a:r>
              <a:rPr lang="en-US" dirty="0"/>
              <a:t>Results in less loss from evaporation and sublimation</a:t>
            </a: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1982788" y="2763838"/>
            <a:ext cx="5116512" cy="1152525"/>
            <a:chOff x="398" y="1810"/>
            <a:chExt cx="4567" cy="349"/>
          </a:xfrm>
        </p:grpSpPr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398" y="1810"/>
              <a:ext cx="2283" cy="349"/>
            </a:xfrm>
            <a:custGeom>
              <a:avLst/>
              <a:gdLst>
                <a:gd name="T0" fmla="*/ 0 w 2283"/>
                <a:gd name="T1" fmla="*/ 343 h 349"/>
                <a:gd name="T2" fmla="*/ 994 w 2283"/>
                <a:gd name="T3" fmla="*/ 343 h 349"/>
                <a:gd name="T4" fmla="*/ 1542 w 2283"/>
                <a:gd name="T5" fmla="*/ 309 h 349"/>
                <a:gd name="T6" fmla="*/ 1899 w 2283"/>
                <a:gd name="T7" fmla="*/ 179 h 349"/>
                <a:gd name="T8" fmla="*/ 2105 w 2283"/>
                <a:gd name="T9" fmla="*/ 42 h 349"/>
                <a:gd name="T10" fmla="*/ 2283 w 2283"/>
                <a:gd name="T11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3" h="349">
                  <a:moveTo>
                    <a:pt x="0" y="343"/>
                  </a:moveTo>
                  <a:cubicBezTo>
                    <a:pt x="368" y="346"/>
                    <a:pt x="737" y="349"/>
                    <a:pt x="994" y="343"/>
                  </a:cubicBezTo>
                  <a:cubicBezTo>
                    <a:pt x="1251" y="337"/>
                    <a:pt x="1391" y="336"/>
                    <a:pt x="1542" y="309"/>
                  </a:cubicBezTo>
                  <a:cubicBezTo>
                    <a:pt x="1693" y="282"/>
                    <a:pt x="1805" y="223"/>
                    <a:pt x="1899" y="179"/>
                  </a:cubicBezTo>
                  <a:cubicBezTo>
                    <a:pt x="1993" y="135"/>
                    <a:pt x="2041" y="72"/>
                    <a:pt x="2105" y="42"/>
                  </a:cubicBezTo>
                  <a:cubicBezTo>
                    <a:pt x="2169" y="12"/>
                    <a:pt x="2226" y="6"/>
                    <a:pt x="2283" y="0"/>
                  </a:cubicBezTo>
                </a:path>
              </a:pathLst>
            </a:custGeom>
            <a:noFill/>
            <a:ln w="31750" cap="sq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 flipH="1">
              <a:off x="2682" y="1810"/>
              <a:ext cx="2283" cy="349"/>
            </a:xfrm>
            <a:custGeom>
              <a:avLst/>
              <a:gdLst>
                <a:gd name="T0" fmla="*/ 0 w 2283"/>
                <a:gd name="T1" fmla="*/ 343 h 349"/>
                <a:gd name="T2" fmla="*/ 994 w 2283"/>
                <a:gd name="T3" fmla="*/ 343 h 349"/>
                <a:gd name="T4" fmla="*/ 1542 w 2283"/>
                <a:gd name="T5" fmla="*/ 309 h 349"/>
                <a:gd name="T6" fmla="*/ 1899 w 2283"/>
                <a:gd name="T7" fmla="*/ 179 h 349"/>
                <a:gd name="T8" fmla="*/ 2105 w 2283"/>
                <a:gd name="T9" fmla="*/ 42 h 349"/>
                <a:gd name="T10" fmla="*/ 2283 w 2283"/>
                <a:gd name="T11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3" h="349">
                  <a:moveTo>
                    <a:pt x="0" y="343"/>
                  </a:moveTo>
                  <a:cubicBezTo>
                    <a:pt x="368" y="346"/>
                    <a:pt x="737" y="349"/>
                    <a:pt x="994" y="343"/>
                  </a:cubicBezTo>
                  <a:cubicBezTo>
                    <a:pt x="1251" y="337"/>
                    <a:pt x="1391" y="336"/>
                    <a:pt x="1542" y="309"/>
                  </a:cubicBezTo>
                  <a:cubicBezTo>
                    <a:pt x="1693" y="282"/>
                    <a:pt x="1805" y="223"/>
                    <a:pt x="1899" y="179"/>
                  </a:cubicBezTo>
                  <a:cubicBezTo>
                    <a:pt x="1993" y="135"/>
                    <a:pt x="2041" y="72"/>
                    <a:pt x="2105" y="42"/>
                  </a:cubicBezTo>
                  <a:cubicBezTo>
                    <a:pt x="2169" y="12"/>
                    <a:pt x="2226" y="6"/>
                    <a:pt x="2283" y="0"/>
                  </a:cubicBezTo>
                </a:path>
              </a:pathLst>
            </a:custGeom>
            <a:noFill/>
            <a:ln w="31750" cap="sq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auto">
          <a:xfrm>
            <a:off x="1363663" y="1339850"/>
            <a:ext cx="5389562" cy="625475"/>
          </a:xfrm>
          <a:custGeom>
            <a:avLst/>
            <a:gdLst>
              <a:gd name="T0" fmla="*/ 19 w 1345"/>
              <a:gd name="T1" fmla="*/ 686 h 785"/>
              <a:gd name="T2" fmla="*/ 211 w 1345"/>
              <a:gd name="T3" fmla="*/ 322 h 785"/>
              <a:gd name="T4" fmla="*/ 492 w 1345"/>
              <a:gd name="T5" fmla="*/ 69 h 785"/>
              <a:gd name="T6" fmla="*/ 890 w 1345"/>
              <a:gd name="T7" fmla="*/ 14 h 785"/>
              <a:gd name="T8" fmla="*/ 1157 w 1345"/>
              <a:gd name="T9" fmla="*/ 151 h 785"/>
              <a:gd name="T10" fmla="*/ 1342 w 1345"/>
              <a:gd name="T11" fmla="*/ 377 h 785"/>
              <a:gd name="T12" fmla="*/ 1178 w 1345"/>
              <a:gd name="T13" fmla="*/ 604 h 785"/>
              <a:gd name="T14" fmla="*/ 931 w 1345"/>
              <a:gd name="T15" fmla="*/ 748 h 785"/>
              <a:gd name="T16" fmla="*/ 568 w 1345"/>
              <a:gd name="T17" fmla="*/ 782 h 785"/>
              <a:gd name="T18" fmla="*/ 94 w 1345"/>
              <a:gd name="T19" fmla="*/ 768 h 785"/>
              <a:gd name="T20" fmla="*/ 19 w 1345"/>
              <a:gd name="T21" fmla="*/ 686 h 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45" h="785">
                <a:moveTo>
                  <a:pt x="19" y="686"/>
                </a:moveTo>
                <a:cubicBezTo>
                  <a:pt x="38" y="612"/>
                  <a:pt x="132" y="425"/>
                  <a:pt x="211" y="322"/>
                </a:cubicBezTo>
                <a:cubicBezTo>
                  <a:pt x="290" y="219"/>
                  <a:pt x="379" y="120"/>
                  <a:pt x="492" y="69"/>
                </a:cubicBezTo>
                <a:cubicBezTo>
                  <a:pt x="605" y="18"/>
                  <a:pt x="779" y="0"/>
                  <a:pt x="890" y="14"/>
                </a:cubicBezTo>
                <a:cubicBezTo>
                  <a:pt x="1001" y="28"/>
                  <a:pt x="1082" y="90"/>
                  <a:pt x="1157" y="151"/>
                </a:cubicBezTo>
                <a:cubicBezTo>
                  <a:pt x="1232" y="212"/>
                  <a:pt x="1339" y="302"/>
                  <a:pt x="1342" y="377"/>
                </a:cubicBezTo>
                <a:cubicBezTo>
                  <a:pt x="1345" y="452"/>
                  <a:pt x="1246" y="542"/>
                  <a:pt x="1178" y="604"/>
                </a:cubicBezTo>
                <a:cubicBezTo>
                  <a:pt x="1110" y="666"/>
                  <a:pt x="1033" y="718"/>
                  <a:pt x="931" y="748"/>
                </a:cubicBezTo>
                <a:cubicBezTo>
                  <a:pt x="829" y="778"/>
                  <a:pt x="707" y="779"/>
                  <a:pt x="568" y="782"/>
                </a:cubicBezTo>
                <a:cubicBezTo>
                  <a:pt x="429" y="785"/>
                  <a:pt x="183" y="779"/>
                  <a:pt x="94" y="768"/>
                </a:cubicBezTo>
                <a:cubicBezTo>
                  <a:pt x="5" y="757"/>
                  <a:pt x="0" y="760"/>
                  <a:pt x="19" y="686"/>
                </a:cubicBezTo>
                <a:close/>
              </a:path>
            </a:pathLst>
          </a:custGeom>
          <a:solidFill>
            <a:srgbClr val="969696">
              <a:alpha val="50000"/>
            </a:srgbClr>
          </a:solidFill>
          <a:ln w="12700" cap="sq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3876675" y="1949450"/>
            <a:ext cx="293688" cy="1285875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4192588" y="1927225"/>
            <a:ext cx="293687" cy="1285875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4519613" y="1808163"/>
            <a:ext cx="293687" cy="1285875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4051300" y="1916113"/>
            <a:ext cx="293688" cy="1231900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4356100" y="1862138"/>
            <a:ext cx="184150" cy="784225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2243138" y="1971675"/>
            <a:ext cx="238125" cy="1035050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2559050" y="1949450"/>
            <a:ext cx="238125" cy="1023938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>
            <a:off x="2886075" y="1830388"/>
            <a:ext cx="261938" cy="1111250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2417763" y="1938338"/>
            <a:ext cx="195262" cy="828675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17"/>
          <p:cNvSpPr>
            <a:spLocks noChangeShapeType="1"/>
          </p:cNvSpPr>
          <p:nvPr/>
        </p:nvSpPr>
        <p:spPr bwMode="auto">
          <a:xfrm>
            <a:off x="2722563" y="1884363"/>
            <a:ext cx="184150" cy="784225"/>
          </a:xfrm>
          <a:prstGeom prst="line">
            <a:avLst/>
          </a:prstGeom>
          <a:noFill/>
          <a:ln w="12700" cap="sq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Freeform 18"/>
          <p:cNvSpPr>
            <a:spLocks/>
          </p:cNvSpPr>
          <p:nvPr/>
        </p:nvSpPr>
        <p:spPr bwMode="auto">
          <a:xfrm>
            <a:off x="1893888" y="2084388"/>
            <a:ext cx="3222625" cy="1373187"/>
          </a:xfrm>
          <a:custGeom>
            <a:avLst/>
            <a:gdLst>
              <a:gd name="T0" fmla="*/ 0 w 2030"/>
              <a:gd name="T1" fmla="*/ 847 h 865"/>
              <a:gd name="T2" fmla="*/ 610 w 2030"/>
              <a:gd name="T3" fmla="*/ 847 h 865"/>
              <a:gd name="T4" fmla="*/ 1042 w 2030"/>
              <a:gd name="T5" fmla="*/ 738 h 865"/>
              <a:gd name="T6" fmla="*/ 1330 w 2030"/>
              <a:gd name="T7" fmla="*/ 347 h 865"/>
              <a:gd name="T8" fmla="*/ 1605 w 2030"/>
              <a:gd name="T9" fmla="*/ 45 h 865"/>
              <a:gd name="T10" fmla="*/ 1858 w 2030"/>
              <a:gd name="T11" fmla="*/ 79 h 865"/>
              <a:gd name="T12" fmla="*/ 2030 w 2030"/>
              <a:gd name="T13" fmla="*/ 251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30" h="865">
                <a:moveTo>
                  <a:pt x="0" y="847"/>
                </a:moveTo>
                <a:cubicBezTo>
                  <a:pt x="218" y="856"/>
                  <a:pt x="436" y="865"/>
                  <a:pt x="610" y="847"/>
                </a:cubicBezTo>
                <a:cubicBezTo>
                  <a:pt x="784" y="829"/>
                  <a:pt x="922" y="821"/>
                  <a:pt x="1042" y="738"/>
                </a:cubicBezTo>
                <a:cubicBezTo>
                  <a:pt x="1162" y="655"/>
                  <a:pt x="1236" y="462"/>
                  <a:pt x="1330" y="347"/>
                </a:cubicBezTo>
                <a:cubicBezTo>
                  <a:pt x="1424" y="232"/>
                  <a:pt x="1517" y="90"/>
                  <a:pt x="1605" y="45"/>
                </a:cubicBezTo>
                <a:cubicBezTo>
                  <a:pt x="1693" y="0"/>
                  <a:pt x="1787" y="45"/>
                  <a:pt x="1858" y="79"/>
                </a:cubicBezTo>
                <a:cubicBezTo>
                  <a:pt x="1929" y="113"/>
                  <a:pt x="1979" y="182"/>
                  <a:pt x="2030" y="251"/>
                </a:cubicBezTo>
              </a:path>
            </a:pathLst>
          </a:custGeom>
          <a:noFill/>
          <a:ln w="31750" cap="sq" cmpd="sng">
            <a:solidFill>
              <a:srgbClr val="FF33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2154238" y="2270125"/>
            <a:ext cx="1049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 cap="sq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b="0">
                <a:solidFill>
                  <a:srgbClr val="00FFFF"/>
                </a:solidFill>
                <a:latin typeface="Times New Roman" charset="0"/>
              </a:rPr>
              <a:t>RH=50%</a:t>
            </a:r>
          </a:p>
        </p:txBody>
      </p:sp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3852863" y="2281238"/>
            <a:ext cx="10493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 cap="sq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b="0">
                <a:solidFill>
                  <a:srgbClr val="00FFFF"/>
                </a:solidFill>
                <a:latin typeface="Times New Roman" charset="0"/>
              </a:rPr>
              <a:t>RH=75%</a:t>
            </a:r>
          </a:p>
        </p:txBody>
      </p:sp>
    </p:spTree>
    <p:extLst>
      <p:ext uri="{BB962C8B-B14F-4D97-AF65-F5344CB8AC3E}">
        <p14:creationId xmlns:p14="http://schemas.microsoft.com/office/powerpoint/2010/main" val="22471273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Sub-Cloud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95360"/>
            <a:ext cx="8229600" cy="203080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Decreasing precipitation with distance below cloud base</a:t>
            </a:r>
          </a:p>
          <a:p>
            <a:r>
              <a:rPr lang="en-US" dirty="0"/>
              <a:t>Vertical distribution of moisture strongly influences OR in stable events</a:t>
            </a:r>
          </a:p>
          <a:p>
            <a:pPr lvl="1"/>
            <a:r>
              <a:rPr lang="en-US" dirty="0"/>
              <a:t>The drier the low-levels, the larger the OR</a:t>
            </a: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79413" y="1609725"/>
            <a:ext cx="4729162" cy="2095500"/>
            <a:chOff x="196" y="779"/>
            <a:chExt cx="3613" cy="1623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586" y="1676"/>
              <a:ext cx="3223" cy="726"/>
              <a:chOff x="398" y="1810"/>
              <a:chExt cx="4567" cy="349"/>
            </a:xfrm>
          </p:grpSpPr>
          <p:sp>
            <p:nvSpPr>
              <p:cNvPr id="17" name="Freeform 5"/>
              <p:cNvSpPr>
                <a:spLocks/>
              </p:cNvSpPr>
              <p:nvPr/>
            </p:nvSpPr>
            <p:spPr bwMode="auto">
              <a:xfrm>
                <a:off x="398" y="1810"/>
                <a:ext cx="2283" cy="349"/>
              </a:xfrm>
              <a:custGeom>
                <a:avLst/>
                <a:gdLst>
                  <a:gd name="T0" fmla="*/ 0 w 2283"/>
                  <a:gd name="T1" fmla="*/ 343 h 349"/>
                  <a:gd name="T2" fmla="*/ 994 w 2283"/>
                  <a:gd name="T3" fmla="*/ 343 h 349"/>
                  <a:gd name="T4" fmla="*/ 1542 w 2283"/>
                  <a:gd name="T5" fmla="*/ 309 h 349"/>
                  <a:gd name="T6" fmla="*/ 1899 w 2283"/>
                  <a:gd name="T7" fmla="*/ 179 h 349"/>
                  <a:gd name="T8" fmla="*/ 2105 w 2283"/>
                  <a:gd name="T9" fmla="*/ 42 h 349"/>
                  <a:gd name="T10" fmla="*/ 2283 w 2283"/>
                  <a:gd name="T11" fmla="*/ 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83" h="349">
                    <a:moveTo>
                      <a:pt x="0" y="343"/>
                    </a:moveTo>
                    <a:cubicBezTo>
                      <a:pt x="368" y="346"/>
                      <a:pt x="737" y="349"/>
                      <a:pt x="994" y="343"/>
                    </a:cubicBezTo>
                    <a:cubicBezTo>
                      <a:pt x="1251" y="337"/>
                      <a:pt x="1391" y="336"/>
                      <a:pt x="1542" y="309"/>
                    </a:cubicBezTo>
                    <a:cubicBezTo>
                      <a:pt x="1693" y="282"/>
                      <a:pt x="1805" y="223"/>
                      <a:pt x="1899" y="179"/>
                    </a:cubicBezTo>
                    <a:cubicBezTo>
                      <a:pt x="1993" y="135"/>
                      <a:pt x="2041" y="72"/>
                      <a:pt x="2105" y="42"/>
                    </a:cubicBezTo>
                    <a:cubicBezTo>
                      <a:pt x="2169" y="12"/>
                      <a:pt x="2226" y="6"/>
                      <a:pt x="2283" y="0"/>
                    </a:cubicBezTo>
                  </a:path>
                </a:pathLst>
              </a:custGeom>
              <a:noFill/>
              <a:ln w="31750" cap="sq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Freeform 6"/>
              <p:cNvSpPr>
                <a:spLocks/>
              </p:cNvSpPr>
              <p:nvPr/>
            </p:nvSpPr>
            <p:spPr bwMode="auto">
              <a:xfrm flipH="1">
                <a:off x="2682" y="1810"/>
                <a:ext cx="2283" cy="349"/>
              </a:xfrm>
              <a:custGeom>
                <a:avLst/>
                <a:gdLst>
                  <a:gd name="T0" fmla="*/ 0 w 2283"/>
                  <a:gd name="T1" fmla="*/ 343 h 349"/>
                  <a:gd name="T2" fmla="*/ 994 w 2283"/>
                  <a:gd name="T3" fmla="*/ 343 h 349"/>
                  <a:gd name="T4" fmla="*/ 1542 w 2283"/>
                  <a:gd name="T5" fmla="*/ 309 h 349"/>
                  <a:gd name="T6" fmla="*/ 1899 w 2283"/>
                  <a:gd name="T7" fmla="*/ 179 h 349"/>
                  <a:gd name="T8" fmla="*/ 2105 w 2283"/>
                  <a:gd name="T9" fmla="*/ 42 h 349"/>
                  <a:gd name="T10" fmla="*/ 2283 w 2283"/>
                  <a:gd name="T11" fmla="*/ 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83" h="349">
                    <a:moveTo>
                      <a:pt x="0" y="343"/>
                    </a:moveTo>
                    <a:cubicBezTo>
                      <a:pt x="368" y="346"/>
                      <a:pt x="737" y="349"/>
                      <a:pt x="994" y="343"/>
                    </a:cubicBezTo>
                    <a:cubicBezTo>
                      <a:pt x="1251" y="337"/>
                      <a:pt x="1391" y="336"/>
                      <a:pt x="1542" y="309"/>
                    </a:cubicBezTo>
                    <a:cubicBezTo>
                      <a:pt x="1693" y="282"/>
                      <a:pt x="1805" y="223"/>
                      <a:pt x="1899" y="179"/>
                    </a:cubicBezTo>
                    <a:cubicBezTo>
                      <a:pt x="1993" y="135"/>
                      <a:pt x="2041" y="72"/>
                      <a:pt x="2105" y="42"/>
                    </a:cubicBezTo>
                    <a:cubicBezTo>
                      <a:pt x="2169" y="12"/>
                      <a:pt x="2226" y="6"/>
                      <a:pt x="2283" y="0"/>
                    </a:cubicBezTo>
                  </a:path>
                </a:pathLst>
              </a:custGeom>
              <a:noFill/>
              <a:ln w="31750" cap="sq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96" y="779"/>
              <a:ext cx="3395" cy="394"/>
            </a:xfrm>
            <a:custGeom>
              <a:avLst/>
              <a:gdLst>
                <a:gd name="T0" fmla="*/ 19 w 1345"/>
                <a:gd name="T1" fmla="*/ 686 h 785"/>
                <a:gd name="T2" fmla="*/ 211 w 1345"/>
                <a:gd name="T3" fmla="*/ 322 h 785"/>
                <a:gd name="T4" fmla="*/ 492 w 1345"/>
                <a:gd name="T5" fmla="*/ 69 h 785"/>
                <a:gd name="T6" fmla="*/ 890 w 1345"/>
                <a:gd name="T7" fmla="*/ 14 h 785"/>
                <a:gd name="T8" fmla="*/ 1157 w 1345"/>
                <a:gd name="T9" fmla="*/ 151 h 785"/>
                <a:gd name="T10" fmla="*/ 1342 w 1345"/>
                <a:gd name="T11" fmla="*/ 377 h 785"/>
                <a:gd name="T12" fmla="*/ 1178 w 1345"/>
                <a:gd name="T13" fmla="*/ 604 h 785"/>
                <a:gd name="T14" fmla="*/ 931 w 1345"/>
                <a:gd name="T15" fmla="*/ 748 h 785"/>
                <a:gd name="T16" fmla="*/ 568 w 1345"/>
                <a:gd name="T17" fmla="*/ 782 h 785"/>
                <a:gd name="T18" fmla="*/ 94 w 1345"/>
                <a:gd name="T19" fmla="*/ 768 h 785"/>
                <a:gd name="T20" fmla="*/ 19 w 1345"/>
                <a:gd name="T21" fmla="*/ 686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5" h="785">
                  <a:moveTo>
                    <a:pt x="19" y="686"/>
                  </a:moveTo>
                  <a:cubicBezTo>
                    <a:pt x="38" y="612"/>
                    <a:pt x="132" y="425"/>
                    <a:pt x="211" y="322"/>
                  </a:cubicBezTo>
                  <a:cubicBezTo>
                    <a:pt x="290" y="219"/>
                    <a:pt x="379" y="120"/>
                    <a:pt x="492" y="69"/>
                  </a:cubicBezTo>
                  <a:cubicBezTo>
                    <a:pt x="605" y="18"/>
                    <a:pt x="779" y="0"/>
                    <a:pt x="890" y="14"/>
                  </a:cubicBezTo>
                  <a:cubicBezTo>
                    <a:pt x="1001" y="28"/>
                    <a:pt x="1082" y="90"/>
                    <a:pt x="1157" y="151"/>
                  </a:cubicBezTo>
                  <a:cubicBezTo>
                    <a:pt x="1232" y="212"/>
                    <a:pt x="1339" y="302"/>
                    <a:pt x="1342" y="377"/>
                  </a:cubicBezTo>
                  <a:cubicBezTo>
                    <a:pt x="1345" y="452"/>
                    <a:pt x="1246" y="542"/>
                    <a:pt x="1178" y="604"/>
                  </a:cubicBezTo>
                  <a:cubicBezTo>
                    <a:pt x="1110" y="666"/>
                    <a:pt x="1033" y="718"/>
                    <a:pt x="931" y="748"/>
                  </a:cubicBezTo>
                  <a:cubicBezTo>
                    <a:pt x="829" y="778"/>
                    <a:pt x="707" y="779"/>
                    <a:pt x="568" y="782"/>
                  </a:cubicBezTo>
                  <a:cubicBezTo>
                    <a:pt x="429" y="785"/>
                    <a:pt x="183" y="779"/>
                    <a:pt x="94" y="768"/>
                  </a:cubicBezTo>
                  <a:cubicBezTo>
                    <a:pt x="5" y="757"/>
                    <a:pt x="0" y="760"/>
                    <a:pt x="19" y="686"/>
                  </a:cubicBezTo>
                  <a:close/>
                </a:path>
              </a:pathLst>
            </a:custGeom>
            <a:solidFill>
              <a:srgbClr val="969696">
                <a:alpha val="50000"/>
              </a:srgbClr>
            </a:solidFill>
            <a:ln w="12700" cap="sq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1779" y="1163"/>
              <a:ext cx="185" cy="810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1978" y="1149"/>
              <a:ext cx="185" cy="810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2184" y="1074"/>
              <a:ext cx="185" cy="810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1889" y="1142"/>
              <a:ext cx="123" cy="522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2081" y="1108"/>
              <a:ext cx="116" cy="494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750" y="1177"/>
              <a:ext cx="185" cy="810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949" y="1163"/>
              <a:ext cx="185" cy="810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1155" y="1088"/>
              <a:ext cx="185" cy="810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860" y="1156"/>
              <a:ext cx="123" cy="522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1052" y="1122"/>
              <a:ext cx="116" cy="494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9" name="Picture 18" descr="d_low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1262063"/>
            <a:ext cx="3627437" cy="272097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289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Sub-Cloud Effects</a:t>
            </a:r>
          </a:p>
        </p:txBody>
      </p:sp>
      <p:pic>
        <p:nvPicPr>
          <p:cNvPr id="3" name="Picture 2" descr="Screen shot 2012-05-02 at 5.10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96" y="1498891"/>
            <a:ext cx="6560208" cy="38812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388" y="5415136"/>
            <a:ext cx="8883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“Precipitation amounts decreased with distance below cloud base, consistent with sublimation </a:t>
            </a:r>
          </a:p>
          <a:p>
            <a:pPr algn="ctr"/>
            <a:r>
              <a:rPr lang="en-US" i="1" dirty="0"/>
              <a:t>and evaporation in the dry </a:t>
            </a:r>
            <a:r>
              <a:rPr lang="en-US" i="1" dirty="0" err="1"/>
              <a:t>subcloud</a:t>
            </a:r>
            <a:r>
              <a:rPr lang="en-US" i="1" dirty="0"/>
              <a:t> air” – Schultz and Trapp (2003)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2236" y="3695400"/>
            <a:ext cx="1244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Cloud Base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735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Schultz and Trapp (2003)</a:t>
            </a:r>
          </a:p>
        </p:txBody>
      </p:sp>
    </p:spTree>
    <p:extLst>
      <p:ext uri="{BB962C8B-B14F-4D97-AF65-F5344CB8AC3E}">
        <p14:creationId xmlns:p14="http://schemas.microsoft.com/office/powerpoint/2010/main" val="3151949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ABC5D-928E-404F-BF0D-E4AA1A014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Moist Orographic Convection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C017C6-DFD8-014B-B774-F022163740B9}"/>
              </a:ext>
            </a:extLst>
          </p:cNvPr>
          <p:cNvSpPr txBox="1"/>
          <p:nvPr/>
        </p:nvSpPr>
        <p:spPr>
          <a:xfrm>
            <a:off x="935413" y="5755350"/>
            <a:ext cx="69741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“</a:t>
            </a:r>
            <a:r>
              <a:rPr lang="en-US" i="1" dirty="0"/>
              <a:t>Develops when and where moist instability coincides with sufficient </a:t>
            </a:r>
          </a:p>
          <a:p>
            <a:pPr algn="ctr"/>
            <a:r>
              <a:rPr lang="en-US" i="1" dirty="0"/>
              <a:t>terrain-induced ascent to locally overcome convective inhibition</a:t>
            </a:r>
            <a:r>
              <a:rPr lang="en-US" dirty="0"/>
              <a:t>”</a:t>
            </a:r>
          </a:p>
          <a:p>
            <a:pPr algn="ctr"/>
            <a:r>
              <a:rPr lang="en-US" dirty="0"/>
              <a:t> – </a:t>
            </a:r>
            <a:r>
              <a:rPr lang="en-US" dirty="0" err="1"/>
              <a:t>Kirshbaum</a:t>
            </a:r>
            <a:r>
              <a:rPr lang="en-US" dirty="0"/>
              <a:t> et al. (2018)</a:t>
            </a:r>
          </a:p>
          <a:p>
            <a:endParaRPr lang="en-US" dirty="0"/>
          </a:p>
        </p:txBody>
      </p:sp>
      <p:pic>
        <p:nvPicPr>
          <p:cNvPr id="6" name="Picture 24" descr="snow_shower_wasatch">
            <a:extLst>
              <a:ext uri="{FF2B5EF4-FFF2-40B4-BE49-F238E27FC236}">
                <a16:creationId xmlns:a16="http://schemas.microsoft.com/office/drawing/2014/main" id="{4868122F-DB31-A146-976D-E57569FCA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218" y="1241442"/>
            <a:ext cx="6018545" cy="4513908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CA9708-54BD-1F4A-8656-C941545F1FB9}"/>
              </a:ext>
            </a:extLst>
          </p:cNvPr>
          <p:cNvSpPr txBox="1"/>
          <p:nvPr/>
        </p:nvSpPr>
        <p:spPr>
          <a:xfrm>
            <a:off x="0" y="6581001"/>
            <a:ext cx="1636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Kirshbaum</a:t>
            </a:r>
            <a:r>
              <a:rPr lang="en-US" sz="1200" dirty="0"/>
              <a:t> et al. (2018)</a:t>
            </a:r>
          </a:p>
        </p:txBody>
      </p:sp>
    </p:spTree>
    <p:extLst>
      <p:ext uri="{BB962C8B-B14F-4D97-AF65-F5344CB8AC3E}">
        <p14:creationId xmlns:p14="http://schemas.microsoft.com/office/powerpoint/2010/main" val="2040972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8DFBF3-A804-1A48-A194-CC701A2D5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3" y="0"/>
            <a:ext cx="914151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1A3C9D-D1FE-214D-9C41-214BC43352A8}"/>
              </a:ext>
            </a:extLst>
          </p:cNvPr>
          <p:cNvSpPr txBox="1"/>
          <p:nvPr/>
        </p:nvSpPr>
        <p:spPr>
          <a:xfrm>
            <a:off x="681029" y="5011341"/>
            <a:ext cx="778193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bg1"/>
                </a:solidFill>
              </a:rPr>
              <a:t>Orographic precipitation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Precipitation caused or enhanced by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one of the mechanisms of orographic lifting of moist air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(Glossary of Meteorology)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00C7F9-BD1E-C543-A885-46295843418F}"/>
              </a:ext>
            </a:extLst>
          </p:cNvPr>
          <p:cNvSpPr txBox="1"/>
          <p:nvPr/>
        </p:nvSpPr>
        <p:spPr>
          <a:xfrm>
            <a:off x="0" y="6611779"/>
            <a:ext cx="11144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©Jim </a:t>
            </a:r>
            <a:r>
              <a:rPr lang="en-US" sz="1000" b="1" dirty="0" err="1">
                <a:solidFill>
                  <a:schemeClr val="bg1"/>
                </a:solidFill>
              </a:rPr>
              <a:t>Steenburgh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3624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4DE1A-8E56-3344-8E09-27FB3E6CA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Ingredients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79776F-C00F-2647-89F9-EED6A0A17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Instability</a:t>
            </a:r>
          </a:p>
          <a:p>
            <a:pPr lvl="1"/>
            <a:r>
              <a:rPr lang="en-US" dirty="0"/>
              <a:t>Diagnosed from parcel theory</a:t>
            </a:r>
          </a:p>
          <a:p>
            <a:pPr lvl="1"/>
            <a:r>
              <a:rPr lang="en-US" dirty="0"/>
              <a:t>Air parcels, when displaced vertically, become saturated and accelerate away from their initial position</a:t>
            </a:r>
          </a:p>
          <a:p>
            <a:endParaRPr lang="en-US" dirty="0"/>
          </a:p>
          <a:p>
            <a:r>
              <a:rPr lang="en-US" dirty="0"/>
              <a:t>Moisture</a:t>
            </a:r>
          </a:p>
          <a:p>
            <a:pPr lvl="1"/>
            <a:r>
              <a:rPr lang="en-US" dirty="0"/>
              <a:t>Must be sufficient to produce saturation and ultimately precipitation</a:t>
            </a:r>
          </a:p>
          <a:p>
            <a:endParaRPr lang="en-US" dirty="0"/>
          </a:p>
          <a:p>
            <a:r>
              <a:rPr lang="en-US" dirty="0"/>
              <a:t>Lift</a:t>
            </a:r>
          </a:p>
          <a:p>
            <a:pPr lvl="1"/>
            <a:r>
              <a:rPr lang="en-US" dirty="0"/>
              <a:t>Must get parcels to their level of free convection (LFC)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7415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kewt_parce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43" y="1669995"/>
            <a:ext cx="5696313" cy="472755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Parcel Theory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200774" y="5862582"/>
            <a:ext cx="61239" cy="14605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6262013" y="5862582"/>
            <a:ext cx="189586" cy="12700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40000" dist="20000" dir="5400000" rotWithShape="0">
              <a:srgbClr val="2346F1">
                <a:alpha val="38039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81361" y="5102168"/>
            <a:ext cx="785023" cy="553998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none" lIns="18288" tIns="0" rIns="18288" b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Dry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Adiabat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H="1">
            <a:off x="6343698" y="5633308"/>
            <a:ext cx="330237" cy="3195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  <a:stCxn id="21" idx="3"/>
          </p:cNvCxnSpPr>
          <p:nvPr/>
        </p:nvCxnSpPr>
        <p:spPr>
          <a:xfrm flipV="1">
            <a:off x="4913523" y="5935609"/>
            <a:ext cx="1317870" cy="2004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669977" y="5997533"/>
            <a:ext cx="1243546" cy="276999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none" lIns="18288" tIns="0" rIns="18288" b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Mixing Ratio</a:t>
            </a:r>
          </a:p>
        </p:txBody>
      </p:sp>
      <p:cxnSp>
        <p:nvCxnSpPr>
          <p:cNvPr id="26" name="Straight Arrow Connector 25"/>
          <p:cNvCxnSpPr>
            <a:cxnSpLocks/>
            <a:stCxn id="28" idx="3"/>
          </p:cNvCxnSpPr>
          <p:nvPr/>
        </p:nvCxnSpPr>
        <p:spPr>
          <a:xfrm>
            <a:off x="3297410" y="5739330"/>
            <a:ext cx="2897636" cy="11194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43257" y="5323831"/>
            <a:ext cx="1354153" cy="830997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none" lIns="18288" tIns="0" rIns="18288" b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LCL: Lifting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Condensation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Level</a:t>
            </a:r>
          </a:p>
        </p:txBody>
      </p:sp>
      <p:sp>
        <p:nvSpPr>
          <p:cNvPr id="29" name="Freeform 28"/>
          <p:cNvSpPr/>
          <p:nvPr/>
        </p:nvSpPr>
        <p:spPr>
          <a:xfrm>
            <a:off x="6200773" y="5176783"/>
            <a:ext cx="384175" cy="469960"/>
          </a:xfrm>
          <a:custGeom>
            <a:avLst/>
            <a:gdLst>
              <a:gd name="connsiteX0" fmla="*/ 63260 w 379562"/>
              <a:gd name="connsiteY0" fmla="*/ 442823 h 442823"/>
              <a:gd name="connsiteX1" fmla="*/ 34506 w 379562"/>
              <a:gd name="connsiteY1" fmla="*/ 235789 h 442823"/>
              <a:gd name="connsiteX2" fmla="*/ 0 w 379562"/>
              <a:gd name="connsiteY2" fmla="*/ 0 h 442823"/>
              <a:gd name="connsiteX3" fmla="*/ 345057 w 379562"/>
              <a:gd name="connsiteY3" fmla="*/ 333555 h 442823"/>
              <a:gd name="connsiteX4" fmla="*/ 379562 w 379562"/>
              <a:gd name="connsiteY4" fmla="*/ 408317 h 442823"/>
              <a:gd name="connsiteX5" fmla="*/ 63260 w 379562"/>
              <a:gd name="connsiteY5" fmla="*/ 442823 h 44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562" h="442823">
                <a:moveTo>
                  <a:pt x="63260" y="442823"/>
                </a:moveTo>
                <a:lnTo>
                  <a:pt x="34506" y="235789"/>
                </a:lnTo>
                <a:lnTo>
                  <a:pt x="0" y="0"/>
                </a:lnTo>
                <a:lnTo>
                  <a:pt x="345057" y="333555"/>
                </a:lnTo>
                <a:lnTo>
                  <a:pt x="379562" y="408317"/>
                </a:lnTo>
                <a:lnTo>
                  <a:pt x="63260" y="442823"/>
                </a:lnTo>
                <a:close/>
              </a:path>
            </a:pathLst>
          </a:custGeom>
          <a:solidFill>
            <a:srgbClr val="FF0000">
              <a:alpha val="43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33" name="Straight Arrow Connector 32"/>
          <p:cNvCxnSpPr>
            <a:cxnSpLocks/>
          </p:cNvCxnSpPr>
          <p:nvPr/>
        </p:nvCxnSpPr>
        <p:spPr>
          <a:xfrm>
            <a:off x="4109821" y="4824935"/>
            <a:ext cx="2246986" cy="67119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137979" y="4430211"/>
            <a:ext cx="1079591" cy="830997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none" lIns="18288" tIns="0" rIns="18288" b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CIN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Convective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</a:rPr>
              <a:t>INhibition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4436310" y="1924169"/>
            <a:ext cx="1740314" cy="3218753"/>
          </a:xfrm>
          <a:custGeom>
            <a:avLst/>
            <a:gdLst>
              <a:gd name="connsiteX0" fmla="*/ 1740310 w 1740310"/>
              <a:gd name="connsiteY0" fmla="*/ 3167953 h 3167953"/>
              <a:gd name="connsiteX1" fmla="*/ 1457140 w 1740310"/>
              <a:gd name="connsiteY1" fmla="*/ 2896583 h 3167953"/>
              <a:gd name="connsiteX2" fmla="*/ 1457140 w 1740310"/>
              <a:gd name="connsiteY2" fmla="*/ 2896583 h 3167953"/>
              <a:gd name="connsiteX3" fmla="*/ 1002890 w 1740310"/>
              <a:gd name="connsiteY3" fmla="*/ 2483628 h 3167953"/>
              <a:gd name="connsiteX4" fmla="*/ 879004 w 1740310"/>
              <a:gd name="connsiteY4" fmla="*/ 2271251 h 3167953"/>
              <a:gd name="connsiteX5" fmla="*/ 914400 w 1740310"/>
              <a:gd name="connsiteY5" fmla="*/ 2229956 h 3167953"/>
              <a:gd name="connsiteX6" fmla="*/ 123886 w 1740310"/>
              <a:gd name="connsiteY6" fmla="*/ 1061883 h 3167953"/>
              <a:gd name="connsiteX7" fmla="*/ 29497 w 1740310"/>
              <a:gd name="connsiteY7" fmla="*/ 837708 h 3167953"/>
              <a:gd name="connsiteX8" fmla="*/ 23597 w 1740310"/>
              <a:gd name="connsiteY8" fmla="*/ 88490 h 3167953"/>
              <a:gd name="connsiteX9" fmla="*/ 0 w 1740310"/>
              <a:gd name="connsiteY9" fmla="*/ 0 h 3167953"/>
              <a:gd name="connsiteX10" fmla="*/ 0 w 1740310"/>
              <a:gd name="connsiteY10" fmla="*/ 0 h 3167953"/>
              <a:gd name="connsiteX11" fmla="*/ 460150 w 1740310"/>
              <a:gd name="connsiteY11" fmla="*/ 471948 h 3167953"/>
              <a:gd name="connsiteX12" fmla="*/ 991091 w 1740310"/>
              <a:gd name="connsiteY12" fmla="*/ 1191669 h 3167953"/>
              <a:gd name="connsiteX13" fmla="*/ 1262462 w 1740310"/>
              <a:gd name="connsiteY13" fmla="*/ 1645920 h 3167953"/>
              <a:gd name="connsiteX14" fmla="*/ 1510235 w 1740310"/>
              <a:gd name="connsiteY14" fmla="*/ 2212258 h 3167953"/>
              <a:gd name="connsiteX15" fmla="*/ 1687215 w 1740310"/>
              <a:gd name="connsiteY15" fmla="*/ 2878885 h 3167953"/>
              <a:gd name="connsiteX16" fmla="*/ 1740310 w 1740310"/>
              <a:gd name="connsiteY16" fmla="*/ 3167953 h 3167953"/>
              <a:gd name="connsiteX0" fmla="*/ 1740314 w 1740314"/>
              <a:gd name="connsiteY0" fmla="*/ 3218753 h 3218753"/>
              <a:gd name="connsiteX1" fmla="*/ 1457144 w 1740314"/>
              <a:gd name="connsiteY1" fmla="*/ 2947383 h 3218753"/>
              <a:gd name="connsiteX2" fmla="*/ 1457144 w 1740314"/>
              <a:gd name="connsiteY2" fmla="*/ 2947383 h 3218753"/>
              <a:gd name="connsiteX3" fmla="*/ 1002894 w 1740314"/>
              <a:gd name="connsiteY3" fmla="*/ 2534428 h 3218753"/>
              <a:gd name="connsiteX4" fmla="*/ 879008 w 1740314"/>
              <a:gd name="connsiteY4" fmla="*/ 2322051 h 3218753"/>
              <a:gd name="connsiteX5" fmla="*/ 914404 w 1740314"/>
              <a:gd name="connsiteY5" fmla="*/ 2280756 h 3218753"/>
              <a:gd name="connsiteX6" fmla="*/ 123890 w 1740314"/>
              <a:gd name="connsiteY6" fmla="*/ 1112683 h 3218753"/>
              <a:gd name="connsiteX7" fmla="*/ 29501 w 1740314"/>
              <a:gd name="connsiteY7" fmla="*/ 888508 h 3218753"/>
              <a:gd name="connsiteX8" fmla="*/ 23601 w 1740314"/>
              <a:gd name="connsiteY8" fmla="*/ 139290 h 3218753"/>
              <a:gd name="connsiteX9" fmla="*/ 4 w 1740314"/>
              <a:gd name="connsiteY9" fmla="*/ 50800 h 3218753"/>
              <a:gd name="connsiteX10" fmla="*/ 25404 w 1740314"/>
              <a:gd name="connsiteY10" fmla="*/ 0 h 3218753"/>
              <a:gd name="connsiteX11" fmla="*/ 460154 w 1740314"/>
              <a:gd name="connsiteY11" fmla="*/ 522748 h 3218753"/>
              <a:gd name="connsiteX12" fmla="*/ 991095 w 1740314"/>
              <a:gd name="connsiteY12" fmla="*/ 1242469 h 3218753"/>
              <a:gd name="connsiteX13" fmla="*/ 1262466 w 1740314"/>
              <a:gd name="connsiteY13" fmla="*/ 1696720 h 3218753"/>
              <a:gd name="connsiteX14" fmla="*/ 1510239 w 1740314"/>
              <a:gd name="connsiteY14" fmla="*/ 2263058 h 3218753"/>
              <a:gd name="connsiteX15" fmla="*/ 1687219 w 1740314"/>
              <a:gd name="connsiteY15" fmla="*/ 2929685 h 3218753"/>
              <a:gd name="connsiteX16" fmla="*/ 1740314 w 1740314"/>
              <a:gd name="connsiteY16" fmla="*/ 3218753 h 3218753"/>
              <a:gd name="connsiteX0" fmla="*/ 1740314 w 1740314"/>
              <a:gd name="connsiteY0" fmla="*/ 3218753 h 3218753"/>
              <a:gd name="connsiteX1" fmla="*/ 1457144 w 1740314"/>
              <a:gd name="connsiteY1" fmla="*/ 2947383 h 3218753"/>
              <a:gd name="connsiteX2" fmla="*/ 1457144 w 1740314"/>
              <a:gd name="connsiteY2" fmla="*/ 2947383 h 3218753"/>
              <a:gd name="connsiteX3" fmla="*/ 1002894 w 1740314"/>
              <a:gd name="connsiteY3" fmla="*/ 2534428 h 3218753"/>
              <a:gd name="connsiteX4" fmla="*/ 879008 w 1740314"/>
              <a:gd name="connsiteY4" fmla="*/ 2322051 h 3218753"/>
              <a:gd name="connsiteX5" fmla="*/ 914404 w 1740314"/>
              <a:gd name="connsiteY5" fmla="*/ 2280756 h 3218753"/>
              <a:gd name="connsiteX6" fmla="*/ 123890 w 1740314"/>
              <a:gd name="connsiteY6" fmla="*/ 1112683 h 3218753"/>
              <a:gd name="connsiteX7" fmla="*/ 7276 w 1740314"/>
              <a:gd name="connsiteY7" fmla="*/ 891683 h 3218753"/>
              <a:gd name="connsiteX8" fmla="*/ 23601 w 1740314"/>
              <a:gd name="connsiteY8" fmla="*/ 139290 h 3218753"/>
              <a:gd name="connsiteX9" fmla="*/ 4 w 1740314"/>
              <a:gd name="connsiteY9" fmla="*/ 50800 h 3218753"/>
              <a:gd name="connsiteX10" fmla="*/ 25404 w 1740314"/>
              <a:gd name="connsiteY10" fmla="*/ 0 h 3218753"/>
              <a:gd name="connsiteX11" fmla="*/ 460154 w 1740314"/>
              <a:gd name="connsiteY11" fmla="*/ 522748 h 3218753"/>
              <a:gd name="connsiteX12" fmla="*/ 991095 w 1740314"/>
              <a:gd name="connsiteY12" fmla="*/ 1242469 h 3218753"/>
              <a:gd name="connsiteX13" fmla="*/ 1262466 w 1740314"/>
              <a:gd name="connsiteY13" fmla="*/ 1696720 h 3218753"/>
              <a:gd name="connsiteX14" fmla="*/ 1510239 w 1740314"/>
              <a:gd name="connsiteY14" fmla="*/ 2263058 h 3218753"/>
              <a:gd name="connsiteX15" fmla="*/ 1687219 w 1740314"/>
              <a:gd name="connsiteY15" fmla="*/ 2929685 h 3218753"/>
              <a:gd name="connsiteX16" fmla="*/ 1740314 w 1740314"/>
              <a:gd name="connsiteY16" fmla="*/ 3218753 h 3218753"/>
              <a:gd name="connsiteX0" fmla="*/ 1740314 w 1740314"/>
              <a:gd name="connsiteY0" fmla="*/ 3218753 h 3218753"/>
              <a:gd name="connsiteX1" fmla="*/ 1457144 w 1740314"/>
              <a:gd name="connsiteY1" fmla="*/ 2947383 h 3218753"/>
              <a:gd name="connsiteX2" fmla="*/ 1457144 w 1740314"/>
              <a:gd name="connsiteY2" fmla="*/ 2947383 h 3218753"/>
              <a:gd name="connsiteX3" fmla="*/ 1002894 w 1740314"/>
              <a:gd name="connsiteY3" fmla="*/ 2534428 h 3218753"/>
              <a:gd name="connsiteX4" fmla="*/ 879008 w 1740314"/>
              <a:gd name="connsiteY4" fmla="*/ 2322051 h 3218753"/>
              <a:gd name="connsiteX5" fmla="*/ 914404 w 1740314"/>
              <a:gd name="connsiteY5" fmla="*/ 2280756 h 3218753"/>
              <a:gd name="connsiteX6" fmla="*/ 133415 w 1740314"/>
              <a:gd name="connsiteY6" fmla="*/ 1109508 h 3218753"/>
              <a:gd name="connsiteX7" fmla="*/ 7276 w 1740314"/>
              <a:gd name="connsiteY7" fmla="*/ 891683 h 3218753"/>
              <a:gd name="connsiteX8" fmla="*/ 23601 w 1740314"/>
              <a:gd name="connsiteY8" fmla="*/ 139290 h 3218753"/>
              <a:gd name="connsiteX9" fmla="*/ 4 w 1740314"/>
              <a:gd name="connsiteY9" fmla="*/ 50800 h 3218753"/>
              <a:gd name="connsiteX10" fmla="*/ 25404 w 1740314"/>
              <a:gd name="connsiteY10" fmla="*/ 0 h 3218753"/>
              <a:gd name="connsiteX11" fmla="*/ 460154 w 1740314"/>
              <a:gd name="connsiteY11" fmla="*/ 522748 h 3218753"/>
              <a:gd name="connsiteX12" fmla="*/ 991095 w 1740314"/>
              <a:gd name="connsiteY12" fmla="*/ 1242469 h 3218753"/>
              <a:gd name="connsiteX13" fmla="*/ 1262466 w 1740314"/>
              <a:gd name="connsiteY13" fmla="*/ 1696720 h 3218753"/>
              <a:gd name="connsiteX14" fmla="*/ 1510239 w 1740314"/>
              <a:gd name="connsiteY14" fmla="*/ 2263058 h 3218753"/>
              <a:gd name="connsiteX15" fmla="*/ 1687219 w 1740314"/>
              <a:gd name="connsiteY15" fmla="*/ 2929685 h 3218753"/>
              <a:gd name="connsiteX16" fmla="*/ 1740314 w 1740314"/>
              <a:gd name="connsiteY16" fmla="*/ 3218753 h 3218753"/>
              <a:gd name="connsiteX0" fmla="*/ 1740314 w 1740314"/>
              <a:gd name="connsiteY0" fmla="*/ 3218753 h 3218753"/>
              <a:gd name="connsiteX1" fmla="*/ 1457144 w 1740314"/>
              <a:gd name="connsiteY1" fmla="*/ 2947383 h 3218753"/>
              <a:gd name="connsiteX2" fmla="*/ 1457144 w 1740314"/>
              <a:gd name="connsiteY2" fmla="*/ 2947383 h 3218753"/>
              <a:gd name="connsiteX3" fmla="*/ 1002894 w 1740314"/>
              <a:gd name="connsiteY3" fmla="*/ 2534428 h 3218753"/>
              <a:gd name="connsiteX4" fmla="*/ 879008 w 1740314"/>
              <a:gd name="connsiteY4" fmla="*/ 2322051 h 3218753"/>
              <a:gd name="connsiteX5" fmla="*/ 914404 w 1740314"/>
              <a:gd name="connsiteY5" fmla="*/ 2280756 h 3218753"/>
              <a:gd name="connsiteX6" fmla="*/ 133415 w 1740314"/>
              <a:gd name="connsiteY6" fmla="*/ 1109508 h 3218753"/>
              <a:gd name="connsiteX7" fmla="*/ 7276 w 1740314"/>
              <a:gd name="connsiteY7" fmla="*/ 891683 h 3218753"/>
              <a:gd name="connsiteX8" fmla="*/ 23601 w 1740314"/>
              <a:gd name="connsiteY8" fmla="*/ 139290 h 3218753"/>
              <a:gd name="connsiteX9" fmla="*/ 4 w 1740314"/>
              <a:gd name="connsiteY9" fmla="*/ 50800 h 3218753"/>
              <a:gd name="connsiteX10" fmla="*/ 25404 w 1740314"/>
              <a:gd name="connsiteY10" fmla="*/ 0 h 3218753"/>
              <a:gd name="connsiteX11" fmla="*/ 460154 w 1740314"/>
              <a:gd name="connsiteY11" fmla="*/ 522748 h 3218753"/>
              <a:gd name="connsiteX12" fmla="*/ 991095 w 1740314"/>
              <a:gd name="connsiteY12" fmla="*/ 1242469 h 3218753"/>
              <a:gd name="connsiteX13" fmla="*/ 1262466 w 1740314"/>
              <a:gd name="connsiteY13" fmla="*/ 1696720 h 3218753"/>
              <a:gd name="connsiteX14" fmla="*/ 1510239 w 1740314"/>
              <a:gd name="connsiteY14" fmla="*/ 2263058 h 3218753"/>
              <a:gd name="connsiteX15" fmla="*/ 1687219 w 1740314"/>
              <a:gd name="connsiteY15" fmla="*/ 2929685 h 3218753"/>
              <a:gd name="connsiteX16" fmla="*/ 1740314 w 1740314"/>
              <a:gd name="connsiteY16" fmla="*/ 3218753 h 3218753"/>
              <a:gd name="connsiteX0" fmla="*/ 1740314 w 1740314"/>
              <a:gd name="connsiteY0" fmla="*/ 3218753 h 3218753"/>
              <a:gd name="connsiteX1" fmla="*/ 1457144 w 1740314"/>
              <a:gd name="connsiteY1" fmla="*/ 2947383 h 3218753"/>
              <a:gd name="connsiteX2" fmla="*/ 1457144 w 1740314"/>
              <a:gd name="connsiteY2" fmla="*/ 2947383 h 3218753"/>
              <a:gd name="connsiteX3" fmla="*/ 1002894 w 1740314"/>
              <a:gd name="connsiteY3" fmla="*/ 2534428 h 3218753"/>
              <a:gd name="connsiteX4" fmla="*/ 879008 w 1740314"/>
              <a:gd name="connsiteY4" fmla="*/ 2322051 h 3218753"/>
              <a:gd name="connsiteX5" fmla="*/ 914404 w 1740314"/>
              <a:gd name="connsiteY5" fmla="*/ 2280756 h 3218753"/>
              <a:gd name="connsiteX6" fmla="*/ 133415 w 1740314"/>
              <a:gd name="connsiteY6" fmla="*/ 1109508 h 3218753"/>
              <a:gd name="connsiteX7" fmla="*/ 7276 w 1740314"/>
              <a:gd name="connsiteY7" fmla="*/ 891683 h 3218753"/>
              <a:gd name="connsiteX8" fmla="*/ 23601 w 1740314"/>
              <a:gd name="connsiteY8" fmla="*/ 139290 h 3218753"/>
              <a:gd name="connsiteX9" fmla="*/ 4 w 1740314"/>
              <a:gd name="connsiteY9" fmla="*/ 50800 h 3218753"/>
              <a:gd name="connsiteX10" fmla="*/ 25404 w 1740314"/>
              <a:gd name="connsiteY10" fmla="*/ 0 h 3218753"/>
              <a:gd name="connsiteX11" fmla="*/ 460154 w 1740314"/>
              <a:gd name="connsiteY11" fmla="*/ 522748 h 3218753"/>
              <a:gd name="connsiteX12" fmla="*/ 991095 w 1740314"/>
              <a:gd name="connsiteY12" fmla="*/ 1242469 h 3218753"/>
              <a:gd name="connsiteX13" fmla="*/ 1262466 w 1740314"/>
              <a:gd name="connsiteY13" fmla="*/ 1696720 h 3218753"/>
              <a:gd name="connsiteX14" fmla="*/ 1510239 w 1740314"/>
              <a:gd name="connsiteY14" fmla="*/ 2263058 h 3218753"/>
              <a:gd name="connsiteX15" fmla="*/ 1687219 w 1740314"/>
              <a:gd name="connsiteY15" fmla="*/ 2929685 h 3218753"/>
              <a:gd name="connsiteX16" fmla="*/ 1740314 w 1740314"/>
              <a:gd name="connsiteY16" fmla="*/ 3218753 h 3218753"/>
              <a:gd name="connsiteX0" fmla="*/ 1740314 w 1740314"/>
              <a:gd name="connsiteY0" fmla="*/ 3218753 h 3218753"/>
              <a:gd name="connsiteX1" fmla="*/ 1457144 w 1740314"/>
              <a:gd name="connsiteY1" fmla="*/ 2947383 h 3218753"/>
              <a:gd name="connsiteX2" fmla="*/ 1457144 w 1740314"/>
              <a:gd name="connsiteY2" fmla="*/ 2947383 h 3218753"/>
              <a:gd name="connsiteX3" fmla="*/ 1002894 w 1740314"/>
              <a:gd name="connsiteY3" fmla="*/ 2534428 h 3218753"/>
              <a:gd name="connsiteX4" fmla="*/ 879008 w 1740314"/>
              <a:gd name="connsiteY4" fmla="*/ 2322051 h 3218753"/>
              <a:gd name="connsiteX5" fmla="*/ 914404 w 1740314"/>
              <a:gd name="connsiteY5" fmla="*/ 2280756 h 3218753"/>
              <a:gd name="connsiteX6" fmla="*/ 133415 w 1740314"/>
              <a:gd name="connsiteY6" fmla="*/ 1109508 h 3218753"/>
              <a:gd name="connsiteX7" fmla="*/ 7276 w 1740314"/>
              <a:gd name="connsiteY7" fmla="*/ 891683 h 3218753"/>
              <a:gd name="connsiteX8" fmla="*/ 23601 w 1740314"/>
              <a:gd name="connsiteY8" fmla="*/ 139290 h 3218753"/>
              <a:gd name="connsiteX9" fmla="*/ 4 w 1740314"/>
              <a:gd name="connsiteY9" fmla="*/ 50800 h 3218753"/>
              <a:gd name="connsiteX10" fmla="*/ 25404 w 1740314"/>
              <a:gd name="connsiteY10" fmla="*/ 0 h 3218753"/>
              <a:gd name="connsiteX11" fmla="*/ 460154 w 1740314"/>
              <a:gd name="connsiteY11" fmla="*/ 522748 h 3218753"/>
              <a:gd name="connsiteX12" fmla="*/ 991095 w 1740314"/>
              <a:gd name="connsiteY12" fmla="*/ 1242469 h 3218753"/>
              <a:gd name="connsiteX13" fmla="*/ 1262466 w 1740314"/>
              <a:gd name="connsiteY13" fmla="*/ 1696720 h 3218753"/>
              <a:gd name="connsiteX14" fmla="*/ 1510239 w 1740314"/>
              <a:gd name="connsiteY14" fmla="*/ 2263058 h 3218753"/>
              <a:gd name="connsiteX15" fmla="*/ 1687219 w 1740314"/>
              <a:gd name="connsiteY15" fmla="*/ 2929685 h 3218753"/>
              <a:gd name="connsiteX16" fmla="*/ 1740314 w 1740314"/>
              <a:gd name="connsiteY16" fmla="*/ 3218753 h 3218753"/>
              <a:gd name="connsiteX0" fmla="*/ 1740314 w 1740314"/>
              <a:gd name="connsiteY0" fmla="*/ 3218753 h 3218753"/>
              <a:gd name="connsiteX1" fmla="*/ 1457144 w 1740314"/>
              <a:gd name="connsiteY1" fmla="*/ 2947383 h 3218753"/>
              <a:gd name="connsiteX2" fmla="*/ 1457144 w 1740314"/>
              <a:gd name="connsiteY2" fmla="*/ 2947383 h 3218753"/>
              <a:gd name="connsiteX3" fmla="*/ 1002894 w 1740314"/>
              <a:gd name="connsiteY3" fmla="*/ 2534428 h 3218753"/>
              <a:gd name="connsiteX4" fmla="*/ 879008 w 1740314"/>
              <a:gd name="connsiteY4" fmla="*/ 2322051 h 3218753"/>
              <a:gd name="connsiteX5" fmla="*/ 914404 w 1740314"/>
              <a:gd name="connsiteY5" fmla="*/ 2280756 h 3218753"/>
              <a:gd name="connsiteX6" fmla="*/ 133415 w 1740314"/>
              <a:gd name="connsiteY6" fmla="*/ 1109508 h 3218753"/>
              <a:gd name="connsiteX7" fmla="*/ 7276 w 1740314"/>
              <a:gd name="connsiteY7" fmla="*/ 891683 h 3218753"/>
              <a:gd name="connsiteX8" fmla="*/ 23601 w 1740314"/>
              <a:gd name="connsiteY8" fmla="*/ 139290 h 3218753"/>
              <a:gd name="connsiteX9" fmla="*/ 4 w 1740314"/>
              <a:gd name="connsiteY9" fmla="*/ 50800 h 3218753"/>
              <a:gd name="connsiteX10" fmla="*/ 25404 w 1740314"/>
              <a:gd name="connsiteY10" fmla="*/ 0 h 3218753"/>
              <a:gd name="connsiteX11" fmla="*/ 460154 w 1740314"/>
              <a:gd name="connsiteY11" fmla="*/ 522748 h 3218753"/>
              <a:gd name="connsiteX12" fmla="*/ 991095 w 1740314"/>
              <a:gd name="connsiteY12" fmla="*/ 1242469 h 3218753"/>
              <a:gd name="connsiteX13" fmla="*/ 1262466 w 1740314"/>
              <a:gd name="connsiteY13" fmla="*/ 1696720 h 3218753"/>
              <a:gd name="connsiteX14" fmla="*/ 1510239 w 1740314"/>
              <a:gd name="connsiteY14" fmla="*/ 2263058 h 3218753"/>
              <a:gd name="connsiteX15" fmla="*/ 1687219 w 1740314"/>
              <a:gd name="connsiteY15" fmla="*/ 2929685 h 3218753"/>
              <a:gd name="connsiteX16" fmla="*/ 1740314 w 1740314"/>
              <a:gd name="connsiteY16" fmla="*/ 3218753 h 3218753"/>
              <a:gd name="connsiteX0" fmla="*/ 1740314 w 1740314"/>
              <a:gd name="connsiteY0" fmla="*/ 3218753 h 3218753"/>
              <a:gd name="connsiteX1" fmla="*/ 1457144 w 1740314"/>
              <a:gd name="connsiteY1" fmla="*/ 2947383 h 3218753"/>
              <a:gd name="connsiteX2" fmla="*/ 1457144 w 1740314"/>
              <a:gd name="connsiteY2" fmla="*/ 2947383 h 3218753"/>
              <a:gd name="connsiteX3" fmla="*/ 1002894 w 1740314"/>
              <a:gd name="connsiteY3" fmla="*/ 2534428 h 3218753"/>
              <a:gd name="connsiteX4" fmla="*/ 879008 w 1740314"/>
              <a:gd name="connsiteY4" fmla="*/ 2322051 h 3218753"/>
              <a:gd name="connsiteX5" fmla="*/ 914404 w 1740314"/>
              <a:gd name="connsiteY5" fmla="*/ 2280756 h 3218753"/>
              <a:gd name="connsiteX6" fmla="*/ 133415 w 1740314"/>
              <a:gd name="connsiteY6" fmla="*/ 1109508 h 3218753"/>
              <a:gd name="connsiteX7" fmla="*/ 7276 w 1740314"/>
              <a:gd name="connsiteY7" fmla="*/ 891683 h 3218753"/>
              <a:gd name="connsiteX8" fmla="*/ 23601 w 1740314"/>
              <a:gd name="connsiteY8" fmla="*/ 139290 h 3218753"/>
              <a:gd name="connsiteX9" fmla="*/ 4 w 1740314"/>
              <a:gd name="connsiteY9" fmla="*/ 50800 h 3218753"/>
              <a:gd name="connsiteX10" fmla="*/ 25404 w 1740314"/>
              <a:gd name="connsiteY10" fmla="*/ 0 h 3218753"/>
              <a:gd name="connsiteX11" fmla="*/ 460154 w 1740314"/>
              <a:gd name="connsiteY11" fmla="*/ 522748 h 3218753"/>
              <a:gd name="connsiteX12" fmla="*/ 991095 w 1740314"/>
              <a:gd name="connsiteY12" fmla="*/ 1242469 h 3218753"/>
              <a:gd name="connsiteX13" fmla="*/ 1262466 w 1740314"/>
              <a:gd name="connsiteY13" fmla="*/ 1696720 h 3218753"/>
              <a:gd name="connsiteX14" fmla="*/ 1510239 w 1740314"/>
              <a:gd name="connsiteY14" fmla="*/ 2263058 h 3218753"/>
              <a:gd name="connsiteX15" fmla="*/ 1687219 w 1740314"/>
              <a:gd name="connsiteY15" fmla="*/ 2929685 h 3218753"/>
              <a:gd name="connsiteX16" fmla="*/ 1740314 w 1740314"/>
              <a:gd name="connsiteY16" fmla="*/ 3218753 h 3218753"/>
              <a:gd name="connsiteX0" fmla="*/ 1740314 w 1740314"/>
              <a:gd name="connsiteY0" fmla="*/ 3218753 h 3218753"/>
              <a:gd name="connsiteX1" fmla="*/ 1457144 w 1740314"/>
              <a:gd name="connsiteY1" fmla="*/ 2947383 h 3218753"/>
              <a:gd name="connsiteX2" fmla="*/ 1457144 w 1740314"/>
              <a:gd name="connsiteY2" fmla="*/ 2947383 h 3218753"/>
              <a:gd name="connsiteX3" fmla="*/ 1002894 w 1740314"/>
              <a:gd name="connsiteY3" fmla="*/ 2534428 h 3218753"/>
              <a:gd name="connsiteX4" fmla="*/ 879008 w 1740314"/>
              <a:gd name="connsiteY4" fmla="*/ 2322051 h 3218753"/>
              <a:gd name="connsiteX5" fmla="*/ 914404 w 1740314"/>
              <a:gd name="connsiteY5" fmla="*/ 2280756 h 3218753"/>
              <a:gd name="connsiteX6" fmla="*/ 133415 w 1740314"/>
              <a:gd name="connsiteY6" fmla="*/ 1109508 h 3218753"/>
              <a:gd name="connsiteX7" fmla="*/ 7276 w 1740314"/>
              <a:gd name="connsiteY7" fmla="*/ 891683 h 3218753"/>
              <a:gd name="connsiteX8" fmla="*/ 23601 w 1740314"/>
              <a:gd name="connsiteY8" fmla="*/ 139290 h 3218753"/>
              <a:gd name="connsiteX9" fmla="*/ 4 w 1740314"/>
              <a:gd name="connsiteY9" fmla="*/ 50800 h 3218753"/>
              <a:gd name="connsiteX10" fmla="*/ 25404 w 1740314"/>
              <a:gd name="connsiteY10" fmla="*/ 0 h 3218753"/>
              <a:gd name="connsiteX11" fmla="*/ 460154 w 1740314"/>
              <a:gd name="connsiteY11" fmla="*/ 522748 h 3218753"/>
              <a:gd name="connsiteX12" fmla="*/ 991095 w 1740314"/>
              <a:gd name="connsiteY12" fmla="*/ 1242469 h 3218753"/>
              <a:gd name="connsiteX13" fmla="*/ 1262466 w 1740314"/>
              <a:gd name="connsiteY13" fmla="*/ 1696720 h 3218753"/>
              <a:gd name="connsiteX14" fmla="*/ 1510239 w 1740314"/>
              <a:gd name="connsiteY14" fmla="*/ 2263058 h 3218753"/>
              <a:gd name="connsiteX15" fmla="*/ 1687219 w 1740314"/>
              <a:gd name="connsiteY15" fmla="*/ 2929685 h 3218753"/>
              <a:gd name="connsiteX16" fmla="*/ 1740314 w 1740314"/>
              <a:gd name="connsiteY16" fmla="*/ 3218753 h 3218753"/>
              <a:gd name="connsiteX0" fmla="*/ 1740314 w 1740314"/>
              <a:gd name="connsiteY0" fmla="*/ 3218753 h 3218753"/>
              <a:gd name="connsiteX1" fmla="*/ 1457144 w 1740314"/>
              <a:gd name="connsiteY1" fmla="*/ 2947383 h 3218753"/>
              <a:gd name="connsiteX2" fmla="*/ 1457144 w 1740314"/>
              <a:gd name="connsiteY2" fmla="*/ 2947383 h 3218753"/>
              <a:gd name="connsiteX3" fmla="*/ 1021944 w 1740314"/>
              <a:gd name="connsiteY3" fmla="*/ 2521728 h 3218753"/>
              <a:gd name="connsiteX4" fmla="*/ 879008 w 1740314"/>
              <a:gd name="connsiteY4" fmla="*/ 2322051 h 3218753"/>
              <a:gd name="connsiteX5" fmla="*/ 914404 w 1740314"/>
              <a:gd name="connsiteY5" fmla="*/ 2280756 h 3218753"/>
              <a:gd name="connsiteX6" fmla="*/ 133415 w 1740314"/>
              <a:gd name="connsiteY6" fmla="*/ 1109508 h 3218753"/>
              <a:gd name="connsiteX7" fmla="*/ 7276 w 1740314"/>
              <a:gd name="connsiteY7" fmla="*/ 891683 h 3218753"/>
              <a:gd name="connsiteX8" fmla="*/ 23601 w 1740314"/>
              <a:gd name="connsiteY8" fmla="*/ 139290 h 3218753"/>
              <a:gd name="connsiteX9" fmla="*/ 4 w 1740314"/>
              <a:gd name="connsiteY9" fmla="*/ 50800 h 3218753"/>
              <a:gd name="connsiteX10" fmla="*/ 25404 w 1740314"/>
              <a:gd name="connsiteY10" fmla="*/ 0 h 3218753"/>
              <a:gd name="connsiteX11" fmla="*/ 460154 w 1740314"/>
              <a:gd name="connsiteY11" fmla="*/ 522748 h 3218753"/>
              <a:gd name="connsiteX12" fmla="*/ 991095 w 1740314"/>
              <a:gd name="connsiteY12" fmla="*/ 1242469 h 3218753"/>
              <a:gd name="connsiteX13" fmla="*/ 1262466 w 1740314"/>
              <a:gd name="connsiteY13" fmla="*/ 1696720 h 3218753"/>
              <a:gd name="connsiteX14" fmla="*/ 1510239 w 1740314"/>
              <a:gd name="connsiteY14" fmla="*/ 2263058 h 3218753"/>
              <a:gd name="connsiteX15" fmla="*/ 1687219 w 1740314"/>
              <a:gd name="connsiteY15" fmla="*/ 2929685 h 3218753"/>
              <a:gd name="connsiteX16" fmla="*/ 1740314 w 1740314"/>
              <a:gd name="connsiteY16" fmla="*/ 3218753 h 3218753"/>
              <a:gd name="connsiteX0" fmla="*/ 1740314 w 1740314"/>
              <a:gd name="connsiteY0" fmla="*/ 3218753 h 3218753"/>
              <a:gd name="connsiteX1" fmla="*/ 1457144 w 1740314"/>
              <a:gd name="connsiteY1" fmla="*/ 2947383 h 3218753"/>
              <a:gd name="connsiteX2" fmla="*/ 1457144 w 1740314"/>
              <a:gd name="connsiteY2" fmla="*/ 2947383 h 3218753"/>
              <a:gd name="connsiteX3" fmla="*/ 996544 w 1740314"/>
              <a:gd name="connsiteY3" fmla="*/ 2524903 h 3218753"/>
              <a:gd name="connsiteX4" fmla="*/ 879008 w 1740314"/>
              <a:gd name="connsiteY4" fmla="*/ 2322051 h 3218753"/>
              <a:gd name="connsiteX5" fmla="*/ 914404 w 1740314"/>
              <a:gd name="connsiteY5" fmla="*/ 2280756 h 3218753"/>
              <a:gd name="connsiteX6" fmla="*/ 133415 w 1740314"/>
              <a:gd name="connsiteY6" fmla="*/ 1109508 h 3218753"/>
              <a:gd name="connsiteX7" fmla="*/ 7276 w 1740314"/>
              <a:gd name="connsiteY7" fmla="*/ 891683 h 3218753"/>
              <a:gd name="connsiteX8" fmla="*/ 23601 w 1740314"/>
              <a:gd name="connsiteY8" fmla="*/ 139290 h 3218753"/>
              <a:gd name="connsiteX9" fmla="*/ 4 w 1740314"/>
              <a:gd name="connsiteY9" fmla="*/ 50800 h 3218753"/>
              <a:gd name="connsiteX10" fmla="*/ 25404 w 1740314"/>
              <a:gd name="connsiteY10" fmla="*/ 0 h 3218753"/>
              <a:gd name="connsiteX11" fmla="*/ 460154 w 1740314"/>
              <a:gd name="connsiteY11" fmla="*/ 522748 h 3218753"/>
              <a:gd name="connsiteX12" fmla="*/ 991095 w 1740314"/>
              <a:gd name="connsiteY12" fmla="*/ 1242469 h 3218753"/>
              <a:gd name="connsiteX13" fmla="*/ 1262466 w 1740314"/>
              <a:gd name="connsiteY13" fmla="*/ 1696720 h 3218753"/>
              <a:gd name="connsiteX14" fmla="*/ 1510239 w 1740314"/>
              <a:gd name="connsiteY14" fmla="*/ 2263058 h 3218753"/>
              <a:gd name="connsiteX15" fmla="*/ 1687219 w 1740314"/>
              <a:gd name="connsiteY15" fmla="*/ 2929685 h 3218753"/>
              <a:gd name="connsiteX16" fmla="*/ 1740314 w 1740314"/>
              <a:gd name="connsiteY16" fmla="*/ 3218753 h 3218753"/>
              <a:gd name="connsiteX0" fmla="*/ 1740314 w 1740314"/>
              <a:gd name="connsiteY0" fmla="*/ 3218753 h 3218753"/>
              <a:gd name="connsiteX1" fmla="*/ 1457144 w 1740314"/>
              <a:gd name="connsiteY1" fmla="*/ 2947383 h 3218753"/>
              <a:gd name="connsiteX2" fmla="*/ 1457144 w 1740314"/>
              <a:gd name="connsiteY2" fmla="*/ 2947383 h 3218753"/>
              <a:gd name="connsiteX3" fmla="*/ 996544 w 1740314"/>
              <a:gd name="connsiteY3" fmla="*/ 2524903 h 3218753"/>
              <a:gd name="connsiteX4" fmla="*/ 891708 w 1740314"/>
              <a:gd name="connsiteY4" fmla="*/ 2325226 h 3218753"/>
              <a:gd name="connsiteX5" fmla="*/ 914404 w 1740314"/>
              <a:gd name="connsiteY5" fmla="*/ 2280756 h 3218753"/>
              <a:gd name="connsiteX6" fmla="*/ 133415 w 1740314"/>
              <a:gd name="connsiteY6" fmla="*/ 1109508 h 3218753"/>
              <a:gd name="connsiteX7" fmla="*/ 7276 w 1740314"/>
              <a:gd name="connsiteY7" fmla="*/ 891683 h 3218753"/>
              <a:gd name="connsiteX8" fmla="*/ 23601 w 1740314"/>
              <a:gd name="connsiteY8" fmla="*/ 139290 h 3218753"/>
              <a:gd name="connsiteX9" fmla="*/ 4 w 1740314"/>
              <a:gd name="connsiteY9" fmla="*/ 50800 h 3218753"/>
              <a:gd name="connsiteX10" fmla="*/ 25404 w 1740314"/>
              <a:gd name="connsiteY10" fmla="*/ 0 h 3218753"/>
              <a:gd name="connsiteX11" fmla="*/ 460154 w 1740314"/>
              <a:gd name="connsiteY11" fmla="*/ 522748 h 3218753"/>
              <a:gd name="connsiteX12" fmla="*/ 991095 w 1740314"/>
              <a:gd name="connsiteY12" fmla="*/ 1242469 h 3218753"/>
              <a:gd name="connsiteX13" fmla="*/ 1262466 w 1740314"/>
              <a:gd name="connsiteY13" fmla="*/ 1696720 h 3218753"/>
              <a:gd name="connsiteX14" fmla="*/ 1510239 w 1740314"/>
              <a:gd name="connsiteY14" fmla="*/ 2263058 h 3218753"/>
              <a:gd name="connsiteX15" fmla="*/ 1687219 w 1740314"/>
              <a:gd name="connsiteY15" fmla="*/ 2929685 h 3218753"/>
              <a:gd name="connsiteX16" fmla="*/ 1740314 w 1740314"/>
              <a:gd name="connsiteY16" fmla="*/ 3218753 h 3218753"/>
              <a:gd name="connsiteX0" fmla="*/ 1740314 w 1740314"/>
              <a:gd name="connsiteY0" fmla="*/ 3218753 h 3218753"/>
              <a:gd name="connsiteX1" fmla="*/ 1457144 w 1740314"/>
              <a:gd name="connsiteY1" fmla="*/ 2947383 h 3218753"/>
              <a:gd name="connsiteX2" fmla="*/ 1457144 w 1740314"/>
              <a:gd name="connsiteY2" fmla="*/ 2947383 h 3218753"/>
              <a:gd name="connsiteX3" fmla="*/ 1009244 w 1740314"/>
              <a:gd name="connsiteY3" fmla="*/ 2521728 h 3218753"/>
              <a:gd name="connsiteX4" fmla="*/ 891708 w 1740314"/>
              <a:gd name="connsiteY4" fmla="*/ 2325226 h 3218753"/>
              <a:gd name="connsiteX5" fmla="*/ 914404 w 1740314"/>
              <a:gd name="connsiteY5" fmla="*/ 2280756 h 3218753"/>
              <a:gd name="connsiteX6" fmla="*/ 133415 w 1740314"/>
              <a:gd name="connsiteY6" fmla="*/ 1109508 h 3218753"/>
              <a:gd name="connsiteX7" fmla="*/ 7276 w 1740314"/>
              <a:gd name="connsiteY7" fmla="*/ 891683 h 3218753"/>
              <a:gd name="connsiteX8" fmla="*/ 23601 w 1740314"/>
              <a:gd name="connsiteY8" fmla="*/ 139290 h 3218753"/>
              <a:gd name="connsiteX9" fmla="*/ 4 w 1740314"/>
              <a:gd name="connsiteY9" fmla="*/ 50800 h 3218753"/>
              <a:gd name="connsiteX10" fmla="*/ 25404 w 1740314"/>
              <a:gd name="connsiteY10" fmla="*/ 0 h 3218753"/>
              <a:gd name="connsiteX11" fmla="*/ 460154 w 1740314"/>
              <a:gd name="connsiteY11" fmla="*/ 522748 h 3218753"/>
              <a:gd name="connsiteX12" fmla="*/ 991095 w 1740314"/>
              <a:gd name="connsiteY12" fmla="*/ 1242469 h 3218753"/>
              <a:gd name="connsiteX13" fmla="*/ 1262466 w 1740314"/>
              <a:gd name="connsiteY13" fmla="*/ 1696720 h 3218753"/>
              <a:gd name="connsiteX14" fmla="*/ 1510239 w 1740314"/>
              <a:gd name="connsiteY14" fmla="*/ 2263058 h 3218753"/>
              <a:gd name="connsiteX15" fmla="*/ 1687219 w 1740314"/>
              <a:gd name="connsiteY15" fmla="*/ 2929685 h 3218753"/>
              <a:gd name="connsiteX16" fmla="*/ 1740314 w 1740314"/>
              <a:gd name="connsiteY16" fmla="*/ 3218753 h 3218753"/>
              <a:gd name="connsiteX0" fmla="*/ 1740314 w 1740314"/>
              <a:gd name="connsiteY0" fmla="*/ 3218753 h 3218753"/>
              <a:gd name="connsiteX1" fmla="*/ 1457144 w 1740314"/>
              <a:gd name="connsiteY1" fmla="*/ 2947383 h 3218753"/>
              <a:gd name="connsiteX2" fmla="*/ 1460319 w 1740314"/>
              <a:gd name="connsiteY2" fmla="*/ 2937858 h 3218753"/>
              <a:gd name="connsiteX3" fmla="*/ 1009244 w 1740314"/>
              <a:gd name="connsiteY3" fmla="*/ 2521728 h 3218753"/>
              <a:gd name="connsiteX4" fmla="*/ 891708 w 1740314"/>
              <a:gd name="connsiteY4" fmla="*/ 2325226 h 3218753"/>
              <a:gd name="connsiteX5" fmla="*/ 914404 w 1740314"/>
              <a:gd name="connsiteY5" fmla="*/ 2280756 h 3218753"/>
              <a:gd name="connsiteX6" fmla="*/ 133415 w 1740314"/>
              <a:gd name="connsiteY6" fmla="*/ 1109508 h 3218753"/>
              <a:gd name="connsiteX7" fmla="*/ 7276 w 1740314"/>
              <a:gd name="connsiteY7" fmla="*/ 891683 h 3218753"/>
              <a:gd name="connsiteX8" fmla="*/ 23601 w 1740314"/>
              <a:gd name="connsiteY8" fmla="*/ 139290 h 3218753"/>
              <a:gd name="connsiteX9" fmla="*/ 4 w 1740314"/>
              <a:gd name="connsiteY9" fmla="*/ 50800 h 3218753"/>
              <a:gd name="connsiteX10" fmla="*/ 25404 w 1740314"/>
              <a:gd name="connsiteY10" fmla="*/ 0 h 3218753"/>
              <a:gd name="connsiteX11" fmla="*/ 460154 w 1740314"/>
              <a:gd name="connsiteY11" fmla="*/ 522748 h 3218753"/>
              <a:gd name="connsiteX12" fmla="*/ 991095 w 1740314"/>
              <a:gd name="connsiteY12" fmla="*/ 1242469 h 3218753"/>
              <a:gd name="connsiteX13" fmla="*/ 1262466 w 1740314"/>
              <a:gd name="connsiteY13" fmla="*/ 1696720 h 3218753"/>
              <a:gd name="connsiteX14" fmla="*/ 1510239 w 1740314"/>
              <a:gd name="connsiteY14" fmla="*/ 2263058 h 3218753"/>
              <a:gd name="connsiteX15" fmla="*/ 1687219 w 1740314"/>
              <a:gd name="connsiteY15" fmla="*/ 2929685 h 3218753"/>
              <a:gd name="connsiteX16" fmla="*/ 1740314 w 1740314"/>
              <a:gd name="connsiteY16" fmla="*/ 3218753 h 3218753"/>
              <a:gd name="connsiteX0" fmla="*/ 1740314 w 1740314"/>
              <a:gd name="connsiteY0" fmla="*/ 3218753 h 3218753"/>
              <a:gd name="connsiteX1" fmla="*/ 1457144 w 1740314"/>
              <a:gd name="connsiteY1" fmla="*/ 2947383 h 3218753"/>
              <a:gd name="connsiteX2" fmla="*/ 1466669 w 1740314"/>
              <a:gd name="connsiteY2" fmla="*/ 2896583 h 3218753"/>
              <a:gd name="connsiteX3" fmla="*/ 1009244 w 1740314"/>
              <a:gd name="connsiteY3" fmla="*/ 2521728 h 3218753"/>
              <a:gd name="connsiteX4" fmla="*/ 891708 w 1740314"/>
              <a:gd name="connsiteY4" fmla="*/ 2325226 h 3218753"/>
              <a:gd name="connsiteX5" fmla="*/ 914404 w 1740314"/>
              <a:gd name="connsiteY5" fmla="*/ 2280756 h 3218753"/>
              <a:gd name="connsiteX6" fmla="*/ 133415 w 1740314"/>
              <a:gd name="connsiteY6" fmla="*/ 1109508 h 3218753"/>
              <a:gd name="connsiteX7" fmla="*/ 7276 w 1740314"/>
              <a:gd name="connsiteY7" fmla="*/ 891683 h 3218753"/>
              <a:gd name="connsiteX8" fmla="*/ 23601 w 1740314"/>
              <a:gd name="connsiteY8" fmla="*/ 139290 h 3218753"/>
              <a:gd name="connsiteX9" fmla="*/ 4 w 1740314"/>
              <a:gd name="connsiteY9" fmla="*/ 50800 h 3218753"/>
              <a:gd name="connsiteX10" fmla="*/ 25404 w 1740314"/>
              <a:gd name="connsiteY10" fmla="*/ 0 h 3218753"/>
              <a:gd name="connsiteX11" fmla="*/ 460154 w 1740314"/>
              <a:gd name="connsiteY11" fmla="*/ 522748 h 3218753"/>
              <a:gd name="connsiteX12" fmla="*/ 991095 w 1740314"/>
              <a:gd name="connsiteY12" fmla="*/ 1242469 h 3218753"/>
              <a:gd name="connsiteX13" fmla="*/ 1262466 w 1740314"/>
              <a:gd name="connsiteY13" fmla="*/ 1696720 h 3218753"/>
              <a:gd name="connsiteX14" fmla="*/ 1510239 w 1740314"/>
              <a:gd name="connsiteY14" fmla="*/ 2263058 h 3218753"/>
              <a:gd name="connsiteX15" fmla="*/ 1687219 w 1740314"/>
              <a:gd name="connsiteY15" fmla="*/ 2929685 h 3218753"/>
              <a:gd name="connsiteX16" fmla="*/ 1740314 w 1740314"/>
              <a:gd name="connsiteY16" fmla="*/ 3218753 h 3218753"/>
              <a:gd name="connsiteX0" fmla="*/ 1740314 w 1740314"/>
              <a:gd name="connsiteY0" fmla="*/ 3218753 h 3218753"/>
              <a:gd name="connsiteX1" fmla="*/ 1457144 w 1740314"/>
              <a:gd name="connsiteY1" fmla="*/ 2947383 h 3218753"/>
              <a:gd name="connsiteX2" fmla="*/ 1009244 w 1740314"/>
              <a:gd name="connsiteY2" fmla="*/ 2521728 h 3218753"/>
              <a:gd name="connsiteX3" fmla="*/ 891708 w 1740314"/>
              <a:gd name="connsiteY3" fmla="*/ 2325226 h 3218753"/>
              <a:gd name="connsiteX4" fmla="*/ 914404 w 1740314"/>
              <a:gd name="connsiteY4" fmla="*/ 2280756 h 3218753"/>
              <a:gd name="connsiteX5" fmla="*/ 133415 w 1740314"/>
              <a:gd name="connsiteY5" fmla="*/ 1109508 h 3218753"/>
              <a:gd name="connsiteX6" fmla="*/ 7276 w 1740314"/>
              <a:gd name="connsiteY6" fmla="*/ 891683 h 3218753"/>
              <a:gd name="connsiteX7" fmla="*/ 23601 w 1740314"/>
              <a:gd name="connsiteY7" fmla="*/ 139290 h 3218753"/>
              <a:gd name="connsiteX8" fmla="*/ 4 w 1740314"/>
              <a:gd name="connsiteY8" fmla="*/ 50800 h 3218753"/>
              <a:gd name="connsiteX9" fmla="*/ 25404 w 1740314"/>
              <a:gd name="connsiteY9" fmla="*/ 0 h 3218753"/>
              <a:gd name="connsiteX10" fmla="*/ 460154 w 1740314"/>
              <a:gd name="connsiteY10" fmla="*/ 522748 h 3218753"/>
              <a:gd name="connsiteX11" fmla="*/ 991095 w 1740314"/>
              <a:gd name="connsiteY11" fmla="*/ 1242469 h 3218753"/>
              <a:gd name="connsiteX12" fmla="*/ 1262466 w 1740314"/>
              <a:gd name="connsiteY12" fmla="*/ 1696720 h 3218753"/>
              <a:gd name="connsiteX13" fmla="*/ 1510239 w 1740314"/>
              <a:gd name="connsiteY13" fmla="*/ 2263058 h 3218753"/>
              <a:gd name="connsiteX14" fmla="*/ 1687219 w 1740314"/>
              <a:gd name="connsiteY14" fmla="*/ 2929685 h 3218753"/>
              <a:gd name="connsiteX15" fmla="*/ 1740314 w 1740314"/>
              <a:gd name="connsiteY15" fmla="*/ 3218753 h 3218753"/>
              <a:gd name="connsiteX0" fmla="*/ 1740314 w 1740314"/>
              <a:gd name="connsiteY0" fmla="*/ 3218753 h 3218753"/>
              <a:gd name="connsiteX1" fmla="*/ 1476194 w 1740314"/>
              <a:gd name="connsiteY1" fmla="*/ 2931508 h 3218753"/>
              <a:gd name="connsiteX2" fmla="*/ 1009244 w 1740314"/>
              <a:gd name="connsiteY2" fmla="*/ 2521728 h 3218753"/>
              <a:gd name="connsiteX3" fmla="*/ 891708 w 1740314"/>
              <a:gd name="connsiteY3" fmla="*/ 2325226 h 3218753"/>
              <a:gd name="connsiteX4" fmla="*/ 914404 w 1740314"/>
              <a:gd name="connsiteY4" fmla="*/ 2280756 h 3218753"/>
              <a:gd name="connsiteX5" fmla="*/ 133415 w 1740314"/>
              <a:gd name="connsiteY5" fmla="*/ 1109508 h 3218753"/>
              <a:gd name="connsiteX6" fmla="*/ 7276 w 1740314"/>
              <a:gd name="connsiteY6" fmla="*/ 891683 h 3218753"/>
              <a:gd name="connsiteX7" fmla="*/ 23601 w 1740314"/>
              <a:gd name="connsiteY7" fmla="*/ 139290 h 3218753"/>
              <a:gd name="connsiteX8" fmla="*/ 4 w 1740314"/>
              <a:gd name="connsiteY8" fmla="*/ 50800 h 3218753"/>
              <a:gd name="connsiteX9" fmla="*/ 25404 w 1740314"/>
              <a:gd name="connsiteY9" fmla="*/ 0 h 3218753"/>
              <a:gd name="connsiteX10" fmla="*/ 460154 w 1740314"/>
              <a:gd name="connsiteY10" fmla="*/ 522748 h 3218753"/>
              <a:gd name="connsiteX11" fmla="*/ 991095 w 1740314"/>
              <a:gd name="connsiteY11" fmla="*/ 1242469 h 3218753"/>
              <a:gd name="connsiteX12" fmla="*/ 1262466 w 1740314"/>
              <a:gd name="connsiteY12" fmla="*/ 1696720 h 3218753"/>
              <a:gd name="connsiteX13" fmla="*/ 1510239 w 1740314"/>
              <a:gd name="connsiteY13" fmla="*/ 2263058 h 3218753"/>
              <a:gd name="connsiteX14" fmla="*/ 1687219 w 1740314"/>
              <a:gd name="connsiteY14" fmla="*/ 2929685 h 3218753"/>
              <a:gd name="connsiteX15" fmla="*/ 1740314 w 1740314"/>
              <a:gd name="connsiteY15" fmla="*/ 3218753 h 3218753"/>
              <a:gd name="connsiteX0" fmla="*/ 1740314 w 1740314"/>
              <a:gd name="connsiteY0" fmla="*/ 3218753 h 3218753"/>
              <a:gd name="connsiteX1" fmla="*/ 1485719 w 1740314"/>
              <a:gd name="connsiteY1" fmla="*/ 2956908 h 3218753"/>
              <a:gd name="connsiteX2" fmla="*/ 1009244 w 1740314"/>
              <a:gd name="connsiteY2" fmla="*/ 2521728 h 3218753"/>
              <a:gd name="connsiteX3" fmla="*/ 891708 w 1740314"/>
              <a:gd name="connsiteY3" fmla="*/ 2325226 h 3218753"/>
              <a:gd name="connsiteX4" fmla="*/ 914404 w 1740314"/>
              <a:gd name="connsiteY4" fmla="*/ 2280756 h 3218753"/>
              <a:gd name="connsiteX5" fmla="*/ 133415 w 1740314"/>
              <a:gd name="connsiteY5" fmla="*/ 1109508 h 3218753"/>
              <a:gd name="connsiteX6" fmla="*/ 7276 w 1740314"/>
              <a:gd name="connsiteY6" fmla="*/ 891683 h 3218753"/>
              <a:gd name="connsiteX7" fmla="*/ 23601 w 1740314"/>
              <a:gd name="connsiteY7" fmla="*/ 139290 h 3218753"/>
              <a:gd name="connsiteX8" fmla="*/ 4 w 1740314"/>
              <a:gd name="connsiteY8" fmla="*/ 50800 h 3218753"/>
              <a:gd name="connsiteX9" fmla="*/ 25404 w 1740314"/>
              <a:gd name="connsiteY9" fmla="*/ 0 h 3218753"/>
              <a:gd name="connsiteX10" fmla="*/ 460154 w 1740314"/>
              <a:gd name="connsiteY10" fmla="*/ 522748 h 3218753"/>
              <a:gd name="connsiteX11" fmla="*/ 991095 w 1740314"/>
              <a:gd name="connsiteY11" fmla="*/ 1242469 h 3218753"/>
              <a:gd name="connsiteX12" fmla="*/ 1262466 w 1740314"/>
              <a:gd name="connsiteY12" fmla="*/ 1696720 h 3218753"/>
              <a:gd name="connsiteX13" fmla="*/ 1510239 w 1740314"/>
              <a:gd name="connsiteY13" fmla="*/ 2263058 h 3218753"/>
              <a:gd name="connsiteX14" fmla="*/ 1687219 w 1740314"/>
              <a:gd name="connsiteY14" fmla="*/ 2929685 h 3218753"/>
              <a:gd name="connsiteX15" fmla="*/ 1740314 w 1740314"/>
              <a:gd name="connsiteY15" fmla="*/ 3218753 h 3218753"/>
              <a:gd name="connsiteX0" fmla="*/ 1740314 w 1740314"/>
              <a:gd name="connsiteY0" fmla="*/ 3218753 h 3218753"/>
              <a:gd name="connsiteX1" fmla="*/ 1485719 w 1740314"/>
              <a:gd name="connsiteY1" fmla="*/ 2956908 h 3218753"/>
              <a:gd name="connsiteX2" fmla="*/ 1009244 w 1740314"/>
              <a:gd name="connsiteY2" fmla="*/ 2521728 h 3218753"/>
              <a:gd name="connsiteX3" fmla="*/ 891708 w 1740314"/>
              <a:gd name="connsiteY3" fmla="*/ 2325226 h 3218753"/>
              <a:gd name="connsiteX4" fmla="*/ 914404 w 1740314"/>
              <a:gd name="connsiteY4" fmla="*/ 2280756 h 3218753"/>
              <a:gd name="connsiteX5" fmla="*/ 133415 w 1740314"/>
              <a:gd name="connsiteY5" fmla="*/ 1109508 h 3218753"/>
              <a:gd name="connsiteX6" fmla="*/ 7276 w 1740314"/>
              <a:gd name="connsiteY6" fmla="*/ 891683 h 3218753"/>
              <a:gd name="connsiteX7" fmla="*/ 23601 w 1740314"/>
              <a:gd name="connsiteY7" fmla="*/ 139290 h 3218753"/>
              <a:gd name="connsiteX8" fmla="*/ 4 w 1740314"/>
              <a:gd name="connsiteY8" fmla="*/ 50800 h 3218753"/>
              <a:gd name="connsiteX9" fmla="*/ 25404 w 1740314"/>
              <a:gd name="connsiteY9" fmla="*/ 0 h 3218753"/>
              <a:gd name="connsiteX10" fmla="*/ 460154 w 1740314"/>
              <a:gd name="connsiteY10" fmla="*/ 522748 h 3218753"/>
              <a:gd name="connsiteX11" fmla="*/ 1003795 w 1740314"/>
              <a:gd name="connsiteY11" fmla="*/ 1242469 h 3218753"/>
              <a:gd name="connsiteX12" fmla="*/ 1262466 w 1740314"/>
              <a:gd name="connsiteY12" fmla="*/ 1696720 h 3218753"/>
              <a:gd name="connsiteX13" fmla="*/ 1510239 w 1740314"/>
              <a:gd name="connsiteY13" fmla="*/ 2263058 h 3218753"/>
              <a:gd name="connsiteX14" fmla="*/ 1687219 w 1740314"/>
              <a:gd name="connsiteY14" fmla="*/ 2929685 h 3218753"/>
              <a:gd name="connsiteX15" fmla="*/ 1740314 w 1740314"/>
              <a:gd name="connsiteY15" fmla="*/ 3218753 h 3218753"/>
              <a:gd name="connsiteX0" fmla="*/ 1740314 w 1740314"/>
              <a:gd name="connsiteY0" fmla="*/ 3218753 h 3218753"/>
              <a:gd name="connsiteX1" fmla="*/ 1485719 w 1740314"/>
              <a:gd name="connsiteY1" fmla="*/ 2956908 h 3218753"/>
              <a:gd name="connsiteX2" fmla="*/ 1009244 w 1740314"/>
              <a:gd name="connsiteY2" fmla="*/ 2521728 h 3218753"/>
              <a:gd name="connsiteX3" fmla="*/ 891708 w 1740314"/>
              <a:gd name="connsiteY3" fmla="*/ 2325226 h 3218753"/>
              <a:gd name="connsiteX4" fmla="*/ 914404 w 1740314"/>
              <a:gd name="connsiteY4" fmla="*/ 2280756 h 3218753"/>
              <a:gd name="connsiteX5" fmla="*/ 133415 w 1740314"/>
              <a:gd name="connsiteY5" fmla="*/ 1109508 h 3218753"/>
              <a:gd name="connsiteX6" fmla="*/ 7276 w 1740314"/>
              <a:gd name="connsiteY6" fmla="*/ 891683 h 3218753"/>
              <a:gd name="connsiteX7" fmla="*/ 23601 w 1740314"/>
              <a:gd name="connsiteY7" fmla="*/ 139290 h 3218753"/>
              <a:gd name="connsiteX8" fmla="*/ 4 w 1740314"/>
              <a:gd name="connsiteY8" fmla="*/ 50800 h 3218753"/>
              <a:gd name="connsiteX9" fmla="*/ 25404 w 1740314"/>
              <a:gd name="connsiteY9" fmla="*/ 0 h 3218753"/>
              <a:gd name="connsiteX10" fmla="*/ 460154 w 1740314"/>
              <a:gd name="connsiteY10" fmla="*/ 522748 h 3218753"/>
              <a:gd name="connsiteX11" fmla="*/ 1003795 w 1740314"/>
              <a:gd name="connsiteY11" fmla="*/ 1242469 h 3218753"/>
              <a:gd name="connsiteX12" fmla="*/ 1275166 w 1740314"/>
              <a:gd name="connsiteY12" fmla="*/ 1699895 h 3218753"/>
              <a:gd name="connsiteX13" fmla="*/ 1510239 w 1740314"/>
              <a:gd name="connsiteY13" fmla="*/ 2263058 h 3218753"/>
              <a:gd name="connsiteX14" fmla="*/ 1687219 w 1740314"/>
              <a:gd name="connsiteY14" fmla="*/ 2929685 h 3218753"/>
              <a:gd name="connsiteX15" fmla="*/ 1740314 w 1740314"/>
              <a:gd name="connsiteY15" fmla="*/ 3218753 h 3218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40314" h="3218753">
                <a:moveTo>
                  <a:pt x="1740314" y="3218753"/>
                </a:moveTo>
                <a:lnTo>
                  <a:pt x="1485719" y="2956908"/>
                </a:lnTo>
                <a:cubicBezTo>
                  <a:pt x="1363874" y="2840737"/>
                  <a:pt x="1103483" y="2625421"/>
                  <a:pt x="1009244" y="2521728"/>
                </a:cubicBezTo>
                <a:lnTo>
                  <a:pt x="891708" y="2325226"/>
                </a:lnTo>
                <a:lnTo>
                  <a:pt x="914404" y="2280756"/>
                </a:lnTo>
                <a:cubicBezTo>
                  <a:pt x="714399" y="1861765"/>
                  <a:pt x="454070" y="1503099"/>
                  <a:pt x="133415" y="1109508"/>
                </a:cubicBezTo>
                <a:lnTo>
                  <a:pt x="7276" y="891683"/>
                </a:lnTo>
                <a:cubicBezTo>
                  <a:pt x="5309" y="641944"/>
                  <a:pt x="25568" y="389029"/>
                  <a:pt x="23601" y="139290"/>
                </a:cubicBezTo>
                <a:cubicBezTo>
                  <a:pt x="15735" y="109793"/>
                  <a:pt x="-296" y="74015"/>
                  <a:pt x="4" y="50800"/>
                </a:cubicBezTo>
                <a:cubicBezTo>
                  <a:pt x="304" y="27585"/>
                  <a:pt x="16937" y="16933"/>
                  <a:pt x="25404" y="0"/>
                </a:cubicBezTo>
                <a:lnTo>
                  <a:pt x="460154" y="522748"/>
                </a:lnTo>
                <a:lnTo>
                  <a:pt x="1003795" y="1242469"/>
                </a:lnTo>
                <a:lnTo>
                  <a:pt x="1275166" y="1699895"/>
                </a:lnTo>
                <a:lnTo>
                  <a:pt x="1510239" y="2263058"/>
                </a:lnTo>
                <a:lnTo>
                  <a:pt x="1687219" y="2929685"/>
                </a:lnTo>
                <a:lnTo>
                  <a:pt x="1740314" y="3218753"/>
                </a:lnTo>
                <a:close/>
              </a:path>
            </a:pathLst>
          </a:custGeom>
          <a:solidFill>
            <a:srgbClr val="2346F1">
              <a:alpha val="49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40" name="Straight Arrow Connector 39"/>
          <p:cNvCxnSpPr>
            <a:cxnSpLocks/>
          </p:cNvCxnSpPr>
          <p:nvPr/>
        </p:nvCxnSpPr>
        <p:spPr>
          <a:xfrm flipH="1">
            <a:off x="5028716" y="2556115"/>
            <a:ext cx="260515" cy="44298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123950" y="1737393"/>
            <a:ext cx="2211224" cy="830997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square" lIns="18288" tIns="0" rIns="18288" b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CAPE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Convective Available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Potential Energy</a:t>
            </a:r>
          </a:p>
        </p:txBody>
      </p:sp>
      <p:cxnSp>
        <p:nvCxnSpPr>
          <p:cNvPr id="44" name="Straight Arrow Connector 43"/>
          <p:cNvCxnSpPr>
            <a:cxnSpLocks/>
          </p:cNvCxnSpPr>
          <p:nvPr/>
        </p:nvCxnSpPr>
        <p:spPr>
          <a:xfrm flipV="1">
            <a:off x="3218570" y="1948985"/>
            <a:ext cx="1217740" cy="13445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070775" y="1806444"/>
            <a:ext cx="1133387" cy="553998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none" lIns="18288" tIns="0" rIns="18288" b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Equilibrium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Level</a:t>
            </a: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6195046" y="3529874"/>
            <a:ext cx="389902" cy="162171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96988" y="2702548"/>
            <a:ext cx="1246495" cy="830997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none" lIns="18288" tIns="0" rIns="18288" b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LFC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Level of Free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38C952-770D-114F-AFA2-A091C2EC05BC}"/>
              </a:ext>
            </a:extLst>
          </p:cNvPr>
          <p:cNvSpPr txBox="1"/>
          <p:nvPr/>
        </p:nvSpPr>
        <p:spPr>
          <a:xfrm>
            <a:off x="2814338" y="1133925"/>
            <a:ext cx="3515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Lift an isolated parcel (e.g., surface)</a:t>
            </a:r>
          </a:p>
        </p:txBody>
      </p:sp>
    </p:spTree>
    <p:extLst>
      <p:ext uri="{BB962C8B-B14F-4D97-AF65-F5344CB8AC3E}">
        <p14:creationId xmlns:p14="http://schemas.microsoft.com/office/powerpoint/2010/main" val="27948042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Potential Instability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F24454-73EA-9E45-973E-D60A709DE549}"/>
              </a:ext>
            </a:extLst>
          </p:cNvPr>
          <p:cNvSpPr txBox="1"/>
          <p:nvPr/>
        </p:nvSpPr>
        <p:spPr>
          <a:xfrm>
            <a:off x="-12133" y="1134244"/>
            <a:ext cx="916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Lift a layer, which becomes saturated in lower portion and absolutely unstable in a parcel sense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A5A9F-6FA3-A94C-90DD-9767E24CE3AE}"/>
              </a:ext>
            </a:extLst>
          </p:cNvPr>
          <p:cNvSpPr txBox="1"/>
          <p:nvPr/>
        </p:nvSpPr>
        <p:spPr>
          <a:xfrm>
            <a:off x="0" y="6581001"/>
            <a:ext cx="1636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Kirshbaum</a:t>
            </a:r>
            <a:r>
              <a:rPr lang="en-US" sz="1200" dirty="0"/>
              <a:t> et al. (2018)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8E0C1-0B94-7345-9F08-19F164660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34" y="1585428"/>
            <a:ext cx="8046531" cy="45601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BD822A-FEAD-5B49-8B93-8DE5CD6ACBA6}"/>
              </a:ext>
            </a:extLst>
          </p:cNvPr>
          <p:cNvSpPr/>
          <p:nvPr/>
        </p:nvSpPr>
        <p:spPr>
          <a:xfrm>
            <a:off x="3848986" y="5029200"/>
            <a:ext cx="808074" cy="393405"/>
          </a:xfrm>
          <a:prstGeom prst="rect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2A80FB-A25E-2F43-B947-FBF5E1785882}"/>
              </a:ext>
            </a:extLst>
          </p:cNvPr>
          <p:cNvCxnSpPr/>
          <p:nvPr/>
        </p:nvCxnSpPr>
        <p:spPr>
          <a:xfrm>
            <a:off x="4423144" y="5411972"/>
            <a:ext cx="648586" cy="89313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07FFCEB-81AA-5D4E-8417-66004F4EF72E}"/>
              </a:ext>
            </a:extLst>
          </p:cNvPr>
          <p:cNvSpPr/>
          <p:nvPr/>
        </p:nvSpPr>
        <p:spPr>
          <a:xfrm>
            <a:off x="5071730" y="6227471"/>
            <a:ext cx="4036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sym typeface="Symbol" charset="0"/>
              </a:rPr>
              <a:t></a:t>
            </a:r>
            <a:r>
              <a:rPr lang="en-US" sz="2400" baseline="-25000" dirty="0">
                <a:solidFill>
                  <a:srgbClr val="FFC000"/>
                </a:solidFill>
                <a:sym typeface="Symbol" charset="0"/>
              </a:rPr>
              <a:t>e</a:t>
            </a:r>
            <a:r>
              <a:rPr lang="en-US" sz="2400" dirty="0">
                <a:solidFill>
                  <a:srgbClr val="FFC000"/>
                </a:solidFill>
                <a:sym typeface="Symbol" charset="0"/>
              </a:rPr>
              <a:t>/z&lt;0 (potentially unstable)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709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4F208-587C-E249-8236-D2FB06A7C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Moist Orographic Convection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507795-238B-E54A-AC69-547C210ED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Orographic lift or ascent initiates/triggers convection</a:t>
            </a:r>
          </a:p>
          <a:p>
            <a:endParaRPr lang="en-US" dirty="0"/>
          </a:p>
          <a:p>
            <a:r>
              <a:rPr lang="en-US" dirty="0"/>
              <a:t>Ascent can be</a:t>
            </a:r>
          </a:p>
          <a:p>
            <a:pPr lvl="1"/>
            <a:r>
              <a:rPr lang="en-US" dirty="0"/>
              <a:t>Mechanical: Due to airflow over or around obstacle</a:t>
            </a:r>
          </a:p>
          <a:p>
            <a:pPr lvl="1"/>
            <a:r>
              <a:rPr lang="en-US" dirty="0"/>
              <a:t>Thermal: Due to differential heating over sloping terrain)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A6B844-6246-C148-847A-4656A6AF3AB1}"/>
              </a:ext>
            </a:extLst>
          </p:cNvPr>
          <p:cNvSpPr txBox="1"/>
          <p:nvPr/>
        </p:nvSpPr>
        <p:spPr>
          <a:xfrm>
            <a:off x="6893" y="6581001"/>
            <a:ext cx="1636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Kirshbaum</a:t>
            </a:r>
            <a:r>
              <a:rPr lang="en-US" sz="1200" dirty="0"/>
              <a:t> et al. (2018)</a:t>
            </a:r>
          </a:p>
        </p:txBody>
      </p:sp>
    </p:spTree>
    <p:extLst>
      <p:ext uri="{BB962C8B-B14F-4D97-AF65-F5344CB8AC3E}">
        <p14:creationId xmlns:p14="http://schemas.microsoft.com/office/powerpoint/2010/main" val="26132207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39A51-EAA3-5747-8FDB-2E64F3AA6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Trigger Mechanisms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7E1210-CCA2-7E4D-964C-A7C47CA00260}"/>
              </a:ext>
            </a:extLst>
          </p:cNvPr>
          <p:cNvSpPr txBox="1"/>
          <p:nvPr/>
        </p:nvSpPr>
        <p:spPr>
          <a:xfrm>
            <a:off x="0" y="6581001"/>
            <a:ext cx="1636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Kirshbaum</a:t>
            </a:r>
            <a:r>
              <a:rPr lang="en-US" sz="1200" dirty="0"/>
              <a:t> et al. (2018)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F6C44-53C3-A746-B482-E40D3ABE90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3" t="4195" r="56329" b="49592"/>
          <a:stretch/>
        </p:blipFill>
        <p:spPr>
          <a:xfrm>
            <a:off x="254644" y="1356359"/>
            <a:ext cx="4331923" cy="2568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12A55D-9622-D945-99C0-3F98A9F084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57" t="3787" r="3165" b="50000"/>
          <a:stretch/>
        </p:blipFill>
        <p:spPr>
          <a:xfrm>
            <a:off x="5259141" y="1216957"/>
            <a:ext cx="3630215" cy="22353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F5770E-5499-4442-BDEB-3E2568CA3D0C}"/>
              </a:ext>
            </a:extLst>
          </p:cNvPr>
          <p:cNvSpPr/>
          <p:nvPr/>
        </p:nvSpPr>
        <p:spPr>
          <a:xfrm>
            <a:off x="8069539" y="3061805"/>
            <a:ext cx="805778" cy="3788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769AD3-D3D4-6046-A536-23341F609FDE}"/>
              </a:ext>
            </a:extLst>
          </p:cNvPr>
          <p:cNvSpPr txBox="1"/>
          <p:nvPr/>
        </p:nvSpPr>
        <p:spPr>
          <a:xfrm>
            <a:off x="224138" y="3998788"/>
            <a:ext cx="43929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Terrain forced ascent in unblocked flow</a:t>
            </a:r>
          </a:p>
          <a:p>
            <a:pPr algn="ctr"/>
            <a:r>
              <a:rPr lang="en-US" dirty="0"/>
              <a:t>Streamlines must be displaced to LFC</a:t>
            </a:r>
          </a:p>
          <a:p>
            <a:pPr algn="ctr"/>
            <a:r>
              <a:rPr lang="en-US" dirty="0"/>
              <a:t>or</a:t>
            </a:r>
          </a:p>
          <a:p>
            <a:pPr algn="ctr"/>
            <a:r>
              <a:rPr lang="en-US" dirty="0"/>
              <a:t>Potentially unstable air brought to saturation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Convection initiates where flow reaches LFC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Can be low on slope if </a:t>
            </a:r>
            <a:r>
              <a:rPr lang="en-US" i="1" dirty="0"/>
              <a:t>H</a:t>
            </a:r>
            <a:r>
              <a:rPr lang="en-US" dirty="0"/>
              <a:t> &gt;&gt; </a:t>
            </a:r>
            <a:r>
              <a:rPr lang="en-US" i="1" dirty="0"/>
              <a:t>LFC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789BF9-4039-A04F-A30D-87987EA191E2}"/>
              </a:ext>
            </a:extLst>
          </p:cNvPr>
          <p:cNvSpPr txBox="1"/>
          <p:nvPr/>
        </p:nvSpPr>
        <p:spPr>
          <a:xfrm>
            <a:off x="5398039" y="3455833"/>
            <a:ext cx="335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Ascent in blocked flow with </a:t>
            </a:r>
            <a:r>
              <a:rPr lang="en-US" i="1" u="sng" dirty="0" err="1"/>
              <a:t>Ĥ</a:t>
            </a:r>
            <a:r>
              <a:rPr lang="en-US" i="1" u="sng" dirty="0"/>
              <a:t> ⪆ 1</a:t>
            </a:r>
            <a:endParaRPr lang="en-US" u="sng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18AF5F-FD6F-784C-8987-3D88E4AFF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7" t="51534" r="56365" b="367"/>
          <a:stretch/>
        </p:blipFill>
        <p:spPr>
          <a:xfrm>
            <a:off x="5245102" y="3993262"/>
            <a:ext cx="3630215" cy="23265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25D577-8700-5646-8A99-5A7E1039A14A}"/>
              </a:ext>
            </a:extLst>
          </p:cNvPr>
          <p:cNvSpPr txBox="1"/>
          <p:nvPr/>
        </p:nvSpPr>
        <p:spPr>
          <a:xfrm>
            <a:off x="5981793" y="6319774"/>
            <a:ext cx="2204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Lee-side convergence</a:t>
            </a:r>
          </a:p>
        </p:txBody>
      </p:sp>
    </p:spTree>
    <p:extLst>
      <p:ext uri="{BB962C8B-B14F-4D97-AF65-F5344CB8AC3E}">
        <p14:creationId xmlns:p14="http://schemas.microsoft.com/office/powerpoint/2010/main" val="11529714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39A51-EAA3-5747-8FDB-2E64F3AA6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Trigger Mechanisms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7E1210-CCA2-7E4D-964C-A7C47CA00260}"/>
              </a:ext>
            </a:extLst>
          </p:cNvPr>
          <p:cNvSpPr txBox="1"/>
          <p:nvPr/>
        </p:nvSpPr>
        <p:spPr>
          <a:xfrm>
            <a:off x="0" y="6581001"/>
            <a:ext cx="1636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Kirshbaum</a:t>
            </a:r>
            <a:r>
              <a:rPr lang="en-US" sz="1200" dirty="0"/>
              <a:t> et al. (2018)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769AD3-D3D4-6046-A536-23341F609FDE}"/>
              </a:ext>
            </a:extLst>
          </p:cNvPr>
          <p:cNvSpPr txBox="1"/>
          <p:nvPr/>
        </p:nvSpPr>
        <p:spPr>
          <a:xfrm>
            <a:off x="457200" y="4375599"/>
            <a:ext cx="375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Thermally forced anabatic ascent with</a:t>
            </a:r>
          </a:p>
          <a:p>
            <a:pPr algn="ctr"/>
            <a:r>
              <a:rPr lang="en-US" dirty="0"/>
              <a:t>convection near crest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C0B8D-FDDD-9243-9A01-46C5E5A67194}"/>
              </a:ext>
            </a:extLst>
          </p:cNvPr>
          <p:cNvSpPr txBox="1"/>
          <p:nvPr/>
        </p:nvSpPr>
        <p:spPr>
          <a:xfrm>
            <a:off x="5290781" y="4375599"/>
            <a:ext cx="3006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Nocturnal katabatic flow with </a:t>
            </a:r>
          </a:p>
          <a:p>
            <a:pPr algn="ctr"/>
            <a:r>
              <a:rPr lang="en-US" dirty="0"/>
              <a:t>convection near base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E447FB-7C2F-E243-B5D6-9FD6C4664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55" t="1654" r="4493" b="48232"/>
          <a:stretch/>
        </p:blipFill>
        <p:spPr>
          <a:xfrm>
            <a:off x="316421" y="1534035"/>
            <a:ext cx="4073250" cy="28415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775D45-02E0-5E4E-9232-F2C3901B3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4" t="48922" r="54031" b="964"/>
          <a:stretch/>
        </p:blipFill>
        <p:spPr>
          <a:xfrm>
            <a:off x="4654509" y="1534035"/>
            <a:ext cx="4279395" cy="28415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6B4E64F-3AC0-584D-8809-25620F5DB316}"/>
              </a:ext>
            </a:extLst>
          </p:cNvPr>
          <p:cNvSpPr/>
          <p:nvPr/>
        </p:nvSpPr>
        <p:spPr>
          <a:xfrm>
            <a:off x="3530595" y="3986110"/>
            <a:ext cx="805778" cy="3788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E65006-953A-2447-B293-9882BEEA4CCD}"/>
              </a:ext>
            </a:extLst>
          </p:cNvPr>
          <p:cNvSpPr/>
          <p:nvPr/>
        </p:nvSpPr>
        <p:spPr>
          <a:xfrm>
            <a:off x="2330703" y="1540742"/>
            <a:ext cx="805778" cy="2667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4168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39A51-EAA3-5747-8FDB-2E64F3AA6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Hybrids and Feedbacks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7E1210-CCA2-7E4D-964C-A7C47CA00260}"/>
              </a:ext>
            </a:extLst>
          </p:cNvPr>
          <p:cNvSpPr txBox="1"/>
          <p:nvPr/>
        </p:nvSpPr>
        <p:spPr>
          <a:xfrm>
            <a:off x="0" y="6581001"/>
            <a:ext cx="1636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Kirshbaum</a:t>
            </a:r>
            <a:r>
              <a:rPr lang="en-US" sz="1200" dirty="0"/>
              <a:t> et al. (2018)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C0B8D-FDDD-9243-9A01-46C5E5A67194}"/>
              </a:ext>
            </a:extLst>
          </p:cNvPr>
          <p:cNvSpPr txBox="1"/>
          <p:nvPr/>
        </p:nvSpPr>
        <p:spPr>
          <a:xfrm>
            <a:off x="4270990" y="5693790"/>
            <a:ext cx="3561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Secondary initiation associated with</a:t>
            </a:r>
          </a:p>
          <a:p>
            <a:r>
              <a:rPr lang="en-US" dirty="0"/>
              <a:t>convective cold pool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DBE763-0FE8-FD42-9834-097705EC9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85" t="47208" r="3260" b="2678"/>
          <a:stretch/>
        </p:blipFill>
        <p:spPr>
          <a:xfrm>
            <a:off x="308344" y="1311013"/>
            <a:ext cx="3962646" cy="26312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BBC919-A923-EE4D-8232-A47BFD982EB6}"/>
              </a:ext>
            </a:extLst>
          </p:cNvPr>
          <p:cNvSpPr txBox="1"/>
          <p:nvPr/>
        </p:nvSpPr>
        <p:spPr>
          <a:xfrm>
            <a:off x="4270990" y="3572920"/>
            <a:ext cx="4613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Lee-side upslope with gravity-wave ascent aloft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514ADC-A69C-2F42-8864-1E1A10D5C5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31"/>
          <a:stretch/>
        </p:blipFill>
        <p:spPr>
          <a:xfrm>
            <a:off x="305906" y="4183132"/>
            <a:ext cx="3965084" cy="215698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E960CAB-1B8E-E74B-B515-B43E727ADC40}"/>
              </a:ext>
            </a:extLst>
          </p:cNvPr>
          <p:cNvSpPr/>
          <p:nvPr/>
        </p:nvSpPr>
        <p:spPr>
          <a:xfrm>
            <a:off x="2052670" y="1321646"/>
            <a:ext cx="805778" cy="3475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3338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FB4D5-4FAA-B945-84C2-6ECCDA1EA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Mechanically Forced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9A4D44-9D50-6747-B32F-76E96300E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058" y="1417638"/>
            <a:ext cx="7309884" cy="48732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542551-C61D-1F4F-ADCE-B417DDC77D46}"/>
              </a:ext>
            </a:extLst>
          </p:cNvPr>
          <p:cNvSpPr txBox="1"/>
          <p:nvPr/>
        </p:nvSpPr>
        <p:spPr>
          <a:xfrm>
            <a:off x="0" y="6581001"/>
            <a:ext cx="1344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Steenburgh (2014)</a:t>
            </a:r>
          </a:p>
        </p:txBody>
      </p:sp>
    </p:spTree>
    <p:extLst>
      <p:ext uri="{BB962C8B-B14F-4D97-AF65-F5344CB8AC3E}">
        <p14:creationId xmlns:p14="http://schemas.microsoft.com/office/powerpoint/2010/main" val="31589033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AE8B-55A8-1F4C-B20F-A52E808F0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Thermally Forced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5" name="Add-in 4">
                <a:extLst>
                  <a:ext uri="{FF2B5EF4-FFF2-40B4-BE49-F238E27FC236}">
                    <a16:creationId xmlns:a16="http://schemas.microsoft.com/office/drawing/2014/main" id="{A14E4FE7-3719-3F42-99FF-BE99AB4507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3109509"/>
                  </p:ext>
                </p:extLst>
              </p:nvPr>
            </p:nvGraphicFramePr>
            <p:xfrm>
              <a:off x="457495" y="1417638"/>
              <a:ext cx="8229305" cy="4898102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5" name="Add-in 4">
                <a:extLst>
                  <a:ext uri="{FF2B5EF4-FFF2-40B4-BE49-F238E27FC236}">
                    <a16:creationId xmlns:a16="http://schemas.microsoft.com/office/drawing/2014/main" id="{A14E4FE7-3719-3F42-99FF-BE99AB4507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495" y="1417638"/>
                <a:ext cx="8229305" cy="4898102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52EAF69-3085-B944-9122-1012E4B08071}"/>
              </a:ext>
            </a:extLst>
          </p:cNvPr>
          <p:cNvSpPr txBox="1"/>
          <p:nvPr/>
        </p:nvSpPr>
        <p:spPr>
          <a:xfrm>
            <a:off x="0" y="6581001"/>
            <a:ext cx="2258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Brian Blaylock, University of Utah</a:t>
            </a:r>
          </a:p>
        </p:txBody>
      </p:sp>
    </p:spTree>
    <p:extLst>
      <p:ext uri="{BB962C8B-B14F-4D97-AF65-F5344CB8AC3E}">
        <p14:creationId xmlns:p14="http://schemas.microsoft.com/office/powerpoint/2010/main" val="9094086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90CD79-C808-4841-98A9-9898AE0E2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76" y="1389323"/>
            <a:ext cx="4346161" cy="3343764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A3F81DAD-84AD-D045-8784-10B9804AB944}"/>
              </a:ext>
            </a:extLst>
          </p:cNvPr>
          <p:cNvSpPr/>
          <p:nvPr/>
        </p:nvSpPr>
        <p:spPr>
          <a:xfrm>
            <a:off x="340242" y="2583452"/>
            <a:ext cx="2404179" cy="1150097"/>
          </a:xfrm>
          <a:custGeom>
            <a:avLst/>
            <a:gdLst>
              <a:gd name="connsiteX0" fmla="*/ 0 w 2420294"/>
              <a:gd name="connsiteY0" fmla="*/ 1169582 h 1169582"/>
              <a:gd name="connsiteX1" fmla="*/ 648586 w 2420294"/>
              <a:gd name="connsiteY1" fmla="*/ 1084521 h 1169582"/>
              <a:gd name="connsiteX2" fmla="*/ 1297172 w 2420294"/>
              <a:gd name="connsiteY2" fmla="*/ 871870 h 1169582"/>
              <a:gd name="connsiteX3" fmla="*/ 1977656 w 2420294"/>
              <a:gd name="connsiteY3" fmla="*/ 510363 h 1169582"/>
              <a:gd name="connsiteX4" fmla="*/ 2360428 w 2420294"/>
              <a:gd name="connsiteY4" fmla="*/ 159489 h 1169582"/>
              <a:gd name="connsiteX5" fmla="*/ 2413591 w 2420294"/>
              <a:gd name="connsiteY5" fmla="*/ 0 h 1169582"/>
              <a:gd name="connsiteX0" fmla="*/ 0 w 2360428"/>
              <a:gd name="connsiteY0" fmla="*/ 1010093 h 1010093"/>
              <a:gd name="connsiteX1" fmla="*/ 648586 w 2360428"/>
              <a:gd name="connsiteY1" fmla="*/ 925032 h 1010093"/>
              <a:gd name="connsiteX2" fmla="*/ 1297172 w 2360428"/>
              <a:gd name="connsiteY2" fmla="*/ 712381 h 1010093"/>
              <a:gd name="connsiteX3" fmla="*/ 1977656 w 2360428"/>
              <a:gd name="connsiteY3" fmla="*/ 350874 h 1010093"/>
              <a:gd name="connsiteX4" fmla="*/ 2360428 w 2360428"/>
              <a:gd name="connsiteY4" fmla="*/ 0 h 1010093"/>
              <a:gd name="connsiteX0" fmla="*/ 0 w 2404179"/>
              <a:gd name="connsiteY0" fmla="*/ 1150097 h 1150097"/>
              <a:gd name="connsiteX1" fmla="*/ 648586 w 2404179"/>
              <a:gd name="connsiteY1" fmla="*/ 1065036 h 1150097"/>
              <a:gd name="connsiteX2" fmla="*/ 1297172 w 2404179"/>
              <a:gd name="connsiteY2" fmla="*/ 852385 h 1150097"/>
              <a:gd name="connsiteX3" fmla="*/ 1977656 w 2404179"/>
              <a:gd name="connsiteY3" fmla="*/ 490878 h 1150097"/>
              <a:gd name="connsiteX4" fmla="*/ 2404179 w 2404179"/>
              <a:gd name="connsiteY4" fmla="*/ 0 h 1150097"/>
              <a:gd name="connsiteX0" fmla="*/ 0 w 2404179"/>
              <a:gd name="connsiteY0" fmla="*/ 1150097 h 1150097"/>
              <a:gd name="connsiteX1" fmla="*/ 648586 w 2404179"/>
              <a:gd name="connsiteY1" fmla="*/ 1065036 h 1150097"/>
              <a:gd name="connsiteX2" fmla="*/ 1297172 w 2404179"/>
              <a:gd name="connsiteY2" fmla="*/ 852385 h 1150097"/>
              <a:gd name="connsiteX3" fmla="*/ 1977656 w 2404179"/>
              <a:gd name="connsiteY3" fmla="*/ 490878 h 1150097"/>
              <a:gd name="connsiteX4" fmla="*/ 2404179 w 2404179"/>
              <a:gd name="connsiteY4" fmla="*/ 0 h 115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4179" h="1150097">
                <a:moveTo>
                  <a:pt x="0" y="1150097"/>
                </a:moveTo>
                <a:cubicBezTo>
                  <a:pt x="216195" y="1132376"/>
                  <a:pt x="432391" y="1114655"/>
                  <a:pt x="648586" y="1065036"/>
                </a:cubicBezTo>
                <a:cubicBezTo>
                  <a:pt x="864781" y="1015417"/>
                  <a:pt x="1075660" y="948078"/>
                  <a:pt x="1297172" y="852385"/>
                </a:cubicBezTo>
                <a:cubicBezTo>
                  <a:pt x="1518684" y="756692"/>
                  <a:pt x="1793155" y="632942"/>
                  <a:pt x="1977656" y="490878"/>
                </a:cubicBezTo>
                <a:cubicBezTo>
                  <a:pt x="2162157" y="348814"/>
                  <a:pt x="2296522" y="299441"/>
                  <a:pt x="2404179" y="0"/>
                </a:cubicBezTo>
              </a:path>
            </a:pathLst>
          </a:cu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74C4261-7266-1647-8C3A-BEAB9B3CA83B}"/>
              </a:ext>
            </a:extLst>
          </p:cNvPr>
          <p:cNvSpPr/>
          <p:nvPr/>
        </p:nvSpPr>
        <p:spPr>
          <a:xfrm>
            <a:off x="2751950" y="2554758"/>
            <a:ext cx="354385" cy="1255659"/>
          </a:xfrm>
          <a:custGeom>
            <a:avLst/>
            <a:gdLst>
              <a:gd name="connsiteX0" fmla="*/ 0 w 358760"/>
              <a:gd name="connsiteY0" fmla="*/ 0 h 1225034"/>
              <a:gd name="connsiteX1" fmla="*/ 118128 w 358760"/>
              <a:gd name="connsiteY1" fmla="*/ 398136 h 1225034"/>
              <a:gd name="connsiteX2" fmla="*/ 227506 w 358760"/>
              <a:gd name="connsiteY2" fmla="*/ 888150 h 1225034"/>
              <a:gd name="connsiteX3" fmla="*/ 358760 w 358760"/>
              <a:gd name="connsiteY3" fmla="*/ 1225034 h 122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760" h="1225034">
                <a:moveTo>
                  <a:pt x="0" y="0"/>
                </a:moveTo>
                <a:cubicBezTo>
                  <a:pt x="40105" y="125055"/>
                  <a:pt x="80210" y="250111"/>
                  <a:pt x="118128" y="398136"/>
                </a:cubicBezTo>
                <a:cubicBezTo>
                  <a:pt x="156046" y="546161"/>
                  <a:pt x="187401" y="750334"/>
                  <a:pt x="227506" y="888150"/>
                </a:cubicBezTo>
                <a:cubicBezTo>
                  <a:pt x="267611" y="1025966"/>
                  <a:pt x="313185" y="1125500"/>
                  <a:pt x="358760" y="1225034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030311B-28B6-A34D-9EDA-38F90CE6EC3A}"/>
              </a:ext>
            </a:extLst>
          </p:cNvPr>
          <p:cNvSpPr/>
          <p:nvPr/>
        </p:nvSpPr>
        <p:spPr>
          <a:xfrm>
            <a:off x="2336314" y="1977243"/>
            <a:ext cx="415636" cy="581891"/>
          </a:xfrm>
          <a:custGeom>
            <a:avLst/>
            <a:gdLst>
              <a:gd name="connsiteX0" fmla="*/ 0 w 415636"/>
              <a:gd name="connsiteY0" fmla="*/ 0 h 581891"/>
              <a:gd name="connsiteX1" fmla="*/ 236256 w 415636"/>
              <a:gd name="connsiteY1" fmla="*/ 157505 h 581891"/>
              <a:gd name="connsiteX2" fmla="*/ 371885 w 415636"/>
              <a:gd name="connsiteY2" fmla="*/ 393761 h 581891"/>
              <a:gd name="connsiteX3" fmla="*/ 415636 w 415636"/>
              <a:gd name="connsiteY3" fmla="*/ 581891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636" h="581891">
                <a:moveTo>
                  <a:pt x="0" y="0"/>
                </a:moveTo>
                <a:cubicBezTo>
                  <a:pt x="87137" y="45939"/>
                  <a:pt x="174275" y="91878"/>
                  <a:pt x="236256" y="157505"/>
                </a:cubicBezTo>
                <a:cubicBezTo>
                  <a:pt x="298237" y="223132"/>
                  <a:pt x="341988" y="323030"/>
                  <a:pt x="371885" y="393761"/>
                </a:cubicBezTo>
                <a:cubicBezTo>
                  <a:pt x="401782" y="464492"/>
                  <a:pt x="408709" y="523191"/>
                  <a:pt x="415636" y="581891"/>
                </a:cubicBezTo>
              </a:path>
            </a:pathLst>
          </a:cu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F183DE-B504-3F47-B0B2-EE0065513204}"/>
              </a:ext>
            </a:extLst>
          </p:cNvPr>
          <p:cNvGrpSpPr/>
          <p:nvPr/>
        </p:nvGrpSpPr>
        <p:grpSpPr>
          <a:xfrm>
            <a:off x="683470" y="3441956"/>
            <a:ext cx="2075996" cy="561290"/>
            <a:chOff x="683470" y="3376640"/>
            <a:chExt cx="2075996" cy="561290"/>
          </a:xfrm>
        </p:grpSpPr>
        <p:sp>
          <p:nvSpPr>
            <p:cNvPr id="30" name="AutoShape 9"/>
            <p:cNvSpPr>
              <a:spLocks noChangeArrowheads="1"/>
            </p:cNvSpPr>
            <p:nvPr/>
          </p:nvSpPr>
          <p:spPr bwMode="auto">
            <a:xfrm rot="20288568">
              <a:off x="683470" y="3376640"/>
              <a:ext cx="2075996" cy="561290"/>
            </a:xfrm>
            <a:prstGeom prst="notchedRightArrow">
              <a:avLst>
                <a:gd name="adj1" fmla="val 50000"/>
                <a:gd name="adj2" fmla="val 112611"/>
              </a:avLst>
            </a:prstGeom>
            <a:solidFill>
              <a:schemeClr val="bg1"/>
            </a:solidFill>
            <a:ln w="25400" cap="sq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Text Box 11"/>
            <p:cNvSpPr txBox="1">
              <a:spLocks noChangeArrowheads="1"/>
            </p:cNvSpPr>
            <p:nvPr/>
          </p:nvSpPr>
          <p:spPr bwMode="auto">
            <a:xfrm rot="20307458">
              <a:off x="1344687" y="3410527"/>
              <a:ext cx="96043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1750" cap="sq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2000" b="0" dirty="0">
                  <a:solidFill>
                    <a:srgbClr val="FF3300"/>
                  </a:solidFill>
                  <a:latin typeface="Times New Roman" charset="0"/>
                </a:rPr>
                <a:t>High </a:t>
              </a:r>
              <a:r>
                <a:rPr lang="en-US" sz="2000" b="0" dirty="0">
                  <a:solidFill>
                    <a:srgbClr val="FF3300"/>
                  </a:solidFill>
                  <a:latin typeface="Times New Roman" charset="0"/>
                  <a:sym typeface="Symbol" charset="0"/>
                </a:rPr>
                <a:t></a:t>
              </a:r>
              <a:r>
                <a:rPr lang="en-US" sz="2000" b="0" baseline="-25000" dirty="0">
                  <a:solidFill>
                    <a:srgbClr val="FF3300"/>
                  </a:solidFill>
                  <a:latin typeface="Times New Roman" charset="0"/>
                  <a:sym typeface="Symbol" charset="0"/>
                </a:rPr>
                <a:t>e</a:t>
              </a:r>
              <a:endParaRPr lang="en-US" sz="2000" b="0" baseline="-25000" dirty="0">
                <a:solidFill>
                  <a:srgbClr val="FF3300"/>
                </a:solidFill>
                <a:latin typeface="Times New Roman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865B98-2FE3-CE49-BAE7-965276DF9618}"/>
              </a:ext>
            </a:extLst>
          </p:cNvPr>
          <p:cNvGrpSpPr/>
          <p:nvPr/>
        </p:nvGrpSpPr>
        <p:grpSpPr>
          <a:xfrm>
            <a:off x="554898" y="2985424"/>
            <a:ext cx="2075996" cy="561290"/>
            <a:chOff x="554898" y="2920108"/>
            <a:chExt cx="2075996" cy="561290"/>
          </a:xfrm>
        </p:grpSpPr>
        <p:sp>
          <p:nvSpPr>
            <p:cNvPr id="23" name="AutoShape 9">
              <a:extLst>
                <a:ext uri="{FF2B5EF4-FFF2-40B4-BE49-F238E27FC236}">
                  <a16:creationId xmlns:a16="http://schemas.microsoft.com/office/drawing/2014/main" id="{6D3F0FD6-7320-164C-A026-2BC21B2D5F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898" y="2920108"/>
              <a:ext cx="2075996" cy="561290"/>
            </a:xfrm>
            <a:prstGeom prst="notchedRightArrow">
              <a:avLst>
                <a:gd name="adj1" fmla="val 50000"/>
                <a:gd name="adj2" fmla="val 112611"/>
              </a:avLst>
            </a:prstGeom>
            <a:solidFill>
              <a:schemeClr val="bg1">
                <a:alpha val="68000"/>
              </a:schemeClr>
            </a:solidFill>
            <a:ln w="25400" cap="sq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11">
              <a:extLst>
                <a:ext uri="{FF2B5EF4-FFF2-40B4-BE49-F238E27FC236}">
                  <a16:creationId xmlns:a16="http://schemas.microsoft.com/office/drawing/2014/main" id="{0DDADCFA-D41B-0D4A-B531-BCD80695FE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1640" y="2997316"/>
              <a:ext cx="92846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1750" cap="sq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2000" b="0" dirty="0">
                  <a:solidFill>
                    <a:srgbClr val="00B050"/>
                  </a:solidFill>
                  <a:latin typeface="Times New Roman" charset="0"/>
                </a:rPr>
                <a:t>Low </a:t>
              </a:r>
              <a:r>
                <a:rPr lang="en-US" sz="2000" b="0" dirty="0">
                  <a:solidFill>
                    <a:srgbClr val="00B050"/>
                  </a:solidFill>
                  <a:latin typeface="Times New Roman" charset="0"/>
                  <a:sym typeface="Symbol" charset="0"/>
                </a:rPr>
                <a:t></a:t>
              </a:r>
              <a:r>
                <a:rPr lang="en-US" sz="2000" b="0" baseline="-25000" dirty="0">
                  <a:solidFill>
                    <a:srgbClr val="00B050"/>
                  </a:solidFill>
                  <a:latin typeface="Times New Roman" charset="0"/>
                  <a:sym typeface="Symbol" charset="0"/>
                </a:rPr>
                <a:t>e</a:t>
              </a:r>
              <a:endParaRPr lang="en-US" sz="2000" b="0" baseline="-25000" dirty="0">
                <a:solidFill>
                  <a:srgbClr val="00B050"/>
                </a:solidFill>
                <a:latin typeface="Times New Roman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Instability Release</a:t>
            </a:r>
          </a:p>
        </p:txBody>
      </p:sp>
      <p:sp>
        <p:nvSpPr>
          <p:cNvPr id="65" name="Content Placeholder 64">
            <a:extLst>
              <a:ext uri="{FF2B5EF4-FFF2-40B4-BE49-F238E27FC236}">
                <a16:creationId xmlns:a16="http://schemas.microsoft.com/office/drawing/2014/main" id="{AF80D032-DFF6-E744-9D8B-D037BC221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963414"/>
            <a:ext cx="8229600" cy="158667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Can be effective over small hills or large barriers depending on synoptic setting </a:t>
            </a:r>
          </a:p>
          <a:p>
            <a:pPr lvl="1"/>
            <a:r>
              <a:rPr lang="en-US" dirty="0"/>
              <a:t>e.g., low hills of British Isles in warm sector within 300 km of cold front</a:t>
            </a:r>
          </a:p>
          <a:p>
            <a:r>
              <a:rPr lang="en-US" dirty="0"/>
              <a:t>Strong enhancement can occur even if convection is shallow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41C0C5-5A9D-CA42-8BE0-C5A46D49D470}"/>
              </a:ext>
            </a:extLst>
          </p:cNvPr>
          <p:cNvSpPr txBox="1"/>
          <p:nvPr/>
        </p:nvSpPr>
        <p:spPr>
          <a:xfrm>
            <a:off x="0" y="6581001"/>
            <a:ext cx="2468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Adapted from Browning et al. (1974)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890C1B-AEA9-E545-BE84-2F6816253667}"/>
              </a:ext>
            </a:extLst>
          </p:cNvPr>
          <p:cNvGrpSpPr/>
          <p:nvPr/>
        </p:nvGrpSpPr>
        <p:grpSpPr>
          <a:xfrm>
            <a:off x="2166151" y="1383606"/>
            <a:ext cx="6630883" cy="3349482"/>
            <a:chOff x="2166151" y="1318290"/>
            <a:chExt cx="6630883" cy="334948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30EFCE2-646E-694E-BB07-47892A023D68}"/>
                </a:ext>
              </a:extLst>
            </p:cNvPr>
            <p:cNvSpPr/>
            <p:nvPr/>
          </p:nvSpPr>
          <p:spPr>
            <a:xfrm>
              <a:off x="2166151" y="2920107"/>
              <a:ext cx="606621" cy="450685"/>
            </a:xfrm>
            <a:prstGeom prst="rect">
              <a:avLst/>
            </a:pr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511549C-4AA8-CF4A-B219-14875002E3B3}"/>
                </a:ext>
              </a:extLst>
            </p:cNvPr>
            <p:cNvGrpSpPr/>
            <p:nvPr/>
          </p:nvGrpSpPr>
          <p:grpSpPr>
            <a:xfrm>
              <a:off x="4639133" y="1318290"/>
              <a:ext cx="4157901" cy="3349482"/>
              <a:chOff x="4639133" y="1318290"/>
              <a:chExt cx="4157901" cy="3349482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32C65D46-B40B-ED4F-810F-6792DB3D41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/>
              </a:blip>
              <a:srcRect l="4225" t="7557" r="23550" b="15805"/>
              <a:stretch/>
            </p:blipFill>
            <p:spPr>
              <a:xfrm>
                <a:off x="4686403" y="1324008"/>
                <a:ext cx="4099104" cy="3343764"/>
              </a:xfrm>
              <a:prstGeom prst="rect">
                <a:avLst/>
              </a:prstGeom>
            </p:spPr>
          </p:pic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21C8FBC-3E22-B946-B277-8435C7EF3C55}"/>
                  </a:ext>
                </a:extLst>
              </p:cNvPr>
              <p:cNvSpPr/>
              <p:nvPr/>
            </p:nvSpPr>
            <p:spPr>
              <a:xfrm>
                <a:off x="5073888" y="2351056"/>
                <a:ext cx="1880817" cy="1588753"/>
              </a:xfrm>
              <a:custGeom>
                <a:avLst/>
                <a:gdLst>
                  <a:gd name="connsiteX0" fmla="*/ 319499 w 563974"/>
                  <a:gd name="connsiteY0" fmla="*/ 0 h 476397"/>
                  <a:gd name="connsiteX1" fmla="*/ 322674 w 563974"/>
                  <a:gd name="connsiteY1" fmla="*/ 66675 h 476397"/>
                  <a:gd name="connsiteX2" fmla="*/ 329024 w 563974"/>
                  <a:gd name="connsiteY2" fmla="*/ 98425 h 476397"/>
                  <a:gd name="connsiteX3" fmla="*/ 287749 w 563974"/>
                  <a:gd name="connsiteY3" fmla="*/ 193675 h 476397"/>
                  <a:gd name="connsiteX4" fmla="*/ 243299 w 563974"/>
                  <a:gd name="connsiteY4" fmla="*/ 206375 h 476397"/>
                  <a:gd name="connsiteX5" fmla="*/ 128999 w 563974"/>
                  <a:gd name="connsiteY5" fmla="*/ 219075 h 476397"/>
                  <a:gd name="connsiteX6" fmla="*/ 17874 w 563974"/>
                  <a:gd name="connsiteY6" fmla="*/ 244475 h 476397"/>
                  <a:gd name="connsiteX7" fmla="*/ 1999 w 563974"/>
                  <a:gd name="connsiteY7" fmla="*/ 279400 h 476397"/>
                  <a:gd name="connsiteX8" fmla="*/ 36924 w 563974"/>
                  <a:gd name="connsiteY8" fmla="*/ 292100 h 476397"/>
                  <a:gd name="connsiteX9" fmla="*/ 87724 w 563974"/>
                  <a:gd name="connsiteY9" fmla="*/ 339725 h 476397"/>
                  <a:gd name="connsiteX10" fmla="*/ 109949 w 563974"/>
                  <a:gd name="connsiteY10" fmla="*/ 365125 h 476397"/>
                  <a:gd name="connsiteX11" fmla="*/ 205199 w 563974"/>
                  <a:gd name="connsiteY11" fmla="*/ 361950 h 476397"/>
                  <a:gd name="connsiteX12" fmla="*/ 246474 w 563974"/>
                  <a:gd name="connsiteY12" fmla="*/ 365125 h 476397"/>
                  <a:gd name="connsiteX13" fmla="*/ 224249 w 563974"/>
                  <a:gd name="connsiteY13" fmla="*/ 400050 h 476397"/>
                  <a:gd name="connsiteX14" fmla="*/ 230599 w 563974"/>
                  <a:gd name="connsiteY14" fmla="*/ 434975 h 476397"/>
                  <a:gd name="connsiteX15" fmla="*/ 309974 w 563974"/>
                  <a:gd name="connsiteY15" fmla="*/ 441325 h 476397"/>
                  <a:gd name="connsiteX16" fmla="*/ 382999 w 563974"/>
                  <a:gd name="connsiteY16" fmla="*/ 434975 h 476397"/>
                  <a:gd name="connsiteX17" fmla="*/ 398874 w 563974"/>
                  <a:gd name="connsiteY17" fmla="*/ 441325 h 476397"/>
                  <a:gd name="connsiteX18" fmla="*/ 373474 w 563974"/>
                  <a:gd name="connsiteY18" fmla="*/ 460375 h 476397"/>
                  <a:gd name="connsiteX19" fmla="*/ 379824 w 563974"/>
                  <a:gd name="connsiteY19" fmla="*/ 476250 h 476397"/>
                  <a:gd name="connsiteX20" fmla="*/ 487774 w 563974"/>
                  <a:gd name="connsiteY20" fmla="*/ 450850 h 476397"/>
                  <a:gd name="connsiteX21" fmla="*/ 532224 w 563974"/>
                  <a:gd name="connsiteY21" fmla="*/ 454025 h 476397"/>
                  <a:gd name="connsiteX22" fmla="*/ 563974 w 563974"/>
                  <a:gd name="connsiteY22" fmla="*/ 476250 h 476397"/>
                  <a:gd name="connsiteX0" fmla="*/ 319499 w 563974"/>
                  <a:gd name="connsiteY0" fmla="*/ 0 h 476397"/>
                  <a:gd name="connsiteX1" fmla="*/ 322674 w 563974"/>
                  <a:gd name="connsiteY1" fmla="*/ 66675 h 476397"/>
                  <a:gd name="connsiteX2" fmla="*/ 329024 w 563974"/>
                  <a:gd name="connsiteY2" fmla="*/ 98425 h 476397"/>
                  <a:gd name="connsiteX3" fmla="*/ 287749 w 563974"/>
                  <a:gd name="connsiteY3" fmla="*/ 193675 h 476397"/>
                  <a:gd name="connsiteX4" fmla="*/ 243299 w 563974"/>
                  <a:gd name="connsiteY4" fmla="*/ 206375 h 476397"/>
                  <a:gd name="connsiteX5" fmla="*/ 128999 w 563974"/>
                  <a:gd name="connsiteY5" fmla="*/ 219075 h 476397"/>
                  <a:gd name="connsiteX6" fmla="*/ 17874 w 563974"/>
                  <a:gd name="connsiteY6" fmla="*/ 244475 h 476397"/>
                  <a:gd name="connsiteX7" fmla="*/ 1999 w 563974"/>
                  <a:gd name="connsiteY7" fmla="*/ 279400 h 476397"/>
                  <a:gd name="connsiteX8" fmla="*/ 36924 w 563974"/>
                  <a:gd name="connsiteY8" fmla="*/ 292100 h 476397"/>
                  <a:gd name="connsiteX9" fmla="*/ 87724 w 563974"/>
                  <a:gd name="connsiteY9" fmla="*/ 339725 h 476397"/>
                  <a:gd name="connsiteX10" fmla="*/ 109949 w 563974"/>
                  <a:gd name="connsiteY10" fmla="*/ 365125 h 476397"/>
                  <a:gd name="connsiteX11" fmla="*/ 205199 w 563974"/>
                  <a:gd name="connsiteY11" fmla="*/ 361950 h 476397"/>
                  <a:gd name="connsiteX12" fmla="*/ 246474 w 563974"/>
                  <a:gd name="connsiteY12" fmla="*/ 365125 h 476397"/>
                  <a:gd name="connsiteX13" fmla="*/ 234682 w 563974"/>
                  <a:gd name="connsiteY13" fmla="*/ 397963 h 476397"/>
                  <a:gd name="connsiteX14" fmla="*/ 230599 w 563974"/>
                  <a:gd name="connsiteY14" fmla="*/ 434975 h 476397"/>
                  <a:gd name="connsiteX15" fmla="*/ 309974 w 563974"/>
                  <a:gd name="connsiteY15" fmla="*/ 441325 h 476397"/>
                  <a:gd name="connsiteX16" fmla="*/ 382999 w 563974"/>
                  <a:gd name="connsiteY16" fmla="*/ 434975 h 476397"/>
                  <a:gd name="connsiteX17" fmla="*/ 398874 w 563974"/>
                  <a:gd name="connsiteY17" fmla="*/ 441325 h 476397"/>
                  <a:gd name="connsiteX18" fmla="*/ 373474 w 563974"/>
                  <a:gd name="connsiteY18" fmla="*/ 460375 h 476397"/>
                  <a:gd name="connsiteX19" fmla="*/ 379824 w 563974"/>
                  <a:gd name="connsiteY19" fmla="*/ 476250 h 476397"/>
                  <a:gd name="connsiteX20" fmla="*/ 487774 w 563974"/>
                  <a:gd name="connsiteY20" fmla="*/ 450850 h 476397"/>
                  <a:gd name="connsiteX21" fmla="*/ 532224 w 563974"/>
                  <a:gd name="connsiteY21" fmla="*/ 454025 h 476397"/>
                  <a:gd name="connsiteX22" fmla="*/ 563974 w 563974"/>
                  <a:gd name="connsiteY22" fmla="*/ 476250 h 476397"/>
                  <a:gd name="connsiteX0" fmla="*/ 319499 w 563974"/>
                  <a:gd name="connsiteY0" fmla="*/ 0 h 476397"/>
                  <a:gd name="connsiteX1" fmla="*/ 322674 w 563974"/>
                  <a:gd name="connsiteY1" fmla="*/ 66675 h 476397"/>
                  <a:gd name="connsiteX2" fmla="*/ 329024 w 563974"/>
                  <a:gd name="connsiteY2" fmla="*/ 98425 h 476397"/>
                  <a:gd name="connsiteX3" fmla="*/ 287749 w 563974"/>
                  <a:gd name="connsiteY3" fmla="*/ 193675 h 476397"/>
                  <a:gd name="connsiteX4" fmla="*/ 243299 w 563974"/>
                  <a:gd name="connsiteY4" fmla="*/ 206375 h 476397"/>
                  <a:gd name="connsiteX5" fmla="*/ 128999 w 563974"/>
                  <a:gd name="connsiteY5" fmla="*/ 219075 h 476397"/>
                  <a:gd name="connsiteX6" fmla="*/ 17874 w 563974"/>
                  <a:gd name="connsiteY6" fmla="*/ 244475 h 476397"/>
                  <a:gd name="connsiteX7" fmla="*/ 1999 w 563974"/>
                  <a:gd name="connsiteY7" fmla="*/ 279400 h 476397"/>
                  <a:gd name="connsiteX8" fmla="*/ 36924 w 563974"/>
                  <a:gd name="connsiteY8" fmla="*/ 292100 h 476397"/>
                  <a:gd name="connsiteX9" fmla="*/ 87724 w 563974"/>
                  <a:gd name="connsiteY9" fmla="*/ 339725 h 476397"/>
                  <a:gd name="connsiteX10" fmla="*/ 109949 w 563974"/>
                  <a:gd name="connsiteY10" fmla="*/ 365125 h 476397"/>
                  <a:gd name="connsiteX11" fmla="*/ 205199 w 563974"/>
                  <a:gd name="connsiteY11" fmla="*/ 361950 h 476397"/>
                  <a:gd name="connsiteX12" fmla="*/ 246474 w 563974"/>
                  <a:gd name="connsiteY12" fmla="*/ 365125 h 476397"/>
                  <a:gd name="connsiteX13" fmla="*/ 224249 w 563974"/>
                  <a:gd name="connsiteY13" fmla="*/ 397963 h 476397"/>
                  <a:gd name="connsiteX14" fmla="*/ 230599 w 563974"/>
                  <a:gd name="connsiteY14" fmla="*/ 434975 h 476397"/>
                  <a:gd name="connsiteX15" fmla="*/ 309974 w 563974"/>
                  <a:gd name="connsiteY15" fmla="*/ 441325 h 476397"/>
                  <a:gd name="connsiteX16" fmla="*/ 382999 w 563974"/>
                  <a:gd name="connsiteY16" fmla="*/ 434975 h 476397"/>
                  <a:gd name="connsiteX17" fmla="*/ 398874 w 563974"/>
                  <a:gd name="connsiteY17" fmla="*/ 441325 h 476397"/>
                  <a:gd name="connsiteX18" fmla="*/ 373474 w 563974"/>
                  <a:gd name="connsiteY18" fmla="*/ 460375 h 476397"/>
                  <a:gd name="connsiteX19" fmla="*/ 379824 w 563974"/>
                  <a:gd name="connsiteY19" fmla="*/ 476250 h 476397"/>
                  <a:gd name="connsiteX20" fmla="*/ 487774 w 563974"/>
                  <a:gd name="connsiteY20" fmla="*/ 450850 h 476397"/>
                  <a:gd name="connsiteX21" fmla="*/ 532224 w 563974"/>
                  <a:gd name="connsiteY21" fmla="*/ 454025 h 476397"/>
                  <a:gd name="connsiteX22" fmla="*/ 563974 w 563974"/>
                  <a:gd name="connsiteY22" fmla="*/ 476250 h 476397"/>
                  <a:gd name="connsiteX0" fmla="*/ 319499 w 563974"/>
                  <a:gd name="connsiteY0" fmla="*/ 0 h 476397"/>
                  <a:gd name="connsiteX1" fmla="*/ 322674 w 563974"/>
                  <a:gd name="connsiteY1" fmla="*/ 66675 h 476397"/>
                  <a:gd name="connsiteX2" fmla="*/ 329024 w 563974"/>
                  <a:gd name="connsiteY2" fmla="*/ 98425 h 476397"/>
                  <a:gd name="connsiteX3" fmla="*/ 287749 w 563974"/>
                  <a:gd name="connsiteY3" fmla="*/ 193675 h 476397"/>
                  <a:gd name="connsiteX4" fmla="*/ 243299 w 563974"/>
                  <a:gd name="connsiteY4" fmla="*/ 206375 h 476397"/>
                  <a:gd name="connsiteX5" fmla="*/ 128999 w 563974"/>
                  <a:gd name="connsiteY5" fmla="*/ 219075 h 476397"/>
                  <a:gd name="connsiteX6" fmla="*/ 17874 w 563974"/>
                  <a:gd name="connsiteY6" fmla="*/ 244475 h 476397"/>
                  <a:gd name="connsiteX7" fmla="*/ 1999 w 563974"/>
                  <a:gd name="connsiteY7" fmla="*/ 279400 h 476397"/>
                  <a:gd name="connsiteX8" fmla="*/ 36924 w 563974"/>
                  <a:gd name="connsiteY8" fmla="*/ 292100 h 476397"/>
                  <a:gd name="connsiteX9" fmla="*/ 87724 w 563974"/>
                  <a:gd name="connsiteY9" fmla="*/ 339725 h 476397"/>
                  <a:gd name="connsiteX10" fmla="*/ 109949 w 563974"/>
                  <a:gd name="connsiteY10" fmla="*/ 365125 h 476397"/>
                  <a:gd name="connsiteX11" fmla="*/ 205199 w 563974"/>
                  <a:gd name="connsiteY11" fmla="*/ 361950 h 476397"/>
                  <a:gd name="connsiteX12" fmla="*/ 246474 w 563974"/>
                  <a:gd name="connsiteY12" fmla="*/ 365125 h 476397"/>
                  <a:gd name="connsiteX13" fmla="*/ 224249 w 563974"/>
                  <a:gd name="connsiteY13" fmla="*/ 397963 h 476397"/>
                  <a:gd name="connsiteX14" fmla="*/ 230599 w 563974"/>
                  <a:gd name="connsiteY14" fmla="*/ 434975 h 476397"/>
                  <a:gd name="connsiteX15" fmla="*/ 309974 w 563974"/>
                  <a:gd name="connsiteY15" fmla="*/ 441325 h 476397"/>
                  <a:gd name="connsiteX16" fmla="*/ 382999 w 563974"/>
                  <a:gd name="connsiteY16" fmla="*/ 434975 h 476397"/>
                  <a:gd name="connsiteX17" fmla="*/ 398874 w 563974"/>
                  <a:gd name="connsiteY17" fmla="*/ 441325 h 476397"/>
                  <a:gd name="connsiteX18" fmla="*/ 373474 w 563974"/>
                  <a:gd name="connsiteY18" fmla="*/ 460375 h 476397"/>
                  <a:gd name="connsiteX19" fmla="*/ 379824 w 563974"/>
                  <a:gd name="connsiteY19" fmla="*/ 476250 h 476397"/>
                  <a:gd name="connsiteX20" fmla="*/ 487774 w 563974"/>
                  <a:gd name="connsiteY20" fmla="*/ 450850 h 476397"/>
                  <a:gd name="connsiteX21" fmla="*/ 532224 w 563974"/>
                  <a:gd name="connsiteY21" fmla="*/ 454025 h 476397"/>
                  <a:gd name="connsiteX22" fmla="*/ 563974 w 563974"/>
                  <a:gd name="connsiteY22" fmla="*/ 476250 h 47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3974" h="476397">
                    <a:moveTo>
                      <a:pt x="319499" y="0"/>
                    </a:moveTo>
                    <a:cubicBezTo>
                      <a:pt x="320293" y="25135"/>
                      <a:pt x="321087" y="50271"/>
                      <a:pt x="322674" y="66675"/>
                    </a:cubicBezTo>
                    <a:cubicBezTo>
                      <a:pt x="324261" y="83079"/>
                      <a:pt x="334845" y="77258"/>
                      <a:pt x="329024" y="98425"/>
                    </a:cubicBezTo>
                    <a:cubicBezTo>
                      <a:pt x="323203" y="119592"/>
                      <a:pt x="302037" y="175683"/>
                      <a:pt x="287749" y="193675"/>
                    </a:cubicBezTo>
                    <a:cubicBezTo>
                      <a:pt x="273461" y="211667"/>
                      <a:pt x="269757" y="202142"/>
                      <a:pt x="243299" y="206375"/>
                    </a:cubicBezTo>
                    <a:cubicBezTo>
                      <a:pt x="216841" y="210608"/>
                      <a:pt x="166570" y="212725"/>
                      <a:pt x="128999" y="219075"/>
                    </a:cubicBezTo>
                    <a:cubicBezTo>
                      <a:pt x="91428" y="225425"/>
                      <a:pt x="39041" y="234421"/>
                      <a:pt x="17874" y="244475"/>
                    </a:cubicBezTo>
                    <a:cubicBezTo>
                      <a:pt x="-3293" y="254529"/>
                      <a:pt x="-1176" y="271462"/>
                      <a:pt x="1999" y="279400"/>
                    </a:cubicBezTo>
                    <a:cubicBezTo>
                      <a:pt x="5174" y="287338"/>
                      <a:pt x="22637" y="282046"/>
                      <a:pt x="36924" y="292100"/>
                    </a:cubicBezTo>
                    <a:cubicBezTo>
                      <a:pt x="51211" y="302154"/>
                      <a:pt x="75553" y="327554"/>
                      <a:pt x="87724" y="339725"/>
                    </a:cubicBezTo>
                    <a:cubicBezTo>
                      <a:pt x="99895" y="351896"/>
                      <a:pt x="90370" y="361421"/>
                      <a:pt x="109949" y="365125"/>
                    </a:cubicBezTo>
                    <a:cubicBezTo>
                      <a:pt x="129528" y="368829"/>
                      <a:pt x="182445" y="361950"/>
                      <a:pt x="205199" y="361950"/>
                    </a:cubicBezTo>
                    <a:cubicBezTo>
                      <a:pt x="227953" y="361950"/>
                      <a:pt x="243299" y="359123"/>
                      <a:pt x="246474" y="365125"/>
                    </a:cubicBezTo>
                    <a:cubicBezTo>
                      <a:pt x="249649" y="371127"/>
                      <a:pt x="243587" y="386321"/>
                      <a:pt x="224249" y="397963"/>
                    </a:cubicBezTo>
                    <a:cubicBezTo>
                      <a:pt x="204911" y="409605"/>
                      <a:pt x="216312" y="427748"/>
                      <a:pt x="230599" y="434975"/>
                    </a:cubicBezTo>
                    <a:cubicBezTo>
                      <a:pt x="244886" y="442202"/>
                      <a:pt x="284574" y="441325"/>
                      <a:pt x="309974" y="441325"/>
                    </a:cubicBezTo>
                    <a:cubicBezTo>
                      <a:pt x="335374" y="441325"/>
                      <a:pt x="368182" y="434975"/>
                      <a:pt x="382999" y="434975"/>
                    </a:cubicBezTo>
                    <a:cubicBezTo>
                      <a:pt x="397816" y="434975"/>
                      <a:pt x="400461" y="437092"/>
                      <a:pt x="398874" y="441325"/>
                    </a:cubicBezTo>
                    <a:cubicBezTo>
                      <a:pt x="397287" y="445558"/>
                      <a:pt x="376649" y="454554"/>
                      <a:pt x="373474" y="460375"/>
                    </a:cubicBezTo>
                    <a:cubicBezTo>
                      <a:pt x="370299" y="466196"/>
                      <a:pt x="360774" y="477837"/>
                      <a:pt x="379824" y="476250"/>
                    </a:cubicBezTo>
                    <a:cubicBezTo>
                      <a:pt x="398874" y="474663"/>
                      <a:pt x="462374" y="454554"/>
                      <a:pt x="487774" y="450850"/>
                    </a:cubicBezTo>
                    <a:cubicBezTo>
                      <a:pt x="513174" y="447146"/>
                      <a:pt x="519524" y="449792"/>
                      <a:pt x="532224" y="454025"/>
                    </a:cubicBezTo>
                    <a:cubicBezTo>
                      <a:pt x="544924" y="458258"/>
                      <a:pt x="554449" y="467254"/>
                      <a:pt x="563974" y="47625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53C04536-2E99-2A40-BC4C-01864F75635D}"/>
                  </a:ext>
                </a:extLst>
              </p:cNvPr>
              <p:cNvSpPr/>
              <p:nvPr/>
            </p:nvSpPr>
            <p:spPr>
              <a:xfrm>
                <a:off x="5333342" y="2118110"/>
                <a:ext cx="2426865" cy="1698362"/>
              </a:xfrm>
              <a:custGeom>
                <a:avLst/>
                <a:gdLst>
                  <a:gd name="connsiteX0" fmla="*/ 267100 w 727710"/>
                  <a:gd name="connsiteY0" fmla="*/ 53975 h 509264"/>
                  <a:gd name="connsiteX1" fmla="*/ 263925 w 727710"/>
                  <a:gd name="connsiteY1" fmla="*/ 104775 h 509264"/>
                  <a:gd name="connsiteX2" fmla="*/ 292500 w 727710"/>
                  <a:gd name="connsiteY2" fmla="*/ 130175 h 509264"/>
                  <a:gd name="connsiteX3" fmla="*/ 225825 w 727710"/>
                  <a:gd name="connsiteY3" fmla="*/ 273050 h 509264"/>
                  <a:gd name="connsiteX4" fmla="*/ 168675 w 727710"/>
                  <a:gd name="connsiteY4" fmla="*/ 295275 h 509264"/>
                  <a:gd name="connsiteX5" fmla="*/ 89300 w 727710"/>
                  <a:gd name="connsiteY5" fmla="*/ 298450 h 509264"/>
                  <a:gd name="connsiteX6" fmla="*/ 9925 w 727710"/>
                  <a:gd name="connsiteY6" fmla="*/ 320675 h 509264"/>
                  <a:gd name="connsiteX7" fmla="*/ 13100 w 727710"/>
                  <a:gd name="connsiteY7" fmla="*/ 358775 h 509264"/>
                  <a:gd name="connsiteX8" fmla="*/ 117875 w 727710"/>
                  <a:gd name="connsiteY8" fmla="*/ 384175 h 509264"/>
                  <a:gd name="connsiteX9" fmla="*/ 219475 w 727710"/>
                  <a:gd name="connsiteY9" fmla="*/ 425450 h 509264"/>
                  <a:gd name="connsiteX10" fmla="*/ 241700 w 727710"/>
                  <a:gd name="connsiteY10" fmla="*/ 460375 h 509264"/>
                  <a:gd name="connsiteX11" fmla="*/ 238525 w 727710"/>
                  <a:gd name="connsiteY11" fmla="*/ 476250 h 509264"/>
                  <a:gd name="connsiteX12" fmla="*/ 317900 w 727710"/>
                  <a:gd name="connsiteY12" fmla="*/ 495300 h 509264"/>
                  <a:gd name="connsiteX13" fmla="*/ 397275 w 727710"/>
                  <a:gd name="connsiteY13" fmla="*/ 508000 h 509264"/>
                  <a:gd name="connsiteX14" fmla="*/ 578250 w 727710"/>
                  <a:gd name="connsiteY14" fmla="*/ 463550 h 509264"/>
                  <a:gd name="connsiteX15" fmla="*/ 692550 w 727710"/>
                  <a:gd name="connsiteY15" fmla="*/ 419100 h 509264"/>
                  <a:gd name="connsiteX16" fmla="*/ 727475 w 727710"/>
                  <a:gd name="connsiteY16" fmla="*/ 365125 h 509264"/>
                  <a:gd name="connsiteX17" fmla="*/ 679850 w 727710"/>
                  <a:gd name="connsiteY17" fmla="*/ 371475 h 509264"/>
                  <a:gd name="connsiteX18" fmla="*/ 546500 w 727710"/>
                  <a:gd name="connsiteY18" fmla="*/ 393700 h 509264"/>
                  <a:gd name="connsiteX19" fmla="*/ 416325 w 727710"/>
                  <a:gd name="connsiteY19" fmla="*/ 339725 h 509264"/>
                  <a:gd name="connsiteX20" fmla="*/ 390925 w 727710"/>
                  <a:gd name="connsiteY20" fmla="*/ 212725 h 509264"/>
                  <a:gd name="connsiteX21" fmla="*/ 438550 w 727710"/>
                  <a:gd name="connsiteY21" fmla="*/ 123825 h 509264"/>
                  <a:gd name="connsiteX22" fmla="*/ 371875 w 727710"/>
                  <a:gd name="connsiteY22" fmla="*/ 133350 h 509264"/>
                  <a:gd name="connsiteX23" fmla="*/ 340125 w 727710"/>
                  <a:gd name="connsiteY23" fmla="*/ 130175 h 509264"/>
                  <a:gd name="connsiteX24" fmla="*/ 359175 w 727710"/>
                  <a:gd name="connsiteY24" fmla="*/ 73025 h 509264"/>
                  <a:gd name="connsiteX25" fmla="*/ 397275 w 727710"/>
                  <a:gd name="connsiteY25" fmla="*/ 0 h 509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27710" h="509264">
                    <a:moveTo>
                      <a:pt x="267100" y="53975"/>
                    </a:moveTo>
                    <a:cubicBezTo>
                      <a:pt x="263396" y="73025"/>
                      <a:pt x="259692" y="92075"/>
                      <a:pt x="263925" y="104775"/>
                    </a:cubicBezTo>
                    <a:cubicBezTo>
                      <a:pt x="268158" y="117475"/>
                      <a:pt x="298850" y="102129"/>
                      <a:pt x="292500" y="130175"/>
                    </a:cubicBezTo>
                    <a:cubicBezTo>
                      <a:pt x="286150" y="158221"/>
                      <a:pt x="246462" y="245533"/>
                      <a:pt x="225825" y="273050"/>
                    </a:cubicBezTo>
                    <a:cubicBezTo>
                      <a:pt x="205188" y="300567"/>
                      <a:pt x="191429" y="291042"/>
                      <a:pt x="168675" y="295275"/>
                    </a:cubicBezTo>
                    <a:cubicBezTo>
                      <a:pt x="145921" y="299508"/>
                      <a:pt x="115758" y="294217"/>
                      <a:pt x="89300" y="298450"/>
                    </a:cubicBezTo>
                    <a:cubicBezTo>
                      <a:pt x="62842" y="302683"/>
                      <a:pt x="22625" y="310621"/>
                      <a:pt x="9925" y="320675"/>
                    </a:cubicBezTo>
                    <a:cubicBezTo>
                      <a:pt x="-2775" y="330729"/>
                      <a:pt x="-4892" y="348192"/>
                      <a:pt x="13100" y="358775"/>
                    </a:cubicBezTo>
                    <a:cubicBezTo>
                      <a:pt x="31092" y="369358"/>
                      <a:pt x="83479" y="373062"/>
                      <a:pt x="117875" y="384175"/>
                    </a:cubicBezTo>
                    <a:cubicBezTo>
                      <a:pt x="152271" y="395288"/>
                      <a:pt x="198838" y="412750"/>
                      <a:pt x="219475" y="425450"/>
                    </a:cubicBezTo>
                    <a:cubicBezTo>
                      <a:pt x="240112" y="438150"/>
                      <a:pt x="238525" y="451908"/>
                      <a:pt x="241700" y="460375"/>
                    </a:cubicBezTo>
                    <a:cubicBezTo>
                      <a:pt x="244875" y="468842"/>
                      <a:pt x="225825" y="470429"/>
                      <a:pt x="238525" y="476250"/>
                    </a:cubicBezTo>
                    <a:cubicBezTo>
                      <a:pt x="251225" y="482071"/>
                      <a:pt x="291442" y="490008"/>
                      <a:pt x="317900" y="495300"/>
                    </a:cubicBezTo>
                    <a:cubicBezTo>
                      <a:pt x="344358" y="500592"/>
                      <a:pt x="353883" y="513292"/>
                      <a:pt x="397275" y="508000"/>
                    </a:cubicBezTo>
                    <a:cubicBezTo>
                      <a:pt x="440667" y="502708"/>
                      <a:pt x="529038" y="478367"/>
                      <a:pt x="578250" y="463550"/>
                    </a:cubicBezTo>
                    <a:cubicBezTo>
                      <a:pt x="627462" y="448733"/>
                      <a:pt x="667679" y="435504"/>
                      <a:pt x="692550" y="419100"/>
                    </a:cubicBezTo>
                    <a:cubicBezTo>
                      <a:pt x="717421" y="402696"/>
                      <a:pt x="729592" y="373062"/>
                      <a:pt x="727475" y="365125"/>
                    </a:cubicBezTo>
                    <a:cubicBezTo>
                      <a:pt x="725358" y="357188"/>
                      <a:pt x="679850" y="371475"/>
                      <a:pt x="679850" y="371475"/>
                    </a:cubicBezTo>
                    <a:cubicBezTo>
                      <a:pt x="649688" y="376238"/>
                      <a:pt x="590421" y="398992"/>
                      <a:pt x="546500" y="393700"/>
                    </a:cubicBezTo>
                    <a:cubicBezTo>
                      <a:pt x="502579" y="388408"/>
                      <a:pt x="442254" y="369887"/>
                      <a:pt x="416325" y="339725"/>
                    </a:cubicBezTo>
                    <a:cubicBezTo>
                      <a:pt x="390396" y="309563"/>
                      <a:pt x="387221" y="248708"/>
                      <a:pt x="390925" y="212725"/>
                    </a:cubicBezTo>
                    <a:cubicBezTo>
                      <a:pt x="394629" y="176742"/>
                      <a:pt x="441725" y="137054"/>
                      <a:pt x="438550" y="123825"/>
                    </a:cubicBezTo>
                    <a:cubicBezTo>
                      <a:pt x="435375" y="110596"/>
                      <a:pt x="388279" y="132292"/>
                      <a:pt x="371875" y="133350"/>
                    </a:cubicBezTo>
                    <a:cubicBezTo>
                      <a:pt x="355471" y="134408"/>
                      <a:pt x="342242" y="140229"/>
                      <a:pt x="340125" y="130175"/>
                    </a:cubicBezTo>
                    <a:cubicBezTo>
                      <a:pt x="338008" y="120121"/>
                      <a:pt x="349650" y="94721"/>
                      <a:pt x="359175" y="73025"/>
                    </a:cubicBezTo>
                    <a:cubicBezTo>
                      <a:pt x="368700" y="51329"/>
                      <a:pt x="382987" y="25664"/>
                      <a:pt x="397275" y="0"/>
                    </a:cubicBezTo>
                  </a:path>
                </a:pathLst>
              </a:custGeom>
              <a:noFill/>
              <a:ln w="3810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3DFF676-81A9-724B-87CE-296D4DBD072C}"/>
                  </a:ext>
                </a:extLst>
              </p:cNvPr>
              <p:cNvSpPr/>
              <p:nvPr/>
            </p:nvSpPr>
            <p:spPr>
              <a:xfrm>
                <a:off x="6752594" y="1945937"/>
                <a:ext cx="1525891" cy="1601609"/>
              </a:xfrm>
              <a:custGeom>
                <a:avLst/>
                <a:gdLst>
                  <a:gd name="connsiteX0" fmla="*/ 346354 w 861917"/>
                  <a:gd name="connsiteY0" fmla="*/ 698048 h 698048"/>
                  <a:gd name="connsiteX1" fmla="*/ 428904 w 861917"/>
                  <a:gd name="connsiteY1" fmla="*/ 628198 h 698048"/>
                  <a:gd name="connsiteX2" fmla="*/ 457479 w 861917"/>
                  <a:gd name="connsiteY2" fmla="*/ 577398 h 698048"/>
                  <a:gd name="connsiteX3" fmla="*/ 422554 w 861917"/>
                  <a:gd name="connsiteY3" fmla="*/ 561523 h 698048"/>
                  <a:gd name="connsiteX4" fmla="*/ 235229 w 861917"/>
                  <a:gd name="connsiteY4" fmla="*/ 599623 h 698048"/>
                  <a:gd name="connsiteX5" fmla="*/ 105054 w 861917"/>
                  <a:gd name="connsiteY5" fmla="*/ 615498 h 698048"/>
                  <a:gd name="connsiteX6" fmla="*/ 70129 w 861917"/>
                  <a:gd name="connsiteY6" fmla="*/ 564698 h 698048"/>
                  <a:gd name="connsiteX7" fmla="*/ 120929 w 861917"/>
                  <a:gd name="connsiteY7" fmla="*/ 517073 h 698048"/>
                  <a:gd name="connsiteX8" fmla="*/ 193954 w 861917"/>
                  <a:gd name="connsiteY8" fmla="*/ 517073 h 698048"/>
                  <a:gd name="connsiteX9" fmla="*/ 260629 w 861917"/>
                  <a:gd name="connsiteY9" fmla="*/ 447223 h 698048"/>
                  <a:gd name="connsiteX10" fmla="*/ 362229 w 861917"/>
                  <a:gd name="connsiteY10" fmla="*/ 390073 h 698048"/>
                  <a:gd name="connsiteX11" fmla="*/ 381279 w 861917"/>
                  <a:gd name="connsiteY11" fmla="*/ 371023 h 698048"/>
                  <a:gd name="connsiteX12" fmla="*/ 343179 w 861917"/>
                  <a:gd name="connsiteY12" fmla="*/ 358323 h 698048"/>
                  <a:gd name="connsiteX13" fmla="*/ 165379 w 861917"/>
                  <a:gd name="connsiteY13" fmla="*/ 456748 h 698048"/>
                  <a:gd name="connsiteX14" fmla="*/ 47904 w 861917"/>
                  <a:gd name="connsiteY14" fmla="*/ 510723 h 698048"/>
                  <a:gd name="connsiteX15" fmla="*/ 19329 w 861917"/>
                  <a:gd name="connsiteY15" fmla="*/ 469448 h 698048"/>
                  <a:gd name="connsiteX16" fmla="*/ 98704 w 861917"/>
                  <a:gd name="connsiteY16" fmla="*/ 377373 h 698048"/>
                  <a:gd name="connsiteX17" fmla="*/ 257454 w 861917"/>
                  <a:gd name="connsiteY17" fmla="*/ 310698 h 698048"/>
                  <a:gd name="connsiteX18" fmla="*/ 498754 w 861917"/>
                  <a:gd name="connsiteY18" fmla="*/ 205923 h 698048"/>
                  <a:gd name="connsiteX19" fmla="*/ 828954 w 861917"/>
                  <a:gd name="connsiteY19" fmla="*/ 34473 h 698048"/>
                  <a:gd name="connsiteX20" fmla="*/ 806729 w 861917"/>
                  <a:gd name="connsiteY20" fmla="*/ 12248 h 698048"/>
                  <a:gd name="connsiteX21" fmla="*/ 444779 w 861917"/>
                  <a:gd name="connsiteY21" fmla="*/ 180523 h 698048"/>
                  <a:gd name="connsiteX22" fmla="*/ 133629 w 861917"/>
                  <a:gd name="connsiteY22" fmla="*/ 307523 h 698048"/>
                  <a:gd name="connsiteX23" fmla="*/ 25679 w 861917"/>
                  <a:gd name="connsiteY23" fmla="*/ 348798 h 698048"/>
                  <a:gd name="connsiteX24" fmla="*/ 279 w 861917"/>
                  <a:gd name="connsiteY24" fmla="*/ 313873 h 698048"/>
                  <a:gd name="connsiteX25" fmla="*/ 35204 w 861917"/>
                  <a:gd name="connsiteY25" fmla="*/ 247198 h 698048"/>
                  <a:gd name="connsiteX0" fmla="*/ 346354 w 806990"/>
                  <a:gd name="connsiteY0" fmla="*/ 685907 h 685907"/>
                  <a:gd name="connsiteX1" fmla="*/ 428904 w 806990"/>
                  <a:gd name="connsiteY1" fmla="*/ 616057 h 685907"/>
                  <a:gd name="connsiteX2" fmla="*/ 457479 w 806990"/>
                  <a:gd name="connsiteY2" fmla="*/ 565257 h 685907"/>
                  <a:gd name="connsiteX3" fmla="*/ 422554 w 806990"/>
                  <a:gd name="connsiteY3" fmla="*/ 549382 h 685907"/>
                  <a:gd name="connsiteX4" fmla="*/ 235229 w 806990"/>
                  <a:gd name="connsiteY4" fmla="*/ 587482 h 685907"/>
                  <a:gd name="connsiteX5" fmla="*/ 105054 w 806990"/>
                  <a:gd name="connsiteY5" fmla="*/ 603357 h 685907"/>
                  <a:gd name="connsiteX6" fmla="*/ 70129 w 806990"/>
                  <a:gd name="connsiteY6" fmla="*/ 552557 h 685907"/>
                  <a:gd name="connsiteX7" fmla="*/ 120929 w 806990"/>
                  <a:gd name="connsiteY7" fmla="*/ 504932 h 685907"/>
                  <a:gd name="connsiteX8" fmla="*/ 193954 w 806990"/>
                  <a:gd name="connsiteY8" fmla="*/ 504932 h 685907"/>
                  <a:gd name="connsiteX9" fmla="*/ 260629 w 806990"/>
                  <a:gd name="connsiteY9" fmla="*/ 435082 h 685907"/>
                  <a:gd name="connsiteX10" fmla="*/ 362229 w 806990"/>
                  <a:gd name="connsiteY10" fmla="*/ 377932 h 685907"/>
                  <a:gd name="connsiteX11" fmla="*/ 381279 w 806990"/>
                  <a:gd name="connsiteY11" fmla="*/ 358882 h 685907"/>
                  <a:gd name="connsiteX12" fmla="*/ 343179 w 806990"/>
                  <a:gd name="connsiteY12" fmla="*/ 346182 h 685907"/>
                  <a:gd name="connsiteX13" fmla="*/ 165379 w 806990"/>
                  <a:gd name="connsiteY13" fmla="*/ 444607 h 685907"/>
                  <a:gd name="connsiteX14" fmla="*/ 47904 w 806990"/>
                  <a:gd name="connsiteY14" fmla="*/ 498582 h 685907"/>
                  <a:gd name="connsiteX15" fmla="*/ 19329 w 806990"/>
                  <a:gd name="connsiteY15" fmla="*/ 457307 h 685907"/>
                  <a:gd name="connsiteX16" fmla="*/ 98704 w 806990"/>
                  <a:gd name="connsiteY16" fmla="*/ 365232 h 685907"/>
                  <a:gd name="connsiteX17" fmla="*/ 257454 w 806990"/>
                  <a:gd name="connsiteY17" fmla="*/ 298557 h 685907"/>
                  <a:gd name="connsiteX18" fmla="*/ 498754 w 806990"/>
                  <a:gd name="connsiteY18" fmla="*/ 193782 h 685907"/>
                  <a:gd name="connsiteX19" fmla="*/ 806729 w 806990"/>
                  <a:gd name="connsiteY19" fmla="*/ 107 h 685907"/>
                  <a:gd name="connsiteX20" fmla="*/ 444779 w 806990"/>
                  <a:gd name="connsiteY20" fmla="*/ 168382 h 685907"/>
                  <a:gd name="connsiteX21" fmla="*/ 133629 w 806990"/>
                  <a:gd name="connsiteY21" fmla="*/ 295382 h 685907"/>
                  <a:gd name="connsiteX22" fmla="*/ 25679 w 806990"/>
                  <a:gd name="connsiteY22" fmla="*/ 336657 h 685907"/>
                  <a:gd name="connsiteX23" fmla="*/ 279 w 806990"/>
                  <a:gd name="connsiteY23" fmla="*/ 301732 h 685907"/>
                  <a:gd name="connsiteX24" fmla="*/ 35204 w 806990"/>
                  <a:gd name="connsiteY24" fmla="*/ 235057 h 685907"/>
                  <a:gd name="connsiteX0" fmla="*/ 346354 w 512367"/>
                  <a:gd name="connsiteY0" fmla="*/ 523756 h 523756"/>
                  <a:gd name="connsiteX1" fmla="*/ 428904 w 512367"/>
                  <a:gd name="connsiteY1" fmla="*/ 453906 h 523756"/>
                  <a:gd name="connsiteX2" fmla="*/ 457479 w 512367"/>
                  <a:gd name="connsiteY2" fmla="*/ 403106 h 523756"/>
                  <a:gd name="connsiteX3" fmla="*/ 422554 w 512367"/>
                  <a:gd name="connsiteY3" fmla="*/ 387231 h 523756"/>
                  <a:gd name="connsiteX4" fmla="*/ 235229 w 512367"/>
                  <a:gd name="connsiteY4" fmla="*/ 425331 h 523756"/>
                  <a:gd name="connsiteX5" fmla="*/ 105054 w 512367"/>
                  <a:gd name="connsiteY5" fmla="*/ 441206 h 523756"/>
                  <a:gd name="connsiteX6" fmla="*/ 70129 w 512367"/>
                  <a:gd name="connsiteY6" fmla="*/ 390406 h 523756"/>
                  <a:gd name="connsiteX7" fmla="*/ 120929 w 512367"/>
                  <a:gd name="connsiteY7" fmla="*/ 342781 h 523756"/>
                  <a:gd name="connsiteX8" fmla="*/ 193954 w 512367"/>
                  <a:gd name="connsiteY8" fmla="*/ 342781 h 523756"/>
                  <a:gd name="connsiteX9" fmla="*/ 260629 w 512367"/>
                  <a:gd name="connsiteY9" fmla="*/ 272931 h 523756"/>
                  <a:gd name="connsiteX10" fmla="*/ 362229 w 512367"/>
                  <a:gd name="connsiteY10" fmla="*/ 215781 h 523756"/>
                  <a:gd name="connsiteX11" fmla="*/ 381279 w 512367"/>
                  <a:gd name="connsiteY11" fmla="*/ 196731 h 523756"/>
                  <a:gd name="connsiteX12" fmla="*/ 343179 w 512367"/>
                  <a:gd name="connsiteY12" fmla="*/ 184031 h 523756"/>
                  <a:gd name="connsiteX13" fmla="*/ 165379 w 512367"/>
                  <a:gd name="connsiteY13" fmla="*/ 282456 h 523756"/>
                  <a:gd name="connsiteX14" fmla="*/ 47904 w 512367"/>
                  <a:gd name="connsiteY14" fmla="*/ 336431 h 523756"/>
                  <a:gd name="connsiteX15" fmla="*/ 19329 w 512367"/>
                  <a:gd name="connsiteY15" fmla="*/ 295156 h 523756"/>
                  <a:gd name="connsiteX16" fmla="*/ 98704 w 512367"/>
                  <a:gd name="connsiteY16" fmla="*/ 203081 h 523756"/>
                  <a:gd name="connsiteX17" fmla="*/ 257454 w 512367"/>
                  <a:gd name="connsiteY17" fmla="*/ 136406 h 523756"/>
                  <a:gd name="connsiteX18" fmla="*/ 498754 w 512367"/>
                  <a:gd name="connsiteY18" fmla="*/ 31631 h 523756"/>
                  <a:gd name="connsiteX19" fmla="*/ 444779 w 512367"/>
                  <a:gd name="connsiteY19" fmla="*/ 6231 h 523756"/>
                  <a:gd name="connsiteX20" fmla="*/ 133629 w 512367"/>
                  <a:gd name="connsiteY20" fmla="*/ 133231 h 523756"/>
                  <a:gd name="connsiteX21" fmla="*/ 25679 w 512367"/>
                  <a:gd name="connsiteY21" fmla="*/ 174506 h 523756"/>
                  <a:gd name="connsiteX22" fmla="*/ 279 w 512367"/>
                  <a:gd name="connsiteY22" fmla="*/ 139581 h 523756"/>
                  <a:gd name="connsiteX23" fmla="*/ 35204 w 512367"/>
                  <a:gd name="connsiteY23" fmla="*/ 72906 h 523756"/>
                  <a:gd name="connsiteX0" fmla="*/ 346354 w 457548"/>
                  <a:gd name="connsiteY0" fmla="*/ 518063 h 518063"/>
                  <a:gd name="connsiteX1" fmla="*/ 428904 w 457548"/>
                  <a:gd name="connsiteY1" fmla="*/ 448213 h 518063"/>
                  <a:gd name="connsiteX2" fmla="*/ 457479 w 457548"/>
                  <a:gd name="connsiteY2" fmla="*/ 397413 h 518063"/>
                  <a:gd name="connsiteX3" fmla="*/ 422554 w 457548"/>
                  <a:gd name="connsiteY3" fmla="*/ 381538 h 518063"/>
                  <a:gd name="connsiteX4" fmla="*/ 235229 w 457548"/>
                  <a:gd name="connsiteY4" fmla="*/ 419638 h 518063"/>
                  <a:gd name="connsiteX5" fmla="*/ 105054 w 457548"/>
                  <a:gd name="connsiteY5" fmla="*/ 435513 h 518063"/>
                  <a:gd name="connsiteX6" fmla="*/ 70129 w 457548"/>
                  <a:gd name="connsiteY6" fmla="*/ 384713 h 518063"/>
                  <a:gd name="connsiteX7" fmla="*/ 120929 w 457548"/>
                  <a:gd name="connsiteY7" fmla="*/ 337088 h 518063"/>
                  <a:gd name="connsiteX8" fmla="*/ 193954 w 457548"/>
                  <a:gd name="connsiteY8" fmla="*/ 337088 h 518063"/>
                  <a:gd name="connsiteX9" fmla="*/ 260629 w 457548"/>
                  <a:gd name="connsiteY9" fmla="*/ 267238 h 518063"/>
                  <a:gd name="connsiteX10" fmla="*/ 362229 w 457548"/>
                  <a:gd name="connsiteY10" fmla="*/ 210088 h 518063"/>
                  <a:gd name="connsiteX11" fmla="*/ 381279 w 457548"/>
                  <a:gd name="connsiteY11" fmla="*/ 191038 h 518063"/>
                  <a:gd name="connsiteX12" fmla="*/ 343179 w 457548"/>
                  <a:gd name="connsiteY12" fmla="*/ 178338 h 518063"/>
                  <a:gd name="connsiteX13" fmla="*/ 165379 w 457548"/>
                  <a:gd name="connsiteY13" fmla="*/ 276763 h 518063"/>
                  <a:gd name="connsiteX14" fmla="*/ 47904 w 457548"/>
                  <a:gd name="connsiteY14" fmla="*/ 330738 h 518063"/>
                  <a:gd name="connsiteX15" fmla="*/ 19329 w 457548"/>
                  <a:gd name="connsiteY15" fmla="*/ 289463 h 518063"/>
                  <a:gd name="connsiteX16" fmla="*/ 98704 w 457548"/>
                  <a:gd name="connsiteY16" fmla="*/ 197388 h 518063"/>
                  <a:gd name="connsiteX17" fmla="*/ 257454 w 457548"/>
                  <a:gd name="connsiteY17" fmla="*/ 130713 h 518063"/>
                  <a:gd name="connsiteX18" fmla="*/ 377433 w 457548"/>
                  <a:gd name="connsiteY18" fmla="*/ 83799 h 518063"/>
                  <a:gd name="connsiteX19" fmla="*/ 444779 w 457548"/>
                  <a:gd name="connsiteY19" fmla="*/ 538 h 518063"/>
                  <a:gd name="connsiteX20" fmla="*/ 133629 w 457548"/>
                  <a:gd name="connsiteY20" fmla="*/ 127538 h 518063"/>
                  <a:gd name="connsiteX21" fmla="*/ 25679 w 457548"/>
                  <a:gd name="connsiteY21" fmla="*/ 168813 h 518063"/>
                  <a:gd name="connsiteX22" fmla="*/ 279 w 457548"/>
                  <a:gd name="connsiteY22" fmla="*/ 133888 h 518063"/>
                  <a:gd name="connsiteX23" fmla="*/ 35204 w 457548"/>
                  <a:gd name="connsiteY23" fmla="*/ 67213 h 518063"/>
                  <a:gd name="connsiteX0" fmla="*/ 346354 w 457548"/>
                  <a:gd name="connsiteY0" fmla="*/ 490312 h 490312"/>
                  <a:gd name="connsiteX1" fmla="*/ 428904 w 457548"/>
                  <a:gd name="connsiteY1" fmla="*/ 420462 h 490312"/>
                  <a:gd name="connsiteX2" fmla="*/ 457479 w 457548"/>
                  <a:gd name="connsiteY2" fmla="*/ 369662 h 490312"/>
                  <a:gd name="connsiteX3" fmla="*/ 422554 w 457548"/>
                  <a:gd name="connsiteY3" fmla="*/ 353787 h 490312"/>
                  <a:gd name="connsiteX4" fmla="*/ 235229 w 457548"/>
                  <a:gd name="connsiteY4" fmla="*/ 391887 h 490312"/>
                  <a:gd name="connsiteX5" fmla="*/ 105054 w 457548"/>
                  <a:gd name="connsiteY5" fmla="*/ 407762 h 490312"/>
                  <a:gd name="connsiteX6" fmla="*/ 70129 w 457548"/>
                  <a:gd name="connsiteY6" fmla="*/ 356962 h 490312"/>
                  <a:gd name="connsiteX7" fmla="*/ 120929 w 457548"/>
                  <a:gd name="connsiteY7" fmla="*/ 309337 h 490312"/>
                  <a:gd name="connsiteX8" fmla="*/ 193954 w 457548"/>
                  <a:gd name="connsiteY8" fmla="*/ 309337 h 490312"/>
                  <a:gd name="connsiteX9" fmla="*/ 260629 w 457548"/>
                  <a:gd name="connsiteY9" fmla="*/ 239487 h 490312"/>
                  <a:gd name="connsiteX10" fmla="*/ 362229 w 457548"/>
                  <a:gd name="connsiteY10" fmla="*/ 182337 h 490312"/>
                  <a:gd name="connsiteX11" fmla="*/ 381279 w 457548"/>
                  <a:gd name="connsiteY11" fmla="*/ 163287 h 490312"/>
                  <a:gd name="connsiteX12" fmla="*/ 343179 w 457548"/>
                  <a:gd name="connsiteY12" fmla="*/ 150587 h 490312"/>
                  <a:gd name="connsiteX13" fmla="*/ 165379 w 457548"/>
                  <a:gd name="connsiteY13" fmla="*/ 249012 h 490312"/>
                  <a:gd name="connsiteX14" fmla="*/ 47904 w 457548"/>
                  <a:gd name="connsiteY14" fmla="*/ 302987 h 490312"/>
                  <a:gd name="connsiteX15" fmla="*/ 19329 w 457548"/>
                  <a:gd name="connsiteY15" fmla="*/ 261712 h 490312"/>
                  <a:gd name="connsiteX16" fmla="*/ 98704 w 457548"/>
                  <a:gd name="connsiteY16" fmla="*/ 169637 h 490312"/>
                  <a:gd name="connsiteX17" fmla="*/ 257454 w 457548"/>
                  <a:gd name="connsiteY17" fmla="*/ 102962 h 490312"/>
                  <a:gd name="connsiteX18" fmla="*/ 377433 w 457548"/>
                  <a:gd name="connsiteY18" fmla="*/ 56048 h 490312"/>
                  <a:gd name="connsiteX19" fmla="*/ 371987 w 457548"/>
                  <a:gd name="connsiteY19" fmla="*/ 784 h 490312"/>
                  <a:gd name="connsiteX20" fmla="*/ 133629 w 457548"/>
                  <a:gd name="connsiteY20" fmla="*/ 99787 h 490312"/>
                  <a:gd name="connsiteX21" fmla="*/ 25679 w 457548"/>
                  <a:gd name="connsiteY21" fmla="*/ 141062 h 490312"/>
                  <a:gd name="connsiteX22" fmla="*/ 279 w 457548"/>
                  <a:gd name="connsiteY22" fmla="*/ 106137 h 490312"/>
                  <a:gd name="connsiteX23" fmla="*/ 35204 w 457548"/>
                  <a:gd name="connsiteY23" fmla="*/ 39462 h 490312"/>
                  <a:gd name="connsiteX0" fmla="*/ 346354 w 457548"/>
                  <a:gd name="connsiteY0" fmla="*/ 481121 h 481121"/>
                  <a:gd name="connsiteX1" fmla="*/ 428904 w 457548"/>
                  <a:gd name="connsiteY1" fmla="*/ 411271 h 481121"/>
                  <a:gd name="connsiteX2" fmla="*/ 457479 w 457548"/>
                  <a:gd name="connsiteY2" fmla="*/ 360471 h 481121"/>
                  <a:gd name="connsiteX3" fmla="*/ 422554 w 457548"/>
                  <a:gd name="connsiteY3" fmla="*/ 344596 h 481121"/>
                  <a:gd name="connsiteX4" fmla="*/ 235229 w 457548"/>
                  <a:gd name="connsiteY4" fmla="*/ 382696 h 481121"/>
                  <a:gd name="connsiteX5" fmla="*/ 105054 w 457548"/>
                  <a:gd name="connsiteY5" fmla="*/ 398571 h 481121"/>
                  <a:gd name="connsiteX6" fmla="*/ 70129 w 457548"/>
                  <a:gd name="connsiteY6" fmla="*/ 347771 h 481121"/>
                  <a:gd name="connsiteX7" fmla="*/ 120929 w 457548"/>
                  <a:gd name="connsiteY7" fmla="*/ 300146 h 481121"/>
                  <a:gd name="connsiteX8" fmla="*/ 193954 w 457548"/>
                  <a:gd name="connsiteY8" fmla="*/ 300146 h 481121"/>
                  <a:gd name="connsiteX9" fmla="*/ 260629 w 457548"/>
                  <a:gd name="connsiteY9" fmla="*/ 230296 h 481121"/>
                  <a:gd name="connsiteX10" fmla="*/ 362229 w 457548"/>
                  <a:gd name="connsiteY10" fmla="*/ 173146 h 481121"/>
                  <a:gd name="connsiteX11" fmla="*/ 381279 w 457548"/>
                  <a:gd name="connsiteY11" fmla="*/ 154096 h 481121"/>
                  <a:gd name="connsiteX12" fmla="*/ 343179 w 457548"/>
                  <a:gd name="connsiteY12" fmla="*/ 141396 h 481121"/>
                  <a:gd name="connsiteX13" fmla="*/ 165379 w 457548"/>
                  <a:gd name="connsiteY13" fmla="*/ 239821 h 481121"/>
                  <a:gd name="connsiteX14" fmla="*/ 47904 w 457548"/>
                  <a:gd name="connsiteY14" fmla="*/ 293796 h 481121"/>
                  <a:gd name="connsiteX15" fmla="*/ 19329 w 457548"/>
                  <a:gd name="connsiteY15" fmla="*/ 252521 h 481121"/>
                  <a:gd name="connsiteX16" fmla="*/ 98704 w 457548"/>
                  <a:gd name="connsiteY16" fmla="*/ 160446 h 481121"/>
                  <a:gd name="connsiteX17" fmla="*/ 257454 w 457548"/>
                  <a:gd name="connsiteY17" fmla="*/ 93771 h 481121"/>
                  <a:gd name="connsiteX18" fmla="*/ 377433 w 457548"/>
                  <a:gd name="connsiteY18" fmla="*/ 46857 h 481121"/>
                  <a:gd name="connsiteX19" fmla="*/ 362654 w 457548"/>
                  <a:gd name="connsiteY19" fmla="*/ 925 h 481121"/>
                  <a:gd name="connsiteX20" fmla="*/ 133629 w 457548"/>
                  <a:gd name="connsiteY20" fmla="*/ 90596 h 481121"/>
                  <a:gd name="connsiteX21" fmla="*/ 25679 w 457548"/>
                  <a:gd name="connsiteY21" fmla="*/ 131871 h 481121"/>
                  <a:gd name="connsiteX22" fmla="*/ 279 w 457548"/>
                  <a:gd name="connsiteY22" fmla="*/ 96946 h 481121"/>
                  <a:gd name="connsiteX23" fmla="*/ 35204 w 457548"/>
                  <a:gd name="connsiteY23" fmla="*/ 30271 h 481121"/>
                  <a:gd name="connsiteX0" fmla="*/ 346354 w 457548"/>
                  <a:gd name="connsiteY0" fmla="*/ 480261 h 480261"/>
                  <a:gd name="connsiteX1" fmla="*/ 428904 w 457548"/>
                  <a:gd name="connsiteY1" fmla="*/ 410411 h 480261"/>
                  <a:gd name="connsiteX2" fmla="*/ 457479 w 457548"/>
                  <a:gd name="connsiteY2" fmla="*/ 359611 h 480261"/>
                  <a:gd name="connsiteX3" fmla="*/ 422554 w 457548"/>
                  <a:gd name="connsiteY3" fmla="*/ 343736 h 480261"/>
                  <a:gd name="connsiteX4" fmla="*/ 235229 w 457548"/>
                  <a:gd name="connsiteY4" fmla="*/ 381836 h 480261"/>
                  <a:gd name="connsiteX5" fmla="*/ 105054 w 457548"/>
                  <a:gd name="connsiteY5" fmla="*/ 397711 h 480261"/>
                  <a:gd name="connsiteX6" fmla="*/ 70129 w 457548"/>
                  <a:gd name="connsiteY6" fmla="*/ 346911 h 480261"/>
                  <a:gd name="connsiteX7" fmla="*/ 120929 w 457548"/>
                  <a:gd name="connsiteY7" fmla="*/ 299286 h 480261"/>
                  <a:gd name="connsiteX8" fmla="*/ 193954 w 457548"/>
                  <a:gd name="connsiteY8" fmla="*/ 299286 h 480261"/>
                  <a:gd name="connsiteX9" fmla="*/ 260629 w 457548"/>
                  <a:gd name="connsiteY9" fmla="*/ 229436 h 480261"/>
                  <a:gd name="connsiteX10" fmla="*/ 362229 w 457548"/>
                  <a:gd name="connsiteY10" fmla="*/ 172286 h 480261"/>
                  <a:gd name="connsiteX11" fmla="*/ 381279 w 457548"/>
                  <a:gd name="connsiteY11" fmla="*/ 153236 h 480261"/>
                  <a:gd name="connsiteX12" fmla="*/ 343179 w 457548"/>
                  <a:gd name="connsiteY12" fmla="*/ 140536 h 480261"/>
                  <a:gd name="connsiteX13" fmla="*/ 165379 w 457548"/>
                  <a:gd name="connsiteY13" fmla="*/ 238961 h 480261"/>
                  <a:gd name="connsiteX14" fmla="*/ 47904 w 457548"/>
                  <a:gd name="connsiteY14" fmla="*/ 292936 h 480261"/>
                  <a:gd name="connsiteX15" fmla="*/ 19329 w 457548"/>
                  <a:gd name="connsiteY15" fmla="*/ 251661 h 480261"/>
                  <a:gd name="connsiteX16" fmla="*/ 98704 w 457548"/>
                  <a:gd name="connsiteY16" fmla="*/ 159586 h 480261"/>
                  <a:gd name="connsiteX17" fmla="*/ 257454 w 457548"/>
                  <a:gd name="connsiteY17" fmla="*/ 92911 h 480261"/>
                  <a:gd name="connsiteX18" fmla="*/ 377433 w 457548"/>
                  <a:gd name="connsiteY18" fmla="*/ 45997 h 480261"/>
                  <a:gd name="connsiteX19" fmla="*/ 362654 w 457548"/>
                  <a:gd name="connsiteY19" fmla="*/ 65 h 480261"/>
                  <a:gd name="connsiteX20" fmla="*/ 133629 w 457548"/>
                  <a:gd name="connsiteY20" fmla="*/ 89736 h 480261"/>
                  <a:gd name="connsiteX21" fmla="*/ 25679 w 457548"/>
                  <a:gd name="connsiteY21" fmla="*/ 131011 h 480261"/>
                  <a:gd name="connsiteX22" fmla="*/ 279 w 457548"/>
                  <a:gd name="connsiteY22" fmla="*/ 96086 h 480261"/>
                  <a:gd name="connsiteX23" fmla="*/ 35204 w 457548"/>
                  <a:gd name="connsiteY23" fmla="*/ 29411 h 480261"/>
                  <a:gd name="connsiteX0" fmla="*/ 346354 w 457548"/>
                  <a:gd name="connsiteY0" fmla="*/ 480252 h 480252"/>
                  <a:gd name="connsiteX1" fmla="*/ 428904 w 457548"/>
                  <a:gd name="connsiteY1" fmla="*/ 410402 h 480252"/>
                  <a:gd name="connsiteX2" fmla="*/ 457479 w 457548"/>
                  <a:gd name="connsiteY2" fmla="*/ 359602 h 480252"/>
                  <a:gd name="connsiteX3" fmla="*/ 422554 w 457548"/>
                  <a:gd name="connsiteY3" fmla="*/ 343727 h 480252"/>
                  <a:gd name="connsiteX4" fmla="*/ 235229 w 457548"/>
                  <a:gd name="connsiteY4" fmla="*/ 381827 h 480252"/>
                  <a:gd name="connsiteX5" fmla="*/ 105054 w 457548"/>
                  <a:gd name="connsiteY5" fmla="*/ 397702 h 480252"/>
                  <a:gd name="connsiteX6" fmla="*/ 70129 w 457548"/>
                  <a:gd name="connsiteY6" fmla="*/ 346902 h 480252"/>
                  <a:gd name="connsiteX7" fmla="*/ 120929 w 457548"/>
                  <a:gd name="connsiteY7" fmla="*/ 299277 h 480252"/>
                  <a:gd name="connsiteX8" fmla="*/ 193954 w 457548"/>
                  <a:gd name="connsiteY8" fmla="*/ 299277 h 480252"/>
                  <a:gd name="connsiteX9" fmla="*/ 260629 w 457548"/>
                  <a:gd name="connsiteY9" fmla="*/ 229427 h 480252"/>
                  <a:gd name="connsiteX10" fmla="*/ 362229 w 457548"/>
                  <a:gd name="connsiteY10" fmla="*/ 172277 h 480252"/>
                  <a:gd name="connsiteX11" fmla="*/ 381279 w 457548"/>
                  <a:gd name="connsiteY11" fmla="*/ 153227 h 480252"/>
                  <a:gd name="connsiteX12" fmla="*/ 343179 w 457548"/>
                  <a:gd name="connsiteY12" fmla="*/ 140527 h 480252"/>
                  <a:gd name="connsiteX13" fmla="*/ 165379 w 457548"/>
                  <a:gd name="connsiteY13" fmla="*/ 238952 h 480252"/>
                  <a:gd name="connsiteX14" fmla="*/ 47904 w 457548"/>
                  <a:gd name="connsiteY14" fmla="*/ 292927 h 480252"/>
                  <a:gd name="connsiteX15" fmla="*/ 19329 w 457548"/>
                  <a:gd name="connsiteY15" fmla="*/ 251652 h 480252"/>
                  <a:gd name="connsiteX16" fmla="*/ 98704 w 457548"/>
                  <a:gd name="connsiteY16" fmla="*/ 159577 h 480252"/>
                  <a:gd name="connsiteX17" fmla="*/ 257454 w 457548"/>
                  <a:gd name="connsiteY17" fmla="*/ 92902 h 480252"/>
                  <a:gd name="connsiteX18" fmla="*/ 377433 w 457548"/>
                  <a:gd name="connsiteY18" fmla="*/ 45988 h 480252"/>
                  <a:gd name="connsiteX19" fmla="*/ 362654 w 457548"/>
                  <a:gd name="connsiteY19" fmla="*/ 56 h 480252"/>
                  <a:gd name="connsiteX20" fmla="*/ 133629 w 457548"/>
                  <a:gd name="connsiteY20" fmla="*/ 89727 h 480252"/>
                  <a:gd name="connsiteX21" fmla="*/ 25679 w 457548"/>
                  <a:gd name="connsiteY21" fmla="*/ 131002 h 480252"/>
                  <a:gd name="connsiteX22" fmla="*/ 279 w 457548"/>
                  <a:gd name="connsiteY22" fmla="*/ 96077 h 480252"/>
                  <a:gd name="connsiteX23" fmla="*/ 35204 w 457548"/>
                  <a:gd name="connsiteY23" fmla="*/ 29402 h 480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7548" h="480252">
                    <a:moveTo>
                      <a:pt x="346354" y="480252"/>
                    </a:moveTo>
                    <a:cubicBezTo>
                      <a:pt x="378368" y="455381"/>
                      <a:pt x="410383" y="430510"/>
                      <a:pt x="428904" y="410402"/>
                    </a:cubicBezTo>
                    <a:cubicBezTo>
                      <a:pt x="447425" y="390294"/>
                      <a:pt x="458537" y="370714"/>
                      <a:pt x="457479" y="359602"/>
                    </a:cubicBezTo>
                    <a:cubicBezTo>
                      <a:pt x="456421" y="348490"/>
                      <a:pt x="459596" y="340023"/>
                      <a:pt x="422554" y="343727"/>
                    </a:cubicBezTo>
                    <a:cubicBezTo>
                      <a:pt x="385512" y="347431"/>
                      <a:pt x="288146" y="372831"/>
                      <a:pt x="235229" y="381827"/>
                    </a:cubicBezTo>
                    <a:cubicBezTo>
                      <a:pt x="182312" y="390823"/>
                      <a:pt x="132571" y="403523"/>
                      <a:pt x="105054" y="397702"/>
                    </a:cubicBezTo>
                    <a:cubicBezTo>
                      <a:pt x="77537" y="391881"/>
                      <a:pt x="67483" y="363306"/>
                      <a:pt x="70129" y="346902"/>
                    </a:cubicBezTo>
                    <a:cubicBezTo>
                      <a:pt x="72775" y="330498"/>
                      <a:pt x="100291" y="307214"/>
                      <a:pt x="120929" y="299277"/>
                    </a:cubicBezTo>
                    <a:cubicBezTo>
                      <a:pt x="141566" y="291339"/>
                      <a:pt x="170671" y="310919"/>
                      <a:pt x="193954" y="299277"/>
                    </a:cubicBezTo>
                    <a:cubicBezTo>
                      <a:pt x="217237" y="287635"/>
                      <a:pt x="232583" y="250594"/>
                      <a:pt x="260629" y="229427"/>
                    </a:cubicBezTo>
                    <a:cubicBezTo>
                      <a:pt x="288675" y="208260"/>
                      <a:pt x="342121" y="184977"/>
                      <a:pt x="362229" y="172277"/>
                    </a:cubicBezTo>
                    <a:cubicBezTo>
                      <a:pt x="382337" y="159577"/>
                      <a:pt x="384454" y="158519"/>
                      <a:pt x="381279" y="153227"/>
                    </a:cubicBezTo>
                    <a:cubicBezTo>
                      <a:pt x="378104" y="147935"/>
                      <a:pt x="379162" y="126240"/>
                      <a:pt x="343179" y="140527"/>
                    </a:cubicBezTo>
                    <a:cubicBezTo>
                      <a:pt x="307196" y="154814"/>
                      <a:pt x="214591" y="213552"/>
                      <a:pt x="165379" y="238952"/>
                    </a:cubicBezTo>
                    <a:cubicBezTo>
                      <a:pt x="116167" y="264352"/>
                      <a:pt x="72246" y="290810"/>
                      <a:pt x="47904" y="292927"/>
                    </a:cubicBezTo>
                    <a:cubicBezTo>
                      <a:pt x="23562" y="295044"/>
                      <a:pt x="10862" y="273877"/>
                      <a:pt x="19329" y="251652"/>
                    </a:cubicBezTo>
                    <a:cubicBezTo>
                      <a:pt x="27796" y="229427"/>
                      <a:pt x="59017" y="186035"/>
                      <a:pt x="98704" y="159577"/>
                    </a:cubicBezTo>
                    <a:cubicBezTo>
                      <a:pt x="138391" y="133119"/>
                      <a:pt x="210999" y="111833"/>
                      <a:pt x="257454" y="92902"/>
                    </a:cubicBezTo>
                    <a:cubicBezTo>
                      <a:pt x="303909" y="73971"/>
                      <a:pt x="367366" y="55863"/>
                      <a:pt x="377433" y="45988"/>
                    </a:cubicBezTo>
                    <a:cubicBezTo>
                      <a:pt x="387500" y="36113"/>
                      <a:pt x="369691" y="-1635"/>
                      <a:pt x="362654" y="56"/>
                    </a:cubicBezTo>
                    <a:cubicBezTo>
                      <a:pt x="355617" y="1747"/>
                      <a:pt x="189792" y="67903"/>
                      <a:pt x="133629" y="89727"/>
                    </a:cubicBezTo>
                    <a:cubicBezTo>
                      <a:pt x="77467" y="111551"/>
                      <a:pt x="47904" y="129944"/>
                      <a:pt x="25679" y="131002"/>
                    </a:cubicBezTo>
                    <a:cubicBezTo>
                      <a:pt x="3454" y="132060"/>
                      <a:pt x="-1309" y="113010"/>
                      <a:pt x="279" y="96077"/>
                    </a:cubicBezTo>
                    <a:cubicBezTo>
                      <a:pt x="1866" y="79144"/>
                      <a:pt x="18535" y="54273"/>
                      <a:pt x="35204" y="29402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0BFABB15-6D7D-064D-92D8-44576235C28F}"/>
                  </a:ext>
                </a:extLst>
              </p:cNvPr>
              <p:cNvSpPr/>
              <p:nvPr/>
            </p:nvSpPr>
            <p:spPr>
              <a:xfrm>
                <a:off x="5767128" y="2661827"/>
                <a:ext cx="1164523" cy="1115831"/>
              </a:xfrm>
              <a:custGeom>
                <a:avLst/>
                <a:gdLst>
                  <a:gd name="connsiteX0" fmla="*/ 98927 w 349189"/>
                  <a:gd name="connsiteY0" fmla="*/ 135413 h 334589"/>
                  <a:gd name="connsiteX1" fmla="*/ 6852 w 349189"/>
                  <a:gd name="connsiteY1" fmla="*/ 176688 h 334589"/>
                  <a:gd name="connsiteX2" fmla="*/ 22727 w 349189"/>
                  <a:gd name="connsiteY2" fmla="*/ 208438 h 334589"/>
                  <a:gd name="connsiteX3" fmla="*/ 149727 w 349189"/>
                  <a:gd name="connsiteY3" fmla="*/ 271938 h 334589"/>
                  <a:gd name="connsiteX4" fmla="*/ 254502 w 349189"/>
                  <a:gd name="connsiteY4" fmla="*/ 332263 h 334589"/>
                  <a:gd name="connsiteX5" fmla="*/ 333877 w 349189"/>
                  <a:gd name="connsiteY5" fmla="*/ 316388 h 334589"/>
                  <a:gd name="connsiteX6" fmla="*/ 343402 w 349189"/>
                  <a:gd name="connsiteY6" fmla="*/ 262413 h 334589"/>
                  <a:gd name="connsiteX7" fmla="*/ 267202 w 349189"/>
                  <a:gd name="connsiteY7" fmla="*/ 186213 h 334589"/>
                  <a:gd name="connsiteX8" fmla="*/ 210052 w 349189"/>
                  <a:gd name="connsiteY8" fmla="*/ 87788 h 334589"/>
                  <a:gd name="connsiteX9" fmla="*/ 225927 w 349189"/>
                  <a:gd name="connsiteY9" fmla="*/ 14763 h 334589"/>
                  <a:gd name="connsiteX10" fmla="*/ 210052 w 349189"/>
                  <a:gd name="connsiteY10" fmla="*/ 2063 h 334589"/>
                  <a:gd name="connsiteX11" fmla="*/ 152902 w 349189"/>
                  <a:gd name="connsiteY11" fmla="*/ 43338 h 334589"/>
                  <a:gd name="connsiteX12" fmla="*/ 98927 w 349189"/>
                  <a:gd name="connsiteY12" fmla="*/ 135413 h 334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9189" h="334589">
                    <a:moveTo>
                      <a:pt x="98927" y="135413"/>
                    </a:moveTo>
                    <a:cubicBezTo>
                      <a:pt x="74585" y="157638"/>
                      <a:pt x="19552" y="164517"/>
                      <a:pt x="6852" y="176688"/>
                    </a:cubicBezTo>
                    <a:cubicBezTo>
                      <a:pt x="-5848" y="188859"/>
                      <a:pt x="-1086" y="192563"/>
                      <a:pt x="22727" y="208438"/>
                    </a:cubicBezTo>
                    <a:cubicBezTo>
                      <a:pt x="46539" y="224313"/>
                      <a:pt x="111098" y="251300"/>
                      <a:pt x="149727" y="271938"/>
                    </a:cubicBezTo>
                    <a:cubicBezTo>
                      <a:pt x="188356" y="292576"/>
                      <a:pt x="223810" y="324855"/>
                      <a:pt x="254502" y="332263"/>
                    </a:cubicBezTo>
                    <a:cubicBezTo>
                      <a:pt x="285194" y="339671"/>
                      <a:pt x="319061" y="328030"/>
                      <a:pt x="333877" y="316388"/>
                    </a:cubicBezTo>
                    <a:cubicBezTo>
                      <a:pt x="348693" y="304746"/>
                      <a:pt x="354514" y="284109"/>
                      <a:pt x="343402" y="262413"/>
                    </a:cubicBezTo>
                    <a:cubicBezTo>
                      <a:pt x="332290" y="240717"/>
                      <a:pt x="289427" y="215317"/>
                      <a:pt x="267202" y="186213"/>
                    </a:cubicBezTo>
                    <a:cubicBezTo>
                      <a:pt x="244977" y="157109"/>
                      <a:pt x="216931" y="116363"/>
                      <a:pt x="210052" y="87788"/>
                    </a:cubicBezTo>
                    <a:cubicBezTo>
                      <a:pt x="203173" y="59213"/>
                      <a:pt x="225927" y="29050"/>
                      <a:pt x="225927" y="14763"/>
                    </a:cubicBezTo>
                    <a:cubicBezTo>
                      <a:pt x="225927" y="476"/>
                      <a:pt x="222223" y="-2699"/>
                      <a:pt x="210052" y="2063"/>
                    </a:cubicBezTo>
                    <a:cubicBezTo>
                      <a:pt x="197881" y="6825"/>
                      <a:pt x="165602" y="24817"/>
                      <a:pt x="152902" y="43338"/>
                    </a:cubicBezTo>
                    <a:cubicBezTo>
                      <a:pt x="140202" y="61859"/>
                      <a:pt x="123269" y="113188"/>
                      <a:pt x="98927" y="135413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06ABD99A-4A91-C347-855B-C8262BE84457}"/>
                  </a:ext>
                </a:extLst>
              </p:cNvPr>
              <p:cNvSpPr/>
              <p:nvPr/>
            </p:nvSpPr>
            <p:spPr>
              <a:xfrm>
                <a:off x="6255869" y="2192227"/>
                <a:ext cx="307064" cy="245054"/>
              </a:xfrm>
              <a:custGeom>
                <a:avLst/>
                <a:gdLst>
                  <a:gd name="connsiteX0" fmla="*/ 0 w 92075"/>
                  <a:gd name="connsiteY0" fmla="*/ 25400 h 73481"/>
                  <a:gd name="connsiteX1" fmla="*/ 38100 w 92075"/>
                  <a:gd name="connsiteY1" fmla="*/ 73025 h 73481"/>
                  <a:gd name="connsiteX2" fmla="*/ 92075 w 92075"/>
                  <a:gd name="connsiteY2" fmla="*/ 0 h 73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73481">
                    <a:moveTo>
                      <a:pt x="0" y="25400"/>
                    </a:moveTo>
                    <a:cubicBezTo>
                      <a:pt x="11377" y="51329"/>
                      <a:pt x="22754" y="77258"/>
                      <a:pt x="38100" y="73025"/>
                    </a:cubicBezTo>
                    <a:cubicBezTo>
                      <a:pt x="53446" y="68792"/>
                      <a:pt x="72760" y="34396"/>
                      <a:pt x="92075" y="0"/>
                    </a:cubicBezTo>
                  </a:path>
                </a:pathLst>
              </a:custGeom>
              <a:noFill/>
              <a:ln w="3810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E18AD36F-7A42-394A-AA29-88479690A870}"/>
                  </a:ext>
                </a:extLst>
              </p:cNvPr>
              <p:cNvSpPr/>
              <p:nvPr/>
            </p:nvSpPr>
            <p:spPr>
              <a:xfrm>
                <a:off x="6119148" y="3113416"/>
                <a:ext cx="757389" cy="633400"/>
              </a:xfrm>
              <a:custGeom>
                <a:avLst/>
                <a:gdLst>
                  <a:gd name="connsiteX0" fmla="*/ 73520 w 224707"/>
                  <a:gd name="connsiteY0" fmla="*/ 232 h 184749"/>
                  <a:gd name="connsiteX1" fmla="*/ 495 w 224707"/>
                  <a:gd name="connsiteY1" fmla="*/ 57382 h 184749"/>
                  <a:gd name="connsiteX2" fmla="*/ 44945 w 224707"/>
                  <a:gd name="connsiteY2" fmla="*/ 98657 h 184749"/>
                  <a:gd name="connsiteX3" fmla="*/ 111620 w 224707"/>
                  <a:gd name="connsiteY3" fmla="*/ 149457 h 184749"/>
                  <a:gd name="connsiteX4" fmla="*/ 175120 w 224707"/>
                  <a:gd name="connsiteY4" fmla="*/ 184382 h 184749"/>
                  <a:gd name="connsiteX5" fmla="*/ 216395 w 224707"/>
                  <a:gd name="connsiteY5" fmla="*/ 165332 h 184749"/>
                  <a:gd name="connsiteX6" fmla="*/ 219570 w 224707"/>
                  <a:gd name="connsiteY6" fmla="*/ 127232 h 184749"/>
                  <a:gd name="connsiteX7" fmla="*/ 159245 w 224707"/>
                  <a:gd name="connsiteY7" fmla="*/ 70082 h 184749"/>
                  <a:gd name="connsiteX8" fmla="*/ 121145 w 224707"/>
                  <a:gd name="connsiteY8" fmla="*/ 38332 h 184749"/>
                  <a:gd name="connsiteX9" fmla="*/ 73520 w 224707"/>
                  <a:gd name="connsiteY9" fmla="*/ 232 h 184749"/>
                  <a:gd name="connsiteX0" fmla="*/ 73520 w 224707"/>
                  <a:gd name="connsiteY0" fmla="*/ 4943 h 189460"/>
                  <a:gd name="connsiteX1" fmla="*/ 495 w 224707"/>
                  <a:gd name="connsiteY1" fmla="*/ 62093 h 189460"/>
                  <a:gd name="connsiteX2" fmla="*/ 44945 w 224707"/>
                  <a:gd name="connsiteY2" fmla="*/ 103368 h 189460"/>
                  <a:gd name="connsiteX3" fmla="*/ 111620 w 224707"/>
                  <a:gd name="connsiteY3" fmla="*/ 154168 h 189460"/>
                  <a:gd name="connsiteX4" fmla="*/ 175120 w 224707"/>
                  <a:gd name="connsiteY4" fmla="*/ 189093 h 189460"/>
                  <a:gd name="connsiteX5" fmla="*/ 216395 w 224707"/>
                  <a:gd name="connsiteY5" fmla="*/ 170043 h 189460"/>
                  <a:gd name="connsiteX6" fmla="*/ 219570 w 224707"/>
                  <a:gd name="connsiteY6" fmla="*/ 131943 h 189460"/>
                  <a:gd name="connsiteX7" fmla="*/ 159245 w 224707"/>
                  <a:gd name="connsiteY7" fmla="*/ 74793 h 189460"/>
                  <a:gd name="connsiteX8" fmla="*/ 121145 w 224707"/>
                  <a:gd name="connsiteY8" fmla="*/ 43043 h 189460"/>
                  <a:gd name="connsiteX9" fmla="*/ 73520 w 224707"/>
                  <a:gd name="connsiteY9" fmla="*/ 4943 h 189460"/>
                  <a:gd name="connsiteX0" fmla="*/ 74124 w 225311"/>
                  <a:gd name="connsiteY0" fmla="*/ 4943 h 189460"/>
                  <a:gd name="connsiteX1" fmla="*/ 1099 w 225311"/>
                  <a:gd name="connsiteY1" fmla="*/ 62093 h 189460"/>
                  <a:gd name="connsiteX2" fmla="*/ 45549 w 225311"/>
                  <a:gd name="connsiteY2" fmla="*/ 103368 h 189460"/>
                  <a:gd name="connsiteX3" fmla="*/ 112224 w 225311"/>
                  <a:gd name="connsiteY3" fmla="*/ 154168 h 189460"/>
                  <a:gd name="connsiteX4" fmla="*/ 175724 w 225311"/>
                  <a:gd name="connsiteY4" fmla="*/ 189093 h 189460"/>
                  <a:gd name="connsiteX5" fmla="*/ 216999 w 225311"/>
                  <a:gd name="connsiteY5" fmla="*/ 170043 h 189460"/>
                  <a:gd name="connsiteX6" fmla="*/ 220174 w 225311"/>
                  <a:gd name="connsiteY6" fmla="*/ 131943 h 189460"/>
                  <a:gd name="connsiteX7" fmla="*/ 159849 w 225311"/>
                  <a:gd name="connsiteY7" fmla="*/ 74793 h 189460"/>
                  <a:gd name="connsiteX8" fmla="*/ 121749 w 225311"/>
                  <a:gd name="connsiteY8" fmla="*/ 43043 h 189460"/>
                  <a:gd name="connsiteX9" fmla="*/ 74124 w 225311"/>
                  <a:gd name="connsiteY9" fmla="*/ 4943 h 189460"/>
                  <a:gd name="connsiteX0" fmla="*/ 73079 w 224266"/>
                  <a:gd name="connsiteY0" fmla="*/ 4943 h 189460"/>
                  <a:gd name="connsiteX1" fmla="*/ 36253 w 224266"/>
                  <a:gd name="connsiteY1" fmla="*/ 28773 h 189460"/>
                  <a:gd name="connsiteX2" fmla="*/ 54 w 224266"/>
                  <a:gd name="connsiteY2" fmla="*/ 62093 h 189460"/>
                  <a:gd name="connsiteX3" fmla="*/ 44504 w 224266"/>
                  <a:gd name="connsiteY3" fmla="*/ 103368 h 189460"/>
                  <a:gd name="connsiteX4" fmla="*/ 111179 w 224266"/>
                  <a:gd name="connsiteY4" fmla="*/ 154168 h 189460"/>
                  <a:gd name="connsiteX5" fmla="*/ 174679 w 224266"/>
                  <a:gd name="connsiteY5" fmla="*/ 189093 h 189460"/>
                  <a:gd name="connsiteX6" fmla="*/ 215954 w 224266"/>
                  <a:gd name="connsiteY6" fmla="*/ 170043 h 189460"/>
                  <a:gd name="connsiteX7" fmla="*/ 219129 w 224266"/>
                  <a:gd name="connsiteY7" fmla="*/ 131943 h 189460"/>
                  <a:gd name="connsiteX8" fmla="*/ 158804 w 224266"/>
                  <a:gd name="connsiteY8" fmla="*/ 74793 h 189460"/>
                  <a:gd name="connsiteX9" fmla="*/ 120704 w 224266"/>
                  <a:gd name="connsiteY9" fmla="*/ 43043 h 189460"/>
                  <a:gd name="connsiteX10" fmla="*/ 73079 w 224266"/>
                  <a:gd name="connsiteY10" fmla="*/ 4943 h 189460"/>
                  <a:gd name="connsiteX0" fmla="*/ 73028 w 224215"/>
                  <a:gd name="connsiteY0" fmla="*/ 1 h 184518"/>
                  <a:gd name="connsiteX1" fmla="*/ 46092 w 224215"/>
                  <a:gd name="connsiteY1" fmla="*/ 37959 h 184518"/>
                  <a:gd name="connsiteX2" fmla="*/ 3 w 224215"/>
                  <a:gd name="connsiteY2" fmla="*/ 57151 h 184518"/>
                  <a:gd name="connsiteX3" fmla="*/ 44453 w 224215"/>
                  <a:gd name="connsiteY3" fmla="*/ 98426 h 184518"/>
                  <a:gd name="connsiteX4" fmla="*/ 111128 w 224215"/>
                  <a:gd name="connsiteY4" fmla="*/ 149226 h 184518"/>
                  <a:gd name="connsiteX5" fmla="*/ 174628 w 224215"/>
                  <a:gd name="connsiteY5" fmla="*/ 184151 h 184518"/>
                  <a:gd name="connsiteX6" fmla="*/ 215903 w 224215"/>
                  <a:gd name="connsiteY6" fmla="*/ 165101 h 184518"/>
                  <a:gd name="connsiteX7" fmla="*/ 219078 w 224215"/>
                  <a:gd name="connsiteY7" fmla="*/ 127001 h 184518"/>
                  <a:gd name="connsiteX8" fmla="*/ 158753 w 224215"/>
                  <a:gd name="connsiteY8" fmla="*/ 69851 h 184518"/>
                  <a:gd name="connsiteX9" fmla="*/ 120653 w 224215"/>
                  <a:gd name="connsiteY9" fmla="*/ 38101 h 184518"/>
                  <a:gd name="connsiteX10" fmla="*/ 73028 w 224215"/>
                  <a:gd name="connsiteY10" fmla="*/ 1 h 184518"/>
                  <a:gd name="connsiteX0" fmla="*/ 75852 w 227039"/>
                  <a:gd name="connsiteY0" fmla="*/ 1 h 184518"/>
                  <a:gd name="connsiteX1" fmla="*/ 48916 w 227039"/>
                  <a:gd name="connsiteY1" fmla="*/ 37959 h 184518"/>
                  <a:gd name="connsiteX2" fmla="*/ 1 w 227039"/>
                  <a:gd name="connsiteY2" fmla="*/ 62802 h 184518"/>
                  <a:gd name="connsiteX3" fmla="*/ 47277 w 227039"/>
                  <a:gd name="connsiteY3" fmla="*/ 98426 h 184518"/>
                  <a:gd name="connsiteX4" fmla="*/ 113952 w 227039"/>
                  <a:gd name="connsiteY4" fmla="*/ 149226 h 184518"/>
                  <a:gd name="connsiteX5" fmla="*/ 177452 w 227039"/>
                  <a:gd name="connsiteY5" fmla="*/ 184151 h 184518"/>
                  <a:gd name="connsiteX6" fmla="*/ 218727 w 227039"/>
                  <a:gd name="connsiteY6" fmla="*/ 165101 h 184518"/>
                  <a:gd name="connsiteX7" fmla="*/ 221902 w 227039"/>
                  <a:gd name="connsiteY7" fmla="*/ 127001 h 184518"/>
                  <a:gd name="connsiteX8" fmla="*/ 161577 w 227039"/>
                  <a:gd name="connsiteY8" fmla="*/ 69851 h 184518"/>
                  <a:gd name="connsiteX9" fmla="*/ 123477 w 227039"/>
                  <a:gd name="connsiteY9" fmla="*/ 38101 h 184518"/>
                  <a:gd name="connsiteX10" fmla="*/ 75852 w 227039"/>
                  <a:gd name="connsiteY10" fmla="*/ 1 h 184518"/>
                  <a:gd name="connsiteX0" fmla="*/ 75919 w 227106"/>
                  <a:gd name="connsiteY0" fmla="*/ 1 h 184518"/>
                  <a:gd name="connsiteX1" fmla="*/ 48983 w 227106"/>
                  <a:gd name="connsiteY1" fmla="*/ 37959 h 184518"/>
                  <a:gd name="connsiteX2" fmla="*/ 68 w 227106"/>
                  <a:gd name="connsiteY2" fmla="*/ 62802 h 184518"/>
                  <a:gd name="connsiteX3" fmla="*/ 47344 w 227106"/>
                  <a:gd name="connsiteY3" fmla="*/ 98426 h 184518"/>
                  <a:gd name="connsiteX4" fmla="*/ 114019 w 227106"/>
                  <a:gd name="connsiteY4" fmla="*/ 149226 h 184518"/>
                  <a:gd name="connsiteX5" fmla="*/ 177519 w 227106"/>
                  <a:gd name="connsiteY5" fmla="*/ 184151 h 184518"/>
                  <a:gd name="connsiteX6" fmla="*/ 218794 w 227106"/>
                  <a:gd name="connsiteY6" fmla="*/ 165101 h 184518"/>
                  <a:gd name="connsiteX7" fmla="*/ 221969 w 227106"/>
                  <a:gd name="connsiteY7" fmla="*/ 127001 h 184518"/>
                  <a:gd name="connsiteX8" fmla="*/ 161644 w 227106"/>
                  <a:gd name="connsiteY8" fmla="*/ 69851 h 184518"/>
                  <a:gd name="connsiteX9" fmla="*/ 123544 w 227106"/>
                  <a:gd name="connsiteY9" fmla="*/ 38101 h 184518"/>
                  <a:gd name="connsiteX10" fmla="*/ 75919 w 227106"/>
                  <a:gd name="connsiteY10" fmla="*/ 1 h 184518"/>
                  <a:gd name="connsiteX0" fmla="*/ 75963 w 227150"/>
                  <a:gd name="connsiteY0" fmla="*/ 1 h 184518"/>
                  <a:gd name="connsiteX1" fmla="*/ 49027 w 227150"/>
                  <a:gd name="connsiteY1" fmla="*/ 37959 h 184518"/>
                  <a:gd name="connsiteX2" fmla="*/ 112 w 227150"/>
                  <a:gd name="connsiteY2" fmla="*/ 62802 h 184518"/>
                  <a:gd name="connsiteX3" fmla="*/ 47388 w 227150"/>
                  <a:gd name="connsiteY3" fmla="*/ 98426 h 184518"/>
                  <a:gd name="connsiteX4" fmla="*/ 114063 w 227150"/>
                  <a:gd name="connsiteY4" fmla="*/ 149226 h 184518"/>
                  <a:gd name="connsiteX5" fmla="*/ 177563 w 227150"/>
                  <a:gd name="connsiteY5" fmla="*/ 184151 h 184518"/>
                  <a:gd name="connsiteX6" fmla="*/ 218838 w 227150"/>
                  <a:gd name="connsiteY6" fmla="*/ 165101 h 184518"/>
                  <a:gd name="connsiteX7" fmla="*/ 222013 w 227150"/>
                  <a:gd name="connsiteY7" fmla="*/ 127001 h 184518"/>
                  <a:gd name="connsiteX8" fmla="*/ 161688 w 227150"/>
                  <a:gd name="connsiteY8" fmla="*/ 69851 h 184518"/>
                  <a:gd name="connsiteX9" fmla="*/ 123588 w 227150"/>
                  <a:gd name="connsiteY9" fmla="*/ 38101 h 184518"/>
                  <a:gd name="connsiteX10" fmla="*/ 75963 w 227150"/>
                  <a:gd name="connsiteY10" fmla="*/ 1 h 184518"/>
                  <a:gd name="connsiteX0" fmla="*/ 75963 w 227150"/>
                  <a:gd name="connsiteY0" fmla="*/ 1 h 184518"/>
                  <a:gd name="connsiteX1" fmla="*/ 49027 w 227150"/>
                  <a:gd name="connsiteY1" fmla="*/ 37959 h 184518"/>
                  <a:gd name="connsiteX2" fmla="*/ 112 w 227150"/>
                  <a:gd name="connsiteY2" fmla="*/ 62802 h 184518"/>
                  <a:gd name="connsiteX3" fmla="*/ 47388 w 227150"/>
                  <a:gd name="connsiteY3" fmla="*/ 98426 h 184518"/>
                  <a:gd name="connsiteX4" fmla="*/ 114063 w 227150"/>
                  <a:gd name="connsiteY4" fmla="*/ 149226 h 184518"/>
                  <a:gd name="connsiteX5" fmla="*/ 177563 w 227150"/>
                  <a:gd name="connsiteY5" fmla="*/ 184151 h 184518"/>
                  <a:gd name="connsiteX6" fmla="*/ 218838 w 227150"/>
                  <a:gd name="connsiteY6" fmla="*/ 165101 h 184518"/>
                  <a:gd name="connsiteX7" fmla="*/ 222013 w 227150"/>
                  <a:gd name="connsiteY7" fmla="*/ 127001 h 184518"/>
                  <a:gd name="connsiteX8" fmla="*/ 161688 w 227150"/>
                  <a:gd name="connsiteY8" fmla="*/ 69851 h 184518"/>
                  <a:gd name="connsiteX9" fmla="*/ 123588 w 227150"/>
                  <a:gd name="connsiteY9" fmla="*/ 38101 h 184518"/>
                  <a:gd name="connsiteX10" fmla="*/ 75963 w 227150"/>
                  <a:gd name="connsiteY10" fmla="*/ 1 h 184518"/>
                  <a:gd name="connsiteX0" fmla="*/ 75963 w 227150"/>
                  <a:gd name="connsiteY0" fmla="*/ 1 h 184460"/>
                  <a:gd name="connsiteX1" fmla="*/ 49027 w 227150"/>
                  <a:gd name="connsiteY1" fmla="*/ 37959 h 184460"/>
                  <a:gd name="connsiteX2" fmla="*/ 112 w 227150"/>
                  <a:gd name="connsiteY2" fmla="*/ 62802 h 184460"/>
                  <a:gd name="connsiteX3" fmla="*/ 47388 w 227150"/>
                  <a:gd name="connsiteY3" fmla="*/ 98426 h 184460"/>
                  <a:gd name="connsiteX4" fmla="*/ 114063 w 227150"/>
                  <a:gd name="connsiteY4" fmla="*/ 149226 h 184460"/>
                  <a:gd name="connsiteX5" fmla="*/ 177563 w 227150"/>
                  <a:gd name="connsiteY5" fmla="*/ 184151 h 184460"/>
                  <a:gd name="connsiteX6" fmla="*/ 218838 w 227150"/>
                  <a:gd name="connsiteY6" fmla="*/ 165101 h 184460"/>
                  <a:gd name="connsiteX7" fmla="*/ 222013 w 227150"/>
                  <a:gd name="connsiteY7" fmla="*/ 127001 h 184460"/>
                  <a:gd name="connsiteX8" fmla="*/ 161688 w 227150"/>
                  <a:gd name="connsiteY8" fmla="*/ 69851 h 184460"/>
                  <a:gd name="connsiteX9" fmla="*/ 123588 w 227150"/>
                  <a:gd name="connsiteY9" fmla="*/ 38101 h 184460"/>
                  <a:gd name="connsiteX10" fmla="*/ 75963 w 227150"/>
                  <a:gd name="connsiteY10" fmla="*/ 1 h 184460"/>
                  <a:gd name="connsiteX0" fmla="*/ 75963 w 227150"/>
                  <a:gd name="connsiteY0" fmla="*/ 1 h 190023"/>
                  <a:gd name="connsiteX1" fmla="*/ 49027 w 227150"/>
                  <a:gd name="connsiteY1" fmla="*/ 37959 h 190023"/>
                  <a:gd name="connsiteX2" fmla="*/ 112 w 227150"/>
                  <a:gd name="connsiteY2" fmla="*/ 62802 h 190023"/>
                  <a:gd name="connsiteX3" fmla="*/ 47388 w 227150"/>
                  <a:gd name="connsiteY3" fmla="*/ 98426 h 190023"/>
                  <a:gd name="connsiteX4" fmla="*/ 114063 w 227150"/>
                  <a:gd name="connsiteY4" fmla="*/ 149226 h 190023"/>
                  <a:gd name="connsiteX5" fmla="*/ 177563 w 227150"/>
                  <a:gd name="connsiteY5" fmla="*/ 189802 h 190023"/>
                  <a:gd name="connsiteX6" fmla="*/ 218838 w 227150"/>
                  <a:gd name="connsiteY6" fmla="*/ 165101 h 190023"/>
                  <a:gd name="connsiteX7" fmla="*/ 222013 w 227150"/>
                  <a:gd name="connsiteY7" fmla="*/ 127001 h 190023"/>
                  <a:gd name="connsiteX8" fmla="*/ 161688 w 227150"/>
                  <a:gd name="connsiteY8" fmla="*/ 69851 h 190023"/>
                  <a:gd name="connsiteX9" fmla="*/ 123588 w 227150"/>
                  <a:gd name="connsiteY9" fmla="*/ 38101 h 190023"/>
                  <a:gd name="connsiteX10" fmla="*/ 75963 w 227150"/>
                  <a:gd name="connsiteY10" fmla="*/ 1 h 190023"/>
                  <a:gd name="connsiteX0" fmla="*/ 75921 w 227108"/>
                  <a:gd name="connsiteY0" fmla="*/ 1 h 189928"/>
                  <a:gd name="connsiteX1" fmla="*/ 48985 w 227108"/>
                  <a:gd name="connsiteY1" fmla="*/ 37959 h 189928"/>
                  <a:gd name="connsiteX2" fmla="*/ 70 w 227108"/>
                  <a:gd name="connsiteY2" fmla="*/ 62802 h 189928"/>
                  <a:gd name="connsiteX3" fmla="*/ 47346 w 227108"/>
                  <a:gd name="connsiteY3" fmla="*/ 98426 h 189928"/>
                  <a:gd name="connsiteX4" fmla="*/ 118260 w 227108"/>
                  <a:gd name="connsiteY4" fmla="*/ 154877 h 189928"/>
                  <a:gd name="connsiteX5" fmla="*/ 177521 w 227108"/>
                  <a:gd name="connsiteY5" fmla="*/ 189802 h 189928"/>
                  <a:gd name="connsiteX6" fmla="*/ 218796 w 227108"/>
                  <a:gd name="connsiteY6" fmla="*/ 165101 h 189928"/>
                  <a:gd name="connsiteX7" fmla="*/ 221971 w 227108"/>
                  <a:gd name="connsiteY7" fmla="*/ 127001 h 189928"/>
                  <a:gd name="connsiteX8" fmla="*/ 161646 w 227108"/>
                  <a:gd name="connsiteY8" fmla="*/ 69851 h 189928"/>
                  <a:gd name="connsiteX9" fmla="*/ 123546 w 227108"/>
                  <a:gd name="connsiteY9" fmla="*/ 38101 h 189928"/>
                  <a:gd name="connsiteX10" fmla="*/ 75921 w 227108"/>
                  <a:gd name="connsiteY10" fmla="*/ 1 h 189928"/>
                  <a:gd name="connsiteX0" fmla="*/ 75921 w 227108"/>
                  <a:gd name="connsiteY0" fmla="*/ 1 h 189928"/>
                  <a:gd name="connsiteX1" fmla="*/ 48985 w 227108"/>
                  <a:gd name="connsiteY1" fmla="*/ 37959 h 189928"/>
                  <a:gd name="connsiteX2" fmla="*/ 70 w 227108"/>
                  <a:gd name="connsiteY2" fmla="*/ 62802 h 189928"/>
                  <a:gd name="connsiteX3" fmla="*/ 47346 w 227108"/>
                  <a:gd name="connsiteY3" fmla="*/ 98426 h 189928"/>
                  <a:gd name="connsiteX4" fmla="*/ 118260 w 227108"/>
                  <a:gd name="connsiteY4" fmla="*/ 154877 h 189928"/>
                  <a:gd name="connsiteX5" fmla="*/ 177521 w 227108"/>
                  <a:gd name="connsiteY5" fmla="*/ 189802 h 189928"/>
                  <a:gd name="connsiteX6" fmla="*/ 218796 w 227108"/>
                  <a:gd name="connsiteY6" fmla="*/ 165101 h 189928"/>
                  <a:gd name="connsiteX7" fmla="*/ 221971 w 227108"/>
                  <a:gd name="connsiteY7" fmla="*/ 127001 h 189928"/>
                  <a:gd name="connsiteX8" fmla="*/ 161646 w 227108"/>
                  <a:gd name="connsiteY8" fmla="*/ 69851 h 189928"/>
                  <a:gd name="connsiteX9" fmla="*/ 123546 w 227108"/>
                  <a:gd name="connsiteY9" fmla="*/ 38101 h 189928"/>
                  <a:gd name="connsiteX10" fmla="*/ 75921 w 227108"/>
                  <a:gd name="connsiteY10" fmla="*/ 1 h 189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7108" h="189928">
                    <a:moveTo>
                      <a:pt x="75921" y="1"/>
                    </a:moveTo>
                    <a:cubicBezTo>
                      <a:pt x="63494" y="-23"/>
                      <a:pt x="61156" y="28434"/>
                      <a:pt x="48985" y="37959"/>
                    </a:cubicBezTo>
                    <a:cubicBezTo>
                      <a:pt x="36814" y="47484"/>
                      <a:pt x="1756" y="47073"/>
                      <a:pt x="70" y="62802"/>
                    </a:cubicBezTo>
                    <a:cubicBezTo>
                      <a:pt x="-1616" y="78531"/>
                      <a:pt x="27648" y="83080"/>
                      <a:pt x="47346" y="98426"/>
                    </a:cubicBezTo>
                    <a:cubicBezTo>
                      <a:pt x="67044" y="113772"/>
                      <a:pt x="99390" y="124107"/>
                      <a:pt x="118260" y="154877"/>
                    </a:cubicBezTo>
                    <a:cubicBezTo>
                      <a:pt x="137130" y="185647"/>
                      <a:pt x="160765" y="188098"/>
                      <a:pt x="177521" y="189802"/>
                    </a:cubicBezTo>
                    <a:cubicBezTo>
                      <a:pt x="194277" y="191506"/>
                      <a:pt x="211388" y="175568"/>
                      <a:pt x="218796" y="165101"/>
                    </a:cubicBezTo>
                    <a:cubicBezTo>
                      <a:pt x="226204" y="154634"/>
                      <a:pt x="231496" y="142876"/>
                      <a:pt x="221971" y="127001"/>
                    </a:cubicBezTo>
                    <a:cubicBezTo>
                      <a:pt x="212446" y="111126"/>
                      <a:pt x="178050" y="84668"/>
                      <a:pt x="161646" y="69851"/>
                    </a:cubicBezTo>
                    <a:cubicBezTo>
                      <a:pt x="145242" y="55034"/>
                      <a:pt x="133071" y="49214"/>
                      <a:pt x="123546" y="38101"/>
                    </a:cubicBezTo>
                    <a:cubicBezTo>
                      <a:pt x="114021" y="26989"/>
                      <a:pt x="88348" y="25"/>
                      <a:pt x="75921" y="1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5E0DFB66-805B-DE41-AFED-03211F4DE612}"/>
                  </a:ext>
                </a:extLst>
              </p:cNvPr>
              <p:cNvSpPr/>
              <p:nvPr/>
            </p:nvSpPr>
            <p:spPr>
              <a:xfrm>
                <a:off x="6558098" y="3436534"/>
                <a:ext cx="267913" cy="279171"/>
              </a:xfrm>
              <a:custGeom>
                <a:avLst/>
                <a:gdLst>
                  <a:gd name="connsiteX0" fmla="*/ 32949 w 180116"/>
                  <a:gd name="connsiteY0" fmla="*/ 6020 h 190048"/>
                  <a:gd name="connsiteX1" fmla="*/ 1199 w 180116"/>
                  <a:gd name="connsiteY1" fmla="*/ 94920 h 190048"/>
                  <a:gd name="connsiteX2" fmla="*/ 74224 w 180116"/>
                  <a:gd name="connsiteY2" fmla="*/ 186995 h 190048"/>
                  <a:gd name="connsiteX3" fmla="*/ 159949 w 180116"/>
                  <a:gd name="connsiteY3" fmla="*/ 161595 h 190048"/>
                  <a:gd name="connsiteX4" fmla="*/ 178999 w 180116"/>
                  <a:gd name="connsiteY4" fmla="*/ 98095 h 190048"/>
                  <a:gd name="connsiteX5" fmla="*/ 137724 w 180116"/>
                  <a:gd name="connsiteY5" fmla="*/ 25070 h 190048"/>
                  <a:gd name="connsiteX6" fmla="*/ 86924 w 180116"/>
                  <a:gd name="connsiteY6" fmla="*/ 9195 h 190048"/>
                  <a:gd name="connsiteX7" fmla="*/ 32949 w 180116"/>
                  <a:gd name="connsiteY7" fmla="*/ 6020 h 190048"/>
                  <a:gd name="connsiteX0" fmla="*/ 33369 w 180536"/>
                  <a:gd name="connsiteY0" fmla="*/ 4094 h 188122"/>
                  <a:gd name="connsiteX1" fmla="*/ 1619 w 180536"/>
                  <a:gd name="connsiteY1" fmla="*/ 92994 h 188122"/>
                  <a:gd name="connsiteX2" fmla="*/ 74644 w 180536"/>
                  <a:gd name="connsiteY2" fmla="*/ 185069 h 188122"/>
                  <a:gd name="connsiteX3" fmla="*/ 160369 w 180536"/>
                  <a:gd name="connsiteY3" fmla="*/ 159669 h 188122"/>
                  <a:gd name="connsiteX4" fmla="*/ 179419 w 180536"/>
                  <a:gd name="connsiteY4" fmla="*/ 96169 h 188122"/>
                  <a:gd name="connsiteX5" fmla="*/ 138144 w 180536"/>
                  <a:gd name="connsiteY5" fmla="*/ 23144 h 188122"/>
                  <a:gd name="connsiteX6" fmla="*/ 33369 w 180536"/>
                  <a:gd name="connsiteY6" fmla="*/ 4094 h 188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36" h="188122">
                    <a:moveTo>
                      <a:pt x="33369" y="4094"/>
                    </a:moveTo>
                    <a:cubicBezTo>
                      <a:pt x="10615" y="15736"/>
                      <a:pt x="-5260" y="62832"/>
                      <a:pt x="1619" y="92994"/>
                    </a:cubicBezTo>
                    <a:cubicBezTo>
                      <a:pt x="8498" y="123156"/>
                      <a:pt x="48186" y="173957"/>
                      <a:pt x="74644" y="185069"/>
                    </a:cubicBezTo>
                    <a:cubicBezTo>
                      <a:pt x="101102" y="196182"/>
                      <a:pt x="142907" y="174486"/>
                      <a:pt x="160369" y="159669"/>
                    </a:cubicBezTo>
                    <a:cubicBezTo>
                      <a:pt x="177831" y="144852"/>
                      <a:pt x="183123" y="118923"/>
                      <a:pt x="179419" y="96169"/>
                    </a:cubicBezTo>
                    <a:cubicBezTo>
                      <a:pt x="175715" y="73415"/>
                      <a:pt x="153490" y="37961"/>
                      <a:pt x="138144" y="23144"/>
                    </a:cubicBezTo>
                    <a:cubicBezTo>
                      <a:pt x="113802" y="7798"/>
                      <a:pt x="56123" y="-7548"/>
                      <a:pt x="33369" y="4094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D5762E23-49B7-0E48-BD68-BFB13BBABD19}"/>
                  </a:ext>
                </a:extLst>
              </p:cNvPr>
              <p:cNvSpPr/>
              <p:nvPr/>
            </p:nvSpPr>
            <p:spPr>
              <a:xfrm>
                <a:off x="6617164" y="3506615"/>
                <a:ext cx="163282" cy="166944"/>
              </a:xfrm>
              <a:custGeom>
                <a:avLst/>
                <a:gdLst>
                  <a:gd name="connsiteX0" fmla="*/ 16227 w 112900"/>
                  <a:gd name="connsiteY0" fmla="*/ 2932 h 110935"/>
                  <a:gd name="connsiteX1" fmla="*/ 3527 w 112900"/>
                  <a:gd name="connsiteY1" fmla="*/ 75957 h 110935"/>
                  <a:gd name="connsiteX2" fmla="*/ 57502 w 112900"/>
                  <a:gd name="connsiteY2" fmla="*/ 110882 h 110935"/>
                  <a:gd name="connsiteX3" fmla="*/ 108302 w 112900"/>
                  <a:gd name="connsiteY3" fmla="*/ 82307 h 110935"/>
                  <a:gd name="connsiteX4" fmla="*/ 105127 w 112900"/>
                  <a:gd name="connsiteY4" fmla="*/ 21982 h 110935"/>
                  <a:gd name="connsiteX5" fmla="*/ 16227 w 112900"/>
                  <a:gd name="connsiteY5" fmla="*/ 2932 h 110935"/>
                  <a:gd name="connsiteX0" fmla="*/ 15791 w 110029"/>
                  <a:gd name="connsiteY0" fmla="*/ 4494 h 112497"/>
                  <a:gd name="connsiteX1" fmla="*/ 3091 w 110029"/>
                  <a:gd name="connsiteY1" fmla="*/ 77519 h 112497"/>
                  <a:gd name="connsiteX2" fmla="*/ 57066 w 110029"/>
                  <a:gd name="connsiteY2" fmla="*/ 112444 h 112497"/>
                  <a:gd name="connsiteX3" fmla="*/ 107866 w 110029"/>
                  <a:gd name="connsiteY3" fmla="*/ 83869 h 112497"/>
                  <a:gd name="connsiteX4" fmla="*/ 91991 w 110029"/>
                  <a:gd name="connsiteY4" fmla="*/ 17194 h 112497"/>
                  <a:gd name="connsiteX5" fmla="*/ 15791 w 110029"/>
                  <a:gd name="connsiteY5" fmla="*/ 4494 h 11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029" h="112497">
                    <a:moveTo>
                      <a:pt x="15791" y="4494"/>
                    </a:moveTo>
                    <a:cubicBezTo>
                      <a:pt x="974" y="14548"/>
                      <a:pt x="-3788" y="59527"/>
                      <a:pt x="3091" y="77519"/>
                    </a:cubicBezTo>
                    <a:cubicBezTo>
                      <a:pt x="9970" y="95511"/>
                      <a:pt x="39604" y="111386"/>
                      <a:pt x="57066" y="112444"/>
                    </a:cubicBezTo>
                    <a:cubicBezTo>
                      <a:pt x="74528" y="113502"/>
                      <a:pt x="99929" y="98686"/>
                      <a:pt x="107866" y="83869"/>
                    </a:cubicBezTo>
                    <a:cubicBezTo>
                      <a:pt x="115804" y="69052"/>
                      <a:pt x="99929" y="32011"/>
                      <a:pt x="91991" y="17194"/>
                    </a:cubicBezTo>
                    <a:cubicBezTo>
                      <a:pt x="84054" y="2377"/>
                      <a:pt x="30608" y="-5560"/>
                      <a:pt x="15791" y="4494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68A4792B-0E52-674E-B112-0EA5956CB27D}"/>
                  </a:ext>
                </a:extLst>
              </p:cNvPr>
              <p:cNvSpPr/>
              <p:nvPr/>
            </p:nvSpPr>
            <p:spPr>
              <a:xfrm>
                <a:off x="7488082" y="1986625"/>
                <a:ext cx="526762" cy="237729"/>
              </a:xfrm>
              <a:custGeom>
                <a:avLst/>
                <a:gdLst>
                  <a:gd name="connsiteX0" fmla="*/ 320565 w 358112"/>
                  <a:gd name="connsiteY0" fmla="*/ 1364 h 174088"/>
                  <a:gd name="connsiteX1" fmla="*/ 106645 w 358112"/>
                  <a:gd name="connsiteY1" fmla="*/ 114615 h 174088"/>
                  <a:gd name="connsiteX2" fmla="*/ 10172 w 358112"/>
                  <a:gd name="connsiteY2" fmla="*/ 148171 h 174088"/>
                  <a:gd name="connsiteX3" fmla="*/ 22756 w 358112"/>
                  <a:gd name="connsiteY3" fmla="*/ 173338 h 174088"/>
                  <a:gd name="connsiteX4" fmla="*/ 186341 w 358112"/>
                  <a:gd name="connsiteY4" fmla="*/ 118809 h 174088"/>
                  <a:gd name="connsiteX5" fmla="*/ 345732 w 358112"/>
                  <a:gd name="connsiteY5" fmla="*/ 55892 h 174088"/>
                  <a:gd name="connsiteX6" fmla="*/ 320565 w 358112"/>
                  <a:gd name="connsiteY6" fmla="*/ 1364 h 174088"/>
                  <a:gd name="connsiteX0" fmla="*/ 320565 w 352587"/>
                  <a:gd name="connsiteY0" fmla="*/ 1110 h 173834"/>
                  <a:gd name="connsiteX1" fmla="*/ 106645 w 352587"/>
                  <a:gd name="connsiteY1" fmla="*/ 114361 h 173834"/>
                  <a:gd name="connsiteX2" fmla="*/ 10172 w 352587"/>
                  <a:gd name="connsiteY2" fmla="*/ 147917 h 173834"/>
                  <a:gd name="connsiteX3" fmla="*/ 22756 w 352587"/>
                  <a:gd name="connsiteY3" fmla="*/ 173084 h 173834"/>
                  <a:gd name="connsiteX4" fmla="*/ 186341 w 352587"/>
                  <a:gd name="connsiteY4" fmla="*/ 118555 h 173834"/>
                  <a:gd name="connsiteX5" fmla="*/ 345732 w 352587"/>
                  <a:gd name="connsiteY5" fmla="*/ 55638 h 173834"/>
                  <a:gd name="connsiteX6" fmla="*/ 320565 w 352587"/>
                  <a:gd name="connsiteY6" fmla="*/ 1110 h 173834"/>
                  <a:gd name="connsiteX0" fmla="*/ 320565 w 348690"/>
                  <a:gd name="connsiteY0" fmla="*/ 29 h 172753"/>
                  <a:gd name="connsiteX1" fmla="*/ 106645 w 348690"/>
                  <a:gd name="connsiteY1" fmla="*/ 113280 h 172753"/>
                  <a:gd name="connsiteX2" fmla="*/ 10172 w 348690"/>
                  <a:gd name="connsiteY2" fmla="*/ 146836 h 172753"/>
                  <a:gd name="connsiteX3" fmla="*/ 22756 w 348690"/>
                  <a:gd name="connsiteY3" fmla="*/ 172003 h 172753"/>
                  <a:gd name="connsiteX4" fmla="*/ 186341 w 348690"/>
                  <a:gd name="connsiteY4" fmla="*/ 117474 h 172753"/>
                  <a:gd name="connsiteX5" fmla="*/ 345732 w 348690"/>
                  <a:gd name="connsiteY5" fmla="*/ 54557 h 172753"/>
                  <a:gd name="connsiteX6" fmla="*/ 320565 w 348690"/>
                  <a:gd name="connsiteY6" fmla="*/ 29 h 172753"/>
                  <a:gd name="connsiteX0" fmla="*/ 324759 w 354964"/>
                  <a:gd name="connsiteY0" fmla="*/ 55 h 160196"/>
                  <a:gd name="connsiteX1" fmla="*/ 106645 w 354964"/>
                  <a:gd name="connsiteY1" fmla="*/ 100723 h 160196"/>
                  <a:gd name="connsiteX2" fmla="*/ 10172 w 354964"/>
                  <a:gd name="connsiteY2" fmla="*/ 134279 h 160196"/>
                  <a:gd name="connsiteX3" fmla="*/ 22756 w 354964"/>
                  <a:gd name="connsiteY3" fmla="*/ 159446 h 160196"/>
                  <a:gd name="connsiteX4" fmla="*/ 186341 w 354964"/>
                  <a:gd name="connsiteY4" fmla="*/ 104917 h 160196"/>
                  <a:gd name="connsiteX5" fmla="*/ 345732 w 354964"/>
                  <a:gd name="connsiteY5" fmla="*/ 42000 h 160196"/>
                  <a:gd name="connsiteX6" fmla="*/ 324759 w 354964"/>
                  <a:gd name="connsiteY6" fmla="*/ 55 h 160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4964" h="160196">
                    <a:moveTo>
                      <a:pt x="324759" y="55"/>
                    </a:moveTo>
                    <a:cubicBezTo>
                      <a:pt x="305883" y="1453"/>
                      <a:pt x="159076" y="78352"/>
                      <a:pt x="106645" y="100723"/>
                    </a:cubicBezTo>
                    <a:cubicBezTo>
                      <a:pt x="54214" y="123094"/>
                      <a:pt x="24153" y="124492"/>
                      <a:pt x="10172" y="134279"/>
                    </a:cubicBezTo>
                    <a:cubicBezTo>
                      <a:pt x="-3809" y="144066"/>
                      <a:pt x="-6605" y="164340"/>
                      <a:pt x="22756" y="159446"/>
                    </a:cubicBezTo>
                    <a:cubicBezTo>
                      <a:pt x="52117" y="154552"/>
                      <a:pt x="132512" y="124491"/>
                      <a:pt x="186341" y="104917"/>
                    </a:cubicBezTo>
                    <a:cubicBezTo>
                      <a:pt x="240170" y="85343"/>
                      <a:pt x="322662" y="59477"/>
                      <a:pt x="345732" y="42000"/>
                    </a:cubicBezTo>
                    <a:cubicBezTo>
                      <a:pt x="368802" y="24523"/>
                      <a:pt x="343635" y="-1343"/>
                      <a:pt x="324759" y="55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0F28C875-BB95-404B-8C80-59015CCABEE6}"/>
                  </a:ext>
                </a:extLst>
              </p:cNvPr>
              <p:cNvSpPr/>
              <p:nvPr/>
            </p:nvSpPr>
            <p:spPr>
              <a:xfrm>
                <a:off x="4772331" y="1647467"/>
                <a:ext cx="3772345" cy="2754973"/>
              </a:xfrm>
              <a:custGeom>
                <a:avLst/>
                <a:gdLst>
                  <a:gd name="connsiteX0" fmla="*/ 0 w 2542032"/>
                  <a:gd name="connsiteY0" fmla="*/ 822960 h 1847088"/>
                  <a:gd name="connsiteX1" fmla="*/ 2075688 w 2542032"/>
                  <a:gd name="connsiteY1" fmla="*/ 0 h 1847088"/>
                  <a:gd name="connsiteX2" fmla="*/ 2542032 w 2542032"/>
                  <a:gd name="connsiteY2" fmla="*/ 1133856 h 1847088"/>
                  <a:gd name="connsiteX3" fmla="*/ 804672 w 2542032"/>
                  <a:gd name="connsiteY3" fmla="*/ 1828800 h 1847088"/>
                  <a:gd name="connsiteX4" fmla="*/ 64008 w 2542032"/>
                  <a:gd name="connsiteY4" fmla="*/ 1847088 h 1847088"/>
                  <a:gd name="connsiteX5" fmla="*/ 0 w 2542032"/>
                  <a:gd name="connsiteY5" fmla="*/ 822960 h 1847088"/>
                  <a:gd name="connsiteX0" fmla="*/ 0 w 2542032"/>
                  <a:gd name="connsiteY0" fmla="*/ 822960 h 1847088"/>
                  <a:gd name="connsiteX1" fmla="*/ 2075688 w 2542032"/>
                  <a:gd name="connsiteY1" fmla="*/ 0 h 1847088"/>
                  <a:gd name="connsiteX2" fmla="*/ 2542032 w 2542032"/>
                  <a:gd name="connsiteY2" fmla="*/ 1133856 h 1847088"/>
                  <a:gd name="connsiteX3" fmla="*/ 804672 w 2542032"/>
                  <a:gd name="connsiteY3" fmla="*/ 1828800 h 1847088"/>
                  <a:gd name="connsiteX4" fmla="*/ 45251 w 2542032"/>
                  <a:gd name="connsiteY4" fmla="*/ 1847088 h 1847088"/>
                  <a:gd name="connsiteX5" fmla="*/ 0 w 2542032"/>
                  <a:gd name="connsiteY5" fmla="*/ 822960 h 1847088"/>
                  <a:gd name="connsiteX0" fmla="*/ 0 w 2542032"/>
                  <a:gd name="connsiteY0" fmla="*/ 822960 h 1851777"/>
                  <a:gd name="connsiteX1" fmla="*/ 2075688 w 2542032"/>
                  <a:gd name="connsiteY1" fmla="*/ 0 h 1851777"/>
                  <a:gd name="connsiteX2" fmla="*/ 2542032 w 2542032"/>
                  <a:gd name="connsiteY2" fmla="*/ 1133856 h 1851777"/>
                  <a:gd name="connsiteX3" fmla="*/ 804672 w 2542032"/>
                  <a:gd name="connsiteY3" fmla="*/ 1828800 h 1851777"/>
                  <a:gd name="connsiteX4" fmla="*/ 35872 w 2542032"/>
                  <a:gd name="connsiteY4" fmla="*/ 1851777 h 1851777"/>
                  <a:gd name="connsiteX5" fmla="*/ 0 w 2542032"/>
                  <a:gd name="connsiteY5" fmla="*/ 822960 h 1851777"/>
                  <a:gd name="connsiteX0" fmla="*/ 0 w 2542032"/>
                  <a:gd name="connsiteY0" fmla="*/ 822960 h 1856466"/>
                  <a:gd name="connsiteX1" fmla="*/ 2075688 w 2542032"/>
                  <a:gd name="connsiteY1" fmla="*/ 0 h 1856466"/>
                  <a:gd name="connsiteX2" fmla="*/ 2542032 w 2542032"/>
                  <a:gd name="connsiteY2" fmla="*/ 1133856 h 1856466"/>
                  <a:gd name="connsiteX3" fmla="*/ 804672 w 2542032"/>
                  <a:gd name="connsiteY3" fmla="*/ 1828800 h 1856466"/>
                  <a:gd name="connsiteX4" fmla="*/ 59319 w 2542032"/>
                  <a:gd name="connsiteY4" fmla="*/ 1856466 h 1856466"/>
                  <a:gd name="connsiteX5" fmla="*/ 0 w 2542032"/>
                  <a:gd name="connsiteY5" fmla="*/ 822960 h 1856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2032" h="1856466">
                    <a:moveTo>
                      <a:pt x="0" y="822960"/>
                    </a:moveTo>
                    <a:lnTo>
                      <a:pt x="2075688" y="0"/>
                    </a:lnTo>
                    <a:lnTo>
                      <a:pt x="2542032" y="1133856"/>
                    </a:lnTo>
                    <a:lnTo>
                      <a:pt x="804672" y="1828800"/>
                    </a:lnTo>
                    <a:lnTo>
                      <a:pt x="59319" y="1856466"/>
                    </a:lnTo>
                    <a:lnTo>
                      <a:pt x="0" y="822960"/>
                    </a:lnTo>
                    <a:close/>
                  </a:path>
                </a:pathLst>
              </a:cu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3F329E8-40CF-8D4A-AF77-84EB694B9539}"/>
                  </a:ext>
                </a:extLst>
              </p:cNvPr>
              <p:cNvSpPr txBox="1"/>
              <p:nvPr/>
            </p:nvSpPr>
            <p:spPr>
              <a:xfrm>
                <a:off x="8455274" y="3436534"/>
                <a:ext cx="34176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5</a:t>
                </a:r>
              </a:p>
              <a:p>
                <a:r>
                  <a:rPr lang="en-US" sz="1200" b="1" dirty="0"/>
                  <a:t>10</a:t>
                </a:r>
              </a:p>
              <a:p>
                <a:r>
                  <a:rPr lang="en-US" sz="1200" b="1" dirty="0"/>
                  <a:t>15</a:t>
                </a:r>
              </a:p>
              <a:p>
                <a:r>
                  <a:rPr lang="en-US" sz="1200" b="1" dirty="0"/>
                  <a:t>20</a:t>
                </a:r>
              </a:p>
              <a:p>
                <a:r>
                  <a:rPr lang="en-US" sz="1200" b="1" dirty="0"/>
                  <a:t>25</a:t>
                </a:r>
              </a:p>
              <a:p>
                <a:r>
                  <a:rPr lang="en-US" sz="1200" b="1" dirty="0"/>
                  <a:t>30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0EEA3ACF-E3BD-0942-9426-E500C9BCBAA4}"/>
                  </a:ext>
                </a:extLst>
              </p:cNvPr>
              <p:cNvCxnSpPr/>
              <p:nvPr/>
            </p:nvCxnSpPr>
            <p:spPr>
              <a:xfrm>
                <a:off x="8235268" y="3580365"/>
                <a:ext cx="27415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486320FC-DEF3-DF47-B81A-BA8D6AF550F3}"/>
                  </a:ext>
                </a:extLst>
              </p:cNvPr>
              <p:cNvCxnSpPr/>
              <p:nvPr/>
            </p:nvCxnSpPr>
            <p:spPr>
              <a:xfrm>
                <a:off x="8235268" y="3756766"/>
                <a:ext cx="274153" cy="0"/>
              </a:xfrm>
              <a:prstGeom prst="line">
                <a:avLst/>
              </a:prstGeom>
              <a:ln w="3810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C16C683-F585-4041-BE11-14EC7729374F}"/>
                  </a:ext>
                </a:extLst>
              </p:cNvPr>
              <p:cNvCxnSpPr/>
              <p:nvPr/>
            </p:nvCxnSpPr>
            <p:spPr>
              <a:xfrm>
                <a:off x="8235268" y="3950075"/>
                <a:ext cx="274153" cy="0"/>
              </a:xfrm>
              <a:prstGeom prst="line">
                <a:avLst/>
              </a:prstGeom>
              <a:ln w="3810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019A7CBD-FE75-BE42-BCA5-2BBC095FF3FB}"/>
                  </a:ext>
                </a:extLst>
              </p:cNvPr>
              <p:cNvCxnSpPr/>
              <p:nvPr/>
            </p:nvCxnSpPr>
            <p:spPr>
              <a:xfrm>
                <a:off x="8235268" y="4134225"/>
                <a:ext cx="274153" cy="0"/>
              </a:xfrm>
              <a:prstGeom prst="line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55C36ADE-1E6E-B448-A61F-6452A71DEB38}"/>
                  </a:ext>
                </a:extLst>
              </p:cNvPr>
              <p:cNvCxnSpPr/>
              <p:nvPr/>
            </p:nvCxnSpPr>
            <p:spPr>
              <a:xfrm>
                <a:off x="8235268" y="4307747"/>
                <a:ext cx="274153" cy="0"/>
              </a:xfrm>
              <a:prstGeom prst="line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7A6BAA63-64AE-7149-82EC-655356193D87}"/>
                  </a:ext>
                </a:extLst>
              </p:cNvPr>
              <p:cNvCxnSpPr/>
              <p:nvPr/>
            </p:nvCxnSpPr>
            <p:spPr>
              <a:xfrm>
                <a:off x="8235268" y="4491897"/>
                <a:ext cx="274153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A8037BE-B0C7-2B45-9751-F531A7E407BA}"/>
                  </a:ext>
                </a:extLst>
              </p:cNvPr>
              <p:cNvSpPr txBox="1"/>
              <p:nvPr/>
            </p:nvSpPr>
            <p:spPr>
              <a:xfrm>
                <a:off x="4639133" y="1318290"/>
                <a:ext cx="9635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err="1">
                    <a:solidFill>
                      <a:schemeClr val="bg1"/>
                    </a:solidFill>
                  </a:rPr>
                  <a:t>Precip</a:t>
                </a:r>
                <a:r>
                  <a:rPr lang="en-US" sz="1200" b="1" dirty="0">
                    <a:solidFill>
                      <a:schemeClr val="bg1"/>
                    </a:solidFill>
                  </a:rPr>
                  <a:t> (mm)</a:t>
                </a:r>
              </a:p>
              <a:p>
                <a:pPr algn="ctr"/>
                <a:r>
                  <a:rPr lang="en-US" sz="1200" b="1" dirty="0">
                    <a:solidFill>
                      <a:schemeClr val="bg1"/>
                    </a:solidFill>
                  </a:rPr>
                  <a:t>5 Dec 1972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9725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Key Factors</a:t>
            </a:r>
          </a:p>
        </p:txBody>
      </p:sp>
    </p:spTree>
    <p:extLst>
      <p:ext uri="{BB962C8B-B14F-4D97-AF65-F5344CB8AC3E}">
        <p14:creationId xmlns:p14="http://schemas.microsoft.com/office/powerpoint/2010/main" val="41112646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Impacts on Precipitation</a:t>
            </a:r>
          </a:p>
        </p:txBody>
      </p:sp>
    </p:spTree>
    <p:extLst>
      <p:ext uri="{BB962C8B-B14F-4D97-AF65-F5344CB8AC3E}">
        <p14:creationId xmlns:p14="http://schemas.microsoft.com/office/powerpoint/2010/main" val="13809260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891" y="2382128"/>
            <a:ext cx="84882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What synoptic patterns and physical mechanisms would yield:</a:t>
            </a:r>
          </a:p>
          <a:p>
            <a:pPr algn="ctr"/>
            <a:endParaRPr lang="en-US" sz="2400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a. Large orographic enhancement</a:t>
            </a:r>
          </a:p>
          <a:p>
            <a:pPr algn="ctr"/>
            <a:endParaRPr lang="en-US" sz="2400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sz="2400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b. Small orographic enhancement (or more lowland than mountain precipitation) </a:t>
            </a:r>
          </a:p>
        </p:txBody>
      </p:sp>
    </p:spTree>
    <p:extLst>
      <p:ext uri="{BB962C8B-B14F-4D97-AF65-F5344CB8AC3E}">
        <p14:creationId xmlns:p14="http://schemas.microsoft.com/office/powerpoint/2010/main" val="10515070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4F208-587C-E249-8236-D2FB06A7C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Orographic Ratio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ABC4F3-DC48-9D4D-8215-3FD70CB1F4B8}"/>
              </a:ext>
            </a:extLst>
          </p:cNvPr>
          <p:cNvGrpSpPr/>
          <p:nvPr/>
        </p:nvGrpSpPr>
        <p:grpSpPr>
          <a:xfrm>
            <a:off x="1704181" y="1417638"/>
            <a:ext cx="5735637" cy="2889058"/>
            <a:chOff x="1363663" y="1434241"/>
            <a:chExt cx="5735637" cy="2889058"/>
          </a:xfrm>
        </p:grpSpPr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AA3C6E7E-F0F0-1E48-973C-07080FB9E5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2788" y="3124046"/>
              <a:ext cx="5116512" cy="1152525"/>
              <a:chOff x="398" y="1810"/>
              <a:chExt cx="4567" cy="349"/>
            </a:xfrm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4B4DC101-985C-144C-9C2E-031CEEB85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" y="1810"/>
                <a:ext cx="2283" cy="349"/>
              </a:xfrm>
              <a:custGeom>
                <a:avLst/>
                <a:gdLst>
                  <a:gd name="T0" fmla="*/ 0 w 2283"/>
                  <a:gd name="T1" fmla="*/ 343 h 349"/>
                  <a:gd name="T2" fmla="*/ 994 w 2283"/>
                  <a:gd name="T3" fmla="*/ 343 h 349"/>
                  <a:gd name="T4" fmla="*/ 1542 w 2283"/>
                  <a:gd name="T5" fmla="*/ 309 h 349"/>
                  <a:gd name="T6" fmla="*/ 1899 w 2283"/>
                  <a:gd name="T7" fmla="*/ 179 h 349"/>
                  <a:gd name="T8" fmla="*/ 2105 w 2283"/>
                  <a:gd name="T9" fmla="*/ 42 h 349"/>
                  <a:gd name="T10" fmla="*/ 2283 w 2283"/>
                  <a:gd name="T11" fmla="*/ 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83" h="349">
                    <a:moveTo>
                      <a:pt x="0" y="343"/>
                    </a:moveTo>
                    <a:cubicBezTo>
                      <a:pt x="368" y="346"/>
                      <a:pt x="737" y="349"/>
                      <a:pt x="994" y="343"/>
                    </a:cubicBezTo>
                    <a:cubicBezTo>
                      <a:pt x="1251" y="337"/>
                      <a:pt x="1391" y="336"/>
                      <a:pt x="1542" y="309"/>
                    </a:cubicBezTo>
                    <a:cubicBezTo>
                      <a:pt x="1693" y="282"/>
                      <a:pt x="1805" y="223"/>
                      <a:pt x="1899" y="179"/>
                    </a:cubicBezTo>
                    <a:cubicBezTo>
                      <a:pt x="1993" y="135"/>
                      <a:pt x="2041" y="72"/>
                      <a:pt x="2105" y="42"/>
                    </a:cubicBezTo>
                    <a:cubicBezTo>
                      <a:pt x="2169" y="12"/>
                      <a:pt x="2226" y="6"/>
                      <a:pt x="2283" y="0"/>
                    </a:cubicBezTo>
                  </a:path>
                </a:pathLst>
              </a:custGeom>
              <a:noFill/>
              <a:ln w="31750" cap="sq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2668A30C-A8F3-9241-B926-20D82706042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82" y="1810"/>
                <a:ext cx="2283" cy="349"/>
              </a:xfrm>
              <a:custGeom>
                <a:avLst/>
                <a:gdLst>
                  <a:gd name="T0" fmla="*/ 0 w 2283"/>
                  <a:gd name="T1" fmla="*/ 343 h 349"/>
                  <a:gd name="T2" fmla="*/ 994 w 2283"/>
                  <a:gd name="T3" fmla="*/ 343 h 349"/>
                  <a:gd name="T4" fmla="*/ 1542 w 2283"/>
                  <a:gd name="T5" fmla="*/ 309 h 349"/>
                  <a:gd name="T6" fmla="*/ 1899 w 2283"/>
                  <a:gd name="T7" fmla="*/ 179 h 349"/>
                  <a:gd name="T8" fmla="*/ 2105 w 2283"/>
                  <a:gd name="T9" fmla="*/ 42 h 349"/>
                  <a:gd name="T10" fmla="*/ 2283 w 2283"/>
                  <a:gd name="T11" fmla="*/ 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83" h="349">
                    <a:moveTo>
                      <a:pt x="0" y="343"/>
                    </a:moveTo>
                    <a:cubicBezTo>
                      <a:pt x="368" y="346"/>
                      <a:pt x="737" y="349"/>
                      <a:pt x="994" y="343"/>
                    </a:cubicBezTo>
                    <a:cubicBezTo>
                      <a:pt x="1251" y="337"/>
                      <a:pt x="1391" y="336"/>
                      <a:pt x="1542" y="309"/>
                    </a:cubicBezTo>
                    <a:cubicBezTo>
                      <a:pt x="1693" y="282"/>
                      <a:pt x="1805" y="223"/>
                      <a:pt x="1899" y="179"/>
                    </a:cubicBezTo>
                    <a:cubicBezTo>
                      <a:pt x="1993" y="135"/>
                      <a:pt x="2041" y="72"/>
                      <a:pt x="2105" y="42"/>
                    </a:cubicBezTo>
                    <a:cubicBezTo>
                      <a:pt x="2169" y="12"/>
                      <a:pt x="2226" y="6"/>
                      <a:pt x="2283" y="0"/>
                    </a:cubicBezTo>
                  </a:path>
                </a:pathLst>
              </a:custGeom>
              <a:noFill/>
              <a:ln w="31750" cap="sq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9B15CA9A-1D4C-5B46-972F-F41734EEA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2638" y="2489929"/>
              <a:ext cx="2135187" cy="625475"/>
            </a:xfrm>
            <a:custGeom>
              <a:avLst/>
              <a:gdLst>
                <a:gd name="T0" fmla="*/ 19 w 1345"/>
                <a:gd name="T1" fmla="*/ 686 h 785"/>
                <a:gd name="T2" fmla="*/ 211 w 1345"/>
                <a:gd name="T3" fmla="*/ 322 h 785"/>
                <a:gd name="T4" fmla="*/ 492 w 1345"/>
                <a:gd name="T5" fmla="*/ 69 h 785"/>
                <a:gd name="T6" fmla="*/ 890 w 1345"/>
                <a:gd name="T7" fmla="*/ 14 h 785"/>
                <a:gd name="T8" fmla="*/ 1157 w 1345"/>
                <a:gd name="T9" fmla="*/ 151 h 785"/>
                <a:gd name="T10" fmla="*/ 1342 w 1345"/>
                <a:gd name="T11" fmla="*/ 377 h 785"/>
                <a:gd name="T12" fmla="*/ 1178 w 1345"/>
                <a:gd name="T13" fmla="*/ 604 h 785"/>
                <a:gd name="T14" fmla="*/ 931 w 1345"/>
                <a:gd name="T15" fmla="*/ 748 h 785"/>
                <a:gd name="T16" fmla="*/ 568 w 1345"/>
                <a:gd name="T17" fmla="*/ 782 h 785"/>
                <a:gd name="T18" fmla="*/ 94 w 1345"/>
                <a:gd name="T19" fmla="*/ 768 h 785"/>
                <a:gd name="T20" fmla="*/ 19 w 1345"/>
                <a:gd name="T21" fmla="*/ 686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5" h="785">
                  <a:moveTo>
                    <a:pt x="19" y="686"/>
                  </a:moveTo>
                  <a:cubicBezTo>
                    <a:pt x="38" y="612"/>
                    <a:pt x="132" y="425"/>
                    <a:pt x="211" y="322"/>
                  </a:cubicBezTo>
                  <a:cubicBezTo>
                    <a:pt x="290" y="219"/>
                    <a:pt x="379" y="120"/>
                    <a:pt x="492" y="69"/>
                  </a:cubicBezTo>
                  <a:cubicBezTo>
                    <a:pt x="605" y="18"/>
                    <a:pt x="779" y="0"/>
                    <a:pt x="890" y="14"/>
                  </a:cubicBezTo>
                  <a:cubicBezTo>
                    <a:pt x="1001" y="28"/>
                    <a:pt x="1082" y="90"/>
                    <a:pt x="1157" y="151"/>
                  </a:cubicBezTo>
                  <a:cubicBezTo>
                    <a:pt x="1232" y="212"/>
                    <a:pt x="1339" y="302"/>
                    <a:pt x="1342" y="377"/>
                  </a:cubicBezTo>
                  <a:cubicBezTo>
                    <a:pt x="1345" y="452"/>
                    <a:pt x="1246" y="542"/>
                    <a:pt x="1178" y="604"/>
                  </a:cubicBezTo>
                  <a:cubicBezTo>
                    <a:pt x="1110" y="666"/>
                    <a:pt x="1033" y="718"/>
                    <a:pt x="931" y="748"/>
                  </a:cubicBezTo>
                  <a:cubicBezTo>
                    <a:pt x="829" y="778"/>
                    <a:pt x="707" y="779"/>
                    <a:pt x="568" y="782"/>
                  </a:cubicBezTo>
                  <a:cubicBezTo>
                    <a:pt x="429" y="785"/>
                    <a:pt x="183" y="779"/>
                    <a:pt x="94" y="768"/>
                  </a:cubicBezTo>
                  <a:cubicBezTo>
                    <a:pt x="5" y="757"/>
                    <a:pt x="0" y="760"/>
                    <a:pt x="19" y="686"/>
                  </a:cubicBezTo>
                  <a:close/>
                </a:path>
              </a:pathLst>
            </a:custGeom>
            <a:solidFill>
              <a:srgbClr val="969696">
                <a:alpha val="50000"/>
              </a:srgbClr>
            </a:solidFill>
            <a:ln w="12700" cap="sq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A4D25EC-4DB2-9B4B-964E-9BA66C377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3888" y="2178779"/>
              <a:ext cx="3222625" cy="1373187"/>
            </a:xfrm>
            <a:custGeom>
              <a:avLst/>
              <a:gdLst>
                <a:gd name="T0" fmla="*/ 0 w 2030"/>
                <a:gd name="T1" fmla="*/ 847 h 865"/>
                <a:gd name="T2" fmla="*/ 610 w 2030"/>
                <a:gd name="T3" fmla="*/ 847 h 865"/>
                <a:gd name="T4" fmla="*/ 1042 w 2030"/>
                <a:gd name="T5" fmla="*/ 738 h 865"/>
                <a:gd name="T6" fmla="*/ 1330 w 2030"/>
                <a:gd name="T7" fmla="*/ 347 h 865"/>
                <a:gd name="T8" fmla="*/ 1605 w 2030"/>
                <a:gd name="T9" fmla="*/ 45 h 865"/>
                <a:gd name="T10" fmla="*/ 1858 w 2030"/>
                <a:gd name="T11" fmla="*/ 79 h 865"/>
                <a:gd name="T12" fmla="*/ 2030 w 2030"/>
                <a:gd name="T13" fmla="*/ 25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30" h="865">
                  <a:moveTo>
                    <a:pt x="0" y="847"/>
                  </a:moveTo>
                  <a:cubicBezTo>
                    <a:pt x="218" y="856"/>
                    <a:pt x="436" y="865"/>
                    <a:pt x="610" y="847"/>
                  </a:cubicBezTo>
                  <a:cubicBezTo>
                    <a:pt x="784" y="829"/>
                    <a:pt x="922" y="821"/>
                    <a:pt x="1042" y="738"/>
                  </a:cubicBezTo>
                  <a:cubicBezTo>
                    <a:pt x="1162" y="655"/>
                    <a:pt x="1236" y="462"/>
                    <a:pt x="1330" y="347"/>
                  </a:cubicBezTo>
                  <a:cubicBezTo>
                    <a:pt x="1424" y="232"/>
                    <a:pt x="1517" y="90"/>
                    <a:pt x="1605" y="45"/>
                  </a:cubicBezTo>
                  <a:cubicBezTo>
                    <a:pt x="1693" y="0"/>
                    <a:pt x="1787" y="45"/>
                    <a:pt x="1858" y="79"/>
                  </a:cubicBezTo>
                  <a:cubicBezTo>
                    <a:pt x="1929" y="113"/>
                    <a:pt x="1979" y="182"/>
                    <a:pt x="2030" y="251"/>
                  </a:cubicBezTo>
                </a:path>
              </a:pathLst>
            </a:custGeom>
            <a:noFill/>
            <a:ln w="31750" cap="sq" cmpd="sng">
              <a:solidFill>
                <a:srgbClr val="FF33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9">
              <a:extLst>
                <a:ext uri="{FF2B5EF4-FFF2-40B4-BE49-F238E27FC236}">
                  <a16:creationId xmlns:a16="http://schemas.microsoft.com/office/drawing/2014/main" id="{0664BCAD-3E8F-6E4F-A425-57303E5B7D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5738" y="2882041"/>
              <a:ext cx="130175" cy="620713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10">
              <a:extLst>
                <a:ext uri="{FF2B5EF4-FFF2-40B4-BE49-F238E27FC236}">
                  <a16:creationId xmlns:a16="http://schemas.microsoft.com/office/drawing/2014/main" id="{1ECC27D4-0924-CE41-8C0A-32B937C2AC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9250" y="2870929"/>
              <a:ext cx="130175" cy="620712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11">
              <a:extLst>
                <a:ext uri="{FF2B5EF4-FFF2-40B4-BE49-F238E27FC236}">
                  <a16:creationId xmlns:a16="http://schemas.microsoft.com/office/drawing/2014/main" id="{1F36B4F5-07DC-FD4E-8CE7-AE908AA67E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1650" y="2902679"/>
              <a:ext cx="130175" cy="620712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12">
              <a:extLst>
                <a:ext uri="{FF2B5EF4-FFF2-40B4-BE49-F238E27FC236}">
                  <a16:creationId xmlns:a16="http://schemas.microsoft.com/office/drawing/2014/main" id="{15E8A7A6-2342-D045-81F4-C9CFB0C637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050" y="2839179"/>
              <a:ext cx="130175" cy="620712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13">
              <a:extLst>
                <a:ext uri="{FF2B5EF4-FFF2-40B4-BE49-F238E27FC236}">
                  <a16:creationId xmlns:a16="http://schemas.microsoft.com/office/drawing/2014/main" id="{E025525C-CD52-194E-B2E2-5A3713140B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2013" y="2947129"/>
              <a:ext cx="130175" cy="620712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14">
              <a:extLst>
                <a:ext uri="{FF2B5EF4-FFF2-40B4-BE49-F238E27FC236}">
                  <a16:creationId xmlns:a16="http://schemas.microsoft.com/office/drawing/2014/main" id="{B56A9472-F6AC-0F4C-B2D9-9CF6A20DD7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5050" y="2924904"/>
              <a:ext cx="130175" cy="620712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15">
              <a:extLst>
                <a:ext uri="{FF2B5EF4-FFF2-40B4-BE49-F238E27FC236}">
                  <a16:creationId xmlns:a16="http://schemas.microsoft.com/office/drawing/2014/main" id="{8E15AA56-AAA1-8249-A5B7-A69011D072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8513" y="2043841"/>
              <a:ext cx="369887" cy="1624013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492373F6-214E-D44E-93E1-D81C02897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663" y="1434241"/>
              <a:ext cx="5389562" cy="625475"/>
            </a:xfrm>
            <a:custGeom>
              <a:avLst/>
              <a:gdLst>
                <a:gd name="T0" fmla="*/ 19 w 1345"/>
                <a:gd name="T1" fmla="*/ 686 h 785"/>
                <a:gd name="T2" fmla="*/ 211 w 1345"/>
                <a:gd name="T3" fmla="*/ 322 h 785"/>
                <a:gd name="T4" fmla="*/ 492 w 1345"/>
                <a:gd name="T5" fmla="*/ 69 h 785"/>
                <a:gd name="T6" fmla="*/ 890 w 1345"/>
                <a:gd name="T7" fmla="*/ 14 h 785"/>
                <a:gd name="T8" fmla="*/ 1157 w 1345"/>
                <a:gd name="T9" fmla="*/ 151 h 785"/>
                <a:gd name="T10" fmla="*/ 1342 w 1345"/>
                <a:gd name="T11" fmla="*/ 377 h 785"/>
                <a:gd name="T12" fmla="*/ 1178 w 1345"/>
                <a:gd name="T13" fmla="*/ 604 h 785"/>
                <a:gd name="T14" fmla="*/ 931 w 1345"/>
                <a:gd name="T15" fmla="*/ 748 h 785"/>
                <a:gd name="T16" fmla="*/ 568 w 1345"/>
                <a:gd name="T17" fmla="*/ 782 h 785"/>
                <a:gd name="T18" fmla="*/ 94 w 1345"/>
                <a:gd name="T19" fmla="*/ 768 h 785"/>
                <a:gd name="T20" fmla="*/ 19 w 1345"/>
                <a:gd name="T21" fmla="*/ 686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5" h="785">
                  <a:moveTo>
                    <a:pt x="19" y="686"/>
                  </a:moveTo>
                  <a:cubicBezTo>
                    <a:pt x="38" y="612"/>
                    <a:pt x="132" y="425"/>
                    <a:pt x="211" y="322"/>
                  </a:cubicBezTo>
                  <a:cubicBezTo>
                    <a:pt x="290" y="219"/>
                    <a:pt x="379" y="120"/>
                    <a:pt x="492" y="69"/>
                  </a:cubicBezTo>
                  <a:cubicBezTo>
                    <a:pt x="605" y="18"/>
                    <a:pt x="779" y="0"/>
                    <a:pt x="890" y="14"/>
                  </a:cubicBezTo>
                  <a:cubicBezTo>
                    <a:pt x="1001" y="28"/>
                    <a:pt x="1082" y="90"/>
                    <a:pt x="1157" y="151"/>
                  </a:cubicBezTo>
                  <a:cubicBezTo>
                    <a:pt x="1232" y="212"/>
                    <a:pt x="1339" y="302"/>
                    <a:pt x="1342" y="377"/>
                  </a:cubicBezTo>
                  <a:cubicBezTo>
                    <a:pt x="1345" y="452"/>
                    <a:pt x="1246" y="542"/>
                    <a:pt x="1178" y="604"/>
                  </a:cubicBezTo>
                  <a:cubicBezTo>
                    <a:pt x="1110" y="666"/>
                    <a:pt x="1033" y="718"/>
                    <a:pt x="931" y="748"/>
                  </a:cubicBezTo>
                  <a:cubicBezTo>
                    <a:pt x="829" y="778"/>
                    <a:pt x="707" y="779"/>
                    <a:pt x="568" y="782"/>
                  </a:cubicBezTo>
                  <a:cubicBezTo>
                    <a:pt x="429" y="785"/>
                    <a:pt x="183" y="779"/>
                    <a:pt x="94" y="768"/>
                  </a:cubicBezTo>
                  <a:cubicBezTo>
                    <a:pt x="5" y="757"/>
                    <a:pt x="0" y="760"/>
                    <a:pt x="19" y="686"/>
                  </a:cubicBezTo>
                  <a:close/>
                </a:path>
              </a:pathLst>
            </a:custGeom>
            <a:solidFill>
              <a:srgbClr val="969696">
                <a:alpha val="50000"/>
              </a:srgbClr>
            </a:solidFill>
            <a:ln w="12700" cap="sq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7">
              <a:extLst>
                <a:ext uri="{FF2B5EF4-FFF2-40B4-BE49-F238E27FC236}">
                  <a16:creationId xmlns:a16="http://schemas.microsoft.com/office/drawing/2014/main" id="{F4C4ABFB-33A6-4B40-8F72-BA002B134B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1550" y="2021616"/>
              <a:ext cx="369888" cy="1624013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8">
              <a:extLst>
                <a:ext uri="{FF2B5EF4-FFF2-40B4-BE49-F238E27FC236}">
                  <a16:creationId xmlns:a16="http://schemas.microsoft.com/office/drawing/2014/main" id="{843B4540-1E53-8D49-984F-5C30493732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3313" y="1988279"/>
              <a:ext cx="369887" cy="1624012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9">
              <a:extLst>
                <a:ext uri="{FF2B5EF4-FFF2-40B4-BE49-F238E27FC236}">
                  <a16:creationId xmlns:a16="http://schemas.microsoft.com/office/drawing/2014/main" id="{42E66306-770B-DF4D-B098-CE08C7B87C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5713" y="1956529"/>
              <a:ext cx="369887" cy="1624012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20">
              <a:extLst>
                <a:ext uri="{FF2B5EF4-FFF2-40B4-BE49-F238E27FC236}">
                  <a16:creationId xmlns:a16="http://schemas.microsoft.com/office/drawing/2014/main" id="{D86F97E2-2973-4D46-B907-B85651914C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7475" y="1835879"/>
              <a:ext cx="369888" cy="1624012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21">
              <a:extLst>
                <a:ext uri="{FF2B5EF4-FFF2-40B4-BE49-F238E27FC236}">
                  <a16:creationId xmlns:a16="http://schemas.microsoft.com/office/drawing/2014/main" id="{57ECDC7C-203E-8640-B863-871B724330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6675" y="2043841"/>
              <a:ext cx="293688" cy="1285875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22">
              <a:extLst>
                <a:ext uri="{FF2B5EF4-FFF2-40B4-BE49-F238E27FC236}">
                  <a16:creationId xmlns:a16="http://schemas.microsoft.com/office/drawing/2014/main" id="{6989556C-6010-F74E-B3E4-20583302F2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2588" y="2021616"/>
              <a:ext cx="293687" cy="1285875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23">
              <a:extLst>
                <a:ext uri="{FF2B5EF4-FFF2-40B4-BE49-F238E27FC236}">
                  <a16:creationId xmlns:a16="http://schemas.microsoft.com/office/drawing/2014/main" id="{3C28A186-6155-7844-8916-3DAE36B600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9613" y="1902554"/>
              <a:ext cx="293687" cy="1285875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24">
              <a:extLst>
                <a:ext uri="{FF2B5EF4-FFF2-40B4-BE49-F238E27FC236}">
                  <a16:creationId xmlns:a16="http://schemas.microsoft.com/office/drawing/2014/main" id="{6BBA8BDD-6EB8-DF40-B950-DAE6BA4D44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1300" y="2010504"/>
              <a:ext cx="293688" cy="1285875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25">
              <a:extLst>
                <a:ext uri="{FF2B5EF4-FFF2-40B4-BE49-F238E27FC236}">
                  <a16:creationId xmlns:a16="http://schemas.microsoft.com/office/drawing/2014/main" id="{0619AE64-D188-9740-91F7-C88464FD46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6100" y="1956529"/>
              <a:ext cx="293688" cy="1285875"/>
            </a:xfrm>
            <a:prstGeom prst="line">
              <a:avLst/>
            </a:prstGeom>
            <a:noFill/>
            <a:ln w="12700" cap="sq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F0AC6DF-9C8A-5447-B39A-4A057605D938}"/>
                </a:ext>
              </a:extLst>
            </p:cNvPr>
            <p:cNvSpPr/>
            <p:nvPr/>
          </p:nvSpPr>
          <p:spPr>
            <a:xfrm>
              <a:off x="4419950" y="3023407"/>
              <a:ext cx="212652" cy="2126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33617E4-6E5E-9740-9E36-95C0561AA179}"/>
                </a:ext>
              </a:extLst>
            </p:cNvPr>
            <p:cNvSpPr/>
            <p:nvPr/>
          </p:nvSpPr>
          <p:spPr>
            <a:xfrm>
              <a:off x="3022194" y="4110648"/>
              <a:ext cx="212652" cy="2126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4C62AF-2182-C841-9001-87B59AB580CD}"/>
                </a:ext>
              </a:extLst>
            </p:cNvPr>
            <p:cNvSpPr txBox="1"/>
            <p:nvPr/>
          </p:nvSpPr>
          <p:spPr>
            <a:xfrm>
              <a:off x="4540782" y="2727487"/>
              <a:ext cx="14091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Mountain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805F555-2A42-D946-A1C7-A4C82713D49D}"/>
                </a:ext>
              </a:extLst>
            </p:cNvPr>
            <p:cNvSpPr txBox="1"/>
            <p:nvPr/>
          </p:nvSpPr>
          <p:spPr>
            <a:xfrm>
              <a:off x="1886780" y="3764871"/>
              <a:ext cx="12366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Lowland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52049CF-F972-8042-9B68-4A4C87C8818A}"/>
              </a:ext>
            </a:extLst>
          </p:cNvPr>
          <p:cNvSpPr txBox="1"/>
          <p:nvPr/>
        </p:nvSpPr>
        <p:spPr>
          <a:xfrm>
            <a:off x="525653" y="5420678"/>
            <a:ext cx="117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OR =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1F8F54-FC66-C148-A683-4DCD77C40CFE}"/>
              </a:ext>
            </a:extLst>
          </p:cNvPr>
          <p:cNvSpPr txBox="1"/>
          <p:nvPr/>
        </p:nvSpPr>
        <p:spPr>
          <a:xfrm>
            <a:off x="1663214" y="5205235"/>
            <a:ext cx="72455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Mountain Precipitation (Water Equivalent)</a:t>
            </a:r>
          </a:p>
          <a:p>
            <a:pPr algn="ctr"/>
            <a:r>
              <a:rPr lang="en-US" sz="3200" dirty="0"/>
              <a:t>Lowland Precipitation (Water Equivalent)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659010B-BDBF-0F4D-8FC7-C1DBA5038B98}"/>
              </a:ext>
            </a:extLst>
          </p:cNvPr>
          <p:cNvCxnSpPr>
            <a:stCxn id="42" idx="1"/>
            <a:endCxn id="42" idx="3"/>
          </p:cNvCxnSpPr>
          <p:nvPr/>
        </p:nvCxnSpPr>
        <p:spPr>
          <a:xfrm>
            <a:off x="1663214" y="5743844"/>
            <a:ext cx="72455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0674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Orographic Ratio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Favoring Large OR</a:t>
            </a:r>
          </a:p>
          <a:p>
            <a:pPr lvl="1"/>
            <a:r>
              <a:rPr lang="en-US" dirty="0"/>
              <a:t>Flow over barrier</a:t>
            </a:r>
          </a:p>
          <a:p>
            <a:pPr lvl="1"/>
            <a:r>
              <a:rPr lang="en-US" dirty="0"/>
              <a:t>Strong cross-barrier flow</a:t>
            </a:r>
          </a:p>
          <a:p>
            <a:pPr lvl="1"/>
            <a:r>
              <a:rPr lang="en-US" dirty="0"/>
              <a:t>Sub-cloud sublimation &amp; evaporation </a:t>
            </a:r>
          </a:p>
          <a:p>
            <a:pPr lvl="1"/>
            <a:r>
              <a:rPr lang="en-US" dirty="0"/>
              <a:t>Weak frontal/synoptic forcing</a:t>
            </a:r>
          </a:p>
          <a:p>
            <a:pPr lvl="1"/>
            <a:r>
              <a:rPr lang="en-US" dirty="0"/>
              <a:t>Potential instability release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Favoring Small OR</a:t>
            </a:r>
          </a:p>
          <a:p>
            <a:pPr lvl="1"/>
            <a:r>
              <a:rPr lang="en-US" dirty="0"/>
              <a:t>Flow around/along barrier</a:t>
            </a:r>
          </a:p>
          <a:p>
            <a:pPr lvl="1"/>
            <a:r>
              <a:rPr lang="en-US" dirty="0"/>
              <a:t>Weak cross-barrier flow</a:t>
            </a:r>
          </a:p>
          <a:p>
            <a:pPr lvl="1"/>
            <a:r>
              <a:rPr lang="en-US" dirty="0"/>
              <a:t>Shallow, moist airflow toward barrier</a:t>
            </a:r>
          </a:p>
          <a:p>
            <a:pPr lvl="1"/>
            <a:r>
              <a:rPr lang="en-US" dirty="0"/>
              <a:t>Strong frontal/synoptic forcing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28654" y="5941497"/>
            <a:ext cx="7689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*Interactions between these factors create a wide spectrum of possibilities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5B23D2-043A-9740-AC84-0E86A49AC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2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Orographic Ratio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2136775"/>
            <a:ext cx="21780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2471738" y="5245100"/>
            <a:ext cx="20637" cy="4810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987550" y="5729288"/>
            <a:ext cx="873125" cy="3794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OR&lt;1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822825" y="5624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1463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Neiman et al. (2002)</a:t>
            </a:r>
          </a:p>
        </p:txBody>
      </p:sp>
      <p:graphicFrame>
        <p:nvGraphicFramePr>
          <p:cNvPr id="12" name="Object 3"/>
          <p:cNvGraphicFramePr>
            <a:graphicFrameLocks noChangeAspect="1"/>
          </p:cNvGraphicFramePr>
          <p:nvPr>
            <p:extLst/>
          </p:nvPr>
        </p:nvGraphicFramePr>
        <p:xfrm>
          <a:off x="-1588" y="1381125"/>
          <a:ext cx="7731126" cy="469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Chart" r:id="rId4" imgW="8775700" imgH="5334000" progId="MSGraph.Chart.8">
                  <p:embed followColorScheme="full"/>
                </p:oleObj>
              </mc:Choice>
              <mc:Fallback>
                <p:oleObj name="Chart" r:id="rId4" imgW="8775700" imgH="5334000" progId="MSGraph.Chart.8">
                  <p:embed followColorScheme="full"/>
                  <p:pic>
                    <p:nvPicPr>
                      <p:cNvPr id="1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88" y="1381125"/>
                        <a:ext cx="7731126" cy="469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99776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Unblocked </a:t>
            </a:r>
            <a:r>
              <a:rPr lang="en-US" dirty="0" err="1"/>
              <a:t>Precip</a:t>
            </a:r>
            <a:r>
              <a:rPr lang="en-US" dirty="0"/>
              <a:t> Rates</a:t>
            </a:r>
          </a:p>
        </p:txBody>
      </p:sp>
      <p:pic>
        <p:nvPicPr>
          <p:cNvPr id="798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55"/>
          <a:stretch>
            <a:fillRect/>
          </a:stretch>
        </p:blipFill>
        <p:spPr bwMode="auto">
          <a:xfrm>
            <a:off x="635155" y="1757363"/>
            <a:ext cx="3694113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98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52" b="29671"/>
          <a:stretch>
            <a:fillRect/>
          </a:stretch>
        </p:blipFill>
        <p:spPr bwMode="auto">
          <a:xfrm>
            <a:off x="4806614" y="1333290"/>
            <a:ext cx="3381444" cy="5224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9886" name="Line 14"/>
          <p:cNvSpPr>
            <a:spLocks noChangeShapeType="1"/>
          </p:cNvSpPr>
          <p:nvPr/>
        </p:nvSpPr>
        <p:spPr bwMode="auto">
          <a:xfrm>
            <a:off x="7330768" y="4181931"/>
            <a:ext cx="1" cy="196148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7" name="Line 15"/>
          <p:cNvSpPr>
            <a:spLocks noChangeShapeType="1"/>
          </p:cNvSpPr>
          <p:nvPr/>
        </p:nvSpPr>
        <p:spPr bwMode="auto">
          <a:xfrm>
            <a:off x="5690328" y="4181931"/>
            <a:ext cx="1" cy="1961484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9" name="Oval 17"/>
          <p:cNvSpPr>
            <a:spLocks noChangeArrowheads="1"/>
          </p:cNvSpPr>
          <p:nvPr/>
        </p:nvSpPr>
        <p:spPr bwMode="auto">
          <a:xfrm>
            <a:off x="5797214" y="5515283"/>
            <a:ext cx="998432" cy="298453"/>
          </a:xfrm>
          <a:prstGeom prst="ellips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55233"/>
            <a:ext cx="1463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Neiman et al. (2002)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75904" y="4187622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Profiler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15934" y="5813736"/>
            <a:ext cx="458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BBY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26631" y="4798715"/>
            <a:ext cx="46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CZD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18396" y="3309910"/>
            <a:ext cx="242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J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64024" y="1627503"/>
            <a:ext cx="242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0155284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8"/>
          <a:stretch>
            <a:fillRect/>
          </a:stretch>
        </p:blipFill>
        <p:spPr bwMode="auto">
          <a:xfrm>
            <a:off x="5302085" y="1333290"/>
            <a:ext cx="2534085" cy="522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Unblocked </a:t>
            </a:r>
            <a:r>
              <a:rPr lang="en-US" dirty="0" err="1"/>
              <a:t>Precip</a:t>
            </a:r>
            <a:r>
              <a:rPr lang="en-US" dirty="0"/>
              <a:t> Rates</a:t>
            </a:r>
          </a:p>
        </p:txBody>
      </p:sp>
      <p:pic>
        <p:nvPicPr>
          <p:cNvPr id="798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55"/>
          <a:stretch>
            <a:fillRect/>
          </a:stretch>
        </p:blipFill>
        <p:spPr bwMode="auto">
          <a:xfrm>
            <a:off x="635155" y="1757363"/>
            <a:ext cx="3694113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6561446"/>
            <a:ext cx="1463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Neiman et al. (2002)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84896" y="1944000"/>
            <a:ext cx="19306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Upslope flow vs. </a:t>
            </a:r>
            <a:r>
              <a:rPr lang="en-US" sz="1200" dirty="0" err="1">
                <a:solidFill>
                  <a:srgbClr val="FF0000"/>
                </a:solidFill>
              </a:rPr>
              <a:t>precip</a:t>
            </a:r>
            <a:r>
              <a:rPr lang="en-US" sz="1200" dirty="0">
                <a:solidFill>
                  <a:srgbClr val="FF0000"/>
                </a:solidFill>
              </a:rPr>
              <a:t> rate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8976" y="4420560"/>
            <a:ext cx="1646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Correlation vs. Altitude</a:t>
            </a:r>
          </a:p>
        </p:txBody>
      </p:sp>
    </p:spTree>
    <p:extLst>
      <p:ext uri="{BB962C8B-B14F-4D97-AF65-F5344CB8AC3E}">
        <p14:creationId xmlns:p14="http://schemas.microsoft.com/office/powerpoint/2010/main" val="2114371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Importance of Synoptic Forcing</a:t>
            </a:r>
          </a:p>
        </p:txBody>
      </p: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439738" y="1436688"/>
            <a:ext cx="8394700" cy="3971925"/>
            <a:chOff x="275" y="845"/>
            <a:chExt cx="5288" cy="1871"/>
          </a:xfrm>
        </p:grpSpPr>
        <p:pic>
          <p:nvPicPr>
            <p:cNvPr id="16" name="Picture 8" descr="storm2xse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42"/>
            <a:stretch>
              <a:fillRect/>
            </a:stretch>
          </p:blipFill>
          <p:spPr bwMode="auto">
            <a:xfrm>
              <a:off x="275" y="845"/>
              <a:ext cx="5288" cy="1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4131" y="1137"/>
              <a:ext cx="175" cy="998"/>
            </a:xfrm>
            <a:custGeom>
              <a:avLst/>
              <a:gdLst>
                <a:gd name="T0" fmla="*/ 24 w 213"/>
                <a:gd name="T1" fmla="*/ 998 h 998"/>
                <a:gd name="T2" fmla="*/ 169 w 213"/>
                <a:gd name="T3" fmla="*/ 683 h 998"/>
                <a:gd name="T4" fmla="*/ 185 w 213"/>
                <a:gd name="T5" fmla="*/ 399 h 998"/>
                <a:gd name="T6" fmla="*/ 0 w 213"/>
                <a:gd name="T7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3" h="998">
                  <a:moveTo>
                    <a:pt x="24" y="998"/>
                  </a:moveTo>
                  <a:cubicBezTo>
                    <a:pt x="83" y="890"/>
                    <a:pt x="142" y="783"/>
                    <a:pt x="169" y="683"/>
                  </a:cubicBezTo>
                  <a:cubicBezTo>
                    <a:pt x="196" y="583"/>
                    <a:pt x="213" y="513"/>
                    <a:pt x="185" y="399"/>
                  </a:cubicBezTo>
                  <a:cubicBezTo>
                    <a:pt x="157" y="285"/>
                    <a:pt x="78" y="142"/>
                    <a:pt x="0" y="0"/>
                  </a:cubicBezTo>
                </a:path>
              </a:pathLst>
            </a:custGeom>
            <a:noFill/>
            <a:ln w="76200" cap="sq" cmpd="sng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515" y="883"/>
              <a:ext cx="4362" cy="199"/>
            </a:xfrm>
            <a:prstGeom prst="rect">
              <a:avLst/>
            </a:prstGeom>
            <a:solidFill>
              <a:srgbClr val="FFFFFF"/>
            </a:solidFill>
            <a:ln w="254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000" b="0">
                  <a:solidFill>
                    <a:srgbClr val="FF3300"/>
                  </a:solidFill>
                  <a:latin typeface="Times New Roman" charset="0"/>
                </a:rPr>
                <a:t>PostFront II    Lakeband    Postfront I  Frontal  UPF      Stable       </a:t>
              </a:r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>
              <a:off x="3932" y="905"/>
              <a:ext cx="0" cy="238"/>
            </a:xfrm>
            <a:prstGeom prst="line">
              <a:avLst/>
            </a:prstGeom>
            <a:noFill/>
            <a:ln w="2540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>
              <a:off x="3571" y="899"/>
              <a:ext cx="0" cy="238"/>
            </a:xfrm>
            <a:prstGeom prst="line">
              <a:avLst/>
            </a:prstGeom>
            <a:noFill/>
            <a:ln w="2540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>
              <a:off x="3016" y="896"/>
              <a:ext cx="0" cy="238"/>
            </a:xfrm>
            <a:prstGeom prst="line">
              <a:avLst/>
            </a:prstGeom>
            <a:noFill/>
            <a:ln w="2540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2" name="Line 14"/>
            <p:cNvSpPr>
              <a:spLocks noChangeShapeType="1"/>
            </p:cNvSpPr>
            <p:nvPr/>
          </p:nvSpPr>
          <p:spPr bwMode="auto">
            <a:xfrm>
              <a:off x="2256" y="904"/>
              <a:ext cx="0" cy="238"/>
            </a:xfrm>
            <a:prstGeom prst="line">
              <a:avLst/>
            </a:prstGeom>
            <a:noFill/>
            <a:ln w="2540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" name="Line 15"/>
            <p:cNvSpPr>
              <a:spLocks noChangeShapeType="1"/>
            </p:cNvSpPr>
            <p:nvPr/>
          </p:nvSpPr>
          <p:spPr bwMode="auto">
            <a:xfrm>
              <a:off x="1369" y="896"/>
              <a:ext cx="0" cy="238"/>
            </a:xfrm>
            <a:prstGeom prst="line">
              <a:avLst/>
            </a:prstGeom>
            <a:noFill/>
            <a:ln w="2540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" name="Freeform 16"/>
            <p:cNvSpPr>
              <a:spLocks/>
            </p:cNvSpPr>
            <p:nvPr/>
          </p:nvSpPr>
          <p:spPr bwMode="auto">
            <a:xfrm>
              <a:off x="3034" y="1690"/>
              <a:ext cx="547" cy="898"/>
            </a:xfrm>
            <a:custGeom>
              <a:avLst/>
              <a:gdLst>
                <a:gd name="T0" fmla="*/ 522 w 547"/>
                <a:gd name="T1" fmla="*/ 898 h 898"/>
                <a:gd name="T2" fmla="*/ 514 w 547"/>
                <a:gd name="T3" fmla="*/ 775 h 898"/>
                <a:gd name="T4" fmla="*/ 322 w 547"/>
                <a:gd name="T5" fmla="*/ 453 h 898"/>
                <a:gd name="T6" fmla="*/ 0 w 547"/>
                <a:gd name="T7" fmla="*/ 0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7" h="898">
                  <a:moveTo>
                    <a:pt x="522" y="898"/>
                  </a:moveTo>
                  <a:cubicBezTo>
                    <a:pt x="534" y="873"/>
                    <a:pt x="547" y="849"/>
                    <a:pt x="514" y="775"/>
                  </a:cubicBezTo>
                  <a:cubicBezTo>
                    <a:pt x="481" y="701"/>
                    <a:pt x="408" y="582"/>
                    <a:pt x="322" y="453"/>
                  </a:cubicBezTo>
                  <a:cubicBezTo>
                    <a:pt x="236" y="324"/>
                    <a:pt x="118" y="162"/>
                    <a:pt x="0" y="0"/>
                  </a:cubicBezTo>
                </a:path>
              </a:pathLst>
            </a:custGeom>
            <a:noFill/>
            <a:ln w="76200" cap="sq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0" y="6581001"/>
            <a:ext cx="1742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Steenburgh (2003, 2004)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91623" y="55350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SLC Wind/Theta-e/RH Time-Height Section</a:t>
            </a:r>
          </a:p>
        </p:txBody>
      </p:sp>
    </p:spTree>
    <p:extLst>
      <p:ext uri="{BB962C8B-B14F-4D97-AF65-F5344CB8AC3E}">
        <p14:creationId xmlns:p14="http://schemas.microsoft.com/office/powerpoint/2010/main" val="30063412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Importance of Synoptic Forcing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1742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Steenburgh (2003, 2004)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349375" y="1381125"/>
          <a:ext cx="6448425" cy="391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Chart" r:id="rId3" imgW="8775700" imgH="5334000" progId="MSGraph.Chart.8">
                  <p:embed followColorScheme="full"/>
                </p:oleObj>
              </mc:Choice>
              <mc:Fallback>
                <p:oleObj name="Chart" r:id="rId3" imgW="8775700" imgH="5334000" progId="MSGraph.Chart.8">
                  <p:embed followColorScheme="full"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75" y="1381125"/>
                        <a:ext cx="6448425" cy="3919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287588" y="52845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OR smallest during frontal passage</a:t>
            </a:r>
          </a:p>
        </p:txBody>
      </p:sp>
    </p:spTree>
    <p:extLst>
      <p:ext uri="{BB962C8B-B14F-4D97-AF65-F5344CB8AC3E}">
        <p14:creationId xmlns:p14="http://schemas.microsoft.com/office/powerpoint/2010/main" val="18206989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vs. Narrow Barriers</a:t>
            </a:r>
          </a:p>
        </p:txBody>
      </p:sp>
      <p:sp>
        <p:nvSpPr>
          <p:cNvPr id="86" name="Content Placeholder 8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Asymmetrical precipitation distribution with broad windward-to-near crest max across wide barriers (e.g., Coast Range, Sierra)</a:t>
            </a:r>
          </a:p>
          <a:p>
            <a:endParaRPr lang="en-US" dirty="0"/>
          </a:p>
          <a:p>
            <a:r>
              <a:rPr lang="en-US" dirty="0"/>
              <a:t>Symmetrical distribution with near-crest max over narrow barriers (e.g., Ruby, Wasatch)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4755582" y="1395725"/>
            <a:ext cx="4064807" cy="3237769"/>
            <a:chOff x="3151209" y="1391177"/>
            <a:chExt cx="5674799" cy="4520186"/>
          </a:xfrm>
        </p:grpSpPr>
        <p:pic>
          <p:nvPicPr>
            <p:cNvPr id="3" name="Picture 2" descr="annual-precip-revised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63"/>
            <a:stretch/>
          </p:blipFill>
          <p:spPr>
            <a:xfrm>
              <a:off x="3151209" y="1391177"/>
              <a:ext cx="5674799" cy="4520186"/>
            </a:xfrm>
            <a:prstGeom prst="rect">
              <a:avLst/>
            </a:prstGeom>
          </p:spPr>
        </p:pic>
        <p:cxnSp>
          <p:nvCxnSpPr>
            <p:cNvPr id="42" name="Straight Connector 41"/>
            <p:cNvCxnSpPr/>
            <p:nvPr/>
          </p:nvCxnSpPr>
          <p:spPr>
            <a:xfrm flipV="1">
              <a:off x="3190394" y="2574163"/>
              <a:ext cx="3776433" cy="334640"/>
            </a:xfrm>
            <a:prstGeom prst="line">
              <a:avLst/>
            </a:prstGeom>
            <a:ln w="38100">
              <a:solidFill>
                <a:schemeClr val="tx1"/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Rectangle 77"/>
          <p:cNvSpPr/>
          <p:nvPr/>
        </p:nvSpPr>
        <p:spPr>
          <a:xfrm>
            <a:off x="4797489" y="4675063"/>
            <a:ext cx="3984693" cy="1943086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6" name="Picture 75" descr="Screen shot 2012-05-02 at 4.01.2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r="2389" b="8358"/>
          <a:stretch/>
        </p:blipFill>
        <p:spPr>
          <a:xfrm>
            <a:off x="5394768" y="4712551"/>
            <a:ext cx="3292032" cy="1467612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4755582" y="4599170"/>
            <a:ext cx="705805" cy="493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4000 m</a:t>
            </a:r>
          </a:p>
          <a:p>
            <a:r>
              <a:rPr lang="en-US" sz="1200" dirty="0">
                <a:solidFill>
                  <a:srgbClr val="000000"/>
                </a:solidFill>
              </a:rPr>
              <a:t>100”</a:t>
            </a:r>
          </a:p>
        </p:txBody>
      </p:sp>
      <p:cxnSp>
        <p:nvCxnSpPr>
          <p:cNvPr id="81" name="Straight Connector 80"/>
          <p:cNvCxnSpPr>
            <a:endCxn id="79" idx="3"/>
          </p:cNvCxnSpPr>
          <p:nvPr/>
        </p:nvCxnSpPr>
        <p:spPr>
          <a:xfrm>
            <a:off x="5211139" y="4845222"/>
            <a:ext cx="250248" cy="939"/>
          </a:xfrm>
          <a:prstGeom prst="line">
            <a:avLst/>
          </a:prstGeom>
          <a:ln w="63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 rot="16200000">
            <a:off x="4718284" y="5307759"/>
            <a:ext cx="957781" cy="2963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Elev</a:t>
            </a:r>
            <a:r>
              <a:rPr lang="en-US" sz="1200" dirty="0">
                <a:solidFill>
                  <a:srgbClr val="000000"/>
                </a:solidFill>
              </a:rPr>
              <a:t>/</a:t>
            </a:r>
            <a:r>
              <a:rPr lang="en-US" sz="1200" dirty="0" err="1">
                <a:solidFill>
                  <a:srgbClr val="FF0000"/>
                </a:solidFill>
              </a:rPr>
              <a:t>Precip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6211645" y="4977063"/>
            <a:ext cx="0" cy="1356647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230820" y="4977063"/>
            <a:ext cx="0" cy="1356647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7996334" y="4977063"/>
            <a:ext cx="0" cy="1356647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5880143" y="6250573"/>
            <a:ext cx="2536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Sierra     Hum   Ruby       Wasatch</a:t>
            </a:r>
          </a:p>
        </p:txBody>
      </p:sp>
      <p:cxnSp>
        <p:nvCxnSpPr>
          <p:cNvPr id="89" name="Straight Connector 88"/>
          <p:cNvCxnSpPr/>
          <p:nvPr/>
        </p:nvCxnSpPr>
        <p:spPr>
          <a:xfrm>
            <a:off x="6756687" y="4977063"/>
            <a:ext cx="0" cy="1356647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7" name="Picture 76" descr="Screen shot 2012-05-02 at 4.01.38 PM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4" b="14067"/>
          <a:stretch/>
        </p:blipFill>
        <p:spPr>
          <a:xfrm>
            <a:off x="5478278" y="4727714"/>
            <a:ext cx="3245246" cy="139369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6558350"/>
            <a:ext cx="234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OSU/PRISM Climate Group, USGS</a:t>
            </a:r>
          </a:p>
        </p:txBody>
      </p:sp>
    </p:spTree>
    <p:extLst>
      <p:ext uri="{BB962C8B-B14F-4D97-AF65-F5344CB8AC3E}">
        <p14:creationId xmlns:p14="http://schemas.microsoft.com/office/powerpoint/2010/main" val="3575114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Synoptic setting</a:t>
            </a:r>
          </a:p>
          <a:p>
            <a:r>
              <a:rPr lang="en-US" dirty="0"/>
              <a:t>Size and shape of the topography</a:t>
            </a:r>
          </a:p>
          <a:p>
            <a:r>
              <a:rPr lang="en-US" dirty="0"/>
              <a:t>Microphysical processes and time scales</a:t>
            </a:r>
          </a:p>
          <a:p>
            <a:r>
              <a:rPr lang="en-US" dirty="0"/>
              <a:t>Dynamics of the terrain-induced flow</a:t>
            </a:r>
          </a:p>
          <a:p>
            <a:r>
              <a:rPr lang="en-US" dirty="0"/>
              <a:t>Thermodynamics of </a:t>
            </a:r>
            <a:r>
              <a:rPr lang="en-US" dirty="0" err="1"/>
              <a:t>orographically</a:t>
            </a:r>
            <a:r>
              <a:rPr lang="en-US" dirty="0"/>
              <a:t> lifted air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22" y="6581001"/>
            <a:ext cx="1019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Houze</a:t>
            </a:r>
            <a:r>
              <a:rPr lang="en-US" sz="1200" dirty="0"/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37685667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Sub-Regional Terrain Effects</a:t>
            </a:r>
          </a:p>
        </p:txBody>
      </p:sp>
      <p:pic>
        <p:nvPicPr>
          <p:cNvPr id="4" name="Picture 3" descr="utahprec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321" y="1531556"/>
            <a:ext cx="4188267" cy="3597391"/>
          </a:xfrm>
          <a:prstGeom prst="rect">
            <a:avLst/>
          </a:prstGeom>
        </p:spPr>
      </p:pic>
      <p:pic>
        <p:nvPicPr>
          <p:cNvPr id="5" name="Picture 4" descr="relie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3" y="1531556"/>
            <a:ext cx="4185960" cy="359541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5836899" y="2073302"/>
            <a:ext cx="3097484" cy="2197594"/>
            <a:chOff x="5836899" y="2073302"/>
            <a:chExt cx="3097484" cy="2197594"/>
          </a:xfrm>
        </p:grpSpPr>
        <p:sp>
          <p:nvSpPr>
            <p:cNvPr id="7" name="Freeform 6"/>
            <p:cNvSpPr/>
            <p:nvPr/>
          </p:nvSpPr>
          <p:spPr>
            <a:xfrm>
              <a:off x="6227233" y="3584950"/>
              <a:ext cx="517026" cy="419783"/>
            </a:xfrm>
            <a:custGeom>
              <a:avLst/>
              <a:gdLst>
                <a:gd name="connsiteX0" fmla="*/ 0 w 517026"/>
                <a:gd name="connsiteY0" fmla="*/ 411317 h 419783"/>
                <a:gd name="connsiteX1" fmla="*/ 50800 w 517026"/>
                <a:gd name="connsiteY1" fmla="*/ 309717 h 419783"/>
                <a:gd name="connsiteX2" fmla="*/ 38100 w 517026"/>
                <a:gd name="connsiteY2" fmla="*/ 131917 h 419783"/>
                <a:gd name="connsiteX3" fmla="*/ 50800 w 517026"/>
                <a:gd name="connsiteY3" fmla="*/ 34550 h 419783"/>
                <a:gd name="connsiteX4" fmla="*/ 186267 w 517026"/>
                <a:gd name="connsiteY4" fmla="*/ 106517 h 419783"/>
                <a:gd name="connsiteX5" fmla="*/ 262467 w 517026"/>
                <a:gd name="connsiteY5" fmla="*/ 106517 h 419783"/>
                <a:gd name="connsiteX6" fmla="*/ 338667 w 517026"/>
                <a:gd name="connsiteY6" fmla="*/ 51483 h 419783"/>
                <a:gd name="connsiteX7" fmla="*/ 355600 w 517026"/>
                <a:gd name="connsiteY7" fmla="*/ 683 h 419783"/>
                <a:gd name="connsiteX8" fmla="*/ 423334 w 517026"/>
                <a:gd name="connsiteY8" fmla="*/ 89583 h 419783"/>
                <a:gd name="connsiteX9" fmla="*/ 499534 w 517026"/>
                <a:gd name="connsiteY9" fmla="*/ 233517 h 419783"/>
                <a:gd name="connsiteX10" fmla="*/ 516467 w 517026"/>
                <a:gd name="connsiteY10" fmla="*/ 364750 h 419783"/>
                <a:gd name="connsiteX11" fmla="*/ 486834 w 517026"/>
                <a:gd name="connsiteY11" fmla="*/ 419783 h 419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7026" h="419783">
                  <a:moveTo>
                    <a:pt x="0" y="411317"/>
                  </a:moveTo>
                  <a:cubicBezTo>
                    <a:pt x="22225" y="383800"/>
                    <a:pt x="44450" y="356284"/>
                    <a:pt x="50800" y="309717"/>
                  </a:cubicBezTo>
                  <a:cubicBezTo>
                    <a:pt x="57150" y="263150"/>
                    <a:pt x="38100" y="177778"/>
                    <a:pt x="38100" y="131917"/>
                  </a:cubicBezTo>
                  <a:cubicBezTo>
                    <a:pt x="38100" y="86056"/>
                    <a:pt x="26106" y="38783"/>
                    <a:pt x="50800" y="34550"/>
                  </a:cubicBezTo>
                  <a:cubicBezTo>
                    <a:pt x="75494" y="30317"/>
                    <a:pt x="150989" y="94522"/>
                    <a:pt x="186267" y="106517"/>
                  </a:cubicBezTo>
                  <a:cubicBezTo>
                    <a:pt x="221545" y="118511"/>
                    <a:pt x="237067" y="115689"/>
                    <a:pt x="262467" y="106517"/>
                  </a:cubicBezTo>
                  <a:cubicBezTo>
                    <a:pt x="287867" y="97345"/>
                    <a:pt x="323145" y="69122"/>
                    <a:pt x="338667" y="51483"/>
                  </a:cubicBezTo>
                  <a:cubicBezTo>
                    <a:pt x="354189" y="33844"/>
                    <a:pt x="341489" y="-5667"/>
                    <a:pt x="355600" y="683"/>
                  </a:cubicBezTo>
                  <a:cubicBezTo>
                    <a:pt x="369711" y="7033"/>
                    <a:pt x="399345" y="50777"/>
                    <a:pt x="423334" y="89583"/>
                  </a:cubicBezTo>
                  <a:cubicBezTo>
                    <a:pt x="447323" y="128389"/>
                    <a:pt x="484012" y="187656"/>
                    <a:pt x="499534" y="233517"/>
                  </a:cubicBezTo>
                  <a:cubicBezTo>
                    <a:pt x="515056" y="279378"/>
                    <a:pt x="518584" y="333706"/>
                    <a:pt x="516467" y="364750"/>
                  </a:cubicBezTo>
                  <a:cubicBezTo>
                    <a:pt x="514350" y="395794"/>
                    <a:pt x="486834" y="419783"/>
                    <a:pt x="486834" y="419783"/>
                  </a:cubicBezTo>
                </a:path>
              </a:pathLst>
            </a:custGeom>
            <a:ln w="19050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6333067" y="3682425"/>
              <a:ext cx="292727" cy="322308"/>
            </a:xfrm>
            <a:custGeom>
              <a:avLst/>
              <a:gdLst>
                <a:gd name="connsiteX0" fmla="*/ 0 w 292727"/>
                <a:gd name="connsiteY0" fmla="*/ 322308 h 322308"/>
                <a:gd name="connsiteX1" fmla="*/ 29633 w 292727"/>
                <a:gd name="connsiteY1" fmla="*/ 136042 h 322308"/>
                <a:gd name="connsiteX2" fmla="*/ 80433 w 292727"/>
                <a:gd name="connsiteY2" fmla="*/ 81008 h 322308"/>
                <a:gd name="connsiteX3" fmla="*/ 182033 w 292727"/>
                <a:gd name="connsiteY3" fmla="*/ 55608 h 322308"/>
                <a:gd name="connsiteX4" fmla="*/ 254000 w 292727"/>
                <a:gd name="connsiteY4" fmla="*/ 575 h 322308"/>
                <a:gd name="connsiteX5" fmla="*/ 283633 w 292727"/>
                <a:gd name="connsiteY5" fmla="*/ 93708 h 322308"/>
                <a:gd name="connsiteX6" fmla="*/ 292100 w 292727"/>
                <a:gd name="connsiteY6" fmla="*/ 216475 h 322308"/>
                <a:gd name="connsiteX7" fmla="*/ 292100 w 292727"/>
                <a:gd name="connsiteY7" fmla="*/ 284208 h 32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2727" h="322308">
                  <a:moveTo>
                    <a:pt x="0" y="322308"/>
                  </a:moveTo>
                  <a:cubicBezTo>
                    <a:pt x="8114" y="249283"/>
                    <a:pt x="16228" y="176259"/>
                    <a:pt x="29633" y="136042"/>
                  </a:cubicBezTo>
                  <a:cubicBezTo>
                    <a:pt x="43038" y="95825"/>
                    <a:pt x="55033" y="94414"/>
                    <a:pt x="80433" y="81008"/>
                  </a:cubicBezTo>
                  <a:cubicBezTo>
                    <a:pt x="105833" y="67602"/>
                    <a:pt x="153105" y="69014"/>
                    <a:pt x="182033" y="55608"/>
                  </a:cubicBezTo>
                  <a:cubicBezTo>
                    <a:pt x="210961" y="42202"/>
                    <a:pt x="237067" y="-5775"/>
                    <a:pt x="254000" y="575"/>
                  </a:cubicBezTo>
                  <a:cubicBezTo>
                    <a:pt x="270933" y="6925"/>
                    <a:pt x="277283" y="57725"/>
                    <a:pt x="283633" y="93708"/>
                  </a:cubicBezTo>
                  <a:cubicBezTo>
                    <a:pt x="289983" y="129691"/>
                    <a:pt x="290689" y="184725"/>
                    <a:pt x="292100" y="216475"/>
                  </a:cubicBezTo>
                  <a:cubicBezTo>
                    <a:pt x="293511" y="248225"/>
                    <a:pt x="292100" y="284208"/>
                    <a:pt x="292100" y="284208"/>
                  </a:cubicBezTo>
                </a:path>
              </a:pathLst>
            </a:custGeom>
            <a:ln w="19050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6102422" y="2379133"/>
              <a:ext cx="761320" cy="1604434"/>
            </a:xfrm>
            <a:custGeom>
              <a:avLst/>
              <a:gdLst>
                <a:gd name="connsiteX0" fmla="*/ 243345 w 761320"/>
                <a:gd name="connsiteY0" fmla="*/ 0 h 1604434"/>
                <a:gd name="connsiteX1" fmla="*/ 234878 w 761320"/>
                <a:gd name="connsiteY1" fmla="*/ 342900 h 1604434"/>
                <a:gd name="connsiteX2" fmla="*/ 154445 w 761320"/>
                <a:gd name="connsiteY2" fmla="*/ 736600 h 1604434"/>
                <a:gd name="connsiteX3" fmla="*/ 10511 w 761320"/>
                <a:gd name="connsiteY3" fmla="*/ 965200 h 1604434"/>
                <a:gd name="connsiteX4" fmla="*/ 23211 w 761320"/>
                <a:gd name="connsiteY4" fmla="*/ 1092200 h 1604434"/>
                <a:gd name="connsiteX5" fmla="*/ 120578 w 761320"/>
                <a:gd name="connsiteY5" fmla="*/ 1138767 h 1604434"/>
                <a:gd name="connsiteX6" fmla="*/ 251811 w 761320"/>
                <a:gd name="connsiteY6" fmla="*/ 1223434 h 1604434"/>
                <a:gd name="connsiteX7" fmla="*/ 353411 w 761320"/>
                <a:gd name="connsiteY7" fmla="*/ 1265767 h 1604434"/>
                <a:gd name="connsiteX8" fmla="*/ 425378 w 761320"/>
                <a:gd name="connsiteY8" fmla="*/ 1253067 h 1604434"/>
                <a:gd name="connsiteX9" fmla="*/ 438078 w 761320"/>
                <a:gd name="connsiteY9" fmla="*/ 1151467 h 1604434"/>
                <a:gd name="connsiteX10" fmla="*/ 488878 w 761320"/>
                <a:gd name="connsiteY10" fmla="*/ 1113367 h 1604434"/>
                <a:gd name="connsiteX11" fmla="*/ 548145 w 761320"/>
                <a:gd name="connsiteY11" fmla="*/ 1193800 h 1604434"/>
                <a:gd name="connsiteX12" fmla="*/ 582011 w 761320"/>
                <a:gd name="connsiteY12" fmla="*/ 1286934 h 1604434"/>
                <a:gd name="connsiteX13" fmla="*/ 696311 w 761320"/>
                <a:gd name="connsiteY13" fmla="*/ 1346200 h 1604434"/>
                <a:gd name="connsiteX14" fmla="*/ 759811 w 761320"/>
                <a:gd name="connsiteY14" fmla="*/ 1413934 h 1604434"/>
                <a:gd name="connsiteX15" fmla="*/ 742878 w 761320"/>
                <a:gd name="connsiteY15" fmla="*/ 1604434 h 160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61320" h="1604434">
                  <a:moveTo>
                    <a:pt x="243345" y="0"/>
                  </a:moveTo>
                  <a:cubicBezTo>
                    <a:pt x="246520" y="110066"/>
                    <a:pt x="249695" y="220133"/>
                    <a:pt x="234878" y="342900"/>
                  </a:cubicBezTo>
                  <a:cubicBezTo>
                    <a:pt x="220061" y="465667"/>
                    <a:pt x="191839" y="632884"/>
                    <a:pt x="154445" y="736600"/>
                  </a:cubicBezTo>
                  <a:cubicBezTo>
                    <a:pt x="117051" y="840316"/>
                    <a:pt x="32383" y="905933"/>
                    <a:pt x="10511" y="965200"/>
                  </a:cubicBezTo>
                  <a:cubicBezTo>
                    <a:pt x="-11361" y="1024467"/>
                    <a:pt x="4867" y="1063272"/>
                    <a:pt x="23211" y="1092200"/>
                  </a:cubicBezTo>
                  <a:cubicBezTo>
                    <a:pt x="41555" y="1121128"/>
                    <a:pt x="82478" y="1116895"/>
                    <a:pt x="120578" y="1138767"/>
                  </a:cubicBezTo>
                  <a:cubicBezTo>
                    <a:pt x="158678" y="1160639"/>
                    <a:pt x="213006" y="1202267"/>
                    <a:pt x="251811" y="1223434"/>
                  </a:cubicBezTo>
                  <a:cubicBezTo>
                    <a:pt x="290616" y="1244601"/>
                    <a:pt x="324483" y="1260828"/>
                    <a:pt x="353411" y="1265767"/>
                  </a:cubicBezTo>
                  <a:cubicBezTo>
                    <a:pt x="382339" y="1270706"/>
                    <a:pt x="411267" y="1272117"/>
                    <a:pt x="425378" y="1253067"/>
                  </a:cubicBezTo>
                  <a:cubicBezTo>
                    <a:pt x="439489" y="1234017"/>
                    <a:pt x="427495" y="1174750"/>
                    <a:pt x="438078" y="1151467"/>
                  </a:cubicBezTo>
                  <a:cubicBezTo>
                    <a:pt x="448661" y="1128184"/>
                    <a:pt x="470534" y="1106312"/>
                    <a:pt x="488878" y="1113367"/>
                  </a:cubicBezTo>
                  <a:cubicBezTo>
                    <a:pt x="507223" y="1120423"/>
                    <a:pt x="532623" y="1164872"/>
                    <a:pt x="548145" y="1193800"/>
                  </a:cubicBezTo>
                  <a:cubicBezTo>
                    <a:pt x="563667" y="1222728"/>
                    <a:pt x="557317" y="1261534"/>
                    <a:pt x="582011" y="1286934"/>
                  </a:cubicBezTo>
                  <a:cubicBezTo>
                    <a:pt x="606705" y="1312334"/>
                    <a:pt x="666678" y="1325033"/>
                    <a:pt x="696311" y="1346200"/>
                  </a:cubicBezTo>
                  <a:cubicBezTo>
                    <a:pt x="725944" y="1367367"/>
                    <a:pt x="752050" y="1370895"/>
                    <a:pt x="759811" y="1413934"/>
                  </a:cubicBezTo>
                  <a:cubicBezTo>
                    <a:pt x="767572" y="1456973"/>
                    <a:pt x="742878" y="1604434"/>
                    <a:pt x="742878" y="1604434"/>
                  </a:cubicBezTo>
                </a:path>
              </a:pathLst>
            </a:custGeom>
            <a:ln w="158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6303426" y="2400300"/>
              <a:ext cx="631871" cy="1587500"/>
            </a:xfrm>
            <a:custGeom>
              <a:avLst/>
              <a:gdLst>
                <a:gd name="connsiteX0" fmla="*/ 228607 w 631871"/>
                <a:gd name="connsiteY0" fmla="*/ 0 h 1587500"/>
                <a:gd name="connsiteX1" fmla="*/ 215907 w 631871"/>
                <a:gd name="connsiteY1" fmla="*/ 105833 h 1587500"/>
                <a:gd name="connsiteX2" fmla="*/ 249774 w 631871"/>
                <a:gd name="connsiteY2" fmla="*/ 406400 h 1587500"/>
                <a:gd name="connsiteX3" fmla="*/ 232841 w 631871"/>
                <a:gd name="connsiteY3" fmla="*/ 575733 h 1587500"/>
                <a:gd name="connsiteX4" fmla="*/ 84674 w 631871"/>
                <a:gd name="connsiteY4" fmla="*/ 783167 h 1587500"/>
                <a:gd name="connsiteX5" fmla="*/ 7 w 631871"/>
                <a:gd name="connsiteY5" fmla="*/ 901700 h 1587500"/>
                <a:gd name="connsiteX6" fmla="*/ 88907 w 631871"/>
                <a:gd name="connsiteY6" fmla="*/ 1037167 h 1587500"/>
                <a:gd name="connsiteX7" fmla="*/ 275174 w 631871"/>
                <a:gd name="connsiteY7" fmla="*/ 1032933 h 1587500"/>
                <a:gd name="connsiteX8" fmla="*/ 402174 w 631871"/>
                <a:gd name="connsiteY8" fmla="*/ 1032933 h 1587500"/>
                <a:gd name="connsiteX9" fmla="*/ 575741 w 631871"/>
                <a:gd name="connsiteY9" fmla="*/ 1253067 h 1587500"/>
                <a:gd name="connsiteX10" fmla="*/ 630774 w 631871"/>
                <a:gd name="connsiteY10" fmla="*/ 1439333 h 1587500"/>
                <a:gd name="connsiteX11" fmla="*/ 613841 w 631871"/>
                <a:gd name="connsiteY11" fmla="*/ 1587500 h 158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1871" h="1587500">
                  <a:moveTo>
                    <a:pt x="228607" y="0"/>
                  </a:moveTo>
                  <a:cubicBezTo>
                    <a:pt x="220493" y="19050"/>
                    <a:pt x="212379" y="38100"/>
                    <a:pt x="215907" y="105833"/>
                  </a:cubicBezTo>
                  <a:cubicBezTo>
                    <a:pt x="219435" y="173566"/>
                    <a:pt x="246952" y="328083"/>
                    <a:pt x="249774" y="406400"/>
                  </a:cubicBezTo>
                  <a:cubicBezTo>
                    <a:pt x="252596" y="484717"/>
                    <a:pt x="260358" y="512938"/>
                    <a:pt x="232841" y="575733"/>
                  </a:cubicBezTo>
                  <a:cubicBezTo>
                    <a:pt x="205324" y="638528"/>
                    <a:pt x="84674" y="783167"/>
                    <a:pt x="84674" y="783167"/>
                  </a:cubicBezTo>
                  <a:cubicBezTo>
                    <a:pt x="45868" y="837495"/>
                    <a:pt x="-698" y="859367"/>
                    <a:pt x="7" y="901700"/>
                  </a:cubicBezTo>
                  <a:cubicBezTo>
                    <a:pt x="712" y="944033"/>
                    <a:pt x="43046" y="1015295"/>
                    <a:pt x="88907" y="1037167"/>
                  </a:cubicBezTo>
                  <a:cubicBezTo>
                    <a:pt x="134768" y="1059039"/>
                    <a:pt x="222963" y="1033639"/>
                    <a:pt x="275174" y="1032933"/>
                  </a:cubicBezTo>
                  <a:cubicBezTo>
                    <a:pt x="327385" y="1032227"/>
                    <a:pt x="352079" y="996244"/>
                    <a:pt x="402174" y="1032933"/>
                  </a:cubicBezTo>
                  <a:cubicBezTo>
                    <a:pt x="452269" y="1069622"/>
                    <a:pt x="537641" y="1185334"/>
                    <a:pt x="575741" y="1253067"/>
                  </a:cubicBezTo>
                  <a:cubicBezTo>
                    <a:pt x="613841" y="1320800"/>
                    <a:pt x="624424" y="1383594"/>
                    <a:pt x="630774" y="1439333"/>
                  </a:cubicBezTo>
                  <a:cubicBezTo>
                    <a:pt x="637124" y="1495072"/>
                    <a:pt x="613841" y="1587500"/>
                    <a:pt x="613841" y="1587500"/>
                  </a:cubicBezTo>
                </a:path>
              </a:pathLst>
            </a:custGeom>
            <a:ln w="1587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6616634" y="2544233"/>
              <a:ext cx="222028" cy="784238"/>
            </a:xfrm>
            <a:custGeom>
              <a:avLst/>
              <a:gdLst>
                <a:gd name="connsiteX0" fmla="*/ 24408 w 222028"/>
                <a:gd name="connsiteY0" fmla="*/ 38100 h 784238"/>
                <a:gd name="connsiteX1" fmla="*/ 32874 w 222028"/>
                <a:gd name="connsiteY1" fmla="*/ 203200 h 784238"/>
                <a:gd name="connsiteX2" fmla="*/ 11708 w 222028"/>
                <a:gd name="connsiteY2" fmla="*/ 444500 h 784238"/>
                <a:gd name="connsiteX3" fmla="*/ 3241 w 222028"/>
                <a:gd name="connsiteY3" fmla="*/ 635000 h 784238"/>
                <a:gd name="connsiteX4" fmla="*/ 66741 w 222028"/>
                <a:gd name="connsiteY4" fmla="*/ 749300 h 784238"/>
                <a:gd name="connsiteX5" fmla="*/ 168341 w 222028"/>
                <a:gd name="connsiteY5" fmla="*/ 778934 h 784238"/>
                <a:gd name="connsiteX6" fmla="*/ 219141 w 222028"/>
                <a:gd name="connsiteY6" fmla="*/ 656167 h 784238"/>
                <a:gd name="connsiteX7" fmla="*/ 210674 w 222028"/>
                <a:gd name="connsiteY7" fmla="*/ 364067 h 784238"/>
                <a:gd name="connsiteX8" fmla="*/ 168341 w 222028"/>
                <a:gd name="connsiteY8" fmla="*/ 148167 h 784238"/>
                <a:gd name="connsiteX9" fmla="*/ 83674 w 222028"/>
                <a:gd name="connsiteY9" fmla="*/ 0 h 78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2028" h="784238">
                  <a:moveTo>
                    <a:pt x="24408" y="38100"/>
                  </a:moveTo>
                  <a:cubicBezTo>
                    <a:pt x="29699" y="86783"/>
                    <a:pt x="34991" y="135467"/>
                    <a:pt x="32874" y="203200"/>
                  </a:cubicBezTo>
                  <a:cubicBezTo>
                    <a:pt x="30757" y="270933"/>
                    <a:pt x="16647" y="372534"/>
                    <a:pt x="11708" y="444500"/>
                  </a:cubicBezTo>
                  <a:cubicBezTo>
                    <a:pt x="6769" y="516466"/>
                    <a:pt x="-5931" y="584200"/>
                    <a:pt x="3241" y="635000"/>
                  </a:cubicBezTo>
                  <a:cubicBezTo>
                    <a:pt x="12413" y="685800"/>
                    <a:pt x="39224" y="725311"/>
                    <a:pt x="66741" y="749300"/>
                  </a:cubicBezTo>
                  <a:cubicBezTo>
                    <a:pt x="94258" y="773289"/>
                    <a:pt x="142941" y="794456"/>
                    <a:pt x="168341" y="778934"/>
                  </a:cubicBezTo>
                  <a:cubicBezTo>
                    <a:pt x="193741" y="763412"/>
                    <a:pt x="212086" y="725311"/>
                    <a:pt x="219141" y="656167"/>
                  </a:cubicBezTo>
                  <a:cubicBezTo>
                    <a:pt x="226196" y="587023"/>
                    <a:pt x="219141" y="448734"/>
                    <a:pt x="210674" y="364067"/>
                  </a:cubicBezTo>
                  <a:cubicBezTo>
                    <a:pt x="202207" y="279400"/>
                    <a:pt x="189508" y="208845"/>
                    <a:pt x="168341" y="148167"/>
                  </a:cubicBezTo>
                  <a:cubicBezTo>
                    <a:pt x="147174" y="87489"/>
                    <a:pt x="115424" y="43744"/>
                    <a:pt x="83674" y="0"/>
                  </a:cubicBezTo>
                </a:path>
              </a:pathLst>
            </a:custGeom>
            <a:ln w="1587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6675520" y="2705100"/>
              <a:ext cx="122787" cy="532890"/>
            </a:xfrm>
            <a:custGeom>
              <a:avLst/>
              <a:gdLst>
                <a:gd name="connsiteX0" fmla="*/ 447 w 122787"/>
                <a:gd name="connsiteY0" fmla="*/ 0 h 532890"/>
                <a:gd name="connsiteX1" fmla="*/ 17380 w 122787"/>
                <a:gd name="connsiteY1" fmla="*/ 152400 h 532890"/>
                <a:gd name="connsiteX2" fmla="*/ 59713 w 122787"/>
                <a:gd name="connsiteY2" fmla="*/ 300567 h 532890"/>
                <a:gd name="connsiteX3" fmla="*/ 42780 w 122787"/>
                <a:gd name="connsiteY3" fmla="*/ 402167 h 532890"/>
                <a:gd name="connsiteX4" fmla="*/ 447 w 122787"/>
                <a:gd name="connsiteY4" fmla="*/ 486833 h 532890"/>
                <a:gd name="connsiteX5" fmla="*/ 72413 w 122787"/>
                <a:gd name="connsiteY5" fmla="*/ 529167 h 532890"/>
                <a:gd name="connsiteX6" fmla="*/ 118980 w 122787"/>
                <a:gd name="connsiteY6" fmla="*/ 393700 h 532890"/>
                <a:gd name="connsiteX7" fmla="*/ 114747 w 122787"/>
                <a:gd name="connsiteY7" fmla="*/ 156633 h 532890"/>
                <a:gd name="connsiteX8" fmla="*/ 72413 w 122787"/>
                <a:gd name="connsiteY8" fmla="*/ 0 h 53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87" h="532890">
                  <a:moveTo>
                    <a:pt x="447" y="0"/>
                  </a:moveTo>
                  <a:cubicBezTo>
                    <a:pt x="3974" y="51153"/>
                    <a:pt x="7502" y="102306"/>
                    <a:pt x="17380" y="152400"/>
                  </a:cubicBezTo>
                  <a:cubicBezTo>
                    <a:pt x="27258" y="202494"/>
                    <a:pt x="55480" y="258939"/>
                    <a:pt x="59713" y="300567"/>
                  </a:cubicBezTo>
                  <a:cubicBezTo>
                    <a:pt x="63946" y="342195"/>
                    <a:pt x="52658" y="371123"/>
                    <a:pt x="42780" y="402167"/>
                  </a:cubicBezTo>
                  <a:cubicBezTo>
                    <a:pt x="32902" y="433211"/>
                    <a:pt x="-4492" y="465666"/>
                    <a:pt x="447" y="486833"/>
                  </a:cubicBezTo>
                  <a:cubicBezTo>
                    <a:pt x="5386" y="508000"/>
                    <a:pt x="52658" y="544689"/>
                    <a:pt x="72413" y="529167"/>
                  </a:cubicBezTo>
                  <a:cubicBezTo>
                    <a:pt x="92169" y="513645"/>
                    <a:pt x="111924" y="455789"/>
                    <a:pt x="118980" y="393700"/>
                  </a:cubicBezTo>
                  <a:cubicBezTo>
                    <a:pt x="126036" y="331611"/>
                    <a:pt x="122508" y="222250"/>
                    <a:pt x="114747" y="156633"/>
                  </a:cubicBezTo>
                  <a:cubicBezTo>
                    <a:pt x="106986" y="91016"/>
                    <a:pt x="89699" y="45508"/>
                    <a:pt x="72413" y="0"/>
                  </a:cubicBezTo>
                </a:path>
              </a:pathLst>
            </a:custGeom>
            <a:ln w="1587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6807200" y="2413000"/>
              <a:ext cx="227727" cy="1545167"/>
            </a:xfrm>
            <a:custGeom>
              <a:avLst/>
              <a:gdLst>
                <a:gd name="connsiteX0" fmla="*/ 0 w 227727"/>
                <a:gd name="connsiteY0" fmla="*/ 0 h 1545167"/>
                <a:gd name="connsiteX1" fmla="*/ 25400 w 227727"/>
                <a:gd name="connsiteY1" fmla="*/ 241300 h 1545167"/>
                <a:gd name="connsiteX2" fmla="*/ 76200 w 227727"/>
                <a:gd name="connsiteY2" fmla="*/ 541867 h 1545167"/>
                <a:gd name="connsiteX3" fmla="*/ 93133 w 227727"/>
                <a:gd name="connsiteY3" fmla="*/ 825500 h 1545167"/>
                <a:gd name="connsiteX4" fmla="*/ 46567 w 227727"/>
                <a:gd name="connsiteY4" fmla="*/ 1037167 h 1545167"/>
                <a:gd name="connsiteX5" fmla="*/ 139700 w 227727"/>
                <a:gd name="connsiteY5" fmla="*/ 1231900 h 1545167"/>
                <a:gd name="connsiteX6" fmla="*/ 220133 w 227727"/>
                <a:gd name="connsiteY6" fmla="*/ 1426633 h 1545167"/>
                <a:gd name="connsiteX7" fmla="*/ 224367 w 227727"/>
                <a:gd name="connsiteY7" fmla="*/ 1545167 h 15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7727" h="1545167">
                  <a:moveTo>
                    <a:pt x="0" y="0"/>
                  </a:moveTo>
                  <a:cubicBezTo>
                    <a:pt x="6350" y="75494"/>
                    <a:pt x="12700" y="150989"/>
                    <a:pt x="25400" y="241300"/>
                  </a:cubicBezTo>
                  <a:cubicBezTo>
                    <a:pt x="38100" y="331611"/>
                    <a:pt x="64911" y="444500"/>
                    <a:pt x="76200" y="541867"/>
                  </a:cubicBezTo>
                  <a:cubicBezTo>
                    <a:pt x="87489" y="639234"/>
                    <a:pt x="98072" y="742950"/>
                    <a:pt x="93133" y="825500"/>
                  </a:cubicBezTo>
                  <a:cubicBezTo>
                    <a:pt x="88194" y="908050"/>
                    <a:pt x="38806" y="969434"/>
                    <a:pt x="46567" y="1037167"/>
                  </a:cubicBezTo>
                  <a:cubicBezTo>
                    <a:pt x="54328" y="1104900"/>
                    <a:pt x="110772" y="1166989"/>
                    <a:pt x="139700" y="1231900"/>
                  </a:cubicBezTo>
                  <a:cubicBezTo>
                    <a:pt x="168628" y="1296811"/>
                    <a:pt x="206022" y="1374422"/>
                    <a:pt x="220133" y="1426633"/>
                  </a:cubicBezTo>
                  <a:cubicBezTo>
                    <a:pt x="234244" y="1478844"/>
                    <a:pt x="224367" y="1545167"/>
                    <a:pt x="224367" y="1545167"/>
                  </a:cubicBezTo>
                </a:path>
              </a:pathLst>
            </a:custGeom>
            <a:ln w="1587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879167" y="2429934"/>
              <a:ext cx="208382" cy="1452034"/>
            </a:xfrm>
            <a:custGeom>
              <a:avLst/>
              <a:gdLst>
                <a:gd name="connsiteX0" fmla="*/ 0 w 208382"/>
                <a:gd name="connsiteY0" fmla="*/ 0 h 1452034"/>
                <a:gd name="connsiteX1" fmla="*/ 38100 w 208382"/>
                <a:gd name="connsiteY1" fmla="*/ 275167 h 1452034"/>
                <a:gd name="connsiteX2" fmla="*/ 63500 w 208382"/>
                <a:gd name="connsiteY2" fmla="*/ 575734 h 1452034"/>
                <a:gd name="connsiteX3" fmla="*/ 55033 w 208382"/>
                <a:gd name="connsiteY3" fmla="*/ 825500 h 1452034"/>
                <a:gd name="connsiteX4" fmla="*/ 21166 w 208382"/>
                <a:gd name="connsiteY4" fmla="*/ 1045634 h 1452034"/>
                <a:gd name="connsiteX5" fmla="*/ 93133 w 208382"/>
                <a:gd name="connsiteY5" fmla="*/ 1172634 h 1452034"/>
                <a:gd name="connsiteX6" fmla="*/ 198966 w 208382"/>
                <a:gd name="connsiteY6" fmla="*/ 1320800 h 1452034"/>
                <a:gd name="connsiteX7" fmla="*/ 203200 w 208382"/>
                <a:gd name="connsiteY7" fmla="*/ 1452034 h 145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382" h="1452034">
                  <a:moveTo>
                    <a:pt x="0" y="0"/>
                  </a:moveTo>
                  <a:cubicBezTo>
                    <a:pt x="13758" y="89605"/>
                    <a:pt x="27517" y="179211"/>
                    <a:pt x="38100" y="275167"/>
                  </a:cubicBezTo>
                  <a:cubicBezTo>
                    <a:pt x="48683" y="371123"/>
                    <a:pt x="60678" y="484012"/>
                    <a:pt x="63500" y="575734"/>
                  </a:cubicBezTo>
                  <a:cubicBezTo>
                    <a:pt x="66322" y="667456"/>
                    <a:pt x="62089" y="747183"/>
                    <a:pt x="55033" y="825500"/>
                  </a:cubicBezTo>
                  <a:cubicBezTo>
                    <a:pt x="47977" y="903817"/>
                    <a:pt x="14816" y="987778"/>
                    <a:pt x="21166" y="1045634"/>
                  </a:cubicBezTo>
                  <a:cubicBezTo>
                    <a:pt x="27516" y="1103490"/>
                    <a:pt x="63500" y="1126773"/>
                    <a:pt x="93133" y="1172634"/>
                  </a:cubicBezTo>
                  <a:cubicBezTo>
                    <a:pt x="122766" y="1218495"/>
                    <a:pt x="180622" y="1274233"/>
                    <a:pt x="198966" y="1320800"/>
                  </a:cubicBezTo>
                  <a:cubicBezTo>
                    <a:pt x="217311" y="1367367"/>
                    <a:pt x="203200" y="1452034"/>
                    <a:pt x="203200" y="1452034"/>
                  </a:cubicBezTo>
                </a:path>
              </a:pathLst>
            </a:custGeom>
            <a:ln w="158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6946996" y="2455333"/>
              <a:ext cx="215804" cy="1405467"/>
            </a:xfrm>
            <a:custGeom>
              <a:avLst/>
              <a:gdLst>
                <a:gd name="connsiteX0" fmla="*/ 12604 w 215804"/>
                <a:gd name="connsiteY0" fmla="*/ 0 h 1405467"/>
                <a:gd name="connsiteX1" fmla="*/ 33771 w 215804"/>
                <a:gd name="connsiteY1" fmla="*/ 503767 h 1405467"/>
                <a:gd name="connsiteX2" fmla="*/ 21071 w 215804"/>
                <a:gd name="connsiteY2" fmla="*/ 808567 h 1405467"/>
                <a:gd name="connsiteX3" fmla="*/ 4137 w 215804"/>
                <a:gd name="connsiteY3" fmla="*/ 1062567 h 1405467"/>
                <a:gd name="connsiteX4" fmla="*/ 105737 w 215804"/>
                <a:gd name="connsiteY4" fmla="*/ 1164167 h 1405467"/>
                <a:gd name="connsiteX5" fmla="*/ 215804 w 215804"/>
                <a:gd name="connsiteY5" fmla="*/ 1405467 h 140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804" h="1405467">
                  <a:moveTo>
                    <a:pt x="12604" y="0"/>
                  </a:moveTo>
                  <a:cubicBezTo>
                    <a:pt x="22482" y="184503"/>
                    <a:pt x="32360" y="369006"/>
                    <a:pt x="33771" y="503767"/>
                  </a:cubicBezTo>
                  <a:cubicBezTo>
                    <a:pt x="35182" y="638528"/>
                    <a:pt x="26010" y="715434"/>
                    <a:pt x="21071" y="808567"/>
                  </a:cubicBezTo>
                  <a:cubicBezTo>
                    <a:pt x="16132" y="901700"/>
                    <a:pt x="-9974" y="1003301"/>
                    <a:pt x="4137" y="1062567"/>
                  </a:cubicBezTo>
                  <a:cubicBezTo>
                    <a:pt x="18248" y="1121833"/>
                    <a:pt x="70459" y="1107017"/>
                    <a:pt x="105737" y="1164167"/>
                  </a:cubicBezTo>
                  <a:cubicBezTo>
                    <a:pt x="141015" y="1221317"/>
                    <a:pt x="215804" y="1405467"/>
                    <a:pt x="215804" y="1405467"/>
                  </a:cubicBezTo>
                </a:path>
              </a:pathLst>
            </a:custGeom>
            <a:ln w="15875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6997057" y="2451100"/>
              <a:ext cx="199610" cy="1367367"/>
            </a:xfrm>
            <a:custGeom>
              <a:avLst/>
              <a:gdLst>
                <a:gd name="connsiteX0" fmla="*/ 38743 w 199610"/>
                <a:gd name="connsiteY0" fmla="*/ 0 h 1367367"/>
                <a:gd name="connsiteX1" fmla="*/ 38743 w 199610"/>
                <a:gd name="connsiteY1" fmla="*/ 287867 h 1367367"/>
                <a:gd name="connsiteX2" fmla="*/ 64143 w 199610"/>
                <a:gd name="connsiteY2" fmla="*/ 486833 h 1367367"/>
                <a:gd name="connsiteX3" fmla="*/ 98010 w 199610"/>
                <a:gd name="connsiteY3" fmla="*/ 698500 h 1367367"/>
                <a:gd name="connsiteX4" fmla="*/ 123410 w 199610"/>
                <a:gd name="connsiteY4" fmla="*/ 795867 h 1367367"/>
                <a:gd name="connsiteX5" fmla="*/ 21810 w 199610"/>
                <a:gd name="connsiteY5" fmla="*/ 922867 h 1367367"/>
                <a:gd name="connsiteX6" fmla="*/ 9110 w 199610"/>
                <a:gd name="connsiteY6" fmla="*/ 1054100 h 1367367"/>
                <a:gd name="connsiteX7" fmla="*/ 131876 w 199610"/>
                <a:gd name="connsiteY7" fmla="*/ 1126067 h 1367367"/>
                <a:gd name="connsiteX8" fmla="*/ 199610 w 199610"/>
                <a:gd name="connsiteY8" fmla="*/ 1367367 h 136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610" h="1367367">
                  <a:moveTo>
                    <a:pt x="38743" y="0"/>
                  </a:moveTo>
                  <a:cubicBezTo>
                    <a:pt x="36626" y="103364"/>
                    <a:pt x="34510" y="206728"/>
                    <a:pt x="38743" y="287867"/>
                  </a:cubicBezTo>
                  <a:cubicBezTo>
                    <a:pt x="42976" y="369006"/>
                    <a:pt x="54265" y="418394"/>
                    <a:pt x="64143" y="486833"/>
                  </a:cubicBezTo>
                  <a:cubicBezTo>
                    <a:pt x="74021" y="555272"/>
                    <a:pt x="88132" y="646994"/>
                    <a:pt x="98010" y="698500"/>
                  </a:cubicBezTo>
                  <a:cubicBezTo>
                    <a:pt x="107888" y="750006"/>
                    <a:pt x="136110" y="758473"/>
                    <a:pt x="123410" y="795867"/>
                  </a:cubicBezTo>
                  <a:cubicBezTo>
                    <a:pt x="110710" y="833261"/>
                    <a:pt x="40860" y="879828"/>
                    <a:pt x="21810" y="922867"/>
                  </a:cubicBezTo>
                  <a:cubicBezTo>
                    <a:pt x="2760" y="965906"/>
                    <a:pt x="-9234" y="1020233"/>
                    <a:pt x="9110" y="1054100"/>
                  </a:cubicBezTo>
                  <a:cubicBezTo>
                    <a:pt x="27454" y="1087967"/>
                    <a:pt x="100126" y="1073856"/>
                    <a:pt x="131876" y="1126067"/>
                  </a:cubicBezTo>
                  <a:cubicBezTo>
                    <a:pt x="163626" y="1178278"/>
                    <a:pt x="199610" y="1367367"/>
                    <a:pt x="199610" y="1367367"/>
                  </a:cubicBezTo>
                </a:path>
              </a:pathLst>
            </a:custGeom>
            <a:ln w="15875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82849" y="2073302"/>
              <a:ext cx="303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12086" y="3798901"/>
              <a:ext cx="3806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0000"/>
                  </a:solidFill>
                </a:rPr>
                <a:t>-4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15997" y="3901564"/>
              <a:ext cx="3806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0000"/>
                  </a:solidFill>
                </a:rPr>
                <a:t>-8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84240" y="2077696"/>
              <a:ext cx="303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03737" y="2270667"/>
              <a:ext cx="303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8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4999" y="2504189"/>
              <a:ext cx="3076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00FF"/>
                  </a:solidFill>
                </a:rPr>
                <a:t>12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31604" y="2080910"/>
              <a:ext cx="303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4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34348" y="2146842"/>
              <a:ext cx="303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863742" y="2159161"/>
              <a:ext cx="3802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0000"/>
                  </a:solidFill>
                </a:rPr>
                <a:t>-8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36899" y="2201333"/>
              <a:ext cx="1537568" cy="2021417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7474607" y="2715088"/>
              <a:ext cx="665655" cy="0"/>
            </a:xfrm>
            <a:prstGeom prst="line">
              <a:avLst/>
            </a:prstGeom>
            <a:ln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474607" y="2438693"/>
              <a:ext cx="665655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8082868" y="2242821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Wetter</a:t>
              </a:r>
            </a:p>
            <a:p>
              <a:r>
                <a:rPr lang="en-US" dirty="0">
                  <a:solidFill>
                    <a:srgbClr val="800000"/>
                  </a:solidFill>
                </a:rPr>
                <a:t>Drier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56521" y="3708561"/>
              <a:ext cx="3802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0000"/>
                  </a:solidFill>
                </a:rPr>
                <a:t>-4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817162" y="5179724"/>
            <a:ext cx="75246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On sub-regional scale, adjusting for mean precipitation-altitude </a:t>
            </a:r>
          </a:p>
          <a:p>
            <a:pPr algn="ctr"/>
            <a:r>
              <a:rPr lang="en-US" sz="2000" dirty="0"/>
              <a:t>relationship reveals areas that are locally wet or dry for their elevation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See also: Tirol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697792" y="4171264"/>
            <a:ext cx="1826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Departure from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Mean P-A relationship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81001"/>
            <a:ext cx="3608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OSU/PRISM Climate Group, USGS, Shafer et al. (2006)</a:t>
            </a:r>
          </a:p>
        </p:txBody>
      </p:sp>
    </p:spTree>
    <p:extLst>
      <p:ext uri="{BB962C8B-B14F-4D97-AF65-F5344CB8AC3E}">
        <p14:creationId xmlns:p14="http://schemas.microsoft.com/office/powerpoint/2010/main" val="292206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Wide and Sub-Regional Effects in Alps</a:t>
            </a:r>
          </a:p>
        </p:txBody>
      </p:sp>
      <p:pic>
        <p:nvPicPr>
          <p:cNvPr id="73" name="Picture 72" descr="Screen shot 2012-09-14 at 11.16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852" y="2028138"/>
            <a:ext cx="3941348" cy="248304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77" name="TextBox 76"/>
          <p:cNvSpPr txBox="1"/>
          <p:nvPr/>
        </p:nvSpPr>
        <p:spPr>
          <a:xfrm>
            <a:off x="0" y="6567014"/>
            <a:ext cx="3515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Frei and </a:t>
            </a:r>
            <a:r>
              <a:rPr lang="en-US" sz="1200" dirty="0" err="1"/>
              <a:t>Schär</a:t>
            </a:r>
            <a:r>
              <a:rPr lang="en-US" sz="1200" dirty="0"/>
              <a:t> (1998); Hydrologic Atlas of Switzerland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FD8873-EACC-FD48-9843-6984247F57E5}"/>
              </a:ext>
            </a:extLst>
          </p:cNvPr>
          <p:cNvGrpSpPr/>
          <p:nvPr/>
        </p:nvGrpSpPr>
        <p:grpSpPr>
          <a:xfrm>
            <a:off x="168981" y="1935627"/>
            <a:ext cx="4673245" cy="3007434"/>
            <a:chOff x="168981" y="1935627"/>
            <a:chExt cx="4002157" cy="25755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85B4F7-11AF-C549-9958-2498A53B7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l="23104" t="19679" r="14314" b="20796"/>
            <a:stretch/>
          </p:blipFill>
          <p:spPr>
            <a:xfrm>
              <a:off x="168981" y="1935627"/>
              <a:ext cx="4002157" cy="257556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2CB762-951F-5542-8600-FECEE2BD79D7}"/>
                </a:ext>
              </a:extLst>
            </p:cNvPr>
            <p:cNvSpPr/>
            <p:nvPr/>
          </p:nvSpPr>
          <p:spPr>
            <a:xfrm>
              <a:off x="1964651" y="2088348"/>
              <a:ext cx="903513" cy="181320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6" name="Straight Connector 75"/>
          <p:cNvCxnSpPr>
            <a:cxnSpLocks/>
            <a:endCxn id="73" idx="1"/>
          </p:cNvCxnSpPr>
          <p:nvPr/>
        </p:nvCxnSpPr>
        <p:spPr>
          <a:xfrm>
            <a:off x="3320767" y="3269663"/>
            <a:ext cx="17420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737033D-AA4C-A840-B5C3-18953D328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81" y="5121391"/>
            <a:ext cx="6317707" cy="40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572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Terrain Shape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3228"/>
          <a:stretch/>
        </p:blipFill>
        <p:spPr>
          <a:xfrm>
            <a:off x="247194" y="1347840"/>
            <a:ext cx="2824610" cy="4492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33228"/>
          <a:stretch/>
        </p:blipFill>
        <p:spPr>
          <a:xfrm>
            <a:off x="3146995" y="1347840"/>
            <a:ext cx="2824610" cy="4492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33102"/>
          <a:stretch/>
        </p:blipFill>
        <p:spPr>
          <a:xfrm>
            <a:off x="6044405" y="1347840"/>
            <a:ext cx="2825362" cy="4501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1713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Watson and Lane (2012)</a:t>
            </a:r>
          </a:p>
        </p:txBody>
      </p:sp>
      <p:sp>
        <p:nvSpPr>
          <p:cNvPr id="8" name="Rectangle 7"/>
          <p:cNvSpPr/>
          <p:nvPr/>
        </p:nvSpPr>
        <p:spPr>
          <a:xfrm>
            <a:off x="2951972" y="5887006"/>
            <a:ext cx="3214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Dry Froude Number ~1</a:t>
            </a:r>
          </a:p>
        </p:txBody>
      </p:sp>
    </p:spTree>
    <p:extLst>
      <p:ext uri="{BB962C8B-B14F-4D97-AF65-F5344CB8AC3E}">
        <p14:creationId xmlns:p14="http://schemas.microsoft.com/office/powerpoint/2010/main" val="39179470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Snowfall (cm)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02296" y="2182082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122</a:t>
            </a:r>
          </a:p>
        </p:txBody>
      </p:sp>
      <p:sp>
        <p:nvSpPr>
          <p:cNvPr id="6" name="Oval 5"/>
          <p:cNvSpPr/>
          <p:nvPr/>
        </p:nvSpPr>
        <p:spPr>
          <a:xfrm>
            <a:off x="7781153" y="2587761"/>
            <a:ext cx="94463" cy="985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7577510" y="2748922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236</a:t>
            </a:r>
          </a:p>
        </p:txBody>
      </p:sp>
      <p:sp>
        <p:nvSpPr>
          <p:cNvPr id="43" name="Oval 42"/>
          <p:cNvSpPr/>
          <p:nvPr/>
        </p:nvSpPr>
        <p:spPr>
          <a:xfrm>
            <a:off x="8115433" y="3155800"/>
            <a:ext cx="94463" cy="985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890318" y="213432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2327265" y="5252084"/>
            <a:ext cx="94463" cy="985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813884" y="4816607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802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518891" y="2765665"/>
            <a:ext cx="806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1293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173414" y="3137435"/>
            <a:ext cx="258886" cy="3508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702893" y="4136229"/>
            <a:ext cx="94463" cy="985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136372" y="3696853"/>
            <a:ext cx="806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1026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2327265" y="6028503"/>
            <a:ext cx="270398" cy="52221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597663" y="565571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508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14892" y="2002712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250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833208" y="239190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762</a:t>
            </a:r>
          </a:p>
        </p:txBody>
      </p:sp>
      <p:sp>
        <p:nvSpPr>
          <p:cNvPr id="61" name="Oval 60"/>
          <p:cNvSpPr/>
          <p:nvPr/>
        </p:nvSpPr>
        <p:spPr>
          <a:xfrm>
            <a:off x="7599214" y="4032554"/>
            <a:ext cx="94463" cy="9854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161539" y="3601007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762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5198502" y="2825763"/>
            <a:ext cx="156639" cy="17277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6170653" y="2410370"/>
            <a:ext cx="97283" cy="32210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 rot="19969760">
            <a:off x="4568618" y="2874624"/>
            <a:ext cx="694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LCC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718886" y="5314706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Park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City</a:t>
            </a:r>
          </a:p>
        </p:txBody>
      </p:sp>
      <p:sp>
        <p:nvSpPr>
          <p:cNvPr id="81" name="TextBox 80"/>
          <p:cNvSpPr txBox="1"/>
          <p:nvPr/>
        </p:nvSpPr>
        <p:spPr>
          <a:xfrm rot="21403547">
            <a:off x="5424874" y="4029718"/>
            <a:ext cx="73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BCC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154322" y="5840839"/>
            <a:ext cx="19222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Estimated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WRCC/COOP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052708" y="1754194"/>
            <a:ext cx="2005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Salt Lake City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 flipH="1">
            <a:off x="8212716" y="2142273"/>
            <a:ext cx="1" cy="48046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>
            <a:off x="4501549" y="2677496"/>
            <a:ext cx="1917276" cy="923511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 rot="20189640">
            <a:off x="4964950" y="3024851"/>
            <a:ext cx="114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~10 km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8436" y="6550721"/>
            <a:ext cx="7303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Photo: http://</a:t>
            </a:r>
            <a:r>
              <a:rPr lang="en-US" sz="1200" dirty="0" err="1"/>
              <a:t>sharewhat.blogspot.com</a:t>
            </a:r>
            <a:r>
              <a:rPr lang="en-US" sz="1200" dirty="0"/>
              <a:t>/2010_11_01_archive.html; Data: PRISM, WRCC, Steenburgh (unpublished)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ED4627-76B2-004C-BA06-559FDE6AE39B}"/>
              </a:ext>
            </a:extLst>
          </p:cNvPr>
          <p:cNvSpPr txBox="1"/>
          <p:nvPr/>
        </p:nvSpPr>
        <p:spPr>
          <a:xfrm>
            <a:off x="1406425" y="1119389"/>
            <a:ext cx="632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Snowfall variations a function of precipitation, snow fraction, SLR </a:t>
            </a:r>
          </a:p>
        </p:txBody>
      </p:sp>
    </p:spTree>
    <p:extLst>
      <p:ext uri="{BB962C8B-B14F-4D97-AF65-F5344CB8AC3E}">
        <p14:creationId xmlns:p14="http://schemas.microsoft.com/office/powerpoint/2010/main" val="9891051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4990" y="1773687"/>
            <a:ext cx="61340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The orographic ratio varies depending on climate, terrain characteristics, geography, and season</a:t>
            </a:r>
          </a:p>
          <a:p>
            <a:pPr algn="ctr"/>
            <a:endParaRPr lang="en-US" sz="2400" b="1" dirty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Diagnose and compare the seasonality in OR between northern Utah and three Austrian sites in the next four slides</a:t>
            </a:r>
          </a:p>
          <a:p>
            <a:pPr algn="ctr"/>
            <a:endParaRPr lang="en-US" sz="2400" b="1" dirty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What are the similarities and differences and why do they exist?</a:t>
            </a:r>
          </a:p>
        </p:txBody>
      </p:sp>
    </p:spTree>
    <p:extLst>
      <p:ext uri="{BB962C8B-B14F-4D97-AF65-F5344CB8AC3E}">
        <p14:creationId xmlns:p14="http://schemas.microsoft.com/office/powerpoint/2010/main" val="16655379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Seasonality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09D073-8CD9-C34B-A2C6-FEE7D32BE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913" y="4277924"/>
            <a:ext cx="2706833" cy="235951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4808E0B-ABFC-D54C-8C2B-89A1F660C6A4}"/>
              </a:ext>
            </a:extLst>
          </p:cNvPr>
          <p:cNvSpPr/>
          <p:nvPr/>
        </p:nvSpPr>
        <p:spPr>
          <a:xfrm>
            <a:off x="4377388" y="4879808"/>
            <a:ext cx="192659" cy="185195"/>
          </a:xfrm>
          <a:prstGeom prst="ellipse">
            <a:avLst/>
          </a:prstGeom>
          <a:solidFill>
            <a:srgbClr val="FFFF00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FB5BE0-1208-0F44-8976-CE82F7B6891E}"/>
              </a:ext>
            </a:extLst>
          </p:cNvPr>
          <p:cNvSpPr/>
          <p:nvPr/>
        </p:nvSpPr>
        <p:spPr>
          <a:xfrm>
            <a:off x="5143246" y="5599368"/>
            <a:ext cx="192659" cy="185195"/>
          </a:xfrm>
          <a:prstGeom prst="ellipse">
            <a:avLst/>
          </a:prstGeom>
          <a:solidFill>
            <a:srgbClr val="FFFF00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89F11D-46BF-B549-8631-DAE36C968546}"/>
              </a:ext>
            </a:extLst>
          </p:cNvPr>
          <p:cNvSpPr txBox="1"/>
          <p:nvPr/>
        </p:nvSpPr>
        <p:spPr>
          <a:xfrm>
            <a:off x="4478619" y="4449185"/>
            <a:ext cx="1167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Salt Lake City</a:t>
            </a:r>
          </a:p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1288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2D5AEF-1549-AF44-8548-A9990686EA6A}"/>
              </a:ext>
            </a:extLst>
          </p:cNvPr>
          <p:cNvSpPr txBox="1"/>
          <p:nvPr/>
        </p:nvSpPr>
        <p:spPr>
          <a:xfrm>
            <a:off x="5247166" y="5754549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Alta</a:t>
            </a:r>
          </a:p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2660 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4C40F-0ACD-774F-800F-6E65479012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" t="-1" r="-271" b="75739"/>
          <a:stretch/>
        </p:blipFill>
        <p:spPr>
          <a:xfrm>
            <a:off x="354829" y="1190783"/>
            <a:ext cx="8283968" cy="301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264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9AA063-3533-F547-ACE3-1AC389132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807" y="4254308"/>
            <a:ext cx="2529561" cy="2385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6E4975-16A8-3943-BB7E-DC388D5BA2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738"/>
          <a:stretch/>
        </p:blipFill>
        <p:spPr>
          <a:xfrm>
            <a:off x="344196" y="1190851"/>
            <a:ext cx="8283968" cy="30102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Seasonality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808E0B-ABFC-D54C-8C2B-89A1F660C6A4}"/>
              </a:ext>
            </a:extLst>
          </p:cNvPr>
          <p:cNvSpPr/>
          <p:nvPr/>
        </p:nvSpPr>
        <p:spPr>
          <a:xfrm>
            <a:off x="4268357" y="5602083"/>
            <a:ext cx="192659" cy="185195"/>
          </a:xfrm>
          <a:prstGeom prst="ellipse">
            <a:avLst/>
          </a:prstGeom>
          <a:solidFill>
            <a:srgbClr val="FFFF00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FB5BE0-1208-0F44-8976-CE82F7B6891E}"/>
              </a:ext>
            </a:extLst>
          </p:cNvPr>
          <p:cNvSpPr/>
          <p:nvPr/>
        </p:nvSpPr>
        <p:spPr>
          <a:xfrm>
            <a:off x="4709257" y="4885595"/>
            <a:ext cx="192659" cy="185195"/>
          </a:xfrm>
          <a:prstGeom prst="ellipse">
            <a:avLst/>
          </a:prstGeom>
          <a:solidFill>
            <a:srgbClr val="FFFF00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89F11D-46BF-B549-8631-DAE36C968546}"/>
              </a:ext>
            </a:extLst>
          </p:cNvPr>
          <p:cNvSpPr txBox="1"/>
          <p:nvPr/>
        </p:nvSpPr>
        <p:spPr>
          <a:xfrm>
            <a:off x="4572000" y="5602083"/>
            <a:ext cx="1148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Rudolfshutte</a:t>
            </a:r>
            <a:endParaRPr lang="en-US" sz="1400" b="1" dirty="0">
              <a:solidFill>
                <a:srgbClr val="FFFF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2317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2D5AEF-1549-AF44-8548-A9990686EA6A}"/>
              </a:ext>
            </a:extLst>
          </p:cNvPr>
          <p:cNvSpPr txBox="1"/>
          <p:nvPr/>
        </p:nvSpPr>
        <p:spPr>
          <a:xfrm>
            <a:off x="4901916" y="4691632"/>
            <a:ext cx="1026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Zell am See</a:t>
            </a:r>
          </a:p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770 m</a:t>
            </a:r>
          </a:p>
        </p:txBody>
      </p:sp>
    </p:spTree>
    <p:extLst>
      <p:ext uri="{BB962C8B-B14F-4D97-AF65-F5344CB8AC3E}">
        <p14:creationId xmlns:p14="http://schemas.microsoft.com/office/powerpoint/2010/main" val="17096481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486BDB-FC28-FB4C-AA76-C4DE3629D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773" y="4254308"/>
            <a:ext cx="3097449" cy="2348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4DCA2-0787-A346-9DE0-AD2FB7BB7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32" t="67291" r="332" b="-540"/>
          <a:stretch/>
        </p:blipFill>
        <p:spPr>
          <a:xfrm>
            <a:off x="344196" y="1244017"/>
            <a:ext cx="8239042" cy="298074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4808E0B-ABFC-D54C-8C2B-89A1F660C6A4}"/>
              </a:ext>
            </a:extLst>
          </p:cNvPr>
          <p:cNvSpPr/>
          <p:nvPr/>
        </p:nvSpPr>
        <p:spPr>
          <a:xfrm>
            <a:off x="4709259" y="5501413"/>
            <a:ext cx="192659" cy="185195"/>
          </a:xfrm>
          <a:prstGeom prst="ellipse">
            <a:avLst/>
          </a:prstGeom>
          <a:solidFill>
            <a:srgbClr val="FFFF00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FB5BE0-1208-0F44-8976-CE82F7B6891E}"/>
              </a:ext>
            </a:extLst>
          </p:cNvPr>
          <p:cNvSpPr/>
          <p:nvPr/>
        </p:nvSpPr>
        <p:spPr>
          <a:xfrm>
            <a:off x="5252699" y="5501414"/>
            <a:ext cx="192659" cy="185195"/>
          </a:xfrm>
          <a:prstGeom prst="ellipse">
            <a:avLst/>
          </a:prstGeom>
          <a:solidFill>
            <a:srgbClr val="FFFF00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89F11D-46BF-B549-8631-DAE36C968546}"/>
              </a:ext>
            </a:extLst>
          </p:cNvPr>
          <p:cNvSpPr txBox="1"/>
          <p:nvPr/>
        </p:nvSpPr>
        <p:spPr>
          <a:xfrm>
            <a:off x="3648715" y="5596256"/>
            <a:ext cx="1218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Villacher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Alpe</a:t>
            </a:r>
            <a:endParaRPr lang="en-US" sz="1400" b="1" dirty="0">
              <a:solidFill>
                <a:srgbClr val="FFFF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2140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2D5AEF-1549-AF44-8548-A9990686EA6A}"/>
              </a:ext>
            </a:extLst>
          </p:cNvPr>
          <p:cNvSpPr txBox="1"/>
          <p:nvPr/>
        </p:nvSpPr>
        <p:spPr>
          <a:xfrm>
            <a:off x="5368253" y="507079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Villach</a:t>
            </a:r>
          </a:p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493 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E70C48-A595-6740-851F-3929E53A38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" t="50660" r="-257" b="25078"/>
          <a:stretch/>
        </p:blipFill>
        <p:spPr>
          <a:xfrm>
            <a:off x="376095" y="1180150"/>
            <a:ext cx="8283968" cy="301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279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7D5084-FBC8-AC46-B416-22A8B3FE7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" t="25352" r="-197" b="50386"/>
          <a:stretch/>
        </p:blipFill>
        <p:spPr>
          <a:xfrm>
            <a:off x="365462" y="1169517"/>
            <a:ext cx="8283968" cy="3010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C855B2-5B22-744B-A5C2-1CCB00605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234" y="4238263"/>
            <a:ext cx="2374600" cy="23808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Seasonality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808E0B-ABFC-D54C-8C2B-89A1F660C6A4}"/>
              </a:ext>
            </a:extLst>
          </p:cNvPr>
          <p:cNvSpPr/>
          <p:nvPr/>
        </p:nvSpPr>
        <p:spPr>
          <a:xfrm>
            <a:off x="4129336" y="5393954"/>
            <a:ext cx="192659" cy="185195"/>
          </a:xfrm>
          <a:prstGeom prst="ellipse">
            <a:avLst/>
          </a:prstGeom>
          <a:solidFill>
            <a:srgbClr val="FFFF00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FB5BE0-1208-0F44-8976-CE82F7B6891E}"/>
              </a:ext>
            </a:extLst>
          </p:cNvPr>
          <p:cNvSpPr/>
          <p:nvPr/>
        </p:nvSpPr>
        <p:spPr>
          <a:xfrm>
            <a:off x="4860397" y="5912317"/>
            <a:ext cx="192659" cy="185195"/>
          </a:xfrm>
          <a:prstGeom prst="ellipse">
            <a:avLst/>
          </a:prstGeom>
          <a:solidFill>
            <a:srgbClr val="FFFF00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89F11D-46BF-B549-8631-DAE36C968546}"/>
              </a:ext>
            </a:extLst>
          </p:cNvPr>
          <p:cNvSpPr txBox="1"/>
          <p:nvPr/>
        </p:nvSpPr>
        <p:spPr>
          <a:xfrm>
            <a:off x="3607350" y="4963331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Innsbruck</a:t>
            </a:r>
          </a:p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579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2D5AEF-1549-AF44-8548-A9990686EA6A}"/>
              </a:ext>
            </a:extLst>
          </p:cNvPr>
          <p:cNvSpPr txBox="1"/>
          <p:nvPr/>
        </p:nvSpPr>
        <p:spPr>
          <a:xfrm>
            <a:off x="4810998" y="6035058"/>
            <a:ext cx="1189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Patscherkofel</a:t>
            </a:r>
            <a:endParaRPr lang="en-US" sz="1400" b="1" dirty="0">
              <a:solidFill>
                <a:srgbClr val="FFFF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2247 m</a:t>
            </a:r>
          </a:p>
        </p:txBody>
      </p:sp>
    </p:spTree>
    <p:extLst>
      <p:ext uri="{BB962C8B-B14F-4D97-AF65-F5344CB8AC3E}">
        <p14:creationId xmlns:p14="http://schemas.microsoft.com/office/powerpoint/2010/main" val="15347572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324E16-906F-184E-85DB-53EDAA003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" y="0"/>
            <a:ext cx="914101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End…</a:t>
            </a:r>
          </a:p>
        </p:txBody>
      </p:sp>
    </p:spTree>
    <p:extLst>
      <p:ext uri="{BB962C8B-B14F-4D97-AF65-F5344CB8AC3E}">
        <p14:creationId xmlns:p14="http://schemas.microsoft.com/office/powerpoint/2010/main" val="2172577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E8C68-C68F-A346-ABE7-454E8C96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Synoptic Setting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D62469-D113-EF44-B8F2-C355ADFF5620}"/>
              </a:ext>
            </a:extLst>
          </p:cNvPr>
          <p:cNvSpPr txBox="1"/>
          <p:nvPr/>
        </p:nvSpPr>
        <p:spPr>
          <a:xfrm>
            <a:off x="359648" y="5024062"/>
            <a:ext cx="83205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/>
              <a:t>“Large-scale synoptic factors determine the characteristics of the </a:t>
            </a:r>
          </a:p>
          <a:p>
            <a:pPr algn="ctr"/>
            <a:r>
              <a:rPr lang="en-US" sz="2400" i="1" dirty="0"/>
              <a:t>airmass which crosses the hills [and mountains], its wind speed </a:t>
            </a:r>
          </a:p>
          <a:p>
            <a:pPr algn="ctr"/>
            <a:r>
              <a:rPr lang="en-US" sz="2400" i="1" dirty="0"/>
              <a:t>and direction, its stability, and humidity”</a:t>
            </a:r>
          </a:p>
          <a:p>
            <a:pPr algn="ctr"/>
            <a:r>
              <a:rPr lang="en-US" sz="2400" dirty="0"/>
              <a:t>– Sawyer (1956)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4D5E2-6F51-754A-B5F9-4C7AC63D2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76" y="1389323"/>
            <a:ext cx="4346161" cy="3343764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4BE26649-FBCC-6540-99E1-4C81B9C606E1}"/>
              </a:ext>
            </a:extLst>
          </p:cNvPr>
          <p:cNvSpPr/>
          <p:nvPr/>
        </p:nvSpPr>
        <p:spPr>
          <a:xfrm>
            <a:off x="340242" y="2583452"/>
            <a:ext cx="2404179" cy="1150097"/>
          </a:xfrm>
          <a:custGeom>
            <a:avLst/>
            <a:gdLst>
              <a:gd name="connsiteX0" fmla="*/ 0 w 2420294"/>
              <a:gd name="connsiteY0" fmla="*/ 1169582 h 1169582"/>
              <a:gd name="connsiteX1" fmla="*/ 648586 w 2420294"/>
              <a:gd name="connsiteY1" fmla="*/ 1084521 h 1169582"/>
              <a:gd name="connsiteX2" fmla="*/ 1297172 w 2420294"/>
              <a:gd name="connsiteY2" fmla="*/ 871870 h 1169582"/>
              <a:gd name="connsiteX3" fmla="*/ 1977656 w 2420294"/>
              <a:gd name="connsiteY3" fmla="*/ 510363 h 1169582"/>
              <a:gd name="connsiteX4" fmla="*/ 2360428 w 2420294"/>
              <a:gd name="connsiteY4" fmla="*/ 159489 h 1169582"/>
              <a:gd name="connsiteX5" fmla="*/ 2413591 w 2420294"/>
              <a:gd name="connsiteY5" fmla="*/ 0 h 1169582"/>
              <a:gd name="connsiteX0" fmla="*/ 0 w 2360428"/>
              <a:gd name="connsiteY0" fmla="*/ 1010093 h 1010093"/>
              <a:gd name="connsiteX1" fmla="*/ 648586 w 2360428"/>
              <a:gd name="connsiteY1" fmla="*/ 925032 h 1010093"/>
              <a:gd name="connsiteX2" fmla="*/ 1297172 w 2360428"/>
              <a:gd name="connsiteY2" fmla="*/ 712381 h 1010093"/>
              <a:gd name="connsiteX3" fmla="*/ 1977656 w 2360428"/>
              <a:gd name="connsiteY3" fmla="*/ 350874 h 1010093"/>
              <a:gd name="connsiteX4" fmla="*/ 2360428 w 2360428"/>
              <a:gd name="connsiteY4" fmla="*/ 0 h 1010093"/>
              <a:gd name="connsiteX0" fmla="*/ 0 w 2404179"/>
              <a:gd name="connsiteY0" fmla="*/ 1150097 h 1150097"/>
              <a:gd name="connsiteX1" fmla="*/ 648586 w 2404179"/>
              <a:gd name="connsiteY1" fmla="*/ 1065036 h 1150097"/>
              <a:gd name="connsiteX2" fmla="*/ 1297172 w 2404179"/>
              <a:gd name="connsiteY2" fmla="*/ 852385 h 1150097"/>
              <a:gd name="connsiteX3" fmla="*/ 1977656 w 2404179"/>
              <a:gd name="connsiteY3" fmla="*/ 490878 h 1150097"/>
              <a:gd name="connsiteX4" fmla="*/ 2404179 w 2404179"/>
              <a:gd name="connsiteY4" fmla="*/ 0 h 1150097"/>
              <a:gd name="connsiteX0" fmla="*/ 0 w 2404179"/>
              <a:gd name="connsiteY0" fmla="*/ 1150097 h 1150097"/>
              <a:gd name="connsiteX1" fmla="*/ 648586 w 2404179"/>
              <a:gd name="connsiteY1" fmla="*/ 1065036 h 1150097"/>
              <a:gd name="connsiteX2" fmla="*/ 1297172 w 2404179"/>
              <a:gd name="connsiteY2" fmla="*/ 852385 h 1150097"/>
              <a:gd name="connsiteX3" fmla="*/ 1977656 w 2404179"/>
              <a:gd name="connsiteY3" fmla="*/ 490878 h 1150097"/>
              <a:gd name="connsiteX4" fmla="*/ 2404179 w 2404179"/>
              <a:gd name="connsiteY4" fmla="*/ 0 h 115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4179" h="1150097">
                <a:moveTo>
                  <a:pt x="0" y="1150097"/>
                </a:moveTo>
                <a:cubicBezTo>
                  <a:pt x="216195" y="1132376"/>
                  <a:pt x="432391" y="1114655"/>
                  <a:pt x="648586" y="1065036"/>
                </a:cubicBezTo>
                <a:cubicBezTo>
                  <a:pt x="864781" y="1015417"/>
                  <a:pt x="1075660" y="948078"/>
                  <a:pt x="1297172" y="852385"/>
                </a:cubicBezTo>
                <a:cubicBezTo>
                  <a:pt x="1518684" y="756692"/>
                  <a:pt x="1793155" y="632942"/>
                  <a:pt x="1977656" y="490878"/>
                </a:cubicBezTo>
                <a:cubicBezTo>
                  <a:pt x="2162157" y="348814"/>
                  <a:pt x="2296522" y="299441"/>
                  <a:pt x="2404179" y="0"/>
                </a:cubicBezTo>
              </a:path>
            </a:pathLst>
          </a:cu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E2F2656-01A7-D440-80CB-E0BFC530B48A}"/>
              </a:ext>
            </a:extLst>
          </p:cNvPr>
          <p:cNvSpPr/>
          <p:nvPr/>
        </p:nvSpPr>
        <p:spPr>
          <a:xfrm>
            <a:off x="2751950" y="2554758"/>
            <a:ext cx="354385" cy="1255659"/>
          </a:xfrm>
          <a:custGeom>
            <a:avLst/>
            <a:gdLst>
              <a:gd name="connsiteX0" fmla="*/ 0 w 358760"/>
              <a:gd name="connsiteY0" fmla="*/ 0 h 1225034"/>
              <a:gd name="connsiteX1" fmla="*/ 118128 w 358760"/>
              <a:gd name="connsiteY1" fmla="*/ 398136 h 1225034"/>
              <a:gd name="connsiteX2" fmla="*/ 227506 w 358760"/>
              <a:gd name="connsiteY2" fmla="*/ 888150 h 1225034"/>
              <a:gd name="connsiteX3" fmla="*/ 358760 w 358760"/>
              <a:gd name="connsiteY3" fmla="*/ 1225034 h 122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760" h="1225034">
                <a:moveTo>
                  <a:pt x="0" y="0"/>
                </a:moveTo>
                <a:cubicBezTo>
                  <a:pt x="40105" y="125055"/>
                  <a:pt x="80210" y="250111"/>
                  <a:pt x="118128" y="398136"/>
                </a:cubicBezTo>
                <a:cubicBezTo>
                  <a:pt x="156046" y="546161"/>
                  <a:pt x="187401" y="750334"/>
                  <a:pt x="227506" y="888150"/>
                </a:cubicBezTo>
                <a:cubicBezTo>
                  <a:pt x="267611" y="1025966"/>
                  <a:pt x="313185" y="1125500"/>
                  <a:pt x="358760" y="1225034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A347FB5-3DF6-664E-A769-E2C66CFEAC1C}"/>
              </a:ext>
            </a:extLst>
          </p:cNvPr>
          <p:cNvSpPr/>
          <p:nvPr/>
        </p:nvSpPr>
        <p:spPr>
          <a:xfrm>
            <a:off x="2336314" y="1977243"/>
            <a:ext cx="415636" cy="581891"/>
          </a:xfrm>
          <a:custGeom>
            <a:avLst/>
            <a:gdLst>
              <a:gd name="connsiteX0" fmla="*/ 0 w 415636"/>
              <a:gd name="connsiteY0" fmla="*/ 0 h 581891"/>
              <a:gd name="connsiteX1" fmla="*/ 236256 w 415636"/>
              <a:gd name="connsiteY1" fmla="*/ 157505 h 581891"/>
              <a:gd name="connsiteX2" fmla="*/ 371885 w 415636"/>
              <a:gd name="connsiteY2" fmla="*/ 393761 h 581891"/>
              <a:gd name="connsiteX3" fmla="*/ 415636 w 415636"/>
              <a:gd name="connsiteY3" fmla="*/ 581891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636" h="581891">
                <a:moveTo>
                  <a:pt x="0" y="0"/>
                </a:moveTo>
                <a:cubicBezTo>
                  <a:pt x="87137" y="45939"/>
                  <a:pt x="174275" y="91878"/>
                  <a:pt x="236256" y="157505"/>
                </a:cubicBezTo>
                <a:cubicBezTo>
                  <a:pt x="298237" y="223132"/>
                  <a:pt x="341988" y="323030"/>
                  <a:pt x="371885" y="393761"/>
                </a:cubicBezTo>
                <a:cubicBezTo>
                  <a:pt x="401782" y="464492"/>
                  <a:pt x="408709" y="523191"/>
                  <a:pt x="415636" y="581891"/>
                </a:cubicBezTo>
              </a:path>
            </a:pathLst>
          </a:cu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AC8F96F-C8A7-9845-AC9B-4CA55FDC7991}"/>
              </a:ext>
            </a:extLst>
          </p:cNvPr>
          <p:cNvGrpSpPr/>
          <p:nvPr/>
        </p:nvGrpSpPr>
        <p:grpSpPr>
          <a:xfrm>
            <a:off x="683470" y="3441956"/>
            <a:ext cx="2075996" cy="561290"/>
            <a:chOff x="683470" y="3376640"/>
            <a:chExt cx="2075996" cy="561290"/>
          </a:xfrm>
        </p:grpSpPr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1D6D8077-ECD6-A14D-BC26-291B04F330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288568">
              <a:off x="683470" y="3376640"/>
              <a:ext cx="2075996" cy="561290"/>
            </a:xfrm>
            <a:prstGeom prst="notchedRightArrow">
              <a:avLst>
                <a:gd name="adj1" fmla="val 50000"/>
                <a:gd name="adj2" fmla="val 112611"/>
              </a:avLst>
            </a:prstGeom>
            <a:solidFill>
              <a:schemeClr val="bg1"/>
            </a:solidFill>
            <a:ln w="25400" cap="sq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49149DE9-E10A-8541-9F09-E829079D6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307458">
              <a:off x="1344687" y="3410527"/>
              <a:ext cx="96043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1750" cap="sq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2000" b="0" dirty="0">
                  <a:solidFill>
                    <a:srgbClr val="FF3300"/>
                  </a:solidFill>
                  <a:latin typeface="Times New Roman" charset="0"/>
                </a:rPr>
                <a:t>High </a:t>
              </a:r>
              <a:r>
                <a:rPr lang="en-US" sz="2000" b="0" dirty="0">
                  <a:solidFill>
                    <a:srgbClr val="FF3300"/>
                  </a:solidFill>
                  <a:latin typeface="Times New Roman" charset="0"/>
                  <a:sym typeface="Symbol" charset="0"/>
                </a:rPr>
                <a:t></a:t>
              </a:r>
              <a:r>
                <a:rPr lang="en-US" sz="2000" b="0" baseline="-25000" dirty="0">
                  <a:solidFill>
                    <a:srgbClr val="FF3300"/>
                  </a:solidFill>
                  <a:latin typeface="Times New Roman" charset="0"/>
                  <a:sym typeface="Symbol" charset="0"/>
                </a:rPr>
                <a:t>e</a:t>
              </a:r>
              <a:endParaRPr lang="en-US" sz="2000" b="0" baseline="-25000" dirty="0">
                <a:solidFill>
                  <a:srgbClr val="FF3300"/>
                </a:solidFill>
                <a:latin typeface="Times New Roman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EFB7EA-4CD8-CB45-8740-632F01465EF0}"/>
              </a:ext>
            </a:extLst>
          </p:cNvPr>
          <p:cNvGrpSpPr/>
          <p:nvPr/>
        </p:nvGrpSpPr>
        <p:grpSpPr>
          <a:xfrm>
            <a:off x="554898" y="2985424"/>
            <a:ext cx="2075996" cy="561290"/>
            <a:chOff x="554898" y="2920108"/>
            <a:chExt cx="2075996" cy="561290"/>
          </a:xfrm>
        </p:grpSpPr>
        <p:sp>
          <p:nvSpPr>
            <p:cNvPr id="13" name="AutoShape 9">
              <a:extLst>
                <a:ext uri="{FF2B5EF4-FFF2-40B4-BE49-F238E27FC236}">
                  <a16:creationId xmlns:a16="http://schemas.microsoft.com/office/drawing/2014/main" id="{4BCCCDAE-B8A6-2E44-BE79-FA2127949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898" y="2920108"/>
              <a:ext cx="2075996" cy="561290"/>
            </a:xfrm>
            <a:prstGeom prst="notchedRightArrow">
              <a:avLst>
                <a:gd name="adj1" fmla="val 50000"/>
                <a:gd name="adj2" fmla="val 112611"/>
              </a:avLst>
            </a:prstGeom>
            <a:solidFill>
              <a:schemeClr val="bg1">
                <a:alpha val="68000"/>
              </a:schemeClr>
            </a:solidFill>
            <a:ln w="25400" cap="sq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11">
              <a:extLst>
                <a:ext uri="{FF2B5EF4-FFF2-40B4-BE49-F238E27FC236}">
                  <a16:creationId xmlns:a16="http://schemas.microsoft.com/office/drawing/2014/main" id="{1D7C2C79-0967-DB43-B755-F38ED89ED1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1640" y="2997316"/>
              <a:ext cx="92846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1750" cap="sq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2000" b="0" dirty="0">
                  <a:solidFill>
                    <a:srgbClr val="00B050"/>
                  </a:solidFill>
                  <a:latin typeface="Times New Roman" charset="0"/>
                </a:rPr>
                <a:t>Low </a:t>
              </a:r>
              <a:r>
                <a:rPr lang="en-US" sz="2000" b="0" dirty="0">
                  <a:solidFill>
                    <a:srgbClr val="00B050"/>
                  </a:solidFill>
                  <a:latin typeface="Times New Roman" charset="0"/>
                  <a:sym typeface="Symbol" charset="0"/>
                </a:rPr>
                <a:t></a:t>
              </a:r>
              <a:r>
                <a:rPr lang="en-US" sz="2000" b="0" baseline="-25000" dirty="0">
                  <a:solidFill>
                    <a:srgbClr val="00B050"/>
                  </a:solidFill>
                  <a:latin typeface="Times New Roman" charset="0"/>
                  <a:sym typeface="Symbol" charset="0"/>
                </a:rPr>
                <a:t>e</a:t>
              </a:r>
              <a:endParaRPr lang="en-US" sz="2000" b="0" baseline="-25000" dirty="0">
                <a:solidFill>
                  <a:srgbClr val="00B050"/>
                </a:solidFill>
                <a:latin typeface="Times New Roman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AAF6CD-F40A-7848-8B56-18170E75C400}"/>
              </a:ext>
            </a:extLst>
          </p:cNvPr>
          <p:cNvGrpSpPr/>
          <p:nvPr/>
        </p:nvGrpSpPr>
        <p:grpSpPr>
          <a:xfrm>
            <a:off x="2166151" y="1383606"/>
            <a:ext cx="6630883" cy="3349482"/>
            <a:chOff x="2166151" y="1318290"/>
            <a:chExt cx="6630883" cy="334948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7FABABB-099D-144F-A6A0-7636D588E9EA}"/>
                </a:ext>
              </a:extLst>
            </p:cNvPr>
            <p:cNvSpPr/>
            <p:nvPr/>
          </p:nvSpPr>
          <p:spPr>
            <a:xfrm>
              <a:off x="2166151" y="2920107"/>
              <a:ext cx="606621" cy="450685"/>
            </a:xfrm>
            <a:prstGeom prst="rect">
              <a:avLst/>
            </a:pr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DD49828-2127-8A47-A2B3-2FB69D49E0E3}"/>
                </a:ext>
              </a:extLst>
            </p:cNvPr>
            <p:cNvGrpSpPr/>
            <p:nvPr/>
          </p:nvGrpSpPr>
          <p:grpSpPr>
            <a:xfrm>
              <a:off x="4639133" y="1318290"/>
              <a:ext cx="4157901" cy="3349482"/>
              <a:chOff x="4639133" y="1318290"/>
              <a:chExt cx="4157901" cy="334948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F8232A1-AC9B-7041-AA0C-132A442944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/>
              </a:blip>
              <a:srcRect l="4225" t="7557" r="23550" b="15805"/>
              <a:stretch/>
            </p:blipFill>
            <p:spPr>
              <a:xfrm>
                <a:off x="4686403" y="1324008"/>
                <a:ext cx="4099104" cy="3343764"/>
              </a:xfrm>
              <a:prstGeom prst="rect">
                <a:avLst/>
              </a:prstGeom>
            </p:spPr>
          </p:pic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26050A5C-5FBF-5640-8354-AF0753AC8129}"/>
                  </a:ext>
                </a:extLst>
              </p:cNvPr>
              <p:cNvSpPr/>
              <p:nvPr/>
            </p:nvSpPr>
            <p:spPr>
              <a:xfrm>
                <a:off x="5073888" y="2351056"/>
                <a:ext cx="1880817" cy="1588753"/>
              </a:xfrm>
              <a:custGeom>
                <a:avLst/>
                <a:gdLst>
                  <a:gd name="connsiteX0" fmla="*/ 319499 w 563974"/>
                  <a:gd name="connsiteY0" fmla="*/ 0 h 476397"/>
                  <a:gd name="connsiteX1" fmla="*/ 322674 w 563974"/>
                  <a:gd name="connsiteY1" fmla="*/ 66675 h 476397"/>
                  <a:gd name="connsiteX2" fmla="*/ 329024 w 563974"/>
                  <a:gd name="connsiteY2" fmla="*/ 98425 h 476397"/>
                  <a:gd name="connsiteX3" fmla="*/ 287749 w 563974"/>
                  <a:gd name="connsiteY3" fmla="*/ 193675 h 476397"/>
                  <a:gd name="connsiteX4" fmla="*/ 243299 w 563974"/>
                  <a:gd name="connsiteY4" fmla="*/ 206375 h 476397"/>
                  <a:gd name="connsiteX5" fmla="*/ 128999 w 563974"/>
                  <a:gd name="connsiteY5" fmla="*/ 219075 h 476397"/>
                  <a:gd name="connsiteX6" fmla="*/ 17874 w 563974"/>
                  <a:gd name="connsiteY6" fmla="*/ 244475 h 476397"/>
                  <a:gd name="connsiteX7" fmla="*/ 1999 w 563974"/>
                  <a:gd name="connsiteY7" fmla="*/ 279400 h 476397"/>
                  <a:gd name="connsiteX8" fmla="*/ 36924 w 563974"/>
                  <a:gd name="connsiteY8" fmla="*/ 292100 h 476397"/>
                  <a:gd name="connsiteX9" fmla="*/ 87724 w 563974"/>
                  <a:gd name="connsiteY9" fmla="*/ 339725 h 476397"/>
                  <a:gd name="connsiteX10" fmla="*/ 109949 w 563974"/>
                  <a:gd name="connsiteY10" fmla="*/ 365125 h 476397"/>
                  <a:gd name="connsiteX11" fmla="*/ 205199 w 563974"/>
                  <a:gd name="connsiteY11" fmla="*/ 361950 h 476397"/>
                  <a:gd name="connsiteX12" fmla="*/ 246474 w 563974"/>
                  <a:gd name="connsiteY12" fmla="*/ 365125 h 476397"/>
                  <a:gd name="connsiteX13" fmla="*/ 224249 w 563974"/>
                  <a:gd name="connsiteY13" fmla="*/ 400050 h 476397"/>
                  <a:gd name="connsiteX14" fmla="*/ 230599 w 563974"/>
                  <a:gd name="connsiteY14" fmla="*/ 434975 h 476397"/>
                  <a:gd name="connsiteX15" fmla="*/ 309974 w 563974"/>
                  <a:gd name="connsiteY15" fmla="*/ 441325 h 476397"/>
                  <a:gd name="connsiteX16" fmla="*/ 382999 w 563974"/>
                  <a:gd name="connsiteY16" fmla="*/ 434975 h 476397"/>
                  <a:gd name="connsiteX17" fmla="*/ 398874 w 563974"/>
                  <a:gd name="connsiteY17" fmla="*/ 441325 h 476397"/>
                  <a:gd name="connsiteX18" fmla="*/ 373474 w 563974"/>
                  <a:gd name="connsiteY18" fmla="*/ 460375 h 476397"/>
                  <a:gd name="connsiteX19" fmla="*/ 379824 w 563974"/>
                  <a:gd name="connsiteY19" fmla="*/ 476250 h 476397"/>
                  <a:gd name="connsiteX20" fmla="*/ 487774 w 563974"/>
                  <a:gd name="connsiteY20" fmla="*/ 450850 h 476397"/>
                  <a:gd name="connsiteX21" fmla="*/ 532224 w 563974"/>
                  <a:gd name="connsiteY21" fmla="*/ 454025 h 476397"/>
                  <a:gd name="connsiteX22" fmla="*/ 563974 w 563974"/>
                  <a:gd name="connsiteY22" fmla="*/ 476250 h 476397"/>
                  <a:gd name="connsiteX0" fmla="*/ 319499 w 563974"/>
                  <a:gd name="connsiteY0" fmla="*/ 0 h 476397"/>
                  <a:gd name="connsiteX1" fmla="*/ 322674 w 563974"/>
                  <a:gd name="connsiteY1" fmla="*/ 66675 h 476397"/>
                  <a:gd name="connsiteX2" fmla="*/ 329024 w 563974"/>
                  <a:gd name="connsiteY2" fmla="*/ 98425 h 476397"/>
                  <a:gd name="connsiteX3" fmla="*/ 287749 w 563974"/>
                  <a:gd name="connsiteY3" fmla="*/ 193675 h 476397"/>
                  <a:gd name="connsiteX4" fmla="*/ 243299 w 563974"/>
                  <a:gd name="connsiteY4" fmla="*/ 206375 h 476397"/>
                  <a:gd name="connsiteX5" fmla="*/ 128999 w 563974"/>
                  <a:gd name="connsiteY5" fmla="*/ 219075 h 476397"/>
                  <a:gd name="connsiteX6" fmla="*/ 17874 w 563974"/>
                  <a:gd name="connsiteY6" fmla="*/ 244475 h 476397"/>
                  <a:gd name="connsiteX7" fmla="*/ 1999 w 563974"/>
                  <a:gd name="connsiteY7" fmla="*/ 279400 h 476397"/>
                  <a:gd name="connsiteX8" fmla="*/ 36924 w 563974"/>
                  <a:gd name="connsiteY8" fmla="*/ 292100 h 476397"/>
                  <a:gd name="connsiteX9" fmla="*/ 87724 w 563974"/>
                  <a:gd name="connsiteY9" fmla="*/ 339725 h 476397"/>
                  <a:gd name="connsiteX10" fmla="*/ 109949 w 563974"/>
                  <a:gd name="connsiteY10" fmla="*/ 365125 h 476397"/>
                  <a:gd name="connsiteX11" fmla="*/ 205199 w 563974"/>
                  <a:gd name="connsiteY11" fmla="*/ 361950 h 476397"/>
                  <a:gd name="connsiteX12" fmla="*/ 246474 w 563974"/>
                  <a:gd name="connsiteY12" fmla="*/ 365125 h 476397"/>
                  <a:gd name="connsiteX13" fmla="*/ 234682 w 563974"/>
                  <a:gd name="connsiteY13" fmla="*/ 397963 h 476397"/>
                  <a:gd name="connsiteX14" fmla="*/ 230599 w 563974"/>
                  <a:gd name="connsiteY14" fmla="*/ 434975 h 476397"/>
                  <a:gd name="connsiteX15" fmla="*/ 309974 w 563974"/>
                  <a:gd name="connsiteY15" fmla="*/ 441325 h 476397"/>
                  <a:gd name="connsiteX16" fmla="*/ 382999 w 563974"/>
                  <a:gd name="connsiteY16" fmla="*/ 434975 h 476397"/>
                  <a:gd name="connsiteX17" fmla="*/ 398874 w 563974"/>
                  <a:gd name="connsiteY17" fmla="*/ 441325 h 476397"/>
                  <a:gd name="connsiteX18" fmla="*/ 373474 w 563974"/>
                  <a:gd name="connsiteY18" fmla="*/ 460375 h 476397"/>
                  <a:gd name="connsiteX19" fmla="*/ 379824 w 563974"/>
                  <a:gd name="connsiteY19" fmla="*/ 476250 h 476397"/>
                  <a:gd name="connsiteX20" fmla="*/ 487774 w 563974"/>
                  <a:gd name="connsiteY20" fmla="*/ 450850 h 476397"/>
                  <a:gd name="connsiteX21" fmla="*/ 532224 w 563974"/>
                  <a:gd name="connsiteY21" fmla="*/ 454025 h 476397"/>
                  <a:gd name="connsiteX22" fmla="*/ 563974 w 563974"/>
                  <a:gd name="connsiteY22" fmla="*/ 476250 h 476397"/>
                  <a:gd name="connsiteX0" fmla="*/ 319499 w 563974"/>
                  <a:gd name="connsiteY0" fmla="*/ 0 h 476397"/>
                  <a:gd name="connsiteX1" fmla="*/ 322674 w 563974"/>
                  <a:gd name="connsiteY1" fmla="*/ 66675 h 476397"/>
                  <a:gd name="connsiteX2" fmla="*/ 329024 w 563974"/>
                  <a:gd name="connsiteY2" fmla="*/ 98425 h 476397"/>
                  <a:gd name="connsiteX3" fmla="*/ 287749 w 563974"/>
                  <a:gd name="connsiteY3" fmla="*/ 193675 h 476397"/>
                  <a:gd name="connsiteX4" fmla="*/ 243299 w 563974"/>
                  <a:gd name="connsiteY4" fmla="*/ 206375 h 476397"/>
                  <a:gd name="connsiteX5" fmla="*/ 128999 w 563974"/>
                  <a:gd name="connsiteY5" fmla="*/ 219075 h 476397"/>
                  <a:gd name="connsiteX6" fmla="*/ 17874 w 563974"/>
                  <a:gd name="connsiteY6" fmla="*/ 244475 h 476397"/>
                  <a:gd name="connsiteX7" fmla="*/ 1999 w 563974"/>
                  <a:gd name="connsiteY7" fmla="*/ 279400 h 476397"/>
                  <a:gd name="connsiteX8" fmla="*/ 36924 w 563974"/>
                  <a:gd name="connsiteY8" fmla="*/ 292100 h 476397"/>
                  <a:gd name="connsiteX9" fmla="*/ 87724 w 563974"/>
                  <a:gd name="connsiteY9" fmla="*/ 339725 h 476397"/>
                  <a:gd name="connsiteX10" fmla="*/ 109949 w 563974"/>
                  <a:gd name="connsiteY10" fmla="*/ 365125 h 476397"/>
                  <a:gd name="connsiteX11" fmla="*/ 205199 w 563974"/>
                  <a:gd name="connsiteY11" fmla="*/ 361950 h 476397"/>
                  <a:gd name="connsiteX12" fmla="*/ 246474 w 563974"/>
                  <a:gd name="connsiteY12" fmla="*/ 365125 h 476397"/>
                  <a:gd name="connsiteX13" fmla="*/ 224249 w 563974"/>
                  <a:gd name="connsiteY13" fmla="*/ 397963 h 476397"/>
                  <a:gd name="connsiteX14" fmla="*/ 230599 w 563974"/>
                  <a:gd name="connsiteY14" fmla="*/ 434975 h 476397"/>
                  <a:gd name="connsiteX15" fmla="*/ 309974 w 563974"/>
                  <a:gd name="connsiteY15" fmla="*/ 441325 h 476397"/>
                  <a:gd name="connsiteX16" fmla="*/ 382999 w 563974"/>
                  <a:gd name="connsiteY16" fmla="*/ 434975 h 476397"/>
                  <a:gd name="connsiteX17" fmla="*/ 398874 w 563974"/>
                  <a:gd name="connsiteY17" fmla="*/ 441325 h 476397"/>
                  <a:gd name="connsiteX18" fmla="*/ 373474 w 563974"/>
                  <a:gd name="connsiteY18" fmla="*/ 460375 h 476397"/>
                  <a:gd name="connsiteX19" fmla="*/ 379824 w 563974"/>
                  <a:gd name="connsiteY19" fmla="*/ 476250 h 476397"/>
                  <a:gd name="connsiteX20" fmla="*/ 487774 w 563974"/>
                  <a:gd name="connsiteY20" fmla="*/ 450850 h 476397"/>
                  <a:gd name="connsiteX21" fmla="*/ 532224 w 563974"/>
                  <a:gd name="connsiteY21" fmla="*/ 454025 h 476397"/>
                  <a:gd name="connsiteX22" fmla="*/ 563974 w 563974"/>
                  <a:gd name="connsiteY22" fmla="*/ 476250 h 476397"/>
                  <a:gd name="connsiteX0" fmla="*/ 319499 w 563974"/>
                  <a:gd name="connsiteY0" fmla="*/ 0 h 476397"/>
                  <a:gd name="connsiteX1" fmla="*/ 322674 w 563974"/>
                  <a:gd name="connsiteY1" fmla="*/ 66675 h 476397"/>
                  <a:gd name="connsiteX2" fmla="*/ 329024 w 563974"/>
                  <a:gd name="connsiteY2" fmla="*/ 98425 h 476397"/>
                  <a:gd name="connsiteX3" fmla="*/ 287749 w 563974"/>
                  <a:gd name="connsiteY3" fmla="*/ 193675 h 476397"/>
                  <a:gd name="connsiteX4" fmla="*/ 243299 w 563974"/>
                  <a:gd name="connsiteY4" fmla="*/ 206375 h 476397"/>
                  <a:gd name="connsiteX5" fmla="*/ 128999 w 563974"/>
                  <a:gd name="connsiteY5" fmla="*/ 219075 h 476397"/>
                  <a:gd name="connsiteX6" fmla="*/ 17874 w 563974"/>
                  <a:gd name="connsiteY6" fmla="*/ 244475 h 476397"/>
                  <a:gd name="connsiteX7" fmla="*/ 1999 w 563974"/>
                  <a:gd name="connsiteY7" fmla="*/ 279400 h 476397"/>
                  <a:gd name="connsiteX8" fmla="*/ 36924 w 563974"/>
                  <a:gd name="connsiteY8" fmla="*/ 292100 h 476397"/>
                  <a:gd name="connsiteX9" fmla="*/ 87724 w 563974"/>
                  <a:gd name="connsiteY9" fmla="*/ 339725 h 476397"/>
                  <a:gd name="connsiteX10" fmla="*/ 109949 w 563974"/>
                  <a:gd name="connsiteY10" fmla="*/ 365125 h 476397"/>
                  <a:gd name="connsiteX11" fmla="*/ 205199 w 563974"/>
                  <a:gd name="connsiteY11" fmla="*/ 361950 h 476397"/>
                  <a:gd name="connsiteX12" fmla="*/ 246474 w 563974"/>
                  <a:gd name="connsiteY12" fmla="*/ 365125 h 476397"/>
                  <a:gd name="connsiteX13" fmla="*/ 224249 w 563974"/>
                  <a:gd name="connsiteY13" fmla="*/ 397963 h 476397"/>
                  <a:gd name="connsiteX14" fmla="*/ 230599 w 563974"/>
                  <a:gd name="connsiteY14" fmla="*/ 434975 h 476397"/>
                  <a:gd name="connsiteX15" fmla="*/ 309974 w 563974"/>
                  <a:gd name="connsiteY15" fmla="*/ 441325 h 476397"/>
                  <a:gd name="connsiteX16" fmla="*/ 382999 w 563974"/>
                  <a:gd name="connsiteY16" fmla="*/ 434975 h 476397"/>
                  <a:gd name="connsiteX17" fmla="*/ 398874 w 563974"/>
                  <a:gd name="connsiteY17" fmla="*/ 441325 h 476397"/>
                  <a:gd name="connsiteX18" fmla="*/ 373474 w 563974"/>
                  <a:gd name="connsiteY18" fmla="*/ 460375 h 476397"/>
                  <a:gd name="connsiteX19" fmla="*/ 379824 w 563974"/>
                  <a:gd name="connsiteY19" fmla="*/ 476250 h 476397"/>
                  <a:gd name="connsiteX20" fmla="*/ 487774 w 563974"/>
                  <a:gd name="connsiteY20" fmla="*/ 450850 h 476397"/>
                  <a:gd name="connsiteX21" fmla="*/ 532224 w 563974"/>
                  <a:gd name="connsiteY21" fmla="*/ 454025 h 476397"/>
                  <a:gd name="connsiteX22" fmla="*/ 563974 w 563974"/>
                  <a:gd name="connsiteY22" fmla="*/ 476250 h 47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3974" h="476397">
                    <a:moveTo>
                      <a:pt x="319499" y="0"/>
                    </a:moveTo>
                    <a:cubicBezTo>
                      <a:pt x="320293" y="25135"/>
                      <a:pt x="321087" y="50271"/>
                      <a:pt x="322674" y="66675"/>
                    </a:cubicBezTo>
                    <a:cubicBezTo>
                      <a:pt x="324261" y="83079"/>
                      <a:pt x="334845" y="77258"/>
                      <a:pt x="329024" y="98425"/>
                    </a:cubicBezTo>
                    <a:cubicBezTo>
                      <a:pt x="323203" y="119592"/>
                      <a:pt x="302037" y="175683"/>
                      <a:pt x="287749" y="193675"/>
                    </a:cubicBezTo>
                    <a:cubicBezTo>
                      <a:pt x="273461" y="211667"/>
                      <a:pt x="269757" y="202142"/>
                      <a:pt x="243299" y="206375"/>
                    </a:cubicBezTo>
                    <a:cubicBezTo>
                      <a:pt x="216841" y="210608"/>
                      <a:pt x="166570" y="212725"/>
                      <a:pt x="128999" y="219075"/>
                    </a:cubicBezTo>
                    <a:cubicBezTo>
                      <a:pt x="91428" y="225425"/>
                      <a:pt x="39041" y="234421"/>
                      <a:pt x="17874" y="244475"/>
                    </a:cubicBezTo>
                    <a:cubicBezTo>
                      <a:pt x="-3293" y="254529"/>
                      <a:pt x="-1176" y="271462"/>
                      <a:pt x="1999" y="279400"/>
                    </a:cubicBezTo>
                    <a:cubicBezTo>
                      <a:pt x="5174" y="287338"/>
                      <a:pt x="22637" y="282046"/>
                      <a:pt x="36924" y="292100"/>
                    </a:cubicBezTo>
                    <a:cubicBezTo>
                      <a:pt x="51211" y="302154"/>
                      <a:pt x="75553" y="327554"/>
                      <a:pt x="87724" y="339725"/>
                    </a:cubicBezTo>
                    <a:cubicBezTo>
                      <a:pt x="99895" y="351896"/>
                      <a:pt x="90370" y="361421"/>
                      <a:pt x="109949" y="365125"/>
                    </a:cubicBezTo>
                    <a:cubicBezTo>
                      <a:pt x="129528" y="368829"/>
                      <a:pt x="182445" y="361950"/>
                      <a:pt x="205199" y="361950"/>
                    </a:cubicBezTo>
                    <a:cubicBezTo>
                      <a:pt x="227953" y="361950"/>
                      <a:pt x="243299" y="359123"/>
                      <a:pt x="246474" y="365125"/>
                    </a:cubicBezTo>
                    <a:cubicBezTo>
                      <a:pt x="249649" y="371127"/>
                      <a:pt x="243587" y="386321"/>
                      <a:pt x="224249" y="397963"/>
                    </a:cubicBezTo>
                    <a:cubicBezTo>
                      <a:pt x="204911" y="409605"/>
                      <a:pt x="216312" y="427748"/>
                      <a:pt x="230599" y="434975"/>
                    </a:cubicBezTo>
                    <a:cubicBezTo>
                      <a:pt x="244886" y="442202"/>
                      <a:pt x="284574" y="441325"/>
                      <a:pt x="309974" y="441325"/>
                    </a:cubicBezTo>
                    <a:cubicBezTo>
                      <a:pt x="335374" y="441325"/>
                      <a:pt x="368182" y="434975"/>
                      <a:pt x="382999" y="434975"/>
                    </a:cubicBezTo>
                    <a:cubicBezTo>
                      <a:pt x="397816" y="434975"/>
                      <a:pt x="400461" y="437092"/>
                      <a:pt x="398874" y="441325"/>
                    </a:cubicBezTo>
                    <a:cubicBezTo>
                      <a:pt x="397287" y="445558"/>
                      <a:pt x="376649" y="454554"/>
                      <a:pt x="373474" y="460375"/>
                    </a:cubicBezTo>
                    <a:cubicBezTo>
                      <a:pt x="370299" y="466196"/>
                      <a:pt x="360774" y="477837"/>
                      <a:pt x="379824" y="476250"/>
                    </a:cubicBezTo>
                    <a:cubicBezTo>
                      <a:pt x="398874" y="474663"/>
                      <a:pt x="462374" y="454554"/>
                      <a:pt x="487774" y="450850"/>
                    </a:cubicBezTo>
                    <a:cubicBezTo>
                      <a:pt x="513174" y="447146"/>
                      <a:pt x="519524" y="449792"/>
                      <a:pt x="532224" y="454025"/>
                    </a:cubicBezTo>
                    <a:cubicBezTo>
                      <a:pt x="544924" y="458258"/>
                      <a:pt x="554449" y="467254"/>
                      <a:pt x="563974" y="47625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6835D5E6-4FEF-7944-9510-C451A7B519C1}"/>
                  </a:ext>
                </a:extLst>
              </p:cNvPr>
              <p:cNvSpPr/>
              <p:nvPr/>
            </p:nvSpPr>
            <p:spPr>
              <a:xfrm>
                <a:off x="5333342" y="2118110"/>
                <a:ext cx="2426865" cy="1698362"/>
              </a:xfrm>
              <a:custGeom>
                <a:avLst/>
                <a:gdLst>
                  <a:gd name="connsiteX0" fmla="*/ 267100 w 727710"/>
                  <a:gd name="connsiteY0" fmla="*/ 53975 h 509264"/>
                  <a:gd name="connsiteX1" fmla="*/ 263925 w 727710"/>
                  <a:gd name="connsiteY1" fmla="*/ 104775 h 509264"/>
                  <a:gd name="connsiteX2" fmla="*/ 292500 w 727710"/>
                  <a:gd name="connsiteY2" fmla="*/ 130175 h 509264"/>
                  <a:gd name="connsiteX3" fmla="*/ 225825 w 727710"/>
                  <a:gd name="connsiteY3" fmla="*/ 273050 h 509264"/>
                  <a:gd name="connsiteX4" fmla="*/ 168675 w 727710"/>
                  <a:gd name="connsiteY4" fmla="*/ 295275 h 509264"/>
                  <a:gd name="connsiteX5" fmla="*/ 89300 w 727710"/>
                  <a:gd name="connsiteY5" fmla="*/ 298450 h 509264"/>
                  <a:gd name="connsiteX6" fmla="*/ 9925 w 727710"/>
                  <a:gd name="connsiteY6" fmla="*/ 320675 h 509264"/>
                  <a:gd name="connsiteX7" fmla="*/ 13100 w 727710"/>
                  <a:gd name="connsiteY7" fmla="*/ 358775 h 509264"/>
                  <a:gd name="connsiteX8" fmla="*/ 117875 w 727710"/>
                  <a:gd name="connsiteY8" fmla="*/ 384175 h 509264"/>
                  <a:gd name="connsiteX9" fmla="*/ 219475 w 727710"/>
                  <a:gd name="connsiteY9" fmla="*/ 425450 h 509264"/>
                  <a:gd name="connsiteX10" fmla="*/ 241700 w 727710"/>
                  <a:gd name="connsiteY10" fmla="*/ 460375 h 509264"/>
                  <a:gd name="connsiteX11" fmla="*/ 238525 w 727710"/>
                  <a:gd name="connsiteY11" fmla="*/ 476250 h 509264"/>
                  <a:gd name="connsiteX12" fmla="*/ 317900 w 727710"/>
                  <a:gd name="connsiteY12" fmla="*/ 495300 h 509264"/>
                  <a:gd name="connsiteX13" fmla="*/ 397275 w 727710"/>
                  <a:gd name="connsiteY13" fmla="*/ 508000 h 509264"/>
                  <a:gd name="connsiteX14" fmla="*/ 578250 w 727710"/>
                  <a:gd name="connsiteY14" fmla="*/ 463550 h 509264"/>
                  <a:gd name="connsiteX15" fmla="*/ 692550 w 727710"/>
                  <a:gd name="connsiteY15" fmla="*/ 419100 h 509264"/>
                  <a:gd name="connsiteX16" fmla="*/ 727475 w 727710"/>
                  <a:gd name="connsiteY16" fmla="*/ 365125 h 509264"/>
                  <a:gd name="connsiteX17" fmla="*/ 679850 w 727710"/>
                  <a:gd name="connsiteY17" fmla="*/ 371475 h 509264"/>
                  <a:gd name="connsiteX18" fmla="*/ 546500 w 727710"/>
                  <a:gd name="connsiteY18" fmla="*/ 393700 h 509264"/>
                  <a:gd name="connsiteX19" fmla="*/ 416325 w 727710"/>
                  <a:gd name="connsiteY19" fmla="*/ 339725 h 509264"/>
                  <a:gd name="connsiteX20" fmla="*/ 390925 w 727710"/>
                  <a:gd name="connsiteY20" fmla="*/ 212725 h 509264"/>
                  <a:gd name="connsiteX21" fmla="*/ 438550 w 727710"/>
                  <a:gd name="connsiteY21" fmla="*/ 123825 h 509264"/>
                  <a:gd name="connsiteX22" fmla="*/ 371875 w 727710"/>
                  <a:gd name="connsiteY22" fmla="*/ 133350 h 509264"/>
                  <a:gd name="connsiteX23" fmla="*/ 340125 w 727710"/>
                  <a:gd name="connsiteY23" fmla="*/ 130175 h 509264"/>
                  <a:gd name="connsiteX24" fmla="*/ 359175 w 727710"/>
                  <a:gd name="connsiteY24" fmla="*/ 73025 h 509264"/>
                  <a:gd name="connsiteX25" fmla="*/ 397275 w 727710"/>
                  <a:gd name="connsiteY25" fmla="*/ 0 h 509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27710" h="509264">
                    <a:moveTo>
                      <a:pt x="267100" y="53975"/>
                    </a:moveTo>
                    <a:cubicBezTo>
                      <a:pt x="263396" y="73025"/>
                      <a:pt x="259692" y="92075"/>
                      <a:pt x="263925" y="104775"/>
                    </a:cubicBezTo>
                    <a:cubicBezTo>
                      <a:pt x="268158" y="117475"/>
                      <a:pt x="298850" y="102129"/>
                      <a:pt x="292500" y="130175"/>
                    </a:cubicBezTo>
                    <a:cubicBezTo>
                      <a:pt x="286150" y="158221"/>
                      <a:pt x="246462" y="245533"/>
                      <a:pt x="225825" y="273050"/>
                    </a:cubicBezTo>
                    <a:cubicBezTo>
                      <a:pt x="205188" y="300567"/>
                      <a:pt x="191429" y="291042"/>
                      <a:pt x="168675" y="295275"/>
                    </a:cubicBezTo>
                    <a:cubicBezTo>
                      <a:pt x="145921" y="299508"/>
                      <a:pt x="115758" y="294217"/>
                      <a:pt x="89300" y="298450"/>
                    </a:cubicBezTo>
                    <a:cubicBezTo>
                      <a:pt x="62842" y="302683"/>
                      <a:pt x="22625" y="310621"/>
                      <a:pt x="9925" y="320675"/>
                    </a:cubicBezTo>
                    <a:cubicBezTo>
                      <a:pt x="-2775" y="330729"/>
                      <a:pt x="-4892" y="348192"/>
                      <a:pt x="13100" y="358775"/>
                    </a:cubicBezTo>
                    <a:cubicBezTo>
                      <a:pt x="31092" y="369358"/>
                      <a:pt x="83479" y="373062"/>
                      <a:pt x="117875" y="384175"/>
                    </a:cubicBezTo>
                    <a:cubicBezTo>
                      <a:pt x="152271" y="395288"/>
                      <a:pt x="198838" y="412750"/>
                      <a:pt x="219475" y="425450"/>
                    </a:cubicBezTo>
                    <a:cubicBezTo>
                      <a:pt x="240112" y="438150"/>
                      <a:pt x="238525" y="451908"/>
                      <a:pt x="241700" y="460375"/>
                    </a:cubicBezTo>
                    <a:cubicBezTo>
                      <a:pt x="244875" y="468842"/>
                      <a:pt x="225825" y="470429"/>
                      <a:pt x="238525" y="476250"/>
                    </a:cubicBezTo>
                    <a:cubicBezTo>
                      <a:pt x="251225" y="482071"/>
                      <a:pt x="291442" y="490008"/>
                      <a:pt x="317900" y="495300"/>
                    </a:cubicBezTo>
                    <a:cubicBezTo>
                      <a:pt x="344358" y="500592"/>
                      <a:pt x="353883" y="513292"/>
                      <a:pt x="397275" y="508000"/>
                    </a:cubicBezTo>
                    <a:cubicBezTo>
                      <a:pt x="440667" y="502708"/>
                      <a:pt x="529038" y="478367"/>
                      <a:pt x="578250" y="463550"/>
                    </a:cubicBezTo>
                    <a:cubicBezTo>
                      <a:pt x="627462" y="448733"/>
                      <a:pt x="667679" y="435504"/>
                      <a:pt x="692550" y="419100"/>
                    </a:cubicBezTo>
                    <a:cubicBezTo>
                      <a:pt x="717421" y="402696"/>
                      <a:pt x="729592" y="373062"/>
                      <a:pt x="727475" y="365125"/>
                    </a:cubicBezTo>
                    <a:cubicBezTo>
                      <a:pt x="725358" y="357188"/>
                      <a:pt x="679850" y="371475"/>
                      <a:pt x="679850" y="371475"/>
                    </a:cubicBezTo>
                    <a:cubicBezTo>
                      <a:pt x="649688" y="376238"/>
                      <a:pt x="590421" y="398992"/>
                      <a:pt x="546500" y="393700"/>
                    </a:cubicBezTo>
                    <a:cubicBezTo>
                      <a:pt x="502579" y="388408"/>
                      <a:pt x="442254" y="369887"/>
                      <a:pt x="416325" y="339725"/>
                    </a:cubicBezTo>
                    <a:cubicBezTo>
                      <a:pt x="390396" y="309563"/>
                      <a:pt x="387221" y="248708"/>
                      <a:pt x="390925" y="212725"/>
                    </a:cubicBezTo>
                    <a:cubicBezTo>
                      <a:pt x="394629" y="176742"/>
                      <a:pt x="441725" y="137054"/>
                      <a:pt x="438550" y="123825"/>
                    </a:cubicBezTo>
                    <a:cubicBezTo>
                      <a:pt x="435375" y="110596"/>
                      <a:pt x="388279" y="132292"/>
                      <a:pt x="371875" y="133350"/>
                    </a:cubicBezTo>
                    <a:cubicBezTo>
                      <a:pt x="355471" y="134408"/>
                      <a:pt x="342242" y="140229"/>
                      <a:pt x="340125" y="130175"/>
                    </a:cubicBezTo>
                    <a:cubicBezTo>
                      <a:pt x="338008" y="120121"/>
                      <a:pt x="349650" y="94721"/>
                      <a:pt x="359175" y="73025"/>
                    </a:cubicBezTo>
                    <a:cubicBezTo>
                      <a:pt x="368700" y="51329"/>
                      <a:pt x="382987" y="25664"/>
                      <a:pt x="397275" y="0"/>
                    </a:cubicBezTo>
                  </a:path>
                </a:pathLst>
              </a:custGeom>
              <a:noFill/>
              <a:ln w="3810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C8DA76A5-6DDE-1D4E-95EE-9E4B9C1E8991}"/>
                  </a:ext>
                </a:extLst>
              </p:cNvPr>
              <p:cNvSpPr/>
              <p:nvPr/>
            </p:nvSpPr>
            <p:spPr>
              <a:xfrm>
                <a:off x="6752594" y="1945937"/>
                <a:ext cx="1525891" cy="1601609"/>
              </a:xfrm>
              <a:custGeom>
                <a:avLst/>
                <a:gdLst>
                  <a:gd name="connsiteX0" fmla="*/ 346354 w 861917"/>
                  <a:gd name="connsiteY0" fmla="*/ 698048 h 698048"/>
                  <a:gd name="connsiteX1" fmla="*/ 428904 w 861917"/>
                  <a:gd name="connsiteY1" fmla="*/ 628198 h 698048"/>
                  <a:gd name="connsiteX2" fmla="*/ 457479 w 861917"/>
                  <a:gd name="connsiteY2" fmla="*/ 577398 h 698048"/>
                  <a:gd name="connsiteX3" fmla="*/ 422554 w 861917"/>
                  <a:gd name="connsiteY3" fmla="*/ 561523 h 698048"/>
                  <a:gd name="connsiteX4" fmla="*/ 235229 w 861917"/>
                  <a:gd name="connsiteY4" fmla="*/ 599623 h 698048"/>
                  <a:gd name="connsiteX5" fmla="*/ 105054 w 861917"/>
                  <a:gd name="connsiteY5" fmla="*/ 615498 h 698048"/>
                  <a:gd name="connsiteX6" fmla="*/ 70129 w 861917"/>
                  <a:gd name="connsiteY6" fmla="*/ 564698 h 698048"/>
                  <a:gd name="connsiteX7" fmla="*/ 120929 w 861917"/>
                  <a:gd name="connsiteY7" fmla="*/ 517073 h 698048"/>
                  <a:gd name="connsiteX8" fmla="*/ 193954 w 861917"/>
                  <a:gd name="connsiteY8" fmla="*/ 517073 h 698048"/>
                  <a:gd name="connsiteX9" fmla="*/ 260629 w 861917"/>
                  <a:gd name="connsiteY9" fmla="*/ 447223 h 698048"/>
                  <a:gd name="connsiteX10" fmla="*/ 362229 w 861917"/>
                  <a:gd name="connsiteY10" fmla="*/ 390073 h 698048"/>
                  <a:gd name="connsiteX11" fmla="*/ 381279 w 861917"/>
                  <a:gd name="connsiteY11" fmla="*/ 371023 h 698048"/>
                  <a:gd name="connsiteX12" fmla="*/ 343179 w 861917"/>
                  <a:gd name="connsiteY12" fmla="*/ 358323 h 698048"/>
                  <a:gd name="connsiteX13" fmla="*/ 165379 w 861917"/>
                  <a:gd name="connsiteY13" fmla="*/ 456748 h 698048"/>
                  <a:gd name="connsiteX14" fmla="*/ 47904 w 861917"/>
                  <a:gd name="connsiteY14" fmla="*/ 510723 h 698048"/>
                  <a:gd name="connsiteX15" fmla="*/ 19329 w 861917"/>
                  <a:gd name="connsiteY15" fmla="*/ 469448 h 698048"/>
                  <a:gd name="connsiteX16" fmla="*/ 98704 w 861917"/>
                  <a:gd name="connsiteY16" fmla="*/ 377373 h 698048"/>
                  <a:gd name="connsiteX17" fmla="*/ 257454 w 861917"/>
                  <a:gd name="connsiteY17" fmla="*/ 310698 h 698048"/>
                  <a:gd name="connsiteX18" fmla="*/ 498754 w 861917"/>
                  <a:gd name="connsiteY18" fmla="*/ 205923 h 698048"/>
                  <a:gd name="connsiteX19" fmla="*/ 828954 w 861917"/>
                  <a:gd name="connsiteY19" fmla="*/ 34473 h 698048"/>
                  <a:gd name="connsiteX20" fmla="*/ 806729 w 861917"/>
                  <a:gd name="connsiteY20" fmla="*/ 12248 h 698048"/>
                  <a:gd name="connsiteX21" fmla="*/ 444779 w 861917"/>
                  <a:gd name="connsiteY21" fmla="*/ 180523 h 698048"/>
                  <a:gd name="connsiteX22" fmla="*/ 133629 w 861917"/>
                  <a:gd name="connsiteY22" fmla="*/ 307523 h 698048"/>
                  <a:gd name="connsiteX23" fmla="*/ 25679 w 861917"/>
                  <a:gd name="connsiteY23" fmla="*/ 348798 h 698048"/>
                  <a:gd name="connsiteX24" fmla="*/ 279 w 861917"/>
                  <a:gd name="connsiteY24" fmla="*/ 313873 h 698048"/>
                  <a:gd name="connsiteX25" fmla="*/ 35204 w 861917"/>
                  <a:gd name="connsiteY25" fmla="*/ 247198 h 698048"/>
                  <a:gd name="connsiteX0" fmla="*/ 346354 w 806990"/>
                  <a:gd name="connsiteY0" fmla="*/ 685907 h 685907"/>
                  <a:gd name="connsiteX1" fmla="*/ 428904 w 806990"/>
                  <a:gd name="connsiteY1" fmla="*/ 616057 h 685907"/>
                  <a:gd name="connsiteX2" fmla="*/ 457479 w 806990"/>
                  <a:gd name="connsiteY2" fmla="*/ 565257 h 685907"/>
                  <a:gd name="connsiteX3" fmla="*/ 422554 w 806990"/>
                  <a:gd name="connsiteY3" fmla="*/ 549382 h 685907"/>
                  <a:gd name="connsiteX4" fmla="*/ 235229 w 806990"/>
                  <a:gd name="connsiteY4" fmla="*/ 587482 h 685907"/>
                  <a:gd name="connsiteX5" fmla="*/ 105054 w 806990"/>
                  <a:gd name="connsiteY5" fmla="*/ 603357 h 685907"/>
                  <a:gd name="connsiteX6" fmla="*/ 70129 w 806990"/>
                  <a:gd name="connsiteY6" fmla="*/ 552557 h 685907"/>
                  <a:gd name="connsiteX7" fmla="*/ 120929 w 806990"/>
                  <a:gd name="connsiteY7" fmla="*/ 504932 h 685907"/>
                  <a:gd name="connsiteX8" fmla="*/ 193954 w 806990"/>
                  <a:gd name="connsiteY8" fmla="*/ 504932 h 685907"/>
                  <a:gd name="connsiteX9" fmla="*/ 260629 w 806990"/>
                  <a:gd name="connsiteY9" fmla="*/ 435082 h 685907"/>
                  <a:gd name="connsiteX10" fmla="*/ 362229 w 806990"/>
                  <a:gd name="connsiteY10" fmla="*/ 377932 h 685907"/>
                  <a:gd name="connsiteX11" fmla="*/ 381279 w 806990"/>
                  <a:gd name="connsiteY11" fmla="*/ 358882 h 685907"/>
                  <a:gd name="connsiteX12" fmla="*/ 343179 w 806990"/>
                  <a:gd name="connsiteY12" fmla="*/ 346182 h 685907"/>
                  <a:gd name="connsiteX13" fmla="*/ 165379 w 806990"/>
                  <a:gd name="connsiteY13" fmla="*/ 444607 h 685907"/>
                  <a:gd name="connsiteX14" fmla="*/ 47904 w 806990"/>
                  <a:gd name="connsiteY14" fmla="*/ 498582 h 685907"/>
                  <a:gd name="connsiteX15" fmla="*/ 19329 w 806990"/>
                  <a:gd name="connsiteY15" fmla="*/ 457307 h 685907"/>
                  <a:gd name="connsiteX16" fmla="*/ 98704 w 806990"/>
                  <a:gd name="connsiteY16" fmla="*/ 365232 h 685907"/>
                  <a:gd name="connsiteX17" fmla="*/ 257454 w 806990"/>
                  <a:gd name="connsiteY17" fmla="*/ 298557 h 685907"/>
                  <a:gd name="connsiteX18" fmla="*/ 498754 w 806990"/>
                  <a:gd name="connsiteY18" fmla="*/ 193782 h 685907"/>
                  <a:gd name="connsiteX19" fmla="*/ 806729 w 806990"/>
                  <a:gd name="connsiteY19" fmla="*/ 107 h 685907"/>
                  <a:gd name="connsiteX20" fmla="*/ 444779 w 806990"/>
                  <a:gd name="connsiteY20" fmla="*/ 168382 h 685907"/>
                  <a:gd name="connsiteX21" fmla="*/ 133629 w 806990"/>
                  <a:gd name="connsiteY21" fmla="*/ 295382 h 685907"/>
                  <a:gd name="connsiteX22" fmla="*/ 25679 w 806990"/>
                  <a:gd name="connsiteY22" fmla="*/ 336657 h 685907"/>
                  <a:gd name="connsiteX23" fmla="*/ 279 w 806990"/>
                  <a:gd name="connsiteY23" fmla="*/ 301732 h 685907"/>
                  <a:gd name="connsiteX24" fmla="*/ 35204 w 806990"/>
                  <a:gd name="connsiteY24" fmla="*/ 235057 h 685907"/>
                  <a:gd name="connsiteX0" fmla="*/ 346354 w 512367"/>
                  <a:gd name="connsiteY0" fmla="*/ 523756 h 523756"/>
                  <a:gd name="connsiteX1" fmla="*/ 428904 w 512367"/>
                  <a:gd name="connsiteY1" fmla="*/ 453906 h 523756"/>
                  <a:gd name="connsiteX2" fmla="*/ 457479 w 512367"/>
                  <a:gd name="connsiteY2" fmla="*/ 403106 h 523756"/>
                  <a:gd name="connsiteX3" fmla="*/ 422554 w 512367"/>
                  <a:gd name="connsiteY3" fmla="*/ 387231 h 523756"/>
                  <a:gd name="connsiteX4" fmla="*/ 235229 w 512367"/>
                  <a:gd name="connsiteY4" fmla="*/ 425331 h 523756"/>
                  <a:gd name="connsiteX5" fmla="*/ 105054 w 512367"/>
                  <a:gd name="connsiteY5" fmla="*/ 441206 h 523756"/>
                  <a:gd name="connsiteX6" fmla="*/ 70129 w 512367"/>
                  <a:gd name="connsiteY6" fmla="*/ 390406 h 523756"/>
                  <a:gd name="connsiteX7" fmla="*/ 120929 w 512367"/>
                  <a:gd name="connsiteY7" fmla="*/ 342781 h 523756"/>
                  <a:gd name="connsiteX8" fmla="*/ 193954 w 512367"/>
                  <a:gd name="connsiteY8" fmla="*/ 342781 h 523756"/>
                  <a:gd name="connsiteX9" fmla="*/ 260629 w 512367"/>
                  <a:gd name="connsiteY9" fmla="*/ 272931 h 523756"/>
                  <a:gd name="connsiteX10" fmla="*/ 362229 w 512367"/>
                  <a:gd name="connsiteY10" fmla="*/ 215781 h 523756"/>
                  <a:gd name="connsiteX11" fmla="*/ 381279 w 512367"/>
                  <a:gd name="connsiteY11" fmla="*/ 196731 h 523756"/>
                  <a:gd name="connsiteX12" fmla="*/ 343179 w 512367"/>
                  <a:gd name="connsiteY12" fmla="*/ 184031 h 523756"/>
                  <a:gd name="connsiteX13" fmla="*/ 165379 w 512367"/>
                  <a:gd name="connsiteY13" fmla="*/ 282456 h 523756"/>
                  <a:gd name="connsiteX14" fmla="*/ 47904 w 512367"/>
                  <a:gd name="connsiteY14" fmla="*/ 336431 h 523756"/>
                  <a:gd name="connsiteX15" fmla="*/ 19329 w 512367"/>
                  <a:gd name="connsiteY15" fmla="*/ 295156 h 523756"/>
                  <a:gd name="connsiteX16" fmla="*/ 98704 w 512367"/>
                  <a:gd name="connsiteY16" fmla="*/ 203081 h 523756"/>
                  <a:gd name="connsiteX17" fmla="*/ 257454 w 512367"/>
                  <a:gd name="connsiteY17" fmla="*/ 136406 h 523756"/>
                  <a:gd name="connsiteX18" fmla="*/ 498754 w 512367"/>
                  <a:gd name="connsiteY18" fmla="*/ 31631 h 523756"/>
                  <a:gd name="connsiteX19" fmla="*/ 444779 w 512367"/>
                  <a:gd name="connsiteY19" fmla="*/ 6231 h 523756"/>
                  <a:gd name="connsiteX20" fmla="*/ 133629 w 512367"/>
                  <a:gd name="connsiteY20" fmla="*/ 133231 h 523756"/>
                  <a:gd name="connsiteX21" fmla="*/ 25679 w 512367"/>
                  <a:gd name="connsiteY21" fmla="*/ 174506 h 523756"/>
                  <a:gd name="connsiteX22" fmla="*/ 279 w 512367"/>
                  <a:gd name="connsiteY22" fmla="*/ 139581 h 523756"/>
                  <a:gd name="connsiteX23" fmla="*/ 35204 w 512367"/>
                  <a:gd name="connsiteY23" fmla="*/ 72906 h 523756"/>
                  <a:gd name="connsiteX0" fmla="*/ 346354 w 457548"/>
                  <a:gd name="connsiteY0" fmla="*/ 518063 h 518063"/>
                  <a:gd name="connsiteX1" fmla="*/ 428904 w 457548"/>
                  <a:gd name="connsiteY1" fmla="*/ 448213 h 518063"/>
                  <a:gd name="connsiteX2" fmla="*/ 457479 w 457548"/>
                  <a:gd name="connsiteY2" fmla="*/ 397413 h 518063"/>
                  <a:gd name="connsiteX3" fmla="*/ 422554 w 457548"/>
                  <a:gd name="connsiteY3" fmla="*/ 381538 h 518063"/>
                  <a:gd name="connsiteX4" fmla="*/ 235229 w 457548"/>
                  <a:gd name="connsiteY4" fmla="*/ 419638 h 518063"/>
                  <a:gd name="connsiteX5" fmla="*/ 105054 w 457548"/>
                  <a:gd name="connsiteY5" fmla="*/ 435513 h 518063"/>
                  <a:gd name="connsiteX6" fmla="*/ 70129 w 457548"/>
                  <a:gd name="connsiteY6" fmla="*/ 384713 h 518063"/>
                  <a:gd name="connsiteX7" fmla="*/ 120929 w 457548"/>
                  <a:gd name="connsiteY7" fmla="*/ 337088 h 518063"/>
                  <a:gd name="connsiteX8" fmla="*/ 193954 w 457548"/>
                  <a:gd name="connsiteY8" fmla="*/ 337088 h 518063"/>
                  <a:gd name="connsiteX9" fmla="*/ 260629 w 457548"/>
                  <a:gd name="connsiteY9" fmla="*/ 267238 h 518063"/>
                  <a:gd name="connsiteX10" fmla="*/ 362229 w 457548"/>
                  <a:gd name="connsiteY10" fmla="*/ 210088 h 518063"/>
                  <a:gd name="connsiteX11" fmla="*/ 381279 w 457548"/>
                  <a:gd name="connsiteY11" fmla="*/ 191038 h 518063"/>
                  <a:gd name="connsiteX12" fmla="*/ 343179 w 457548"/>
                  <a:gd name="connsiteY12" fmla="*/ 178338 h 518063"/>
                  <a:gd name="connsiteX13" fmla="*/ 165379 w 457548"/>
                  <a:gd name="connsiteY13" fmla="*/ 276763 h 518063"/>
                  <a:gd name="connsiteX14" fmla="*/ 47904 w 457548"/>
                  <a:gd name="connsiteY14" fmla="*/ 330738 h 518063"/>
                  <a:gd name="connsiteX15" fmla="*/ 19329 w 457548"/>
                  <a:gd name="connsiteY15" fmla="*/ 289463 h 518063"/>
                  <a:gd name="connsiteX16" fmla="*/ 98704 w 457548"/>
                  <a:gd name="connsiteY16" fmla="*/ 197388 h 518063"/>
                  <a:gd name="connsiteX17" fmla="*/ 257454 w 457548"/>
                  <a:gd name="connsiteY17" fmla="*/ 130713 h 518063"/>
                  <a:gd name="connsiteX18" fmla="*/ 377433 w 457548"/>
                  <a:gd name="connsiteY18" fmla="*/ 83799 h 518063"/>
                  <a:gd name="connsiteX19" fmla="*/ 444779 w 457548"/>
                  <a:gd name="connsiteY19" fmla="*/ 538 h 518063"/>
                  <a:gd name="connsiteX20" fmla="*/ 133629 w 457548"/>
                  <a:gd name="connsiteY20" fmla="*/ 127538 h 518063"/>
                  <a:gd name="connsiteX21" fmla="*/ 25679 w 457548"/>
                  <a:gd name="connsiteY21" fmla="*/ 168813 h 518063"/>
                  <a:gd name="connsiteX22" fmla="*/ 279 w 457548"/>
                  <a:gd name="connsiteY22" fmla="*/ 133888 h 518063"/>
                  <a:gd name="connsiteX23" fmla="*/ 35204 w 457548"/>
                  <a:gd name="connsiteY23" fmla="*/ 67213 h 518063"/>
                  <a:gd name="connsiteX0" fmla="*/ 346354 w 457548"/>
                  <a:gd name="connsiteY0" fmla="*/ 490312 h 490312"/>
                  <a:gd name="connsiteX1" fmla="*/ 428904 w 457548"/>
                  <a:gd name="connsiteY1" fmla="*/ 420462 h 490312"/>
                  <a:gd name="connsiteX2" fmla="*/ 457479 w 457548"/>
                  <a:gd name="connsiteY2" fmla="*/ 369662 h 490312"/>
                  <a:gd name="connsiteX3" fmla="*/ 422554 w 457548"/>
                  <a:gd name="connsiteY3" fmla="*/ 353787 h 490312"/>
                  <a:gd name="connsiteX4" fmla="*/ 235229 w 457548"/>
                  <a:gd name="connsiteY4" fmla="*/ 391887 h 490312"/>
                  <a:gd name="connsiteX5" fmla="*/ 105054 w 457548"/>
                  <a:gd name="connsiteY5" fmla="*/ 407762 h 490312"/>
                  <a:gd name="connsiteX6" fmla="*/ 70129 w 457548"/>
                  <a:gd name="connsiteY6" fmla="*/ 356962 h 490312"/>
                  <a:gd name="connsiteX7" fmla="*/ 120929 w 457548"/>
                  <a:gd name="connsiteY7" fmla="*/ 309337 h 490312"/>
                  <a:gd name="connsiteX8" fmla="*/ 193954 w 457548"/>
                  <a:gd name="connsiteY8" fmla="*/ 309337 h 490312"/>
                  <a:gd name="connsiteX9" fmla="*/ 260629 w 457548"/>
                  <a:gd name="connsiteY9" fmla="*/ 239487 h 490312"/>
                  <a:gd name="connsiteX10" fmla="*/ 362229 w 457548"/>
                  <a:gd name="connsiteY10" fmla="*/ 182337 h 490312"/>
                  <a:gd name="connsiteX11" fmla="*/ 381279 w 457548"/>
                  <a:gd name="connsiteY11" fmla="*/ 163287 h 490312"/>
                  <a:gd name="connsiteX12" fmla="*/ 343179 w 457548"/>
                  <a:gd name="connsiteY12" fmla="*/ 150587 h 490312"/>
                  <a:gd name="connsiteX13" fmla="*/ 165379 w 457548"/>
                  <a:gd name="connsiteY13" fmla="*/ 249012 h 490312"/>
                  <a:gd name="connsiteX14" fmla="*/ 47904 w 457548"/>
                  <a:gd name="connsiteY14" fmla="*/ 302987 h 490312"/>
                  <a:gd name="connsiteX15" fmla="*/ 19329 w 457548"/>
                  <a:gd name="connsiteY15" fmla="*/ 261712 h 490312"/>
                  <a:gd name="connsiteX16" fmla="*/ 98704 w 457548"/>
                  <a:gd name="connsiteY16" fmla="*/ 169637 h 490312"/>
                  <a:gd name="connsiteX17" fmla="*/ 257454 w 457548"/>
                  <a:gd name="connsiteY17" fmla="*/ 102962 h 490312"/>
                  <a:gd name="connsiteX18" fmla="*/ 377433 w 457548"/>
                  <a:gd name="connsiteY18" fmla="*/ 56048 h 490312"/>
                  <a:gd name="connsiteX19" fmla="*/ 371987 w 457548"/>
                  <a:gd name="connsiteY19" fmla="*/ 784 h 490312"/>
                  <a:gd name="connsiteX20" fmla="*/ 133629 w 457548"/>
                  <a:gd name="connsiteY20" fmla="*/ 99787 h 490312"/>
                  <a:gd name="connsiteX21" fmla="*/ 25679 w 457548"/>
                  <a:gd name="connsiteY21" fmla="*/ 141062 h 490312"/>
                  <a:gd name="connsiteX22" fmla="*/ 279 w 457548"/>
                  <a:gd name="connsiteY22" fmla="*/ 106137 h 490312"/>
                  <a:gd name="connsiteX23" fmla="*/ 35204 w 457548"/>
                  <a:gd name="connsiteY23" fmla="*/ 39462 h 490312"/>
                  <a:gd name="connsiteX0" fmla="*/ 346354 w 457548"/>
                  <a:gd name="connsiteY0" fmla="*/ 481121 h 481121"/>
                  <a:gd name="connsiteX1" fmla="*/ 428904 w 457548"/>
                  <a:gd name="connsiteY1" fmla="*/ 411271 h 481121"/>
                  <a:gd name="connsiteX2" fmla="*/ 457479 w 457548"/>
                  <a:gd name="connsiteY2" fmla="*/ 360471 h 481121"/>
                  <a:gd name="connsiteX3" fmla="*/ 422554 w 457548"/>
                  <a:gd name="connsiteY3" fmla="*/ 344596 h 481121"/>
                  <a:gd name="connsiteX4" fmla="*/ 235229 w 457548"/>
                  <a:gd name="connsiteY4" fmla="*/ 382696 h 481121"/>
                  <a:gd name="connsiteX5" fmla="*/ 105054 w 457548"/>
                  <a:gd name="connsiteY5" fmla="*/ 398571 h 481121"/>
                  <a:gd name="connsiteX6" fmla="*/ 70129 w 457548"/>
                  <a:gd name="connsiteY6" fmla="*/ 347771 h 481121"/>
                  <a:gd name="connsiteX7" fmla="*/ 120929 w 457548"/>
                  <a:gd name="connsiteY7" fmla="*/ 300146 h 481121"/>
                  <a:gd name="connsiteX8" fmla="*/ 193954 w 457548"/>
                  <a:gd name="connsiteY8" fmla="*/ 300146 h 481121"/>
                  <a:gd name="connsiteX9" fmla="*/ 260629 w 457548"/>
                  <a:gd name="connsiteY9" fmla="*/ 230296 h 481121"/>
                  <a:gd name="connsiteX10" fmla="*/ 362229 w 457548"/>
                  <a:gd name="connsiteY10" fmla="*/ 173146 h 481121"/>
                  <a:gd name="connsiteX11" fmla="*/ 381279 w 457548"/>
                  <a:gd name="connsiteY11" fmla="*/ 154096 h 481121"/>
                  <a:gd name="connsiteX12" fmla="*/ 343179 w 457548"/>
                  <a:gd name="connsiteY12" fmla="*/ 141396 h 481121"/>
                  <a:gd name="connsiteX13" fmla="*/ 165379 w 457548"/>
                  <a:gd name="connsiteY13" fmla="*/ 239821 h 481121"/>
                  <a:gd name="connsiteX14" fmla="*/ 47904 w 457548"/>
                  <a:gd name="connsiteY14" fmla="*/ 293796 h 481121"/>
                  <a:gd name="connsiteX15" fmla="*/ 19329 w 457548"/>
                  <a:gd name="connsiteY15" fmla="*/ 252521 h 481121"/>
                  <a:gd name="connsiteX16" fmla="*/ 98704 w 457548"/>
                  <a:gd name="connsiteY16" fmla="*/ 160446 h 481121"/>
                  <a:gd name="connsiteX17" fmla="*/ 257454 w 457548"/>
                  <a:gd name="connsiteY17" fmla="*/ 93771 h 481121"/>
                  <a:gd name="connsiteX18" fmla="*/ 377433 w 457548"/>
                  <a:gd name="connsiteY18" fmla="*/ 46857 h 481121"/>
                  <a:gd name="connsiteX19" fmla="*/ 362654 w 457548"/>
                  <a:gd name="connsiteY19" fmla="*/ 925 h 481121"/>
                  <a:gd name="connsiteX20" fmla="*/ 133629 w 457548"/>
                  <a:gd name="connsiteY20" fmla="*/ 90596 h 481121"/>
                  <a:gd name="connsiteX21" fmla="*/ 25679 w 457548"/>
                  <a:gd name="connsiteY21" fmla="*/ 131871 h 481121"/>
                  <a:gd name="connsiteX22" fmla="*/ 279 w 457548"/>
                  <a:gd name="connsiteY22" fmla="*/ 96946 h 481121"/>
                  <a:gd name="connsiteX23" fmla="*/ 35204 w 457548"/>
                  <a:gd name="connsiteY23" fmla="*/ 30271 h 481121"/>
                  <a:gd name="connsiteX0" fmla="*/ 346354 w 457548"/>
                  <a:gd name="connsiteY0" fmla="*/ 480261 h 480261"/>
                  <a:gd name="connsiteX1" fmla="*/ 428904 w 457548"/>
                  <a:gd name="connsiteY1" fmla="*/ 410411 h 480261"/>
                  <a:gd name="connsiteX2" fmla="*/ 457479 w 457548"/>
                  <a:gd name="connsiteY2" fmla="*/ 359611 h 480261"/>
                  <a:gd name="connsiteX3" fmla="*/ 422554 w 457548"/>
                  <a:gd name="connsiteY3" fmla="*/ 343736 h 480261"/>
                  <a:gd name="connsiteX4" fmla="*/ 235229 w 457548"/>
                  <a:gd name="connsiteY4" fmla="*/ 381836 h 480261"/>
                  <a:gd name="connsiteX5" fmla="*/ 105054 w 457548"/>
                  <a:gd name="connsiteY5" fmla="*/ 397711 h 480261"/>
                  <a:gd name="connsiteX6" fmla="*/ 70129 w 457548"/>
                  <a:gd name="connsiteY6" fmla="*/ 346911 h 480261"/>
                  <a:gd name="connsiteX7" fmla="*/ 120929 w 457548"/>
                  <a:gd name="connsiteY7" fmla="*/ 299286 h 480261"/>
                  <a:gd name="connsiteX8" fmla="*/ 193954 w 457548"/>
                  <a:gd name="connsiteY8" fmla="*/ 299286 h 480261"/>
                  <a:gd name="connsiteX9" fmla="*/ 260629 w 457548"/>
                  <a:gd name="connsiteY9" fmla="*/ 229436 h 480261"/>
                  <a:gd name="connsiteX10" fmla="*/ 362229 w 457548"/>
                  <a:gd name="connsiteY10" fmla="*/ 172286 h 480261"/>
                  <a:gd name="connsiteX11" fmla="*/ 381279 w 457548"/>
                  <a:gd name="connsiteY11" fmla="*/ 153236 h 480261"/>
                  <a:gd name="connsiteX12" fmla="*/ 343179 w 457548"/>
                  <a:gd name="connsiteY12" fmla="*/ 140536 h 480261"/>
                  <a:gd name="connsiteX13" fmla="*/ 165379 w 457548"/>
                  <a:gd name="connsiteY13" fmla="*/ 238961 h 480261"/>
                  <a:gd name="connsiteX14" fmla="*/ 47904 w 457548"/>
                  <a:gd name="connsiteY14" fmla="*/ 292936 h 480261"/>
                  <a:gd name="connsiteX15" fmla="*/ 19329 w 457548"/>
                  <a:gd name="connsiteY15" fmla="*/ 251661 h 480261"/>
                  <a:gd name="connsiteX16" fmla="*/ 98704 w 457548"/>
                  <a:gd name="connsiteY16" fmla="*/ 159586 h 480261"/>
                  <a:gd name="connsiteX17" fmla="*/ 257454 w 457548"/>
                  <a:gd name="connsiteY17" fmla="*/ 92911 h 480261"/>
                  <a:gd name="connsiteX18" fmla="*/ 377433 w 457548"/>
                  <a:gd name="connsiteY18" fmla="*/ 45997 h 480261"/>
                  <a:gd name="connsiteX19" fmla="*/ 362654 w 457548"/>
                  <a:gd name="connsiteY19" fmla="*/ 65 h 480261"/>
                  <a:gd name="connsiteX20" fmla="*/ 133629 w 457548"/>
                  <a:gd name="connsiteY20" fmla="*/ 89736 h 480261"/>
                  <a:gd name="connsiteX21" fmla="*/ 25679 w 457548"/>
                  <a:gd name="connsiteY21" fmla="*/ 131011 h 480261"/>
                  <a:gd name="connsiteX22" fmla="*/ 279 w 457548"/>
                  <a:gd name="connsiteY22" fmla="*/ 96086 h 480261"/>
                  <a:gd name="connsiteX23" fmla="*/ 35204 w 457548"/>
                  <a:gd name="connsiteY23" fmla="*/ 29411 h 480261"/>
                  <a:gd name="connsiteX0" fmla="*/ 346354 w 457548"/>
                  <a:gd name="connsiteY0" fmla="*/ 480252 h 480252"/>
                  <a:gd name="connsiteX1" fmla="*/ 428904 w 457548"/>
                  <a:gd name="connsiteY1" fmla="*/ 410402 h 480252"/>
                  <a:gd name="connsiteX2" fmla="*/ 457479 w 457548"/>
                  <a:gd name="connsiteY2" fmla="*/ 359602 h 480252"/>
                  <a:gd name="connsiteX3" fmla="*/ 422554 w 457548"/>
                  <a:gd name="connsiteY3" fmla="*/ 343727 h 480252"/>
                  <a:gd name="connsiteX4" fmla="*/ 235229 w 457548"/>
                  <a:gd name="connsiteY4" fmla="*/ 381827 h 480252"/>
                  <a:gd name="connsiteX5" fmla="*/ 105054 w 457548"/>
                  <a:gd name="connsiteY5" fmla="*/ 397702 h 480252"/>
                  <a:gd name="connsiteX6" fmla="*/ 70129 w 457548"/>
                  <a:gd name="connsiteY6" fmla="*/ 346902 h 480252"/>
                  <a:gd name="connsiteX7" fmla="*/ 120929 w 457548"/>
                  <a:gd name="connsiteY7" fmla="*/ 299277 h 480252"/>
                  <a:gd name="connsiteX8" fmla="*/ 193954 w 457548"/>
                  <a:gd name="connsiteY8" fmla="*/ 299277 h 480252"/>
                  <a:gd name="connsiteX9" fmla="*/ 260629 w 457548"/>
                  <a:gd name="connsiteY9" fmla="*/ 229427 h 480252"/>
                  <a:gd name="connsiteX10" fmla="*/ 362229 w 457548"/>
                  <a:gd name="connsiteY10" fmla="*/ 172277 h 480252"/>
                  <a:gd name="connsiteX11" fmla="*/ 381279 w 457548"/>
                  <a:gd name="connsiteY11" fmla="*/ 153227 h 480252"/>
                  <a:gd name="connsiteX12" fmla="*/ 343179 w 457548"/>
                  <a:gd name="connsiteY12" fmla="*/ 140527 h 480252"/>
                  <a:gd name="connsiteX13" fmla="*/ 165379 w 457548"/>
                  <a:gd name="connsiteY13" fmla="*/ 238952 h 480252"/>
                  <a:gd name="connsiteX14" fmla="*/ 47904 w 457548"/>
                  <a:gd name="connsiteY14" fmla="*/ 292927 h 480252"/>
                  <a:gd name="connsiteX15" fmla="*/ 19329 w 457548"/>
                  <a:gd name="connsiteY15" fmla="*/ 251652 h 480252"/>
                  <a:gd name="connsiteX16" fmla="*/ 98704 w 457548"/>
                  <a:gd name="connsiteY16" fmla="*/ 159577 h 480252"/>
                  <a:gd name="connsiteX17" fmla="*/ 257454 w 457548"/>
                  <a:gd name="connsiteY17" fmla="*/ 92902 h 480252"/>
                  <a:gd name="connsiteX18" fmla="*/ 377433 w 457548"/>
                  <a:gd name="connsiteY18" fmla="*/ 45988 h 480252"/>
                  <a:gd name="connsiteX19" fmla="*/ 362654 w 457548"/>
                  <a:gd name="connsiteY19" fmla="*/ 56 h 480252"/>
                  <a:gd name="connsiteX20" fmla="*/ 133629 w 457548"/>
                  <a:gd name="connsiteY20" fmla="*/ 89727 h 480252"/>
                  <a:gd name="connsiteX21" fmla="*/ 25679 w 457548"/>
                  <a:gd name="connsiteY21" fmla="*/ 131002 h 480252"/>
                  <a:gd name="connsiteX22" fmla="*/ 279 w 457548"/>
                  <a:gd name="connsiteY22" fmla="*/ 96077 h 480252"/>
                  <a:gd name="connsiteX23" fmla="*/ 35204 w 457548"/>
                  <a:gd name="connsiteY23" fmla="*/ 29402 h 480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7548" h="480252">
                    <a:moveTo>
                      <a:pt x="346354" y="480252"/>
                    </a:moveTo>
                    <a:cubicBezTo>
                      <a:pt x="378368" y="455381"/>
                      <a:pt x="410383" y="430510"/>
                      <a:pt x="428904" y="410402"/>
                    </a:cubicBezTo>
                    <a:cubicBezTo>
                      <a:pt x="447425" y="390294"/>
                      <a:pt x="458537" y="370714"/>
                      <a:pt x="457479" y="359602"/>
                    </a:cubicBezTo>
                    <a:cubicBezTo>
                      <a:pt x="456421" y="348490"/>
                      <a:pt x="459596" y="340023"/>
                      <a:pt x="422554" y="343727"/>
                    </a:cubicBezTo>
                    <a:cubicBezTo>
                      <a:pt x="385512" y="347431"/>
                      <a:pt x="288146" y="372831"/>
                      <a:pt x="235229" y="381827"/>
                    </a:cubicBezTo>
                    <a:cubicBezTo>
                      <a:pt x="182312" y="390823"/>
                      <a:pt x="132571" y="403523"/>
                      <a:pt x="105054" y="397702"/>
                    </a:cubicBezTo>
                    <a:cubicBezTo>
                      <a:pt x="77537" y="391881"/>
                      <a:pt x="67483" y="363306"/>
                      <a:pt x="70129" y="346902"/>
                    </a:cubicBezTo>
                    <a:cubicBezTo>
                      <a:pt x="72775" y="330498"/>
                      <a:pt x="100291" y="307214"/>
                      <a:pt x="120929" y="299277"/>
                    </a:cubicBezTo>
                    <a:cubicBezTo>
                      <a:pt x="141566" y="291339"/>
                      <a:pt x="170671" y="310919"/>
                      <a:pt x="193954" y="299277"/>
                    </a:cubicBezTo>
                    <a:cubicBezTo>
                      <a:pt x="217237" y="287635"/>
                      <a:pt x="232583" y="250594"/>
                      <a:pt x="260629" y="229427"/>
                    </a:cubicBezTo>
                    <a:cubicBezTo>
                      <a:pt x="288675" y="208260"/>
                      <a:pt x="342121" y="184977"/>
                      <a:pt x="362229" y="172277"/>
                    </a:cubicBezTo>
                    <a:cubicBezTo>
                      <a:pt x="382337" y="159577"/>
                      <a:pt x="384454" y="158519"/>
                      <a:pt x="381279" y="153227"/>
                    </a:cubicBezTo>
                    <a:cubicBezTo>
                      <a:pt x="378104" y="147935"/>
                      <a:pt x="379162" y="126240"/>
                      <a:pt x="343179" y="140527"/>
                    </a:cubicBezTo>
                    <a:cubicBezTo>
                      <a:pt x="307196" y="154814"/>
                      <a:pt x="214591" y="213552"/>
                      <a:pt x="165379" y="238952"/>
                    </a:cubicBezTo>
                    <a:cubicBezTo>
                      <a:pt x="116167" y="264352"/>
                      <a:pt x="72246" y="290810"/>
                      <a:pt x="47904" y="292927"/>
                    </a:cubicBezTo>
                    <a:cubicBezTo>
                      <a:pt x="23562" y="295044"/>
                      <a:pt x="10862" y="273877"/>
                      <a:pt x="19329" y="251652"/>
                    </a:cubicBezTo>
                    <a:cubicBezTo>
                      <a:pt x="27796" y="229427"/>
                      <a:pt x="59017" y="186035"/>
                      <a:pt x="98704" y="159577"/>
                    </a:cubicBezTo>
                    <a:cubicBezTo>
                      <a:pt x="138391" y="133119"/>
                      <a:pt x="210999" y="111833"/>
                      <a:pt x="257454" y="92902"/>
                    </a:cubicBezTo>
                    <a:cubicBezTo>
                      <a:pt x="303909" y="73971"/>
                      <a:pt x="367366" y="55863"/>
                      <a:pt x="377433" y="45988"/>
                    </a:cubicBezTo>
                    <a:cubicBezTo>
                      <a:pt x="387500" y="36113"/>
                      <a:pt x="369691" y="-1635"/>
                      <a:pt x="362654" y="56"/>
                    </a:cubicBezTo>
                    <a:cubicBezTo>
                      <a:pt x="355617" y="1747"/>
                      <a:pt x="189792" y="67903"/>
                      <a:pt x="133629" y="89727"/>
                    </a:cubicBezTo>
                    <a:cubicBezTo>
                      <a:pt x="77467" y="111551"/>
                      <a:pt x="47904" y="129944"/>
                      <a:pt x="25679" y="131002"/>
                    </a:cubicBezTo>
                    <a:cubicBezTo>
                      <a:pt x="3454" y="132060"/>
                      <a:pt x="-1309" y="113010"/>
                      <a:pt x="279" y="96077"/>
                    </a:cubicBezTo>
                    <a:cubicBezTo>
                      <a:pt x="1866" y="79144"/>
                      <a:pt x="18535" y="54273"/>
                      <a:pt x="35204" y="29402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0876FC98-CB75-8F46-9BB8-A9050889666E}"/>
                  </a:ext>
                </a:extLst>
              </p:cNvPr>
              <p:cNvSpPr/>
              <p:nvPr/>
            </p:nvSpPr>
            <p:spPr>
              <a:xfrm>
                <a:off x="5767128" y="2661827"/>
                <a:ext cx="1164523" cy="1115831"/>
              </a:xfrm>
              <a:custGeom>
                <a:avLst/>
                <a:gdLst>
                  <a:gd name="connsiteX0" fmla="*/ 98927 w 349189"/>
                  <a:gd name="connsiteY0" fmla="*/ 135413 h 334589"/>
                  <a:gd name="connsiteX1" fmla="*/ 6852 w 349189"/>
                  <a:gd name="connsiteY1" fmla="*/ 176688 h 334589"/>
                  <a:gd name="connsiteX2" fmla="*/ 22727 w 349189"/>
                  <a:gd name="connsiteY2" fmla="*/ 208438 h 334589"/>
                  <a:gd name="connsiteX3" fmla="*/ 149727 w 349189"/>
                  <a:gd name="connsiteY3" fmla="*/ 271938 h 334589"/>
                  <a:gd name="connsiteX4" fmla="*/ 254502 w 349189"/>
                  <a:gd name="connsiteY4" fmla="*/ 332263 h 334589"/>
                  <a:gd name="connsiteX5" fmla="*/ 333877 w 349189"/>
                  <a:gd name="connsiteY5" fmla="*/ 316388 h 334589"/>
                  <a:gd name="connsiteX6" fmla="*/ 343402 w 349189"/>
                  <a:gd name="connsiteY6" fmla="*/ 262413 h 334589"/>
                  <a:gd name="connsiteX7" fmla="*/ 267202 w 349189"/>
                  <a:gd name="connsiteY7" fmla="*/ 186213 h 334589"/>
                  <a:gd name="connsiteX8" fmla="*/ 210052 w 349189"/>
                  <a:gd name="connsiteY8" fmla="*/ 87788 h 334589"/>
                  <a:gd name="connsiteX9" fmla="*/ 225927 w 349189"/>
                  <a:gd name="connsiteY9" fmla="*/ 14763 h 334589"/>
                  <a:gd name="connsiteX10" fmla="*/ 210052 w 349189"/>
                  <a:gd name="connsiteY10" fmla="*/ 2063 h 334589"/>
                  <a:gd name="connsiteX11" fmla="*/ 152902 w 349189"/>
                  <a:gd name="connsiteY11" fmla="*/ 43338 h 334589"/>
                  <a:gd name="connsiteX12" fmla="*/ 98927 w 349189"/>
                  <a:gd name="connsiteY12" fmla="*/ 135413 h 334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9189" h="334589">
                    <a:moveTo>
                      <a:pt x="98927" y="135413"/>
                    </a:moveTo>
                    <a:cubicBezTo>
                      <a:pt x="74585" y="157638"/>
                      <a:pt x="19552" y="164517"/>
                      <a:pt x="6852" y="176688"/>
                    </a:cubicBezTo>
                    <a:cubicBezTo>
                      <a:pt x="-5848" y="188859"/>
                      <a:pt x="-1086" y="192563"/>
                      <a:pt x="22727" y="208438"/>
                    </a:cubicBezTo>
                    <a:cubicBezTo>
                      <a:pt x="46539" y="224313"/>
                      <a:pt x="111098" y="251300"/>
                      <a:pt x="149727" y="271938"/>
                    </a:cubicBezTo>
                    <a:cubicBezTo>
                      <a:pt x="188356" y="292576"/>
                      <a:pt x="223810" y="324855"/>
                      <a:pt x="254502" y="332263"/>
                    </a:cubicBezTo>
                    <a:cubicBezTo>
                      <a:pt x="285194" y="339671"/>
                      <a:pt x="319061" y="328030"/>
                      <a:pt x="333877" y="316388"/>
                    </a:cubicBezTo>
                    <a:cubicBezTo>
                      <a:pt x="348693" y="304746"/>
                      <a:pt x="354514" y="284109"/>
                      <a:pt x="343402" y="262413"/>
                    </a:cubicBezTo>
                    <a:cubicBezTo>
                      <a:pt x="332290" y="240717"/>
                      <a:pt x="289427" y="215317"/>
                      <a:pt x="267202" y="186213"/>
                    </a:cubicBezTo>
                    <a:cubicBezTo>
                      <a:pt x="244977" y="157109"/>
                      <a:pt x="216931" y="116363"/>
                      <a:pt x="210052" y="87788"/>
                    </a:cubicBezTo>
                    <a:cubicBezTo>
                      <a:pt x="203173" y="59213"/>
                      <a:pt x="225927" y="29050"/>
                      <a:pt x="225927" y="14763"/>
                    </a:cubicBezTo>
                    <a:cubicBezTo>
                      <a:pt x="225927" y="476"/>
                      <a:pt x="222223" y="-2699"/>
                      <a:pt x="210052" y="2063"/>
                    </a:cubicBezTo>
                    <a:cubicBezTo>
                      <a:pt x="197881" y="6825"/>
                      <a:pt x="165602" y="24817"/>
                      <a:pt x="152902" y="43338"/>
                    </a:cubicBezTo>
                    <a:cubicBezTo>
                      <a:pt x="140202" y="61859"/>
                      <a:pt x="123269" y="113188"/>
                      <a:pt x="98927" y="135413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F0320382-46AA-B94C-BB56-5EAB2FD06AB6}"/>
                  </a:ext>
                </a:extLst>
              </p:cNvPr>
              <p:cNvSpPr/>
              <p:nvPr/>
            </p:nvSpPr>
            <p:spPr>
              <a:xfrm>
                <a:off x="6255869" y="2192227"/>
                <a:ext cx="307064" cy="245054"/>
              </a:xfrm>
              <a:custGeom>
                <a:avLst/>
                <a:gdLst>
                  <a:gd name="connsiteX0" fmla="*/ 0 w 92075"/>
                  <a:gd name="connsiteY0" fmla="*/ 25400 h 73481"/>
                  <a:gd name="connsiteX1" fmla="*/ 38100 w 92075"/>
                  <a:gd name="connsiteY1" fmla="*/ 73025 h 73481"/>
                  <a:gd name="connsiteX2" fmla="*/ 92075 w 92075"/>
                  <a:gd name="connsiteY2" fmla="*/ 0 h 73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73481">
                    <a:moveTo>
                      <a:pt x="0" y="25400"/>
                    </a:moveTo>
                    <a:cubicBezTo>
                      <a:pt x="11377" y="51329"/>
                      <a:pt x="22754" y="77258"/>
                      <a:pt x="38100" y="73025"/>
                    </a:cubicBezTo>
                    <a:cubicBezTo>
                      <a:pt x="53446" y="68792"/>
                      <a:pt x="72760" y="34396"/>
                      <a:pt x="92075" y="0"/>
                    </a:cubicBezTo>
                  </a:path>
                </a:pathLst>
              </a:custGeom>
              <a:noFill/>
              <a:ln w="3810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CC8E7FB1-1AED-BF47-BFDF-A27547862409}"/>
                  </a:ext>
                </a:extLst>
              </p:cNvPr>
              <p:cNvSpPr/>
              <p:nvPr/>
            </p:nvSpPr>
            <p:spPr>
              <a:xfrm>
                <a:off x="6119148" y="3113416"/>
                <a:ext cx="757389" cy="633400"/>
              </a:xfrm>
              <a:custGeom>
                <a:avLst/>
                <a:gdLst>
                  <a:gd name="connsiteX0" fmla="*/ 73520 w 224707"/>
                  <a:gd name="connsiteY0" fmla="*/ 232 h 184749"/>
                  <a:gd name="connsiteX1" fmla="*/ 495 w 224707"/>
                  <a:gd name="connsiteY1" fmla="*/ 57382 h 184749"/>
                  <a:gd name="connsiteX2" fmla="*/ 44945 w 224707"/>
                  <a:gd name="connsiteY2" fmla="*/ 98657 h 184749"/>
                  <a:gd name="connsiteX3" fmla="*/ 111620 w 224707"/>
                  <a:gd name="connsiteY3" fmla="*/ 149457 h 184749"/>
                  <a:gd name="connsiteX4" fmla="*/ 175120 w 224707"/>
                  <a:gd name="connsiteY4" fmla="*/ 184382 h 184749"/>
                  <a:gd name="connsiteX5" fmla="*/ 216395 w 224707"/>
                  <a:gd name="connsiteY5" fmla="*/ 165332 h 184749"/>
                  <a:gd name="connsiteX6" fmla="*/ 219570 w 224707"/>
                  <a:gd name="connsiteY6" fmla="*/ 127232 h 184749"/>
                  <a:gd name="connsiteX7" fmla="*/ 159245 w 224707"/>
                  <a:gd name="connsiteY7" fmla="*/ 70082 h 184749"/>
                  <a:gd name="connsiteX8" fmla="*/ 121145 w 224707"/>
                  <a:gd name="connsiteY8" fmla="*/ 38332 h 184749"/>
                  <a:gd name="connsiteX9" fmla="*/ 73520 w 224707"/>
                  <a:gd name="connsiteY9" fmla="*/ 232 h 184749"/>
                  <a:gd name="connsiteX0" fmla="*/ 73520 w 224707"/>
                  <a:gd name="connsiteY0" fmla="*/ 4943 h 189460"/>
                  <a:gd name="connsiteX1" fmla="*/ 495 w 224707"/>
                  <a:gd name="connsiteY1" fmla="*/ 62093 h 189460"/>
                  <a:gd name="connsiteX2" fmla="*/ 44945 w 224707"/>
                  <a:gd name="connsiteY2" fmla="*/ 103368 h 189460"/>
                  <a:gd name="connsiteX3" fmla="*/ 111620 w 224707"/>
                  <a:gd name="connsiteY3" fmla="*/ 154168 h 189460"/>
                  <a:gd name="connsiteX4" fmla="*/ 175120 w 224707"/>
                  <a:gd name="connsiteY4" fmla="*/ 189093 h 189460"/>
                  <a:gd name="connsiteX5" fmla="*/ 216395 w 224707"/>
                  <a:gd name="connsiteY5" fmla="*/ 170043 h 189460"/>
                  <a:gd name="connsiteX6" fmla="*/ 219570 w 224707"/>
                  <a:gd name="connsiteY6" fmla="*/ 131943 h 189460"/>
                  <a:gd name="connsiteX7" fmla="*/ 159245 w 224707"/>
                  <a:gd name="connsiteY7" fmla="*/ 74793 h 189460"/>
                  <a:gd name="connsiteX8" fmla="*/ 121145 w 224707"/>
                  <a:gd name="connsiteY8" fmla="*/ 43043 h 189460"/>
                  <a:gd name="connsiteX9" fmla="*/ 73520 w 224707"/>
                  <a:gd name="connsiteY9" fmla="*/ 4943 h 189460"/>
                  <a:gd name="connsiteX0" fmla="*/ 74124 w 225311"/>
                  <a:gd name="connsiteY0" fmla="*/ 4943 h 189460"/>
                  <a:gd name="connsiteX1" fmla="*/ 1099 w 225311"/>
                  <a:gd name="connsiteY1" fmla="*/ 62093 h 189460"/>
                  <a:gd name="connsiteX2" fmla="*/ 45549 w 225311"/>
                  <a:gd name="connsiteY2" fmla="*/ 103368 h 189460"/>
                  <a:gd name="connsiteX3" fmla="*/ 112224 w 225311"/>
                  <a:gd name="connsiteY3" fmla="*/ 154168 h 189460"/>
                  <a:gd name="connsiteX4" fmla="*/ 175724 w 225311"/>
                  <a:gd name="connsiteY4" fmla="*/ 189093 h 189460"/>
                  <a:gd name="connsiteX5" fmla="*/ 216999 w 225311"/>
                  <a:gd name="connsiteY5" fmla="*/ 170043 h 189460"/>
                  <a:gd name="connsiteX6" fmla="*/ 220174 w 225311"/>
                  <a:gd name="connsiteY6" fmla="*/ 131943 h 189460"/>
                  <a:gd name="connsiteX7" fmla="*/ 159849 w 225311"/>
                  <a:gd name="connsiteY7" fmla="*/ 74793 h 189460"/>
                  <a:gd name="connsiteX8" fmla="*/ 121749 w 225311"/>
                  <a:gd name="connsiteY8" fmla="*/ 43043 h 189460"/>
                  <a:gd name="connsiteX9" fmla="*/ 74124 w 225311"/>
                  <a:gd name="connsiteY9" fmla="*/ 4943 h 189460"/>
                  <a:gd name="connsiteX0" fmla="*/ 73079 w 224266"/>
                  <a:gd name="connsiteY0" fmla="*/ 4943 h 189460"/>
                  <a:gd name="connsiteX1" fmla="*/ 36253 w 224266"/>
                  <a:gd name="connsiteY1" fmla="*/ 28773 h 189460"/>
                  <a:gd name="connsiteX2" fmla="*/ 54 w 224266"/>
                  <a:gd name="connsiteY2" fmla="*/ 62093 h 189460"/>
                  <a:gd name="connsiteX3" fmla="*/ 44504 w 224266"/>
                  <a:gd name="connsiteY3" fmla="*/ 103368 h 189460"/>
                  <a:gd name="connsiteX4" fmla="*/ 111179 w 224266"/>
                  <a:gd name="connsiteY4" fmla="*/ 154168 h 189460"/>
                  <a:gd name="connsiteX5" fmla="*/ 174679 w 224266"/>
                  <a:gd name="connsiteY5" fmla="*/ 189093 h 189460"/>
                  <a:gd name="connsiteX6" fmla="*/ 215954 w 224266"/>
                  <a:gd name="connsiteY6" fmla="*/ 170043 h 189460"/>
                  <a:gd name="connsiteX7" fmla="*/ 219129 w 224266"/>
                  <a:gd name="connsiteY7" fmla="*/ 131943 h 189460"/>
                  <a:gd name="connsiteX8" fmla="*/ 158804 w 224266"/>
                  <a:gd name="connsiteY8" fmla="*/ 74793 h 189460"/>
                  <a:gd name="connsiteX9" fmla="*/ 120704 w 224266"/>
                  <a:gd name="connsiteY9" fmla="*/ 43043 h 189460"/>
                  <a:gd name="connsiteX10" fmla="*/ 73079 w 224266"/>
                  <a:gd name="connsiteY10" fmla="*/ 4943 h 189460"/>
                  <a:gd name="connsiteX0" fmla="*/ 73028 w 224215"/>
                  <a:gd name="connsiteY0" fmla="*/ 1 h 184518"/>
                  <a:gd name="connsiteX1" fmla="*/ 46092 w 224215"/>
                  <a:gd name="connsiteY1" fmla="*/ 37959 h 184518"/>
                  <a:gd name="connsiteX2" fmla="*/ 3 w 224215"/>
                  <a:gd name="connsiteY2" fmla="*/ 57151 h 184518"/>
                  <a:gd name="connsiteX3" fmla="*/ 44453 w 224215"/>
                  <a:gd name="connsiteY3" fmla="*/ 98426 h 184518"/>
                  <a:gd name="connsiteX4" fmla="*/ 111128 w 224215"/>
                  <a:gd name="connsiteY4" fmla="*/ 149226 h 184518"/>
                  <a:gd name="connsiteX5" fmla="*/ 174628 w 224215"/>
                  <a:gd name="connsiteY5" fmla="*/ 184151 h 184518"/>
                  <a:gd name="connsiteX6" fmla="*/ 215903 w 224215"/>
                  <a:gd name="connsiteY6" fmla="*/ 165101 h 184518"/>
                  <a:gd name="connsiteX7" fmla="*/ 219078 w 224215"/>
                  <a:gd name="connsiteY7" fmla="*/ 127001 h 184518"/>
                  <a:gd name="connsiteX8" fmla="*/ 158753 w 224215"/>
                  <a:gd name="connsiteY8" fmla="*/ 69851 h 184518"/>
                  <a:gd name="connsiteX9" fmla="*/ 120653 w 224215"/>
                  <a:gd name="connsiteY9" fmla="*/ 38101 h 184518"/>
                  <a:gd name="connsiteX10" fmla="*/ 73028 w 224215"/>
                  <a:gd name="connsiteY10" fmla="*/ 1 h 184518"/>
                  <a:gd name="connsiteX0" fmla="*/ 75852 w 227039"/>
                  <a:gd name="connsiteY0" fmla="*/ 1 h 184518"/>
                  <a:gd name="connsiteX1" fmla="*/ 48916 w 227039"/>
                  <a:gd name="connsiteY1" fmla="*/ 37959 h 184518"/>
                  <a:gd name="connsiteX2" fmla="*/ 1 w 227039"/>
                  <a:gd name="connsiteY2" fmla="*/ 62802 h 184518"/>
                  <a:gd name="connsiteX3" fmla="*/ 47277 w 227039"/>
                  <a:gd name="connsiteY3" fmla="*/ 98426 h 184518"/>
                  <a:gd name="connsiteX4" fmla="*/ 113952 w 227039"/>
                  <a:gd name="connsiteY4" fmla="*/ 149226 h 184518"/>
                  <a:gd name="connsiteX5" fmla="*/ 177452 w 227039"/>
                  <a:gd name="connsiteY5" fmla="*/ 184151 h 184518"/>
                  <a:gd name="connsiteX6" fmla="*/ 218727 w 227039"/>
                  <a:gd name="connsiteY6" fmla="*/ 165101 h 184518"/>
                  <a:gd name="connsiteX7" fmla="*/ 221902 w 227039"/>
                  <a:gd name="connsiteY7" fmla="*/ 127001 h 184518"/>
                  <a:gd name="connsiteX8" fmla="*/ 161577 w 227039"/>
                  <a:gd name="connsiteY8" fmla="*/ 69851 h 184518"/>
                  <a:gd name="connsiteX9" fmla="*/ 123477 w 227039"/>
                  <a:gd name="connsiteY9" fmla="*/ 38101 h 184518"/>
                  <a:gd name="connsiteX10" fmla="*/ 75852 w 227039"/>
                  <a:gd name="connsiteY10" fmla="*/ 1 h 184518"/>
                  <a:gd name="connsiteX0" fmla="*/ 75919 w 227106"/>
                  <a:gd name="connsiteY0" fmla="*/ 1 h 184518"/>
                  <a:gd name="connsiteX1" fmla="*/ 48983 w 227106"/>
                  <a:gd name="connsiteY1" fmla="*/ 37959 h 184518"/>
                  <a:gd name="connsiteX2" fmla="*/ 68 w 227106"/>
                  <a:gd name="connsiteY2" fmla="*/ 62802 h 184518"/>
                  <a:gd name="connsiteX3" fmla="*/ 47344 w 227106"/>
                  <a:gd name="connsiteY3" fmla="*/ 98426 h 184518"/>
                  <a:gd name="connsiteX4" fmla="*/ 114019 w 227106"/>
                  <a:gd name="connsiteY4" fmla="*/ 149226 h 184518"/>
                  <a:gd name="connsiteX5" fmla="*/ 177519 w 227106"/>
                  <a:gd name="connsiteY5" fmla="*/ 184151 h 184518"/>
                  <a:gd name="connsiteX6" fmla="*/ 218794 w 227106"/>
                  <a:gd name="connsiteY6" fmla="*/ 165101 h 184518"/>
                  <a:gd name="connsiteX7" fmla="*/ 221969 w 227106"/>
                  <a:gd name="connsiteY7" fmla="*/ 127001 h 184518"/>
                  <a:gd name="connsiteX8" fmla="*/ 161644 w 227106"/>
                  <a:gd name="connsiteY8" fmla="*/ 69851 h 184518"/>
                  <a:gd name="connsiteX9" fmla="*/ 123544 w 227106"/>
                  <a:gd name="connsiteY9" fmla="*/ 38101 h 184518"/>
                  <a:gd name="connsiteX10" fmla="*/ 75919 w 227106"/>
                  <a:gd name="connsiteY10" fmla="*/ 1 h 184518"/>
                  <a:gd name="connsiteX0" fmla="*/ 75963 w 227150"/>
                  <a:gd name="connsiteY0" fmla="*/ 1 h 184518"/>
                  <a:gd name="connsiteX1" fmla="*/ 49027 w 227150"/>
                  <a:gd name="connsiteY1" fmla="*/ 37959 h 184518"/>
                  <a:gd name="connsiteX2" fmla="*/ 112 w 227150"/>
                  <a:gd name="connsiteY2" fmla="*/ 62802 h 184518"/>
                  <a:gd name="connsiteX3" fmla="*/ 47388 w 227150"/>
                  <a:gd name="connsiteY3" fmla="*/ 98426 h 184518"/>
                  <a:gd name="connsiteX4" fmla="*/ 114063 w 227150"/>
                  <a:gd name="connsiteY4" fmla="*/ 149226 h 184518"/>
                  <a:gd name="connsiteX5" fmla="*/ 177563 w 227150"/>
                  <a:gd name="connsiteY5" fmla="*/ 184151 h 184518"/>
                  <a:gd name="connsiteX6" fmla="*/ 218838 w 227150"/>
                  <a:gd name="connsiteY6" fmla="*/ 165101 h 184518"/>
                  <a:gd name="connsiteX7" fmla="*/ 222013 w 227150"/>
                  <a:gd name="connsiteY7" fmla="*/ 127001 h 184518"/>
                  <a:gd name="connsiteX8" fmla="*/ 161688 w 227150"/>
                  <a:gd name="connsiteY8" fmla="*/ 69851 h 184518"/>
                  <a:gd name="connsiteX9" fmla="*/ 123588 w 227150"/>
                  <a:gd name="connsiteY9" fmla="*/ 38101 h 184518"/>
                  <a:gd name="connsiteX10" fmla="*/ 75963 w 227150"/>
                  <a:gd name="connsiteY10" fmla="*/ 1 h 184518"/>
                  <a:gd name="connsiteX0" fmla="*/ 75963 w 227150"/>
                  <a:gd name="connsiteY0" fmla="*/ 1 h 184518"/>
                  <a:gd name="connsiteX1" fmla="*/ 49027 w 227150"/>
                  <a:gd name="connsiteY1" fmla="*/ 37959 h 184518"/>
                  <a:gd name="connsiteX2" fmla="*/ 112 w 227150"/>
                  <a:gd name="connsiteY2" fmla="*/ 62802 h 184518"/>
                  <a:gd name="connsiteX3" fmla="*/ 47388 w 227150"/>
                  <a:gd name="connsiteY3" fmla="*/ 98426 h 184518"/>
                  <a:gd name="connsiteX4" fmla="*/ 114063 w 227150"/>
                  <a:gd name="connsiteY4" fmla="*/ 149226 h 184518"/>
                  <a:gd name="connsiteX5" fmla="*/ 177563 w 227150"/>
                  <a:gd name="connsiteY5" fmla="*/ 184151 h 184518"/>
                  <a:gd name="connsiteX6" fmla="*/ 218838 w 227150"/>
                  <a:gd name="connsiteY6" fmla="*/ 165101 h 184518"/>
                  <a:gd name="connsiteX7" fmla="*/ 222013 w 227150"/>
                  <a:gd name="connsiteY7" fmla="*/ 127001 h 184518"/>
                  <a:gd name="connsiteX8" fmla="*/ 161688 w 227150"/>
                  <a:gd name="connsiteY8" fmla="*/ 69851 h 184518"/>
                  <a:gd name="connsiteX9" fmla="*/ 123588 w 227150"/>
                  <a:gd name="connsiteY9" fmla="*/ 38101 h 184518"/>
                  <a:gd name="connsiteX10" fmla="*/ 75963 w 227150"/>
                  <a:gd name="connsiteY10" fmla="*/ 1 h 184518"/>
                  <a:gd name="connsiteX0" fmla="*/ 75963 w 227150"/>
                  <a:gd name="connsiteY0" fmla="*/ 1 h 184460"/>
                  <a:gd name="connsiteX1" fmla="*/ 49027 w 227150"/>
                  <a:gd name="connsiteY1" fmla="*/ 37959 h 184460"/>
                  <a:gd name="connsiteX2" fmla="*/ 112 w 227150"/>
                  <a:gd name="connsiteY2" fmla="*/ 62802 h 184460"/>
                  <a:gd name="connsiteX3" fmla="*/ 47388 w 227150"/>
                  <a:gd name="connsiteY3" fmla="*/ 98426 h 184460"/>
                  <a:gd name="connsiteX4" fmla="*/ 114063 w 227150"/>
                  <a:gd name="connsiteY4" fmla="*/ 149226 h 184460"/>
                  <a:gd name="connsiteX5" fmla="*/ 177563 w 227150"/>
                  <a:gd name="connsiteY5" fmla="*/ 184151 h 184460"/>
                  <a:gd name="connsiteX6" fmla="*/ 218838 w 227150"/>
                  <a:gd name="connsiteY6" fmla="*/ 165101 h 184460"/>
                  <a:gd name="connsiteX7" fmla="*/ 222013 w 227150"/>
                  <a:gd name="connsiteY7" fmla="*/ 127001 h 184460"/>
                  <a:gd name="connsiteX8" fmla="*/ 161688 w 227150"/>
                  <a:gd name="connsiteY8" fmla="*/ 69851 h 184460"/>
                  <a:gd name="connsiteX9" fmla="*/ 123588 w 227150"/>
                  <a:gd name="connsiteY9" fmla="*/ 38101 h 184460"/>
                  <a:gd name="connsiteX10" fmla="*/ 75963 w 227150"/>
                  <a:gd name="connsiteY10" fmla="*/ 1 h 184460"/>
                  <a:gd name="connsiteX0" fmla="*/ 75963 w 227150"/>
                  <a:gd name="connsiteY0" fmla="*/ 1 h 190023"/>
                  <a:gd name="connsiteX1" fmla="*/ 49027 w 227150"/>
                  <a:gd name="connsiteY1" fmla="*/ 37959 h 190023"/>
                  <a:gd name="connsiteX2" fmla="*/ 112 w 227150"/>
                  <a:gd name="connsiteY2" fmla="*/ 62802 h 190023"/>
                  <a:gd name="connsiteX3" fmla="*/ 47388 w 227150"/>
                  <a:gd name="connsiteY3" fmla="*/ 98426 h 190023"/>
                  <a:gd name="connsiteX4" fmla="*/ 114063 w 227150"/>
                  <a:gd name="connsiteY4" fmla="*/ 149226 h 190023"/>
                  <a:gd name="connsiteX5" fmla="*/ 177563 w 227150"/>
                  <a:gd name="connsiteY5" fmla="*/ 189802 h 190023"/>
                  <a:gd name="connsiteX6" fmla="*/ 218838 w 227150"/>
                  <a:gd name="connsiteY6" fmla="*/ 165101 h 190023"/>
                  <a:gd name="connsiteX7" fmla="*/ 222013 w 227150"/>
                  <a:gd name="connsiteY7" fmla="*/ 127001 h 190023"/>
                  <a:gd name="connsiteX8" fmla="*/ 161688 w 227150"/>
                  <a:gd name="connsiteY8" fmla="*/ 69851 h 190023"/>
                  <a:gd name="connsiteX9" fmla="*/ 123588 w 227150"/>
                  <a:gd name="connsiteY9" fmla="*/ 38101 h 190023"/>
                  <a:gd name="connsiteX10" fmla="*/ 75963 w 227150"/>
                  <a:gd name="connsiteY10" fmla="*/ 1 h 190023"/>
                  <a:gd name="connsiteX0" fmla="*/ 75921 w 227108"/>
                  <a:gd name="connsiteY0" fmla="*/ 1 h 189928"/>
                  <a:gd name="connsiteX1" fmla="*/ 48985 w 227108"/>
                  <a:gd name="connsiteY1" fmla="*/ 37959 h 189928"/>
                  <a:gd name="connsiteX2" fmla="*/ 70 w 227108"/>
                  <a:gd name="connsiteY2" fmla="*/ 62802 h 189928"/>
                  <a:gd name="connsiteX3" fmla="*/ 47346 w 227108"/>
                  <a:gd name="connsiteY3" fmla="*/ 98426 h 189928"/>
                  <a:gd name="connsiteX4" fmla="*/ 118260 w 227108"/>
                  <a:gd name="connsiteY4" fmla="*/ 154877 h 189928"/>
                  <a:gd name="connsiteX5" fmla="*/ 177521 w 227108"/>
                  <a:gd name="connsiteY5" fmla="*/ 189802 h 189928"/>
                  <a:gd name="connsiteX6" fmla="*/ 218796 w 227108"/>
                  <a:gd name="connsiteY6" fmla="*/ 165101 h 189928"/>
                  <a:gd name="connsiteX7" fmla="*/ 221971 w 227108"/>
                  <a:gd name="connsiteY7" fmla="*/ 127001 h 189928"/>
                  <a:gd name="connsiteX8" fmla="*/ 161646 w 227108"/>
                  <a:gd name="connsiteY8" fmla="*/ 69851 h 189928"/>
                  <a:gd name="connsiteX9" fmla="*/ 123546 w 227108"/>
                  <a:gd name="connsiteY9" fmla="*/ 38101 h 189928"/>
                  <a:gd name="connsiteX10" fmla="*/ 75921 w 227108"/>
                  <a:gd name="connsiteY10" fmla="*/ 1 h 189928"/>
                  <a:gd name="connsiteX0" fmla="*/ 75921 w 227108"/>
                  <a:gd name="connsiteY0" fmla="*/ 1 h 189928"/>
                  <a:gd name="connsiteX1" fmla="*/ 48985 w 227108"/>
                  <a:gd name="connsiteY1" fmla="*/ 37959 h 189928"/>
                  <a:gd name="connsiteX2" fmla="*/ 70 w 227108"/>
                  <a:gd name="connsiteY2" fmla="*/ 62802 h 189928"/>
                  <a:gd name="connsiteX3" fmla="*/ 47346 w 227108"/>
                  <a:gd name="connsiteY3" fmla="*/ 98426 h 189928"/>
                  <a:gd name="connsiteX4" fmla="*/ 118260 w 227108"/>
                  <a:gd name="connsiteY4" fmla="*/ 154877 h 189928"/>
                  <a:gd name="connsiteX5" fmla="*/ 177521 w 227108"/>
                  <a:gd name="connsiteY5" fmla="*/ 189802 h 189928"/>
                  <a:gd name="connsiteX6" fmla="*/ 218796 w 227108"/>
                  <a:gd name="connsiteY6" fmla="*/ 165101 h 189928"/>
                  <a:gd name="connsiteX7" fmla="*/ 221971 w 227108"/>
                  <a:gd name="connsiteY7" fmla="*/ 127001 h 189928"/>
                  <a:gd name="connsiteX8" fmla="*/ 161646 w 227108"/>
                  <a:gd name="connsiteY8" fmla="*/ 69851 h 189928"/>
                  <a:gd name="connsiteX9" fmla="*/ 123546 w 227108"/>
                  <a:gd name="connsiteY9" fmla="*/ 38101 h 189928"/>
                  <a:gd name="connsiteX10" fmla="*/ 75921 w 227108"/>
                  <a:gd name="connsiteY10" fmla="*/ 1 h 189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7108" h="189928">
                    <a:moveTo>
                      <a:pt x="75921" y="1"/>
                    </a:moveTo>
                    <a:cubicBezTo>
                      <a:pt x="63494" y="-23"/>
                      <a:pt x="61156" y="28434"/>
                      <a:pt x="48985" y="37959"/>
                    </a:cubicBezTo>
                    <a:cubicBezTo>
                      <a:pt x="36814" y="47484"/>
                      <a:pt x="1756" y="47073"/>
                      <a:pt x="70" y="62802"/>
                    </a:cubicBezTo>
                    <a:cubicBezTo>
                      <a:pt x="-1616" y="78531"/>
                      <a:pt x="27648" y="83080"/>
                      <a:pt x="47346" y="98426"/>
                    </a:cubicBezTo>
                    <a:cubicBezTo>
                      <a:pt x="67044" y="113772"/>
                      <a:pt x="99390" y="124107"/>
                      <a:pt x="118260" y="154877"/>
                    </a:cubicBezTo>
                    <a:cubicBezTo>
                      <a:pt x="137130" y="185647"/>
                      <a:pt x="160765" y="188098"/>
                      <a:pt x="177521" y="189802"/>
                    </a:cubicBezTo>
                    <a:cubicBezTo>
                      <a:pt x="194277" y="191506"/>
                      <a:pt x="211388" y="175568"/>
                      <a:pt x="218796" y="165101"/>
                    </a:cubicBezTo>
                    <a:cubicBezTo>
                      <a:pt x="226204" y="154634"/>
                      <a:pt x="231496" y="142876"/>
                      <a:pt x="221971" y="127001"/>
                    </a:cubicBezTo>
                    <a:cubicBezTo>
                      <a:pt x="212446" y="111126"/>
                      <a:pt x="178050" y="84668"/>
                      <a:pt x="161646" y="69851"/>
                    </a:cubicBezTo>
                    <a:cubicBezTo>
                      <a:pt x="145242" y="55034"/>
                      <a:pt x="133071" y="49214"/>
                      <a:pt x="123546" y="38101"/>
                    </a:cubicBezTo>
                    <a:cubicBezTo>
                      <a:pt x="114021" y="26989"/>
                      <a:pt x="88348" y="25"/>
                      <a:pt x="75921" y="1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5795B4B5-35D8-4444-8D05-74DEC7CE2395}"/>
                  </a:ext>
                </a:extLst>
              </p:cNvPr>
              <p:cNvSpPr/>
              <p:nvPr/>
            </p:nvSpPr>
            <p:spPr>
              <a:xfrm>
                <a:off x="6558098" y="3436534"/>
                <a:ext cx="267913" cy="279171"/>
              </a:xfrm>
              <a:custGeom>
                <a:avLst/>
                <a:gdLst>
                  <a:gd name="connsiteX0" fmla="*/ 32949 w 180116"/>
                  <a:gd name="connsiteY0" fmla="*/ 6020 h 190048"/>
                  <a:gd name="connsiteX1" fmla="*/ 1199 w 180116"/>
                  <a:gd name="connsiteY1" fmla="*/ 94920 h 190048"/>
                  <a:gd name="connsiteX2" fmla="*/ 74224 w 180116"/>
                  <a:gd name="connsiteY2" fmla="*/ 186995 h 190048"/>
                  <a:gd name="connsiteX3" fmla="*/ 159949 w 180116"/>
                  <a:gd name="connsiteY3" fmla="*/ 161595 h 190048"/>
                  <a:gd name="connsiteX4" fmla="*/ 178999 w 180116"/>
                  <a:gd name="connsiteY4" fmla="*/ 98095 h 190048"/>
                  <a:gd name="connsiteX5" fmla="*/ 137724 w 180116"/>
                  <a:gd name="connsiteY5" fmla="*/ 25070 h 190048"/>
                  <a:gd name="connsiteX6" fmla="*/ 86924 w 180116"/>
                  <a:gd name="connsiteY6" fmla="*/ 9195 h 190048"/>
                  <a:gd name="connsiteX7" fmla="*/ 32949 w 180116"/>
                  <a:gd name="connsiteY7" fmla="*/ 6020 h 190048"/>
                  <a:gd name="connsiteX0" fmla="*/ 33369 w 180536"/>
                  <a:gd name="connsiteY0" fmla="*/ 4094 h 188122"/>
                  <a:gd name="connsiteX1" fmla="*/ 1619 w 180536"/>
                  <a:gd name="connsiteY1" fmla="*/ 92994 h 188122"/>
                  <a:gd name="connsiteX2" fmla="*/ 74644 w 180536"/>
                  <a:gd name="connsiteY2" fmla="*/ 185069 h 188122"/>
                  <a:gd name="connsiteX3" fmla="*/ 160369 w 180536"/>
                  <a:gd name="connsiteY3" fmla="*/ 159669 h 188122"/>
                  <a:gd name="connsiteX4" fmla="*/ 179419 w 180536"/>
                  <a:gd name="connsiteY4" fmla="*/ 96169 h 188122"/>
                  <a:gd name="connsiteX5" fmla="*/ 138144 w 180536"/>
                  <a:gd name="connsiteY5" fmla="*/ 23144 h 188122"/>
                  <a:gd name="connsiteX6" fmla="*/ 33369 w 180536"/>
                  <a:gd name="connsiteY6" fmla="*/ 4094 h 188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36" h="188122">
                    <a:moveTo>
                      <a:pt x="33369" y="4094"/>
                    </a:moveTo>
                    <a:cubicBezTo>
                      <a:pt x="10615" y="15736"/>
                      <a:pt x="-5260" y="62832"/>
                      <a:pt x="1619" y="92994"/>
                    </a:cubicBezTo>
                    <a:cubicBezTo>
                      <a:pt x="8498" y="123156"/>
                      <a:pt x="48186" y="173957"/>
                      <a:pt x="74644" y="185069"/>
                    </a:cubicBezTo>
                    <a:cubicBezTo>
                      <a:pt x="101102" y="196182"/>
                      <a:pt x="142907" y="174486"/>
                      <a:pt x="160369" y="159669"/>
                    </a:cubicBezTo>
                    <a:cubicBezTo>
                      <a:pt x="177831" y="144852"/>
                      <a:pt x="183123" y="118923"/>
                      <a:pt x="179419" y="96169"/>
                    </a:cubicBezTo>
                    <a:cubicBezTo>
                      <a:pt x="175715" y="73415"/>
                      <a:pt x="153490" y="37961"/>
                      <a:pt x="138144" y="23144"/>
                    </a:cubicBezTo>
                    <a:cubicBezTo>
                      <a:pt x="113802" y="7798"/>
                      <a:pt x="56123" y="-7548"/>
                      <a:pt x="33369" y="4094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DC5EABBF-66C2-0244-8E86-23497BB57104}"/>
                  </a:ext>
                </a:extLst>
              </p:cNvPr>
              <p:cNvSpPr/>
              <p:nvPr/>
            </p:nvSpPr>
            <p:spPr>
              <a:xfrm>
                <a:off x="6617164" y="3506615"/>
                <a:ext cx="163282" cy="166944"/>
              </a:xfrm>
              <a:custGeom>
                <a:avLst/>
                <a:gdLst>
                  <a:gd name="connsiteX0" fmla="*/ 16227 w 112900"/>
                  <a:gd name="connsiteY0" fmla="*/ 2932 h 110935"/>
                  <a:gd name="connsiteX1" fmla="*/ 3527 w 112900"/>
                  <a:gd name="connsiteY1" fmla="*/ 75957 h 110935"/>
                  <a:gd name="connsiteX2" fmla="*/ 57502 w 112900"/>
                  <a:gd name="connsiteY2" fmla="*/ 110882 h 110935"/>
                  <a:gd name="connsiteX3" fmla="*/ 108302 w 112900"/>
                  <a:gd name="connsiteY3" fmla="*/ 82307 h 110935"/>
                  <a:gd name="connsiteX4" fmla="*/ 105127 w 112900"/>
                  <a:gd name="connsiteY4" fmla="*/ 21982 h 110935"/>
                  <a:gd name="connsiteX5" fmla="*/ 16227 w 112900"/>
                  <a:gd name="connsiteY5" fmla="*/ 2932 h 110935"/>
                  <a:gd name="connsiteX0" fmla="*/ 15791 w 110029"/>
                  <a:gd name="connsiteY0" fmla="*/ 4494 h 112497"/>
                  <a:gd name="connsiteX1" fmla="*/ 3091 w 110029"/>
                  <a:gd name="connsiteY1" fmla="*/ 77519 h 112497"/>
                  <a:gd name="connsiteX2" fmla="*/ 57066 w 110029"/>
                  <a:gd name="connsiteY2" fmla="*/ 112444 h 112497"/>
                  <a:gd name="connsiteX3" fmla="*/ 107866 w 110029"/>
                  <a:gd name="connsiteY3" fmla="*/ 83869 h 112497"/>
                  <a:gd name="connsiteX4" fmla="*/ 91991 w 110029"/>
                  <a:gd name="connsiteY4" fmla="*/ 17194 h 112497"/>
                  <a:gd name="connsiteX5" fmla="*/ 15791 w 110029"/>
                  <a:gd name="connsiteY5" fmla="*/ 4494 h 11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029" h="112497">
                    <a:moveTo>
                      <a:pt x="15791" y="4494"/>
                    </a:moveTo>
                    <a:cubicBezTo>
                      <a:pt x="974" y="14548"/>
                      <a:pt x="-3788" y="59527"/>
                      <a:pt x="3091" y="77519"/>
                    </a:cubicBezTo>
                    <a:cubicBezTo>
                      <a:pt x="9970" y="95511"/>
                      <a:pt x="39604" y="111386"/>
                      <a:pt x="57066" y="112444"/>
                    </a:cubicBezTo>
                    <a:cubicBezTo>
                      <a:pt x="74528" y="113502"/>
                      <a:pt x="99929" y="98686"/>
                      <a:pt x="107866" y="83869"/>
                    </a:cubicBezTo>
                    <a:cubicBezTo>
                      <a:pt x="115804" y="69052"/>
                      <a:pt x="99929" y="32011"/>
                      <a:pt x="91991" y="17194"/>
                    </a:cubicBezTo>
                    <a:cubicBezTo>
                      <a:pt x="84054" y="2377"/>
                      <a:pt x="30608" y="-5560"/>
                      <a:pt x="15791" y="4494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4CE780BD-B9B1-9B48-9CAB-1E66A2480874}"/>
                  </a:ext>
                </a:extLst>
              </p:cNvPr>
              <p:cNvSpPr/>
              <p:nvPr/>
            </p:nvSpPr>
            <p:spPr>
              <a:xfrm>
                <a:off x="7488082" y="1986625"/>
                <a:ext cx="526762" cy="237729"/>
              </a:xfrm>
              <a:custGeom>
                <a:avLst/>
                <a:gdLst>
                  <a:gd name="connsiteX0" fmla="*/ 320565 w 358112"/>
                  <a:gd name="connsiteY0" fmla="*/ 1364 h 174088"/>
                  <a:gd name="connsiteX1" fmla="*/ 106645 w 358112"/>
                  <a:gd name="connsiteY1" fmla="*/ 114615 h 174088"/>
                  <a:gd name="connsiteX2" fmla="*/ 10172 w 358112"/>
                  <a:gd name="connsiteY2" fmla="*/ 148171 h 174088"/>
                  <a:gd name="connsiteX3" fmla="*/ 22756 w 358112"/>
                  <a:gd name="connsiteY3" fmla="*/ 173338 h 174088"/>
                  <a:gd name="connsiteX4" fmla="*/ 186341 w 358112"/>
                  <a:gd name="connsiteY4" fmla="*/ 118809 h 174088"/>
                  <a:gd name="connsiteX5" fmla="*/ 345732 w 358112"/>
                  <a:gd name="connsiteY5" fmla="*/ 55892 h 174088"/>
                  <a:gd name="connsiteX6" fmla="*/ 320565 w 358112"/>
                  <a:gd name="connsiteY6" fmla="*/ 1364 h 174088"/>
                  <a:gd name="connsiteX0" fmla="*/ 320565 w 352587"/>
                  <a:gd name="connsiteY0" fmla="*/ 1110 h 173834"/>
                  <a:gd name="connsiteX1" fmla="*/ 106645 w 352587"/>
                  <a:gd name="connsiteY1" fmla="*/ 114361 h 173834"/>
                  <a:gd name="connsiteX2" fmla="*/ 10172 w 352587"/>
                  <a:gd name="connsiteY2" fmla="*/ 147917 h 173834"/>
                  <a:gd name="connsiteX3" fmla="*/ 22756 w 352587"/>
                  <a:gd name="connsiteY3" fmla="*/ 173084 h 173834"/>
                  <a:gd name="connsiteX4" fmla="*/ 186341 w 352587"/>
                  <a:gd name="connsiteY4" fmla="*/ 118555 h 173834"/>
                  <a:gd name="connsiteX5" fmla="*/ 345732 w 352587"/>
                  <a:gd name="connsiteY5" fmla="*/ 55638 h 173834"/>
                  <a:gd name="connsiteX6" fmla="*/ 320565 w 352587"/>
                  <a:gd name="connsiteY6" fmla="*/ 1110 h 173834"/>
                  <a:gd name="connsiteX0" fmla="*/ 320565 w 348690"/>
                  <a:gd name="connsiteY0" fmla="*/ 29 h 172753"/>
                  <a:gd name="connsiteX1" fmla="*/ 106645 w 348690"/>
                  <a:gd name="connsiteY1" fmla="*/ 113280 h 172753"/>
                  <a:gd name="connsiteX2" fmla="*/ 10172 w 348690"/>
                  <a:gd name="connsiteY2" fmla="*/ 146836 h 172753"/>
                  <a:gd name="connsiteX3" fmla="*/ 22756 w 348690"/>
                  <a:gd name="connsiteY3" fmla="*/ 172003 h 172753"/>
                  <a:gd name="connsiteX4" fmla="*/ 186341 w 348690"/>
                  <a:gd name="connsiteY4" fmla="*/ 117474 h 172753"/>
                  <a:gd name="connsiteX5" fmla="*/ 345732 w 348690"/>
                  <a:gd name="connsiteY5" fmla="*/ 54557 h 172753"/>
                  <a:gd name="connsiteX6" fmla="*/ 320565 w 348690"/>
                  <a:gd name="connsiteY6" fmla="*/ 29 h 172753"/>
                  <a:gd name="connsiteX0" fmla="*/ 324759 w 354964"/>
                  <a:gd name="connsiteY0" fmla="*/ 55 h 160196"/>
                  <a:gd name="connsiteX1" fmla="*/ 106645 w 354964"/>
                  <a:gd name="connsiteY1" fmla="*/ 100723 h 160196"/>
                  <a:gd name="connsiteX2" fmla="*/ 10172 w 354964"/>
                  <a:gd name="connsiteY2" fmla="*/ 134279 h 160196"/>
                  <a:gd name="connsiteX3" fmla="*/ 22756 w 354964"/>
                  <a:gd name="connsiteY3" fmla="*/ 159446 h 160196"/>
                  <a:gd name="connsiteX4" fmla="*/ 186341 w 354964"/>
                  <a:gd name="connsiteY4" fmla="*/ 104917 h 160196"/>
                  <a:gd name="connsiteX5" fmla="*/ 345732 w 354964"/>
                  <a:gd name="connsiteY5" fmla="*/ 42000 h 160196"/>
                  <a:gd name="connsiteX6" fmla="*/ 324759 w 354964"/>
                  <a:gd name="connsiteY6" fmla="*/ 55 h 160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4964" h="160196">
                    <a:moveTo>
                      <a:pt x="324759" y="55"/>
                    </a:moveTo>
                    <a:cubicBezTo>
                      <a:pt x="305883" y="1453"/>
                      <a:pt x="159076" y="78352"/>
                      <a:pt x="106645" y="100723"/>
                    </a:cubicBezTo>
                    <a:cubicBezTo>
                      <a:pt x="54214" y="123094"/>
                      <a:pt x="24153" y="124492"/>
                      <a:pt x="10172" y="134279"/>
                    </a:cubicBezTo>
                    <a:cubicBezTo>
                      <a:pt x="-3809" y="144066"/>
                      <a:pt x="-6605" y="164340"/>
                      <a:pt x="22756" y="159446"/>
                    </a:cubicBezTo>
                    <a:cubicBezTo>
                      <a:pt x="52117" y="154552"/>
                      <a:pt x="132512" y="124491"/>
                      <a:pt x="186341" y="104917"/>
                    </a:cubicBezTo>
                    <a:cubicBezTo>
                      <a:pt x="240170" y="85343"/>
                      <a:pt x="322662" y="59477"/>
                      <a:pt x="345732" y="42000"/>
                    </a:cubicBezTo>
                    <a:cubicBezTo>
                      <a:pt x="368802" y="24523"/>
                      <a:pt x="343635" y="-1343"/>
                      <a:pt x="324759" y="55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03B9584D-9101-564C-B4F2-9DD4D3EE8AC9}"/>
                  </a:ext>
                </a:extLst>
              </p:cNvPr>
              <p:cNvSpPr/>
              <p:nvPr/>
            </p:nvSpPr>
            <p:spPr>
              <a:xfrm>
                <a:off x="4772331" y="1647467"/>
                <a:ext cx="3772345" cy="2754973"/>
              </a:xfrm>
              <a:custGeom>
                <a:avLst/>
                <a:gdLst>
                  <a:gd name="connsiteX0" fmla="*/ 0 w 2542032"/>
                  <a:gd name="connsiteY0" fmla="*/ 822960 h 1847088"/>
                  <a:gd name="connsiteX1" fmla="*/ 2075688 w 2542032"/>
                  <a:gd name="connsiteY1" fmla="*/ 0 h 1847088"/>
                  <a:gd name="connsiteX2" fmla="*/ 2542032 w 2542032"/>
                  <a:gd name="connsiteY2" fmla="*/ 1133856 h 1847088"/>
                  <a:gd name="connsiteX3" fmla="*/ 804672 w 2542032"/>
                  <a:gd name="connsiteY3" fmla="*/ 1828800 h 1847088"/>
                  <a:gd name="connsiteX4" fmla="*/ 64008 w 2542032"/>
                  <a:gd name="connsiteY4" fmla="*/ 1847088 h 1847088"/>
                  <a:gd name="connsiteX5" fmla="*/ 0 w 2542032"/>
                  <a:gd name="connsiteY5" fmla="*/ 822960 h 1847088"/>
                  <a:gd name="connsiteX0" fmla="*/ 0 w 2542032"/>
                  <a:gd name="connsiteY0" fmla="*/ 822960 h 1847088"/>
                  <a:gd name="connsiteX1" fmla="*/ 2075688 w 2542032"/>
                  <a:gd name="connsiteY1" fmla="*/ 0 h 1847088"/>
                  <a:gd name="connsiteX2" fmla="*/ 2542032 w 2542032"/>
                  <a:gd name="connsiteY2" fmla="*/ 1133856 h 1847088"/>
                  <a:gd name="connsiteX3" fmla="*/ 804672 w 2542032"/>
                  <a:gd name="connsiteY3" fmla="*/ 1828800 h 1847088"/>
                  <a:gd name="connsiteX4" fmla="*/ 45251 w 2542032"/>
                  <a:gd name="connsiteY4" fmla="*/ 1847088 h 1847088"/>
                  <a:gd name="connsiteX5" fmla="*/ 0 w 2542032"/>
                  <a:gd name="connsiteY5" fmla="*/ 822960 h 1847088"/>
                  <a:gd name="connsiteX0" fmla="*/ 0 w 2542032"/>
                  <a:gd name="connsiteY0" fmla="*/ 822960 h 1851777"/>
                  <a:gd name="connsiteX1" fmla="*/ 2075688 w 2542032"/>
                  <a:gd name="connsiteY1" fmla="*/ 0 h 1851777"/>
                  <a:gd name="connsiteX2" fmla="*/ 2542032 w 2542032"/>
                  <a:gd name="connsiteY2" fmla="*/ 1133856 h 1851777"/>
                  <a:gd name="connsiteX3" fmla="*/ 804672 w 2542032"/>
                  <a:gd name="connsiteY3" fmla="*/ 1828800 h 1851777"/>
                  <a:gd name="connsiteX4" fmla="*/ 35872 w 2542032"/>
                  <a:gd name="connsiteY4" fmla="*/ 1851777 h 1851777"/>
                  <a:gd name="connsiteX5" fmla="*/ 0 w 2542032"/>
                  <a:gd name="connsiteY5" fmla="*/ 822960 h 1851777"/>
                  <a:gd name="connsiteX0" fmla="*/ 0 w 2542032"/>
                  <a:gd name="connsiteY0" fmla="*/ 822960 h 1856466"/>
                  <a:gd name="connsiteX1" fmla="*/ 2075688 w 2542032"/>
                  <a:gd name="connsiteY1" fmla="*/ 0 h 1856466"/>
                  <a:gd name="connsiteX2" fmla="*/ 2542032 w 2542032"/>
                  <a:gd name="connsiteY2" fmla="*/ 1133856 h 1856466"/>
                  <a:gd name="connsiteX3" fmla="*/ 804672 w 2542032"/>
                  <a:gd name="connsiteY3" fmla="*/ 1828800 h 1856466"/>
                  <a:gd name="connsiteX4" fmla="*/ 59319 w 2542032"/>
                  <a:gd name="connsiteY4" fmla="*/ 1856466 h 1856466"/>
                  <a:gd name="connsiteX5" fmla="*/ 0 w 2542032"/>
                  <a:gd name="connsiteY5" fmla="*/ 822960 h 1856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2032" h="1856466">
                    <a:moveTo>
                      <a:pt x="0" y="822960"/>
                    </a:moveTo>
                    <a:lnTo>
                      <a:pt x="2075688" y="0"/>
                    </a:lnTo>
                    <a:lnTo>
                      <a:pt x="2542032" y="1133856"/>
                    </a:lnTo>
                    <a:lnTo>
                      <a:pt x="804672" y="1828800"/>
                    </a:lnTo>
                    <a:lnTo>
                      <a:pt x="59319" y="1856466"/>
                    </a:lnTo>
                    <a:lnTo>
                      <a:pt x="0" y="822960"/>
                    </a:lnTo>
                    <a:close/>
                  </a:path>
                </a:pathLst>
              </a:cu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B3F5AB6-2310-F942-B73D-16C23DBC6485}"/>
                  </a:ext>
                </a:extLst>
              </p:cNvPr>
              <p:cNvSpPr txBox="1"/>
              <p:nvPr/>
            </p:nvSpPr>
            <p:spPr>
              <a:xfrm>
                <a:off x="8455274" y="3436534"/>
                <a:ext cx="34176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5</a:t>
                </a:r>
              </a:p>
              <a:p>
                <a:r>
                  <a:rPr lang="en-US" sz="1200" b="1" dirty="0"/>
                  <a:t>10</a:t>
                </a:r>
              </a:p>
              <a:p>
                <a:r>
                  <a:rPr lang="en-US" sz="1200" b="1" dirty="0"/>
                  <a:t>15</a:t>
                </a:r>
              </a:p>
              <a:p>
                <a:r>
                  <a:rPr lang="en-US" sz="1200" b="1" dirty="0"/>
                  <a:t>20</a:t>
                </a:r>
              </a:p>
              <a:p>
                <a:r>
                  <a:rPr lang="en-US" sz="1200" b="1" dirty="0"/>
                  <a:t>25</a:t>
                </a:r>
              </a:p>
              <a:p>
                <a:r>
                  <a:rPr lang="en-US" sz="1200" b="1" dirty="0"/>
                  <a:t>30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8263399-C70F-F34C-A727-B8311EC57685}"/>
                  </a:ext>
                </a:extLst>
              </p:cNvPr>
              <p:cNvCxnSpPr/>
              <p:nvPr/>
            </p:nvCxnSpPr>
            <p:spPr>
              <a:xfrm>
                <a:off x="8235268" y="3580365"/>
                <a:ext cx="27415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B2AB6D3-CDFB-DF4A-93AD-D62495A315EF}"/>
                  </a:ext>
                </a:extLst>
              </p:cNvPr>
              <p:cNvCxnSpPr/>
              <p:nvPr/>
            </p:nvCxnSpPr>
            <p:spPr>
              <a:xfrm>
                <a:off x="8235268" y="3756766"/>
                <a:ext cx="274153" cy="0"/>
              </a:xfrm>
              <a:prstGeom prst="line">
                <a:avLst/>
              </a:prstGeom>
              <a:ln w="3810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1340034-6336-B949-A7C0-E8F76138102E}"/>
                  </a:ext>
                </a:extLst>
              </p:cNvPr>
              <p:cNvCxnSpPr/>
              <p:nvPr/>
            </p:nvCxnSpPr>
            <p:spPr>
              <a:xfrm>
                <a:off x="8235268" y="3950075"/>
                <a:ext cx="274153" cy="0"/>
              </a:xfrm>
              <a:prstGeom prst="line">
                <a:avLst/>
              </a:prstGeom>
              <a:ln w="3810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138A7A0-04BC-F64B-91D2-4AC06D724D3C}"/>
                  </a:ext>
                </a:extLst>
              </p:cNvPr>
              <p:cNvCxnSpPr/>
              <p:nvPr/>
            </p:nvCxnSpPr>
            <p:spPr>
              <a:xfrm>
                <a:off x="8235268" y="4134225"/>
                <a:ext cx="274153" cy="0"/>
              </a:xfrm>
              <a:prstGeom prst="line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ECF5845-4B36-7747-8A2C-28F5B764C330}"/>
                  </a:ext>
                </a:extLst>
              </p:cNvPr>
              <p:cNvCxnSpPr/>
              <p:nvPr/>
            </p:nvCxnSpPr>
            <p:spPr>
              <a:xfrm>
                <a:off x="8235268" y="4307747"/>
                <a:ext cx="274153" cy="0"/>
              </a:xfrm>
              <a:prstGeom prst="line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2D0EA78-E1C5-914F-AF2D-7F7E40963C2D}"/>
                  </a:ext>
                </a:extLst>
              </p:cNvPr>
              <p:cNvCxnSpPr/>
              <p:nvPr/>
            </p:nvCxnSpPr>
            <p:spPr>
              <a:xfrm>
                <a:off x="8235268" y="4491897"/>
                <a:ext cx="274153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0C41790-B350-B846-B978-A893359BB474}"/>
                  </a:ext>
                </a:extLst>
              </p:cNvPr>
              <p:cNvSpPr txBox="1"/>
              <p:nvPr/>
            </p:nvSpPr>
            <p:spPr>
              <a:xfrm>
                <a:off x="4639133" y="1318290"/>
                <a:ext cx="9635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err="1">
                    <a:solidFill>
                      <a:schemeClr val="bg1"/>
                    </a:solidFill>
                  </a:rPr>
                  <a:t>Precip</a:t>
                </a:r>
                <a:r>
                  <a:rPr lang="en-US" sz="1200" b="1" dirty="0">
                    <a:solidFill>
                      <a:schemeClr val="bg1"/>
                    </a:solidFill>
                  </a:rPr>
                  <a:t> (mm)</a:t>
                </a:r>
              </a:p>
              <a:p>
                <a:pPr algn="ctr"/>
                <a:r>
                  <a:rPr lang="en-US" sz="1200" b="1" dirty="0">
                    <a:solidFill>
                      <a:schemeClr val="bg1"/>
                    </a:solidFill>
                  </a:rPr>
                  <a:t>5 Dec 1972</a:t>
                </a: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996051F5-5D28-FC40-B9A3-6A589B2D3213}"/>
              </a:ext>
            </a:extLst>
          </p:cNvPr>
          <p:cNvSpPr txBox="1"/>
          <p:nvPr/>
        </p:nvSpPr>
        <p:spPr>
          <a:xfrm>
            <a:off x="0" y="6581001"/>
            <a:ext cx="2931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Images adapted from Browning et al. (1974)</a:t>
            </a:r>
          </a:p>
        </p:txBody>
      </p:sp>
    </p:spTree>
    <p:extLst>
      <p:ext uri="{BB962C8B-B14F-4D97-AF65-F5344CB8AC3E}">
        <p14:creationId xmlns:p14="http://schemas.microsoft.com/office/powerpoint/2010/main" val="423797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3A04E-9EF2-B44D-B4F9-0C08B1CFE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7BB5-0A82-4748-A840-A4E178E8F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2632"/>
          </a:xfrm>
        </p:spPr>
        <p:txBody>
          <a:bodyPr>
            <a:normAutofit fontScale="32500" lnSpcReduction="20000"/>
          </a:bodyPr>
          <a:lstStyle/>
          <a:p>
            <a:r>
              <a:rPr lang="en-US" dirty="0"/>
              <a:t>Browning, K. A., F. F. Hill, and C. W. Pardoe, 1974: Structure and mechanism of precipitation and the effect of orography in a wintertime warm sector. </a:t>
            </a:r>
            <a:r>
              <a:rPr lang="en-US" i="1" dirty="0"/>
              <a:t>Quart. J. Roy. Meteor. Soc.</a:t>
            </a:r>
            <a:r>
              <a:rPr lang="en-US" dirty="0"/>
              <a:t>, </a:t>
            </a:r>
            <a:r>
              <a:rPr lang="en-US" b="1" dirty="0"/>
              <a:t>100</a:t>
            </a:r>
            <a:r>
              <a:rPr lang="en-US" dirty="0"/>
              <a:t>, 309-330.</a:t>
            </a:r>
          </a:p>
          <a:p>
            <a:endParaRPr lang="en-US" dirty="0"/>
          </a:p>
          <a:p>
            <a:r>
              <a:rPr lang="en-US" dirty="0"/>
              <a:t>Colle, B. A., R. B. Smith, and D. A. Wesley, 2012: Theory, observations, and predictions of orographic precipitation. </a:t>
            </a:r>
            <a:r>
              <a:rPr lang="en-US" i="1" dirty="0"/>
              <a:t>Mountain Weather Research and Forecasting</a:t>
            </a:r>
            <a:r>
              <a:rPr lang="en-US" dirty="0"/>
              <a:t>, F. Chow, S. de </a:t>
            </a:r>
            <a:r>
              <a:rPr lang="en-US" dirty="0" err="1"/>
              <a:t>Wekker</a:t>
            </a:r>
            <a:r>
              <a:rPr lang="en-US" dirty="0"/>
              <a:t>, and B. Snyder, Eds., 291-344.</a:t>
            </a:r>
          </a:p>
          <a:p>
            <a:endParaRPr lang="en-US" dirty="0"/>
          </a:p>
          <a:p>
            <a:r>
              <a:rPr lang="en-US" dirty="0"/>
              <a:t>Cox, J. A. W., W. J. Steenburgh, D. E. Kingsmill, J. C. Shafer, B. A. Colle, O. Bousquet, B. F. </a:t>
            </a:r>
            <a:r>
              <a:rPr lang="en-US" dirty="0" err="1"/>
              <a:t>Smull</a:t>
            </a:r>
            <a:r>
              <a:rPr lang="en-US" dirty="0"/>
              <a:t>, and H. Cai, 2005: The kinematic structure of a Wasatch Mountain winter storm during IPEX IOP3.,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</a:t>
            </a:r>
            <a:r>
              <a:rPr lang="en-US" dirty="0"/>
              <a:t>., </a:t>
            </a:r>
            <a:r>
              <a:rPr lang="en-US" b="1" dirty="0"/>
              <a:t>133</a:t>
            </a:r>
            <a:r>
              <a:rPr lang="en-US" dirty="0"/>
              <a:t>, 521–542.</a:t>
            </a:r>
          </a:p>
          <a:p>
            <a:endParaRPr lang="en-US" dirty="0"/>
          </a:p>
          <a:p>
            <a:r>
              <a:rPr lang="en-US" dirty="0" err="1"/>
              <a:t>Durran</a:t>
            </a:r>
            <a:r>
              <a:rPr lang="en-US" dirty="0"/>
              <a:t>, D. R., 1986: Mountain waves. </a:t>
            </a:r>
            <a:r>
              <a:rPr lang="en-US" i="1" dirty="0"/>
              <a:t>Mesoscale Meteorology and Forecasting</a:t>
            </a:r>
            <a:r>
              <a:rPr lang="en-US" dirty="0"/>
              <a:t>. P. S. Ray, Ed., American Meteorological Society, 472-492.</a:t>
            </a:r>
          </a:p>
          <a:p>
            <a:endParaRPr lang="en-US" dirty="0"/>
          </a:p>
          <a:p>
            <a:r>
              <a:rPr lang="en-US" dirty="0"/>
              <a:t>Frei, C., and C. </a:t>
            </a:r>
            <a:r>
              <a:rPr lang="en-US" dirty="0" err="1"/>
              <a:t>Schär</a:t>
            </a:r>
            <a:r>
              <a:rPr lang="en-US" dirty="0"/>
              <a:t>, 1998: A precipitation climatology of the Alps from high‐resolution rain‐gauge observations. </a:t>
            </a:r>
            <a:r>
              <a:rPr lang="en-US" i="1" dirty="0"/>
              <a:t>Int. J. </a:t>
            </a:r>
            <a:r>
              <a:rPr lang="en-US" i="1" dirty="0" err="1"/>
              <a:t>Climatol</a:t>
            </a:r>
            <a:r>
              <a:rPr lang="en-US" dirty="0"/>
              <a:t>., </a:t>
            </a:r>
            <a:r>
              <a:rPr lang="en-US" b="1" dirty="0"/>
              <a:t>18</a:t>
            </a:r>
            <a:r>
              <a:rPr lang="en-US" dirty="0"/>
              <a:t>, 873–900.</a:t>
            </a:r>
          </a:p>
          <a:p>
            <a:endParaRPr lang="en-US" dirty="0"/>
          </a:p>
          <a:p>
            <a:r>
              <a:rPr lang="en-US" dirty="0"/>
              <a:t>Hobbs, P. V., R. C. Easter, and A. B. Fraser, 1973: A theoretical study of the flow of air and fallout of solid precipitation over mountainous terrain: Part II. Microphysics, </a:t>
            </a:r>
            <a:r>
              <a:rPr lang="en-US" i="1" dirty="0"/>
              <a:t>J. Atmos. Sci</a:t>
            </a:r>
            <a:r>
              <a:rPr lang="en-US" dirty="0"/>
              <a:t>., </a:t>
            </a:r>
            <a:r>
              <a:rPr lang="en-US" b="1" dirty="0"/>
              <a:t>30</a:t>
            </a:r>
            <a:r>
              <a:rPr lang="en-US" dirty="0"/>
              <a:t>, 813–823.</a:t>
            </a:r>
          </a:p>
          <a:p>
            <a:endParaRPr lang="en-US" b="1" dirty="0"/>
          </a:p>
          <a:p>
            <a:r>
              <a:rPr lang="en-US" dirty="0" err="1"/>
              <a:t>Houze</a:t>
            </a:r>
            <a:r>
              <a:rPr lang="en-US" dirty="0"/>
              <a:t>, R. A., Jr., 2012: Orographic effects on precipitating clouds. </a:t>
            </a:r>
            <a:r>
              <a:rPr lang="en-US" i="1" dirty="0"/>
              <a:t>Rev. </a:t>
            </a:r>
            <a:r>
              <a:rPr lang="en-US" i="1" dirty="0" err="1"/>
              <a:t>Geophys</a:t>
            </a:r>
            <a:r>
              <a:rPr lang="en-US" dirty="0"/>
              <a:t>., </a:t>
            </a:r>
            <a:r>
              <a:rPr lang="en-US" b="1" dirty="0"/>
              <a:t>50</a:t>
            </a:r>
            <a:r>
              <a:rPr lang="en-US" dirty="0"/>
              <a:t>, RG1001. </a:t>
            </a:r>
          </a:p>
          <a:p>
            <a:endParaRPr lang="en-US" dirty="0"/>
          </a:p>
          <a:p>
            <a:r>
              <a:rPr lang="en-US" dirty="0" err="1"/>
              <a:t>Kirshbaum</a:t>
            </a:r>
            <a:r>
              <a:rPr lang="en-US" dirty="0"/>
              <a:t>, D. J., B. Adler, N. </a:t>
            </a:r>
            <a:r>
              <a:rPr lang="en-US" dirty="0" err="1"/>
              <a:t>Kalthoff</a:t>
            </a:r>
            <a:r>
              <a:rPr lang="en-US" dirty="0"/>
              <a:t>, C. </a:t>
            </a:r>
            <a:r>
              <a:rPr lang="en-US" dirty="0" err="1"/>
              <a:t>Barthlott</a:t>
            </a:r>
            <a:r>
              <a:rPr lang="en-US" dirty="0"/>
              <a:t>, and S. Serafin, 2018: Moist orographic convection: Physical mechanisms and links to surface-exchange processes. </a:t>
            </a:r>
            <a:r>
              <a:rPr lang="en-US" i="1" dirty="0"/>
              <a:t>Atmosphere</a:t>
            </a:r>
            <a:r>
              <a:rPr lang="en-US" dirty="0"/>
              <a:t>, </a:t>
            </a:r>
            <a:r>
              <a:rPr lang="en-US" b="1" dirty="0"/>
              <a:t>9</a:t>
            </a:r>
            <a:r>
              <a:rPr lang="en-US" dirty="0"/>
              <a:t>, 80; doi:10.3390/atmos9030080.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Medina, S., and R. A. </a:t>
            </a:r>
            <a:r>
              <a:rPr lang="en-US" dirty="0" err="1"/>
              <a:t>Houze</a:t>
            </a:r>
            <a:r>
              <a:rPr lang="en-US" dirty="0"/>
              <a:t>, Jr., 2003: Air motions and precipitation growth in Alpine storms. </a:t>
            </a:r>
            <a:r>
              <a:rPr lang="en-US" i="1" dirty="0"/>
              <a:t>Quart. J. Roy. Meteor. Soc</a:t>
            </a:r>
            <a:r>
              <a:rPr lang="en-US" dirty="0"/>
              <a:t>., </a:t>
            </a:r>
            <a:r>
              <a:rPr lang="en-US" b="1" dirty="0"/>
              <a:t>129</a:t>
            </a:r>
            <a:r>
              <a:rPr lang="en-US" dirty="0"/>
              <a:t>, 345-371.</a:t>
            </a:r>
          </a:p>
          <a:p>
            <a:endParaRPr lang="en-US" dirty="0"/>
          </a:p>
          <a:p>
            <a:r>
              <a:rPr lang="en-US" dirty="0" err="1"/>
              <a:t>McDonnal</a:t>
            </a:r>
            <a:r>
              <a:rPr lang="en-US" dirty="0"/>
              <a:t>, D., and B. Colman, 2003: Unpublished.</a:t>
            </a:r>
          </a:p>
          <a:p>
            <a:endParaRPr lang="en-US" dirty="0"/>
          </a:p>
          <a:p>
            <a:r>
              <a:rPr lang="en-US" dirty="0"/>
              <a:t>Medina, S. and R. </a:t>
            </a:r>
            <a:r>
              <a:rPr lang="en-US" dirty="0" err="1"/>
              <a:t>Houze</a:t>
            </a:r>
            <a:r>
              <a:rPr lang="en-US" dirty="0"/>
              <a:t>, 2003: Air motions and precipitation growth in alpine storms. </a:t>
            </a:r>
            <a:r>
              <a:rPr lang="en-US" i="1" dirty="0"/>
              <a:t>Quart. J. Roy. Meteor. Soc., </a:t>
            </a:r>
            <a:r>
              <a:rPr lang="en-US" b="1" dirty="0"/>
              <a:t>129</a:t>
            </a:r>
            <a:r>
              <a:rPr lang="en-US" dirty="0"/>
              <a:t>, 345–371.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280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3A04E-9EF2-B44D-B4F9-0C08B1CFE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7BB5-0A82-4748-A840-A4E178E8F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2632"/>
          </a:xfrm>
        </p:spPr>
        <p:txBody>
          <a:bodyPr>
            <a:normAutofit fontScale="32500" lnSpcReduction="20000"/>
          </a:bodyPr>
          <a:lstStyle/>
          <a:p>
            <a:r>
              <a:rPr lang="en-US"/>
              <a:t>Neiman </a:t>
            </a:r>
            <a:r>
              <a:rPr lang="en-US" dirty="0"/>
              <a:t>P. J., F. M. Ralph, A. B. White, D. E. Kingsmill, and P. O. G. Persson, 2002: The statistical relationship between upslope flow and rainfall in California’s coastal mountains: Observations during CALJET.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Rev.</a:t>
            </a:r>
            <a:r>
              <a:rPr lang="en-US" dirty="0"/>
              <a:t>, </a:t>
            </a:r>
            <a:r>
              <a:rPr lang="en-US" b="1" dirty="0"/>
              <a:t>130</a:t>
            </a:r>
            <a:r>
              <a:rPr lang="en-US" dirty="0"/>
              <a:t>, </a:t>
            </a:r>
            <a:r>
              <a:rPr lang="en-US"/>
              <a:t>1468–1492.</a:t>
            </a:r>
          </a:p>
          <a:p>
            <a:endParaRPr lang="en-US" dirty="0"/>
          </a:p>
          <a:p>
            <a:r>
              <a:rPr lang="en-US" dirty="0" err="1"/>
              <a:t>Rotunno</a:t>
            </a:r>
            <a:r>
              <a:rPr lang="en-US" dirty="0"/>
              <a:t>, R., and R. Ferretti, 2001: Mechanisms of intense Alpine rainfall. </a:t>
            </a:r>
            <a:r>
              <a:rPr lang="en-US" i="1" dirty="0"/>
              <a:t>J. Atmos. Sci</a:t>
            </a:r>
            <a:r>
              <a:rPr lang="en-US" dirty="0"/>
              <a:t>., </a:t>
            </a:r>
            <a:r>
              <a:rPr lang="en-US" b="1" dirty="0"/>
              <a:t>58</a:t>
            </a:r>
            <a:r>
              <a:rPr lang="en-US" dirty="0"/>
              <a:t>, 1732-1749.</a:t>
            </a:r>
          </a:p>
          <a:p>
            <a:endParaRPr lang="en-US" dirty="0"/>
          </a:p>
          <a:p>
            <a:r>
              <a:rPr lang="en-US" dirty="0" err="1"/>
              <a:t>Rotunno</a:t>
            </a:r>
            <a:r>
              <a:rPr lang="en-US" dirty="0"/>
              <a:t>, R. and R. A. </a:t>
            </a:r>
            <a:r>
              <a:rPr lang="en-US" dirty="0" err="1"/>
              <a:t>Houze</a:t>
            </a:r>
            <a:r>
              <a:rPr lang="en-US" dirty="0"/>
              <a:t>, 2007: Lessons on orographic precipitation from the Mesoscale Alpine </a:t>
            </a:r>
            <a:r>
              <a:rPr lang="en-US" dirty="0" err="1"/>
              <a:t>Programme</a:t>
            </a:r>
            <a:r>
              <a:rPr lang="en-US" dirty="0"/>
              <a:t>. </a:t>
            </a:r>
            <a:r>
              <a:rPr lang="en-US" i="1" dirty="0"/>
              <a:t>Quart. J. Roy. Meteor. Soc</a:t>
            </a:r>
            <a:r>
              <a:rPr lang="en-US" dirty="0"/>
              <a:t>., </a:t>
            </a:r>
            <a:r>
              <a:rPr lang="en-US" b="1" dirty="0"/>
              <a:t>133</a:t>
            </a:r>
            <a:r>
              <a:rPr lang="en-US" dirty="0"/>
              <a:t>, 811–830.</a:t>
            </a:r>
          </a:p>
          <a:p>
            <a:endParaRPr lang="en-US" dirty="0"/>
          </a:p>
          <a:p>
            <a:r>
              <a:rPr lang="en-US" dirty="0"/>
              <a:t>Sawyer, J. S., 1956: The physical and dynamical problems of orographic rain.  </a:t>
            </a:r>
            <a:r>
              <a:rPr lang="en-US" i="1" dirty="0"/>
              <a:t>Weather</a:t>
            </a:r>
            <a:r>
              <a:rPr lang="en-US" dirty="0"/>
              <a:t>, </a:t>
            </a:r>
            <a:r>
              <a:rPr lang="en-US" b="1" dirty="0"/>
              <a:t>11</a:t>
            </a:r>
            <a:r>
              <a:rPr lang="en-US" dirty="0"/>
              <a:t>, 375-381.</a:t>
            </a:r>
          </a:p>
          <a:p>
            <a:endParaRPr lang="en-US" dirty="0"/>
          </a:p>
          <a:p>
            <a:r>
              <a:rPr lang="en-US" dirty="0"/>
              <a:t>Schultz, David M., Robert J. Trapp, 2003: Nonclassical cold-frontal structure caused by dry </a:t>
            </a:r>
            <a:r>
              <a:rPr lang="en-US" dirty="0" err="1"/>
              <a:t>subcloud</a:t>
            </a:r>
            <a:r>
              <a:rPr lang="en-US" dirty="0"/>
              <a:t> air in northern Utah during the Intermountain Precipitation Experiment (IPEX).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Rev.</a:t>
            </a:r>
            <a:r>
              <a:rPr lang="en-US" dirty="0"/>
              <a:t>, </a:t>
            </a:r>
            <a:r>
              <a:rPr lang="en-US" b="1" dirty="0"/>
              <a:t>131</a:t>
            </a:r>
            <a:r>
              <a:rPr lang="en-US" dirty="0"/>
              <a:t>, 2222–2246.</a:t>
            </a:r>
          </a:p>
          <a:p>
            <a:endParaRPr lang="en-US" dirty="0"/>
          </a:p>
          <a:p>
            <a:r>
              <a:rPr lang="en-US" dirty="0"/>
              <a:t>Shafer, J. C., W. J. Steenburgh, J.  A. W. Cox, and J. P. Monteverdi, 2006: Terrain influences on synoptic storm structure and mesoscale precipitation distribution during IPEX IOP3.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Rev.</a:t>
            </a:r>
            <a:r>
              <a:rPr lang="en-US" dirty="0"/>
              <a:t>, </a:t>
            </a:r>
            <a:r>
              <a:rPr lang="en-US" b="1" dirty="0"/>
              <a:t>134</a:t>
            </a:r>
            <a:r>
              <a:rPr lang="en-US" dirty="0"/>
              <a:t>, 478–497.</a:t>
            </a:r>
          </a:p>
          <a:p>
            <a:endParaRPr lang="en-US" dirty="0"/>
          </a:p>
          <a:p>
            <a:r>
              <a:rPr lang="en-US" dirty="0"/>
              <a:t>Steenburgh, W. J., 2003: One hundred inches in one hundred hours: Evolution of a Wasatch Mountain winter storm cycle. </a:t>
            </a:r>
            <a:r>
              <a:rPr lang="en-US" i="1" dirty="0" err="1"/>
              <a:t>Wea</a:t>
            </a:r>
            <a:r>
              <a:rPr lang="en-US" i="1" dirty="0"/>
              <a:t>. Forecasting</a:t>
            </a:r>
            <a:r>
              <a:rPr lang="en-US" dirty="0"/>
              <a:t>, </a:t>
            </a:r>
            <a:r>
              <a:rPr lang="en-US" b="1" dirty="0"/>
              <a:t>18</a:t>
            </a:r>
            <a:r>
              <a:rPr lang="en-US" dirty="0"/>
              <a:t>, 1018–1036.</a:t>
            </a:r>
          </a:p>
          <a:p>
            <a:endParaRPr lang="en-US" dirty="0"/>
          </a:p>
          <a:p>
            <a:r>
              <a:rPr lang="en-US" dirty="0"/>
              <a:t>Steenburgh, W. J., 2004: THE MAP ROOM: One hundred inches in one hundred hours. </a:t>
            </a:r>
            <a:r>
              <a:rPr lang="en-US" i="1" dirty="0"/>
              <a:t>Bull. Amer. Meteor. Soc.</a:t>
            </a:r>
            <a:r>
              <a:rPr lang="en-US" dirty="0"/>
              <a:t>, </a:t>
            </a:r>
            <a:r>
              <a:rPr lang="en-US" b="1" dirty="0"/>
              <a:t>85</a:t>
            </a:r>
            <a:r>
              <a:rPr lang="en-US" dirty="0"/>
              <a:t>, 16–20.</a:t>
            </a:r>
          </a:p>
          <a:p>
            <a:endParaRPr lang="en-US" dirty="0"/>
          </a:p>
          <a:p>
            <a:r>
              <a:rPr lang="en-US" dirty="0"/>
              <a:t>Steenburgh, J., 2014: Secrets of the Greatest Snow on Earth.  Utah State University Press, 186 pp.</a:t>
            </a:r>
          </a:p>
          <a:p>
            <a:endParaRPr lang="en-US" dirty="0"/>
          </a:p>
          <a:p>
            <a:r>
              <a:rPr lang="en-US" dirty="0" err="1"/>
              <a:t>Stoelinga</a:t>
            </a:r>
            <a:r>
              <a:rPr lang="en-US" dirty="0"/>
              <a:t>, M. T., R. E. Stewart, G. Thompson, and J. M. Theriault, 2012: Microphysical processes within winter orographic cloud and </a:t>
            </a:r>
            <a:r>
              <a:rPr lang="en-US" dirty="0" err="1"/>
              <a:t>precipitaiton</a:t>
            </a:r>
            <a:r>
              <a:rPr lang="en-US" dirty="0"/>
              <a:t> systems. </a:t>
            </a:r>
            <a:r>
              <a:rPr lang="en-US" i="1" dirty="0"/>
              <a:t>Mountain Weather Research and Forecasting</a:t>
            </a:r>
            <a:r>
              <a:rPr lang="en-US" dirty="0"/>
              <a:t>, F. Chow, S. de </a:t>
            </a:r>
            <a:r>
              <a:rPr lang="en-US" dirty="0" err="1"/>
              <a:t>Wekker</a:t>
            </a:r>
            <a:r>
              <a:rPr lang="en-US" dirty="0"/>
              <a:t>, and B. Snyder, Eds., 345-408.</a:t>
            </a:r>
          </a:p>
          <a:p>
            <a:endParaRPr lang="en-US" dirty="0"/>
          </a:p>
          <a:p>
            <a:r>
              <a:rPr lang="en-US" dirty="0"/>
              <a:t>Watson, C. D., and T. P. Lane, 2012: Sensitivities of orographic precipitation to terrain geometry and upstream conditions in idealized simulations. </a:t>
            </a:r>
            <a:r>
              <a:rPr lang="en-US" i="1" dirty="0"/>
              <a:t>J. Atmos. Sci</a:t>
            </a:r>
            <a:r>
              <a:rPr lang="en-US" dirty="0"/>
              <a:t>., </a:t>
            </a:r>
            <a:r>
              <a:rPr lang="en-US" b="1" dirty="0"/>
              <a:t>69</a:t>
            </a:r>
            <a:r>
              <a:rPr lang="en-US" dirty="0"/>
              <a:t>, 1208-1231.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862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B5C5C-5981-2147-972A-B902FC88F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Size and Shape of the Topography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316D74-F1AF-4C43-8A20-03465DE6B5EC}"/>
              </a:ext>
            </a:extLst>
          </p:cNvPr>
          <p:cNvSpPr txBox="1"/>
          <p:nvPr/>
        </p:nvSpPr>
        <p:spPr>
          <a:xfrm>
            <a:off x="561262" y="4312344"/>
            <a:ext cx="118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 high?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9BA5E6-1EEE-4846-9D4B-FCF35BEA4014}"/>
              </a:ext>
            </a:extLst>
          </p:cNvPr>
          <p:cNvSpPr txBox="1"/>
          <p:nvPr/>
        </p:nvSpPr>
        <p:spPr>
          <a:xfrm>
            <a:off x="2637015" y="4312344"/>
            <a:ext cx="123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 wide?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FABB9E9-0C1D-8B43-AE96-0444DB32B828}"/>
              </a:ext>
            </a:extLst>
          </p:cNvPr>
          <p:cNvSpPr/>
          <p:nvPr/>
        </p:nvSpPr>
        <p:spPr>
          <a:xfrm>
            <a:off x="393059" y="3440822"/>
            <a:ext cx="1517242" cy="267128"/>
          </a:xfrm>
          <a:custGeom>
            <a:avLst/>
            <a:gdLst>
              <a:gd name="connsiteX0" fmla="*/ 0 w 3986373"/>
              <a:gd name="connsiteY0" fmla="*/ 704199 h 714473"/>
              <a:gd name="connsiteX1" fmla="*/ 770562 w 3986373"/>
              <a:gd name="connsiteY1" fmla="*/ 663103 h 714473"/>
              <a:gd name="connsiteX2" fmla="*/ 1417834 w 3986373"/>
              <a:gd name="connsiteY2" fmla="*/ 457619 h 714473"/>
              <a:gd name="connsiteX3" fmla="*/ 1797978 w 3986373"/>
              <a:gd name="connsiteY3" fmla="*/ 98024 h 714473"/>
              <a:gd name="connsiteX4" fmla="*/ 2003461 w 3986373"/>
              <a:gd name="connsiteY4" fmla="*/ 5557 h 714473"/>
              <a:gd name="connsiteX5" fmla="*/ 2332234 w 3986373"/>
              <a:gd name="connsiteY5" fmla="*/ 221314 h 714473"/>
              <a:gd name="connsiteX6" fmla="*/ 2558265 w 3986373"/>
              <a:gd name="connsiteY6" fmla="*/ 437071 h 714473"/>
              <a:gd name="connsiteX7" fmla="*/ 3061699 w 3986373"/>
              <a:gd name="connsiteY7" fmla="*/ 622006 h 714473"/>
              <a:gd name="connsiteX8" fmla="*/ 3986373 w 3986373"/>
              <a:gd name="connsiteY8" fmla="*/ 714473 h 714473"/>
              <a:gd name="connsiteX0" fmla="*/ 0 w 3986373"/>
              <a:gd name="connsiteY0" fmla="*/ 704126 h 714400"/>
              <a:gd name="connsiteX1" fmla="*/ 770562 w 3986373"/>
              <a:gd name="connsiteY1" fmla="*/ 663030 h 714400"/>
              <a:gd name="connsiteX2" fmla="*/ 1417834 w 3986373"/>
              <a:gd name="connsiteY2" fmla="*/ 457546 h 714400"/>
              <a:gd name="connsiteX3" fmla="*/ 2003461 w 3986373"/>
              <a:gd name="connsiteY3" fmla="*/ 5484 h 714400"/>
              <a:gd name="connsiteX4" fmla="*/ 2332234 w 3986373"/>
              <a:gd name="connsiteY4" fmla="*/ 221241 h 714400"/>
              <a:gd name="connsiteX5" fmla="*/ 2558265 w 3986373"/>
              <a:gd name="connsiteY5" fmla="*/ 436998 h 714400"/>
              <a:gd name="connsiteX6" fmla="*/ 3061699 w 3986373"/>
              <a:gd name="connsiteY6" fmla="*/ 621933 h 714400"/>
              <a:gd name="connsiteX7" fmla="*/ 3986373 w 3986373"/>
              <a:gd name="connsiteY7" fmla="*/ 714400 h 714400"/>
              <a:gd name="connsiteX0" fmla="*/ 0 w 3986373"/>
              <a:gd name="connsiteY0" fmla="*/ 698669 h 708943"/>
              <a:gd name="connsiteX1" fmla="*/ 770562 w 3986373"/>
              <a:gd name="connsiteY1" fmla="*/ 657573 h 708943"/>
              <a:gd name="connsiteX2" fmla="*/ 1417834 w 3986373"/>
              <a:gd name="connsiteY2" fmla="*/ 452089 h 708943"/>
              <a:gd name="connsiteX3" fmla="*/ 2003461 w 3986373"/>
              <a:gd name="connsiteY3" fmla="*/ 27 h 708943"/>
              <a:gd name="connsiteX4" fmla="*/ 2558265 w 3986373"/>
              <a:gd name="connsiteY4" fmla="*/ 431541 h 708943"/>
              <a:gd name="connsiteX5" fmla="*/ 3061699 w 3986373"/>
              <a:gd name="connsiteY5" fmla="*/ 616476 h 708943"/>
              <a:gd name="connsiteX6" fmla="*/ 3986373 w 3986373"/>
              <a:gd name="connsiteY6" fmla="*/ 708943 h 708943"/>
              <a:gd name="connsiteX0" fmla="*/ 0 w 3986373"/>
              <a:gd name="connsiteY0" fmla="*/ 698669 h 708943"/>
              <a:gd name="connsiteX1" fmla="*/ 770562 w 3986373"/>
              <a:gd name="connsiteY1" fmla="*/ 657573 h 708943"/>
              <a:gd name="connsiteX2" fmla="*/ 1417834 w 3986373"/>
              <a:gd name="connsiteY2" fmla="*/ 452089 h 708943"/>
              <a:gd name="connsiteX3" fmla="*/ 2003461 w 3986373"/>
              <a:gd name="connsiteY3" fmla="*/ 27 h 708943"/>
              <a:gd name="connsiteX4" fmla="*/ 2558265 w 3986373"/>
              <a:gd name="connsiteY4" fmla="*/ 431541 h 708943"/>
              <a:gd name="connsiteX5" fmla="*/ 3143892 w 3986373"/>
              <a:gd name="connsiteY5" fmla="*/ 647298 h 708943"/>
              <a:gd name="connsiteX6" fmla="*/ 3986373 w 3986373"/>
              <a:gd name="connsiteY6" fmla="*/ 708943 h 708943"/>
              <a:gd name="connsiteX0" fmla="*/ 0 w 3986373"/>
              <a:gd name="connsiteY0" fmla="*/ 698741 h 709015"/>
              <a:gd name="connsiteX1" fmla="*/ 770562 w 3986373"/>
              <a:gd name="connsiteY1" fmla="*/ 657645 h 709015"/>
              <a:gd name="connsiteX2" fmla="*/ 1417834 w 3986373"/>
              <a:gd name="connsiteY2" fmla="*/ 452161 h 709015"/>
              <a:gd name="connsiteX3" fmla="*/ 2003461 w 3986373"/>
              <a:gd name="connsiteY3" fmla="*/ 99 h 709015"/>
              <a:gd name="connsiteX4" fmla="*/ 2558265 w 3986373"/>
              <a:gd name="connsiteY4" fmla="*/ 431613 h 709015"/>
              <a:gd name="connsiteX5" fmla="*/ 3143892 w 3986373"/>
              <a:gd name="connsiteY5" fmla="*/ 647370 h 709015"/>
              <a:gd name="connsiteX6" fmla="*/ 3986373 w 3986373"/>
              <a:gd name="connsiteY6" fmla="*/ 709015 h 70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6373" h="709015">
                <a:moveTo>
                  <a:pt x="0" y="698741"/>
                </a:moveTo>
                <a:cubicBezTo>
                  <a:pt x="267128" y="698741"/>
                  <a:pt x="534256" y="698742"/>
                  <a:pt x="770562" y="657645"/>
                </a:cubicBezTo>
                <a:cubicBezTo>
                  <a:pt x="1006868" y="616548"/>
                  <a:pt x="1212351" y="561752"/>
                  <a:pt x="1417834" y="452161"/>
                </a:cubicBezTo>
                <a:cubicBezTo>
                  <a:pt x="1623317" y="342570"/>
                  <a:pt x="1813389" y="-6750"/>
                  <a:pt x="2003461" y="99"/>
                </a:cubicBezTo>
                <a:cubicBezTo>
                  <a:pt x="2193533" y="6948"/>
                  <a:pt x="2368193" y="323735"/>
                  <a:pt x="2558265" y="431613"/>
                </a:cubicBezTo>
                <a:cubicBezTo>
                  <a:pt x="2748337" y="539491"/>
                  <a:pt x="2905874" y="601136"/>
                  <a:pt x="3143892" y="647370"/>
                </a:cubicBezTo>
                <a:cubicBezTo>
                  <a:pt x="3381910" y="693604"/>
                  <a:pt x="3643045" y="685898"/>
                  <a:pt x="3986373" y="709015"/>
                </a:cubicBezTo>
              </a:path>
            </a:pathLst>
          </a:cu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01C351D-A5D1-0046-A28B-D0F2EDB21A19}"/>
              </a:ext>
            </a:extLst>
          </p:cNvPr>
          <p:cNvSpPr/>
          <p:nvPr/>
        </p:nvSpPr>
        <p:spPr>
          <a:xfrm>
            <a:off x="393059" y="1672352"/>
            <a:ext cx="1517242" cy="903857"/>
          </a:xfrm>
          <a:custGeom>
            <a:avLst/>
            <a:gdLst>
              <a:gd name="connsiteX0" fmla="*/ 0 w 3986373"/>
              <a:gd name="connsiteY0" fmla="*/ 704199 h 714473"/>
              <a:gd name="connsiteX1" fmla="*/ 770562 w 3986373"/>
              <a:gd name="connsiteY1" fmla="*/ 663103 h 714473"/>
              <a:gd name="connsiteX2" fmla="*/ 1417834 w 3986373"/>
              <a:gd name="connsiteY2" fmla="*/ 457619 h 714473"/>
              <a:gd name="connsiteX3" fmla="*/ 1797978 w 3986373"/>
              <a:gd name="connsiteY3" fmla="*/ 98024 h 714473"/>
              <a:gd name="connsiteX4" fmla="*/ 2003461 w 3986373"/>
              <a:gd name="connsiteY4" fmla="*/ 5557 h 714473"/>
              <a:gd name="connsiteX5" fmla="*/ 2332234 w 3986373"/>
              <a:gd name="connsiteY5" fmla="*/ 221314 h 714473"/>
              <a:gd name="connsiteX6" fmla="*/ 2558265 w 3986373"/>
              <a:gd name="connsiteY6" fmla="*/ 437071 h 714473"/>
              <a:gd name="connsiteX7" fmla="*/ 3061699 w 3986373"/>
              <a:gd name="connsiteY7" fmla="*/ 622006 h 714473"/>
              <a:gd name="connsiteX8" fmla="*/ 3986373 w 3986373"/>
              <a:gd name="connsiteY8" fmla="*/ 714473 h 714473"/>
              <a:gd name="connsiteX0" fmla="*/ 0 w 3986373"/>
              <a:gd name="connsiteY0" fmla="*/ 704126 h 714400"/>
              <a:gd name="connsiteX1" fmla="*/ 770562 w 3986373"/>
              <a:gd name="connsiteY1" fmla="*/ 663030 h 714400"/>
              <a:gd name="connsiteX2" fmla="*/ 1417834 w 3986373"/>
              <a:gd name="connsiteY2" fmla="*/ 457546 h 714400"/>
              <a:gd name="connsiteX3" fmla="*/ 2003461 w 3986373"/>
              <a:gd name="connsiteY3" fmla="*/ 5484 h 714400"/>
              <a:gd name="connsiteX4" fmla="*/ 2332234 w 3986373"/>
              <a:gd name="connsiteY4" fmla="*/ 221241 h 714400"/>
              <a:gd name="connsiteX5" fmla="*/ 2558265 w 3986373"/>
              <a:gd name="connsiteY5" fmla="*/ 436998 h 714400"/>
              <a:gd name="connsiteX6" fmla="*/ 3061699 w 3986373"/>
              <a:gd name="connsiteY6" fmla="*/ 621933 h 714400"/>
              <a:gd name="connsiteX7" fmla="*/ 3986373 w 3986373"/>
              <a:gd name="connsiteY7" fmla="*/ 714400 h 714400"/>
              <a:gd name="connsiteX0" fmla="*/ 0 w 3986373"/>
              <a:gd name="connsiteY0" fmla="*/ 698669 h 708943"/>
              <a:gd name="connsiteX1" fmla="*/ 770562 w 3986373"/>
              <a:gd name="connsiteY1" fmla="*/ 657573 h 708943"/>
              <a:gd name="connsiteX2" fmla="*/ 1417834 w 3986373"/>
              <a:gd name="connsiteY2" fmla="*/ 452089 h 708943"/>
              <a:gd name="connsiteX3" fmla="*/ 2003461 w 3986373"/>
              <a:gd name="connsiteY3" fmla="*/ 27 h 708943"/>
              <a:gd name="connsiteX4" fmla="*/ 2558265 w 3986373"/>
              <a:gd name="connsiteY4" fmla="*/ 431541 h 708943"/>
              <a:gd name="connsiteX5" fmla="*/ 3061699 w 3986373"/>
              <a:gd name="connsiteY5" fmla="*/ 616476 h 708943"/>
              <a:gd name="connsiteX6" fmla="*/ 3986373 w 3986373"/>
              <a:gd name="connsiteY6" fmla="*/ 708943 h 708943"/>
              <a:gd name="connsiteX0" fmla="*/ 0 w 3986373"/>
              <a:gd name="connsiteY0" fmla="*/ 698669 h 708943"/>
              <a:gd name="connsiteX1" fmla="*/ 770562 w 3986373"/>
              <a:gd name="connsiteY1" fmla="*/ 657573 h 708943"/>
              <a:gd name="connsiteX2" fmla="*/ 1417834 w 3986373"/>
              <a:gd name="connsiteY2" fmla="*/ 452089 h 708943"/>
              <a:gd name="connsiteX3" fmla="*/ 2003461 w 3986373"/>
              <a:gd name="connsiteY3" fmla="*/ 27 h 708943"/>
              <a:gd name="connsiteX4" fmla="*/ 2558265 w 3986373"/>
              <a:gd name="connsiteY4" fmla="*/ 431541 h 708943"/>
              <a:gd name="connsiteX5" fmla="*/ 3143892 w 3986373"/>
              <a:gd name="connsiteY5" fmla="*/ 647298 h 708943"/>
              <a:gd name="connsiteX6" fmla="*/ 3986373 w 3986373"/>
              <a:gd name="connsiteY6" fmla="*/ 708943 h 708943"/>
              <a:gd name="connsiteX0" fmla="*/ 0 w 3986373"/>
              <a:gd name="connsiteY0" fmla="*/ 698741 h 709015"/>
              <a:gd name="connsiteX1" fmla="*/ 770562 w 3986373"/>
              <a:gd name="connsiteY1" fmla="*/ 657645 h 709015"/>
              <a:gd name="connsiteX2" fmla="*/ 1417834 w 3986373"/>
              <a:gd name="connsiteY2" fmla="*/ 452161 h 709015"/>
              <a:gd name="connsiteX3" fmla="*/ 2003461 w 3986373"/>
              <a:gd name="connsiteY3" fmla="*/ 99 h 709015"/>
              <a:gd name="connsiteX4" fmla="*/ 2558265 w 3986373"/>
              <a:gd name="connsiteY4" fmla="*/ 431613 h 709015"/>
              <a:gd name="connsiteX5" fmla="*/ 3143892 w 3986373"/>
              <a:gd name="connsiteY5" fmla="*/ 647370 h 709015"/>
              <a:gd name="connsiteX6" fmla="*/ 3986373 w 3986373"/>
              <a:gd name="connsiteY6" fmla="*/ 709015 h 70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6373" h="709015">
                <a:moveTo>
                  <a:pt x="0" y="698741"/>
                </a:moveTo>
                <a:cubicBezTo>
                  <a:pt x="267128" y="698741"/>
                  <a:pt x="534256" y="698742"/>
                  <a:pt x="770562" y="657645"/>
                </a:cubicBezTo>
                <a:cubicBezTo>
                  <a:pt x="1006868" y="616548"/>
                  <a:pt x="1212351" y="561752"/>
                  <a:pt x="1417834" y="452161"/>
                </a:cubicBezTo>
                <a:cubicBezTo>
                  <a:pt x="1623317" y="342570"/>
                  <a:pt x="1813389" y="-6750"/>
                  <a:pt x="2003461" y="99"/>
                </a:cubicBezTo>
                <a:cubicBezTo>
                  <a:pt x="2193533" y="6948"/>
                  <a:pt x="2368193" y="323735"/>
                  <a:pt x="2558265" y="431613"/>
                </a:cubicBezTo>
                <a:cubicBezTo>
                  <a:pt x="2748337" y="539491"/>
                  <a:pt x="2905874" y="601136"/>
                  <a:pt x="3143892" y="647370"/>
                </a:cubicBezTo>
                <a:cubicBezTo>
                  <a:pt x="3381910" y="693604"/>
                  <a:pt x="3643045" y="685898"/>
                  <a:pt x="3986373" y="709015"/>
                </a:cubicBezTo>
              </a:path>
            </a:pathLst>
          </a:cu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C7D3A53-C382-CB4E-82BD-0FE1BBB5467E}"/>
              </a:ext>
            </a:extLst>
          </p:cNvPr>
          <p:cNvSpPr/>
          <p:nvPr/>
        </p:nvSpPr>
        <p:spPr>
          <a:xfrm>
            <a:off x="2493659" y="1672352"/>
            <a:ext cx="1517242" cy="903857"/>
          </a:xfrm>
          <a:custGeom>
            <a:avLst/>
            <a:gdLst>
              <a:gd name="connsiteX0" fmla="*/ 0 w 3986373"/>
              <a:gd name="connsiteY0" fmla="*/ 704199 h 714473"/>
              <a:gd name="connsiteX1" fmla="*/ 770562 w 3986373"/>
              <a:gd name="connsiteY1" fmla="*/ 663103 h 714473"/>
              <a:gd name="connsiteX2" fmla="*/ 1417834 w 3986373"/>
              <a:gd name="connsiteY2" fmla="*/ 457619 h 714473"/>
              <a:gd name="connsiteX3" fmla="*/ 1797978 w 3986373"/>
              <a:gd name="connsiteY3" fmla="*/ 98024 h 714473"/>
              <a:gd name="connsiteX4" fmla="*/ 2003461 w 3986373"/>
              <a:gd name="connsiteY4" fmla="*/ 5557 h 714473"/>
              <a:gd name="connsiteX5" fmla="*/ 2332234 w 3986373"/>
              <a:gd name="connsiteY5" fmla="*/ 221314 h 714473"/>
              <a:gd name="connsiteX6" fmla="*/ 2558265 w 3986373"/>
              <a:gd name="connsiteY6" fmla="*/ 437071 h 714473"/>
              <a:gd name="connsiteX7" fmla="*/ 3061699 w 3986373"/>
              <a:gd name="connsiteY7" fmla="*/ 622006 h 714473"/>
              <a:gd name="connsiteX8" fmla="*/ 3986373 w 3986373"/>
              <a:gd name="connsiteY8" fmla="*/ 714473 h 714473"/>
              <a:gd name="connsiteX0" fmla="*/ 0 w 3986373"/>
              <a:gd name="connsiteY0" fmla="*/ 704126 h 714400"/>
              <a:gd name="connsiteX1" fmla="*/ 770562 w 3986373"/>
              <a:gd name="connsiteY1" fmla="*/ 663030 h 714400"/>
              <a:gd name="connsiteX2" fmla="*/ 1417834 w 3986373"/>
              <a:gd name="connsiteY2" fmla="*/ 457546 h 714400"/>
              <a:gd name="connsiteX3" fmla="*/ 2003461 w 3986373"/>
              <a:gd name="connsiteY3" fmla="*/ 5484 h 714400"/>
              <a:gd name="connsiteX4" fmla="*/ 2332234 w 3986373"/>
              <a:gd name="connsiteY4" fmla="*/ 221241 h 714400"/>
              <a:gd name="connsiteX5" fmla="*/ 2558265 w 3986373"/>
              <a:gd name="connsiteY5" fmla="*/ 436998 h 714400"/>
              <a:gd name="connsiteX6" fmla="*/ 3061699 w 3986373"/>
              <a:gd name="connsiteY6" fmla="*/ 621933 h 714400"/>
              <a:gd name="connsiteX7" fmla="*/ 3986373 w 3986373"/>
              <a:gd name="connsiteY7" fmla="*/ 714400 h 714400"/>
              <a:gd name="connsiteX0" fmla="*/ 0 w 3986373"/>
              <a:gd name="connsiteY0" fmla="*/ 698669 h 708943"/>
              <a:gd name="connsiteX1" fmla="*/ 770562 w 3986373"/>
              <a:gd name="connsiteY1" fmla="*/ 657573 h 708943"/>
              <a:gd name="connsiteX2" fmla="*/ 1417834 w 3986373"/>
              <a:gd name="connsiteY2" fmla="*/ 452089 h 708943"/>
              <a:gd name="connsiteX3" fmla="*/ 2003461 w 3986373"/>
              <a:gd name="connsiteY3" fmla="*/ 27 h 708943"/>
              <a:gd name="connsiteX4" fmla="*/ 2558265 w 3986373"/>
              <a:gd name="connsiteY4" fmla="*/ 431541 h 708943"/>
              <a:gd name="connsiteX5" fmla="*/ 3061699 w 3986373"/>
              <a:gd name="connsiteY5" fmla="*/ 616476 h 708943"/>
              <a:gd name="connsiteX6" fmla="*/ 3986373 w 3986373"/>
              <a:gd name="connsiteY6" fmla="*/ 708943 h 708943"/>
              <a:gd name="connsiteX0" fmla="*/ 0 w 3986373"/>
              <a:gd name="connsiteY0" fmla="*/ 698669 h 708943"/>
              <a:gd name="connsiteX1" fmla="*/ 770562 w 3986373"/>
              <a:gd name="connsiteY1" fmla="*/ 657573 h 708943"/>
              <a:gd name="connsiteX2" fmla="*/ 1417834 w 3986373"/>
              <a:gd name="connsiteY2" fmla="*/ 452089 h 708943"/>
              <a:gd name="connsiteX3" fmla="*/ 2003461 w 3986373"/>
              <a:gd name="connsiteY3" fmla="*/ 27 h 708943"/>
              <a:gd name="connsiteX4" fmla="*/ 2558265 w 3986373"/>
              <a:gd name="connsiteY4" fmla="*/ 431541 h 708943"/>
              <a:gd name="connsiteX5" fmla="*/ 3143892 w 3986373"/>
              <a:gd name="connsiteY5" fmla="*/ 647298 h 708943"/>
              <a:gd name="connsiteX6" fmla="*/ 3986373 w 3986373"/>
              <a:gd name="connsiteY6" fmla="*/ 708943 h 708943"/>
              <a:gd name="connsiteX0" fmla="*/ 0 w 3986373"/>
              <a:gd name="connsiteY0" fmla="*/ 698741 h 709015"/>
              <a:gd name="connsiteX1" fmla="*/ 770562 w 3986373"/>
              <a:gd name="connsiteY1" fmla="*/ 657645 h 709015"/>
              <a:gd name="connsiteX2" fmla="*/ 1417834 w 3986373"/>
              <a:gd name="connsiteY2" fmla="*/ 452161 h 709015"/>
              <a:gd name="connsiteX3" fmla="*/ 2003461 w 3986373"/>
              <a:gd name="connsiteY3" fmla="*/ 99 h 709015"/>
              <a:gd name="connsiteX4" fmla="*/ 2558265 w 3986373"/>
              <a:gd name="connsiteY4" fmla="*/ 431613 h 709015"/>
              <a:gd name="connsiteX5" fmla="*/ 3143892 w 3986373"/>
              <a:gd name="connsiteY5" fmla="*/ 647370 h 709015"/>
              <a:gd name="connsiteX6" fmla="*/ 3986373 w 3986373"/>
              <a:gd name="connsiteY6" fmla="*/ 709015 h 70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6373" h="709015">
                <a:moveTo>
                  <a:pt x="0" y="698741"/>
                </a:moveTo>
                <a:cubicBezTo>
                  <a:pt x="267128" y="698741"/>
                  <a:pt x="534256" y="698742"/>
                  <a:pt x="770562" y="657645"/>
                </a:cubicBezTo>
                <a:cubicBezTo>
                  <a:pt x="1006868" y="616548"/>
                  <a:pt x="1212351" y="561752"/>
                  <a:pt x="1417834" y="452161"/>
                </a:cubicBezTo>
                <a:cubicBezTo>
                  <a:pt x="1623317" y="342570"/>
                  <a:pt x="1813389" y="-6750"/>
                  <a:pt x="2003461" y="99"/>
                </a:cubicBezTo>
                <a:cubicBezTo>
                  <a:pt x="2193533" y="6948"/>
                  <a:pt x="2368193" y="323735"/>
                  <a:pt x="2558265" y="431613"/>
                </a:cubicBezTo>
                <a:cubicBezTo>
                  <a:pt x="2748337" y="539491"/>
                  <a:pt x="2905874" y="601136"/>
                  <a:pt x="3143892" y="647370"/>
                </a:cubicBezTo>
                <a:cubicBezTo>
                  <a:pt x="3381910" y="693604"/>
                  <a:pt x="3643045" y="685898"/>
                  <a:pt x="3986373" y="709015"/>
                </a:cubicBezTo>
              </a:path>
            </a:pathLst>
          </a:cu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0A0F481-7C11-A543-BB57-8EE8FF746E86}"/>
              </a:ext>
            </a:extLst>
          </p:cNvPr>
          <p:cNvSpPr/>
          <p:nvPr/>
        </p:nvSpPr>
        <p:spPr>
          <a:xfrm>
            <a:off x="3034833" y="2938141"/>
            <a:ext cx="434894" cy="903857"/>
          </a:xfrm>
          <a:custGeom>
            <a:avLst/>
            <a:gdLst>
              <a:gd name="connsiteX0" fmla="*/ 0 w 3986373"/>
              <a:gd name="connsiteY0" fmla="*/ 704199 h 714473"/>
              <a:gd name="connsiteX1" fmla="*/ 770562 w 3986373"/>
              <a:gd name="connsiteY1" fmla="*/ 663103 h 714473"/>
              <a:gd name="connsiteX2" fmla="*/ 1417834 w 3986373"/>
              <a:gd name="connsiteY2" fmla="*/ 457619 h 714473"/>
              <a:gd name="connsiteX3" fmla="*/ 1797978 w 3986373"/>
              <a:gd name="connsiteY3" fmla="*/ 98024 h 714473"/>
              <a:gd name="connsiteX4" fmla="*/ 2003461 w 3986373"/>
              <a:gd name="connsiteY4" fmla="*/ 5557 h 714473"/>
              <a:gd name="connsiteX5" fmla="*/ 2332234 w 3986373"/>
              <a:gd name="connsiteY5" fmla="*/ 221314 h 714473"/>
              <a:gd name="connsiteX6" fmla="*/ 2558265 w 3986373"/>
              <a:gd name="connsiteY6" fmla="*/ 437071 h 714473"/>
              <a:gd name="connsiteX7" fmla="*/ 3061699 w 3986373"/>
              <a:gd name="connsiteY7" fmla="*/ 622006 h 714473"/>
              <a:gd name="connsiteX8" fmla="*/ 3986373 w 3986373"/>
              <a:gd name="connsiteY8" fmla="*/ 714473 h 714473"/>
              <a:gd name="connsiteX0" fmla="*/ 0 w 3986373"/>
              <a:gd name="connsiteY0" fmla="*/ 704126 h 714400"/>
              <a:gd name="connsiteX1" fmla="*/ 770562 w 3986373"/>
              <a:gd name="connsiteY1" fmla="*/ 663030 h 714400"/>
              <a:gd name="connsiteX2" fmla="*/ 1417834 w 3986373"/>
              <a:gd name="connsiteY2" fmla="*/ 457546 h 714400"/>
              <a:gd name="connsiteX3" fmla="*/ 2003461 w 3986373"/>
              <a:gd name="connsiteY3" fmla="*/ 5484 h 714400"/>
              <a:gd name="connsiteX4" fmla="*/ 2332234 w 3986373"/>
              <a:gd name="connsiteY4" fmla="*/ 221241 h 714400"/>
              <a:gd name="connsiteX5" fmla="*/ 2558265 w 3986373"/>
              <a:gd name="connsiteY5" fmla="*/ 436998 h 714400"/>
              <a:gd name="connsiteX6" fmla="*/ 3061699 w 3986373"/>
              <a:gd name="connsiteY6" fmla="*/ 621933 h 714400"/>
              <a:gd name="connsiteX7" fmla="*/ 3986373 w 3986373"/>
              <a:gd name="connsiteY7" fmla="*/ 714400 h 714400"/>
              <a:gd name="connsiteX0" fmla="*/ 0 w 3986373"/>
              <a:gd name="connsiteY0" fmla="*/ 698669 h 708943"/>
              <a:gd name="connsiteX1" fmla="*/ 770562 w 3986373"/>
              <a:gd name="connsiteY1" fmla="*/ 657573 h 708943"/>
              <a:gd name="connsiteX2" fmla="*/ 1417834 w 3986373"/>
              <a:gd name="connsiteY2" fmla="*/ 452089 h 708943"/>
              <a:gd name="connsiteX3" fmla="*/ 2003461 w 3986373"/>
              <a:gd name="connsiteY3" fmla="*/ 27 h 708943"/>
              <a:gd name="connsiteX4" fmla="*/ 2558265 w 3986373"/>
              <a:gd name="connsiteY4" fmla="*/ 431541 h 708943"/>
              <a:gd name="connsiteX5" fmla="*/ 3061699 w 3986373"/>
              <a:gd name="connsiteY5" fmla="*/ 616476 h 708943"/>
              <a:gd name="connsiteX6" fmla="*/ 3986373 w 3986373"/>
              <a:gd name="connsiteY6" fmla="*/ 708943 h 708943"/>
              <a:gd name="connsiteX0" fmla="*/ 0 w 3986373"/>
              <a:gd name="connsiteY0" fmla="*/ 698669 h 708943"/>
              <a:gd name="connsiteX1" fmla="*/ 770562 w 3986373"/>
              <a:gd name="connsiteY1" fmla="*/ 657573 h 708943"/>
              <a:gd name="connsiteX2" fmla="*/ 1417834 w 3986373"/>
              <a:gd name="connsiteY2" fmla="*/ 452089 h 708943"/>
              <a:gd name="connsiteX3" fmla="*/ 2003461 w 3986373"/>
              <a:gd name="connsiteY3" fmla="*/ 27 h 708943"/>
              <a:gd name="connsiteX4" fmla="*/ 2558265 w 3986373"/>
              <a:gd name="connsiteY4" fmla="*/ 431541 h 708943"/>
              <a:gd name="connsiteX5" fmla="*/ 3143892 w 3986373"/>
              <a:gd name="connsiteY5" fmla="*/ 647298 h 708943"/>
              <a:gd name="connsiteX6" fmla="*/ 3986373 w 3986373"/>
              <a:gd name="connsiteY6" fmla="*/ 708943 h 708943"/>
              <a:gd name="connsiteX0" fmla="*/ 0 w 3986373"/>
              <a:gd name="connsiteY0" fmla="*/ 698741 h 709015"/>
              <a:gd name="connsiteX1" fmla="*/ 770562 w 3986373"/>
              <a:gd name="connsiteY1" fmla="*/ 657645 h 709015"/>
              <a:gd name="connsiteX2" fmla="*/ 1417834 w 3986373"/>
              <a:gd name="connsiteY2" fmla="*/ 452161 h 709015"/>
              <a:gd name="connsiteX3" fmla="*/ 2003461 w 3986373"/>
              <a:gd name="connsiteY3" fmla="*/ 99 h 709015"/>
              <a:gd name="connsiteX4" fmla="*/ 2558265 w 3986373"/>
              <a:gd name="connsiteY4" fmla="*/ 431613 h 709015"/>
              <a:gd name="connsiteX5" fmla="*/ 3143892 w 3986373"/>
              <a:gd name="connsiteY5" fmla="*/ 647370 h 709015"/>
              <a:gd name="connsiteX6" fmla="*/ 3986373 w 3986373"/>
              <a:gd name="connsiteY6" fmla="*/ 709015 h 70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6373" h="709015">
                <a:moveTo>
                  <a:pt x="0" y="698741"/>
                </a:moveTo>
                <a:cubicBezTo>
                  <a:pt x="267128" y="698741"/>
                  <a:pt x="534256" y="698742"/>
                  <a:pt x="770562" y="657645"/>
                </a:cubicBezTo>
                <a:cubicBezTo>
                  <a:pt x="1006868" y="616548"/>
                  <a:pt x="1212351" y="561752"/>
                  <a:pt x="1417834" y="452161"/>
                </a:cubicBezTo>
                <a:cubicBezTo>
                  <a:pt x="1623317" y="342570"/>
                  <a:pt x="1813389" y="-6750"/>
                  <a:pt x="2003461" y="99"/>
                </a:cubicBezTo>
                <a:cubicBezTo>
                  <a:pt x="2193533" y="6948"/>
                  <a:pt x="2368193" y="323735"/>
                  <a:pt x="2558265" y="431613"/>
                </a:cubicBezTo>
                <a:cubicBezTo>
                  <a:pt x="2748337" y="539491"/>
                  <a:pt x="2905874" y="601136"/>
                  <a:pt x="3143892" y="647370"/>
                </a:cubicBezTo>
                <a:cubicBezTo>
                  <a:pt x="3381910" y="693604"/>
                  <a:pt x="3643045" y="685898"/>
                  <a:pt x="3986373" y="709015"/>
                </a:cubicBezTo>
              </a:path>
            </a:pathLst>
          </a:cu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420E92-1891-B041-BBD5-6EC933EBCC30}"/>
              </a:ext>
            </a:extLst>
          </p:cNvPr>
          <p:cNvSpPr txBox="1"/>
          <p:nvPr/>
        </p:nvSpPr>
        <p:spPr>
          <a:xfrm>
            <a:off x="4849886" y="4312344"/>
            <a:ext cx="118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 long?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67A34C0-D15B-354B-81E6-F29AB38E4777}"/>
              </a:ext>
            </a:extLst>
          </p:cNvPr>
          <p:cNvGrpSpPr/>
          <p:nvPr/>
        </p:nvGrpSpPr>
        <p:grpSpPr>
          <a:xfrm>
            <a:off x="4677674" y="1417638"/>
            <a:ext cx="539327" cy="2771452"/>
            <a:chOff x="5213510" y="1502462"/>
            <a:chExt cx="539327" cy="2771452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6" name="Delay 15">
              <a:extLst>
                <a:ext uri="{FF2B5EF4-FFF2-40B4-BE49-F238E27FC236}">
                  <a16:creationId xmlns:a16="http://schemas.microsoft.com/office/drawing/2014/main" id="{1ED1CA63-CE59-CB41-AEB0-5CD53184BDE1}"/>
                </a:ext>
              </a:extLst>
            </p:cNvPr>
            <p:cNvSpPr/>
            <p:nvPr/>
          </p:nvSpPr>
          <p:spPr>
            <a:xfrm rot="16200000">
              <a:off x="4789668" y="1926305"/>
              <a:ext cx="1387011" cy="539326"/>
            </a:xfrm>
            <a:prstGeom prst="flowChartDelay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elay 16">
              <a:extLst>
                <a:ext uri="{FF2B5EF4-FFF2-40B4-BE49-F238E27FC236}">
                  <a16:creationId xmlns:a16="http://schemas.microsoft.com/office/drawing/2014/main" id="{7D4082E5-A026-5A4C-8228-DA7F2FD6CD15}"/>
                </a:ext>
              </a:extLst>
            </p:cNvPr>
            <p:cNvSpPr/>
            <p:nvPr/>
          </p:nvSpPr>
          <p:spPr>
            <a:xfrm rot="5400000">
              <a:off x="4789667" y="3310746"/>
              <a:ext cx="1387011" cy="539326"/>
            </a:xfrm>
            <a:prstGeom prst="flowChartDelay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16EC52-ABCC-D74A-AA6D-C3382772D8D3}"/>
              </a:ext>
            </a:extLst>
          </p:cNvPr>
          <p:cNvGrpSpPr/>
          <p:nvPr/>
        </p:nvGrpSpPr>
        <p:grpSpPr>
          <a:xfrm>
            <a:off x="4719998" y="1484847"/>
            <a:ext cx="456681" cy="2639164"/>
            <a:chOff x="5213510" y="1502462"/>
            <a:chExt cx="539327" cy="2771452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2" name="Delay 21">
              <a:extLst>
                <a:ext uri="{FF2B5EF4-FFF2-40B4-BE49-F238E27FC236}">
                  <a16:creationId xmlns:a16="http://schemas.microsoft.com/office/drawing/2014/main" id="{4FA91E70-7920-9642-99DD-8A3F2DDF0F72}"/>
                </a:ext>
              </a:extLst>
            </p:cNvPr>
            <p:cNvSpPr/>
            <p:nvPr/>
          </p:nvSpPr>
          <p:spPr>
            <a:xfrm rot="16200000">
              <a:off x="4789668" y="1926305"/>
              <a:ext cx="1387011" cy="539326"/>
            </a:xfrm>
            <a:prstGeom prst="flowChartDelay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Delay 22">
              <a:extLst>
                <a:ext uri="{FF2B5EF4-FFF2-40B4-BE49-F238E27FC236}">
                  <a16:creationId xmlns:a16="http://schemas.microsoft.com/office/drawing/2014/main" id="{462F2A11-6A49-5E41-BF85-65AEACFA10EF}"/>
                </a:ext>
              </a:extLst>
            </p:cNvPr>
            <p:cNvSpPr/>
            <p:nvPr/>
          </p:nvSpPr>
          <p:spPr>
            <a:xfrm rot="5400000">
              <a:off x="4789667" y="3310746"/>
              <a:ext cx="1387011" cy="539326"/>
            </a:xfrm>
            <a:prstGeom prst="flowChartDelay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D4B9FF3-B75E-0E4D-81F7-F0386CF9FA73}"/>
              </a:ext>
            </a:extLst>
          </p:cNvPr>
          <p:cNvGrpSpPr/>
          <p:nvPr/>
        </p:nvGrpSpPr>
        <p:grpSpPr>
          <a:xfrm>
            <a:off x="4763799" y="1536289"/>
            <a:ext cx="372327" cy="2535130"/>
            <a:chOff x="5213510" y="1502462"/>
            <a:chExt cx="539327" cy="2771452"/>
          </a:xfrm>
          <a:solidFill>
            <a:schemeClr val="accent3">
              <a:lumMod val="75000"/>
            </a:schemeClr>
          </a:solidFill>
        </p:grpSpPr>
        <p:sp>
          <p:nvSpPr>
            <p:cNvPr id="25" name="Delay 24">
              <a:extLst>
                <a:ext uri="{FF2B5EF4-FFF2-40B4-BE49-F238E27FC236}">
                  <a16:creationId xmlns:a16="http://schemas.microsoft.com/office/drawing/2014/main" id="{BEF4B126-AC51-6E42-8823-5D9927EF7CF5}"/>
                </a:ext>
              </a:extLst>
            </p:cNvPr>
            <p:cNvSpPr/>
            <p:nvPr/>
          </p:nvSpPr>
          <p:spPr>
            <a:xfrm rot="16200000">
              <a:off x="4789668" y="1926305"/>
              <a:ext cx="1387011" cy="539326"/>
            </a:xfrm>
            <a:prstGeom prst="flowChartDelay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elay 25">
              <a:extLst>
                <a:ext uri="{FF2B5EF4-FFF2-40B4-BE49-F238E27FC236}">
                  <a16:creationId xmlns:a16="http://schemas.microsoft.com/office/drawing/2014/main" id="{4C0C8C44-E23A-454C-B808-D58A7187B030}"/>
                </a:ext>
              </a:extLst>
            </p:cNvPr>
            <p:cNvSpPr/>
            <p:nvPr/>
          </p:nvSpPr>
          <p:spPr>
            <a:xfrm rot="5400000">
              <a:off x="4789667" y="3310746"/>
              <a:ext cx="1387011" cy="539326"/>
            </a:xfrm>
            <a:prstGeom prst="flowChartDelay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9DB9687C-8508-B340-A45C-25D44F773283}"/>
              </a:ext>
            </a:extLst>
          </p:cNvPr>
          <p:cNvSpPr/>
          <p:nvPr/>
        </p:nvSpPr>
        <p:spPr>
          <a:xfrm>
            <a:off x="5642380" y="2536948"/>
            <a:ext cx="526963" cy="84075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791DC91-BFFD-C840-9918-875E181728B9}"/>
              </a:ext>
            </a:extLst>
          </p:cNvPr>
          <p:cNvSpPr/>
          <p:nvPr/>
        </p:nvSpPr>
        <p:spPr>
          <a:xfrm>
            <a:off x="5671040" y="2571980"/>
            <a:ext cx="470045" cy="77014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5D1AE64-D3B6-3E42-9C60-8C310C8D9718}"/>
              </a:ext>
            </a:extLst>
          </p:cNvPr>
          <p:cNvSpPr/>
          <p:nvPr/>
        </p:nvSpPr>
        <p:spPr>
          <a:xfrm>
            <a:off x="5693641" y="2609340"/>
            <a:ext cx="424440" cy="69542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9A4906A-12E2-DF4C-8A19-D17989936B1C}"/>
              </a:ext>
            </a:extLst>
          </p:cNvPr>
          <p:cNvGrpSpPr/>
          <p:nvPr/>
        </p:nvGrpSpPr>
        <p:grpSpPr>
          <a:xfrm>
            <a:off x="6962802" y="1536290"/>
            <a:ext cx="1416863" cy="3145386"/>
            <a:chOff x="6826167" y="1536290"/>
            <a:chExt cx="1416863" cy="31453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8D9B91-D1CC-9845-80CA-078659B65AF3}"/>
                </a:ext>
              </a:extLst>
            </p:cNvPr>
            <p:cNvSpPr txBox="1"/>
            <p:nvPr/>
          </p:nvSpPr>
          <p:spPr>
            <a:xfrm>
              <a:off x="6826167" y="4312344"/>
              <a:ext cx="14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What shape?</a:t>
              </a:r>
            </a:p>
          </p:txBody>
        </p:sp>
        <p:sp>
          <p:nvSpPr>
            <p:cNvPr id="42" name="Delay 41">
              <a:extLst>
                <a:ext uri="{FF2B5EF4-FFF2-40B4-BE49-F238E27FC236}">
                  <a16:creationId xmlns:a16="http://schemas.microsoft.com/office/drawing/2014/main" id="{19863992-AA7D-144D-934C-1EE071ECEDE3}"/>
                </a:ext>
              </a:extLst>
            </p:cNvPr>
            <p:cNvSpPr/>
            <p:nvPr/>
          </p:nvSpPr>
          <p:spPr>
            <a:xfrm rot="14293249">
              <a:off x="7417188" y="2124745"/>
              <a:ext cx="1268740" cy="372326"/>
            </a:xfrm>
            <a:prstGeom prst="flowChartDelay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Delay 42">
              <a:extLst>
                <a:ext uri="{FF2B5EF4-FFF2-40B4-BE49-F238E27FC236}">
                  <a16:creationId xmlns:a16="http://schemas.microsoft.com/office/drawing/2014/main" id="{28E1E0B6-4142-5E40-B64C-0313BF6CE810}"/>
                </a:ext>
              </a:extLst>
            </p:cNvPr>
            <p:cNvSpPr/>
            <p:nvPr/>
          </p:nvSpPr>
          <p:spPr>
            <a:xfrm rot="7279462">
              <a:off x="7417279" y="3017150"/>
              <a:ext cx="1268740" cy="372326"/>
            </a:xfrm>
            <a:prstGeom prst="flowChartDelay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D0A98C3-F553-0C40-AE20-3F7668D3B582}"/>
                </a:ext>
              </a:extLst>
            </p:cNvPr>
            <p:cNvGrpSpPr/>
            <p:nvPr/>
          </p:nvGrpSpPr>
          <p:grpSpPr>
            <a:xfrm>
              <a:off x="6844912" y="1536290"/>
              <a:ext cx="372327" cy="2535130"/>
              <a:chOff x="5213510" y="1502462"/>
              <a:chExt cx="539327" cy="2771452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47" name="Delay 46">
                <a:extLst>
                  <a:ext uri="{FF2B5EF4-FFF2-40B4-BE49-F238E27FC236}">
                    <a16:creationId xmlns:a16="http://schemas.microsoft.com/office/drawing/2014/main" id="{59BAEA81-DF3C-1541-90A6-BF66B5BC54F5}"/>
                  </a:ext>
                </a:extLst>
              </p:cNvPr>
              <p:cNvSpPr/>
              <p:nvPr/>
            </p:nvSpPr>
            <p:spPr>
              <a:xfrm rot="16200000">
                <a:off x="4789668" y="1926305"/>
                <a:ext cx="1387011" cy="539326"/>
              </a:xfrm>
              <a:prstGeom prst="flowChartDelay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Delay 47">
                <a:extLst>
                  <a:ext uri="{FF2B5EF4-FFF2-40B4-BE49-F238E27FC236}">
                    <a16:creationId xmlns:a16="http://schemas.microsoft.com/office/drawing/2014/main" id="{654DA3F1-5A1A-ED41-B2A8-82F818B243E7}"/>
                  </a:ext>
                </a:extLst>
              </p:cNvPr>
              <p:cNvSpPr/>
              <p:nvPr/>
            </p:nvSpPr>
            <p:spPr>
              <a:xfrm rot="5400000">
                <a:off x="4789667" y="3310746"/>
                <a:ext cx="1387011" cy="539326"/>
              </a:xfrm>
              <a:prstGeom prst="flowChartDelay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B357964-0263-B140-ABD4-E643D6A9020F}"/>
              </a:ext>
            </a:extLst>
          </p:cNvPr>
          <p:cNvSpPr txBox="1"/>
          <p:nvPr/>
        </p:nvSpPr>
        <p:spPr>
          <a:xfrm>
            <a:off x="1865297" y="5615493"/>
            <a:ext cx="5413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Discussion: Why do each of these matter?</a:t>
            </a:r>
          </a:p>
        </p:txBody>
      </p:sp>
    </p:spTree>
    <p:extLst>
      <p:ext uri="{BB962C8B-B14F-4D97-AF65-F5344CB8AC3E}">
        <p14:creationId xmlns:p14="http://schemas.microsoft.com/office/powerpoint/2010/main" val="151906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B5C5C-5981-2147-972A-B902FC88F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Size and Shape of the Topography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316D74-F1AF-4C43-8A20-03465DE6B5EC}"/>
              </a:ext>
            </a:extLst>
          </p:cNvPr>
          <p:cNvSpPr txBox="1"/>
          <p:nvPr/>
        </p:nvSpPr>
        <p:spPr>
          <a:xfrm>
            <a:off x="561262" y="4312344"/>
            <a:ext cx="118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 high?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9BA5E6-1EEE-4846-9D4B-FCF35BEA4014}"/>
              </a:ext>
            </a:extLst>
          </p:cNvPr>
          <p:cNvSpPr txBox="1"/>
          <p:nvPr/>
        </p:nvSpPr>
        <p:spPr>
          <a:xfrm>
            <a:off x="2637015" y="4312344"/>
            <a:ext cx="123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 wide?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FABB9E9-0C1D-8B43-AE96-0444DB32B828}"/>
              </a:ext>
            </a:extLst>
          </p:cNvPr>
          <p:cNvSpPr/>
          <p:nvPr/>
        </p:nvSpPr>
        <p:spPr>
          <a:xfrm>
            <a:off x="393059" y="3440822"/>
            <a:ext cx="1517242" cy="267128"/>
          </a:xfrm>
          <a:custGeom>
            <a:avLst/>
            <a:gdLst>
              <a:gd name="connsiteX0" fmla="*/ 0 w 3986373"/>
              <a:gd name="connsiteY0" fmla="*/ 704199 h 714473"/>
              <a:gd name="connsiteX1" fmla="*/ 770562 w 3986373"/>
              <a:gd name="connsiteY1" fmla="*/ 663103 h 714473"/>
              <a:gd name="connsiteX2" fmla="*/ 1417834 w 3986373"/>
              <a:gd name="connsiteY2" fmla="*/ 457619 h 714473"/>
              <a:gd name="connsiteX3" fmla="*/ 1797978 w 3986373"/>
              <a:gd name="connsiteY3" fmla="*/ 98024 h 714473"/>
              <a:gd name="connsiteX4" fmla="*/ 2003461 w 3986373"/>
              <a:gd name="connsiteY4" fmla="*/ 5557 h 714473"/>
              <a:gd name="connsiteX5" fmla="*/ 2332234 w 3986373"/>
              <a:gd name="connsiteY5" fmla="*/ 221314 h 714473"/>
              <a:gd name="connsiteX6" fmla="*/ 2558265 w 3986373"/>
              <a:gd name="connsiteY6" fmla="*/ 437071 h 714473"/>
              <a:gd name="connsiteX7" fmla="*/ 3061699 w 3986373"/>
              <a:gd name="connsiteY7" fmla="*/ 622006 h 714473"/>
              <a:gd name="connsiteX8" fmla="*/ 3986373 w 3986373"/>
              <a:gd name="connsiteY8" fmla="*/ 714473 h 714473"/>
              <a:gd name="connsiteX0" fmla="*/ 0 w 3986373"/>
              <a:gd name="connsiteY0" fmla="*/ 704126 h 714400"/>
              <a:gd name="connsiteX1" fmla="*/ 770562 w 3986373"/>
              <a:gd name="connsiteY1" fmla="*/ 663030 h 714400"/>
              <a:gd name="connsiteX2" fmla="*/ 1417834 w 3986373"/>
              <a:gd name="connsiteY2" fmla="*/ 457546 h 714400"/>
              <a:gd name="connsiteX3" fmla="*/ 2003461 w 3986373"/>
              <a:gd name="connsiteY3" fmla="*/ 5484 h 714400"/>
              <a:gd name="connsiteX4" fmla="*/ 2332234 w 3986373"/>
              <a:gd name="connsiteY4" fmla="*/ 221241 h 714400"/>
              <a:gd name="connsiteX5" fmla="*/ 2558265 w 3986373"/>
              <a:gd name="connsiteY5" fmla="*/ 436998 h 714400"/>
              <a:gd name="connsiteX6" fmla="*/ 3061699 w 3986373"/>
              <a:gd name="connsiteY6" fmla="*/ 621933 h 714400"/>
              <a:gd name="connsiteX7" fmla="*/ 3986373 w 3986373"/>
              <a:gd name="connsiteY7" fmla="*/ 714400 h 714400"/>
              <a:gd name="connsiteX0" fmla="*/ 0 w 3986373"/>
              <a:gd name="connsiteY0" fmla="*/ 698669 h 708943"/>
              <a:gd name="connsiteX1" fmla="*/ 770562 w 3986373"/>
              <a:gd name="connsiteY1" fmla="*/ 657573 h 708943"/>
              <a:gd name="connsiteX2" fmla="*/ 1417834 w 3986373"/>
              <a:gd name="connsiteY2" fmla="*/ 452089 h 708943"/>
              <a:gd name="connsiteX3" fmla="*/ 2003461 w 3986373"/>
              <a:gd name="connsiteY3" fmla="*/ 27 h 708943"/>
              <a:gd name="connsiteX4" fmla="*/ 2558265 w 3986373"/>
              <a:gd name="connsiteY4" fmla="*/ 431541 h 708943"/>
              <a:gd name="connsiteX5" fmla="*/ 3061699 w 3986373"/>
              <a:gd name="connsiteY5" fmla="*/ 616476 h 708943"/>
              <a:gd name="connsiteX6" fmla="*/ 3986373 w 3986373"/>
              <a:gd name="connsiteY6" fmla="*/ 708943 h 708943"/>
              <a:gd name="connsiteX0" fmla="*/ 0 w 3986373"/>
              <a:gd name="connsiteY0" fmla="*/ 698669 h 708943"/>
              <a:gd name="connsiteX1" fmla="*/ 770562 w 3986373"/>
              <a:gd name="connsiteY1" fmla="*/ 657573 h 708943"/>
              <a:gd name="connsiteX2" fmla="*/ 1417834 w 3986373"/>
              <a:gd name="connsiteY2" fmla="*/ 452089 h 708943"/>
              <a:gd name="connsiteX3" fmla="*/ 2003461 w 3986373"/>
              <a:gd name="connsiteY3" fmla="*/ 27 h 708943"/>
              <a:gd name="connsiteX4" fmla="*/ 2558265 w 3986373"/>
              <a:gd name="connsiteY4" fmla="*/ 431541 h 708943"/>
              <a:gd name="connsiteX5" fmla="*/ 3143892 w 3986373"/>
              <a:gd name="connsiteY5" fmla="*/ 647298 h 708943"/>
              <a:gd name="connsiteX6" fmla="*/ 3986373 w 3986373"/>
              <a:gd name="connsiteY6" fmla="*/ 708943 h 708943"/>
              <a:gd name="connsiteX0" fmla="*/ 0 w 3986373"/>
              <a:gd name="connsiteY0" fmla="*/ 698741 h 709015"/>
              <a:gd name="connsiteX1" fmla="*/ 770562 w 3986373"/>
              <a:gd name="connsiteY1" fmla="*/ 657645 h 709015"/>
              <a:gd name="connsiteX2" fmla="*/ 1417834 w 3986373"/>
              <a:gd name="connsiteY2" fmla="*/ 452161 h 709015"/>
              <a:gd name="connsiteX3" fmla="*/ 2003461 w 3986373"/>
              <a:gd name="connsiteY3" fmla="*/ 99 h 709015"/>
              <a:gd name="connsiteX4" fmla="*/ 2558265 w 3986373"/>
              <a:gd name="connsiteY4" fmla="*/ 431613 h 709015"/>
              <a:gd name="connsiteX5" fmla="*/ 3143892 w 3986373"/>
              <a:gd name="connsiteY5" fmla="*/ 647370 h 709015"/>
              <a:gd name="connsiteX6" fmla="*/ 3986373 w 3986373"/>
              <a:gd name="connsiteY6" fmla="*/ 709015 h 70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6373" h="709015">
                <a:moveTo>
                  <a:pt x="0" y="698741"/>
                </a:moveTo>
                <a:cubicBezTo>
                  <a:pt x="267128" y="698741"/>
                  <a:pt x="534256" y="698742"/>
                  <a:pt x="770562" y="657645"/>
                </a:cubicBezTo>
                <a:cubicBezTo>
                  <a:pt x="1006868" y="616548"/>
                  <a:pt x="1212351" y="561752"/>
                  <a:pt x="1417834" y="452161"/>
                </a:cubicBezTo>
                <a:cubicBezTo>
                  <a:pt x="1623317" y="342570"/>
                  <a:pt x="1813389" y="-6750"/>
                  <a:pt x="2003461" y="99"/>
                </a:cubicBezTo>
                <a:cubicBezTo>
                  <a:pt x="2193533" y="6948"/>
                  <a:pt x="2368193" y="323735"/>
                  <a:pt x="2558265" y="431613"/>
                </a:cubicBezTo>
                <a:cubicBezTo>
                  <a:pt x="2748337" y="539491"/>
                  <a:pt x="2905874" y="601136"/>
                  <a:pt x="3143892" y="647370"/>
                </a:cubicBezTo>
                <a:cubicBezTo>
                  <a:pt x="3381910" y="693604"/>
                  <a:pt x="3643045" y="685898"/>
                  <a:pt x="3986373" y="709015"/>
                </a:cubicBezTo>
              </a:path>
            </a:pathLst>
          </a:cu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01C351D-A5D1-0046-A28B-D0F2EDB21A19}"/>
              </a:ext>
            </a:extLst>
          </p:cNvPr>
          <p:cNvSpPr/>
          <p:nvPr/>
        </p:nvSpPr>
        <p:spPr>
          <a:xfrm>
            <a:off x="393059" y="1672352"/>
            <a:ext cx="1517242" cy="903857"/>
          </a:xfrm>
          <a:custGeom>
            <a:avLst/>
            <a:gdLst>
              <a:gd name="connsiteX0" fmla="*/ 0 w 3986373"/>
              <a:gd name="connsiteY0" fmla="*/ 704199 h 714473"/>
              <a:gd name="connsiteX1" fmla="*/ 770562 w 3986373"/>
              <a:gd name="connsiteY1" fmla="*/ 663103 h 714473"/>
              <a:gd name="connsiteX2" fmla="*/ 1417834 w 3986373"/>
              <a:gd name="connsiteY2" fmla="*/ 457619 h 714473"/>
              <a:gd name="connsiteX3" fmla="*/ 1797978 w 3986373"/>
              <a:gd name="connsiteY3" fmla="*/ 98024 h 714473"/>
              <a:gd name="connsiteX4" fmla="*/ 2003461 w 3986373"/>
              <a:gd name="connsiteY4" fmla="*/ 5557 h 714473"/>
              <a:gd name="connsiteX5" fmla="*/ 2332234 w 3986373"/>
              <a:gd name="connsiteY5" fmla="*/ 221314 h 714473"/>
              <a:gd name="connsiteX6" fmla="*/ 2558265 w 3986373"/>
              <a:gd name="connsiteY6" fmla="*/ 437071 h 714473"/>
              <a:gd name="connsiteX7" fmla="*/ 3061699 w 3986373"/>
              <a:gd name="connsiteY7" fmla="*/ 622006 h 714473"/>
              <a:gd name="connsiteX8" fmla="*/ 3986373 w 3986373"/>
              <a:gd name="connsiteY8" fmla="*/ 714473 h 714473"/>
              <a:gd name="connsiteX0" fmla="*/ 0 w 3986373"/>
              <a:gd name="connsiteY0" fmla="*/ 704126 h 714400"/>
              <a:gd name="connsiteX1" fmla="*/ 770562 w 3986373"/>
              <a:gd name="connsiteY1" fmla="*/ 663030 h 714400"/>
              <a:gd name="connsiteX2" fmla="*/ 1417834 w 3986373"/>
              <a:gd name="connsiteY2" fmla="*/ 457546 h 714400"/>
              <a:gd name="connsiteX3" fmla="*/ 2003461 w 3986373"/>
              <a:gd name="connsiteY3" fmla="*/ 5484 h 714400"/>
              <a:gd name="connsiteX4" fmla="*/ 2332234 w 3986373"/>
              <a:gd name="connsiteY4" fmla="*/ 221241 h 714400"/>
              <a:gd name="connsiteX5" fmla="*/ 2558265 w 3986373"/>
              <a:gd name="connsiteY5" fmla="*/ 436998 h 714400"/>
              <a:gd name="connsiteX6" fmla="*/ 3061699 w 3986373"/>
              <a:gd name="connsiteY6" fmla="*/ 621933 h 714400"/>
              <a:gd name="connsiteX7" fmla="*/ 3986373 w 3986373"/>
              <a:gd name="connsiteY7" fmla="*/ 714400 h 714400"/>
              <a:gd name="connsiteX0" fmla="*/ 0 w 3986373"/>
              <a:gd name="connsiteY0" fmla="*/ 698669 h 708943"/>
              <a:gd name="connsiteX1" fmla="*/ 770562 w 3986373"/>
              <a:gd name="connsiteY1" fmla="*/ 657573 h 708943"/>
              <a:gd name="connsiteX2" fmla="*/ 1417834 w 3986373"/>
              <a:gd name="connsiteY2" fmla="*/ 452089 h 708943"/>
              <a:gd name="connsiteX3" fmla="*/ 2003461 w 3986373"/>
              <a:gd name="connsiteY3" fmla="*/ 27 h 708943"/>
              <a:gd name="connsiteX4" fmla="*/ 2558265 w 3986373"/>
              <a:gd name="connsiteY4" fmla="*/ 431541 h 708943"/>
              <a:gd name="connsiteX5" fmla="*/ 3061699 w 3986373"/>
              <a:gd name="connsiteY5" fmla="*/ 616476 h 708943"/>
              <a:gd name="connsiteX6" fmla="*/ 3986373 w 3986373"/>
              <a:gd name="connsiteY6" fmla="*/ 708943 h 708943"/>
              <a:gd name="connsiteX0" fmla="*/ 0 w 3986373"/>
              <a:gd name="connsiteY0" fmla="*/ 698669 h 708943"/>
              <a:gd name="connsiteX1" fmla="*/ 770562 w 3986373"/>
              <a:gd name="connsiteY1" fmla="*/ 657573 h 708943"/>
              <a:gd name="connsiteX2" fmla="*/ 1417834 w 3986373"/>
              <a:gd name="connsiteY2" fmla="*/ 452089 h 708943"/>
              <a:gd name="connsiteX3" fmla="*/ 2003461 w 3986373"/>
              <a:gd name="connsiteY3" fmla="*/ 27 h 708943"/>
              <a:gd name="connsiteX4" fmla="*/ 2558265 w 3986373"/>
              <a:gd name="connsiteY4" fmla="*/ 431541 h 708943"/>
              <a:gd name="connsiteX5" fmla="*/ 3143892 w 3986373"/>
              <a:gd name="connsiteY5" fmla="*/ 647298 h 708943"/>
              <a:gd name="connsiteX6" fmla="*/ 3986373 w 3986373"/>
              <a:gd name="connsiteY6" fmla="*/ 708943 h 708943"/>
              <a:gd name="connsiteX0" fmla="*/ 0 w 3986373"/>
              <a:gd name="connsiteY0" fmla="*/ 698741 h 709015"/>
              <a:gd name="connsiteX1" fmla="*/ 770562 w 3986373"/>
              <a:gd name="connsiteY1" fmla="*/ 657645 h 709015"/>
              <a:gd name="connsiteX2" fmla="*/ 1417834 w 3986373"/>
              <a:gd name="connsiteY2" fmla="*/ 452161 h 709015"/>
              <a:gd name="connsiteX3" fmla="*/ 2003461 w 3986373"/>
              <a:gd name="connsiteY3" fmla="*/ 99 h 709015"/>
              <a:gd name="connsiteX4" fmla="*/ 2558265 w 3986373"/>
              <a:gd name="connsiteY4" fmla="*/ 431613 h 709015"/>
              <a:gd name="connsiteX5" fmla="*/ 3143892 w 3986373"/>
              <a:gd name="connsiteY5" fmla="*/ 647370 h 709015"/>
              <a:gd name="connsiteX6" fmla="*/ 3986373 w 3986373"/>
              <a:gd name="connsiteY6" fmla="*/ 709015 h 70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6373" h="709015">
                <a:moveTo>
                  <a:pt x="0" y="698741"/>
                </a:moveTo>
                <a:cubicBezTo>
                  <a:pt x="267128" y="698741"/>
                  <a:pt x="534256" y="698742"/>
                  <a:pt x="770562" y="657645"/>
                </a:cubicBezTo>
                <a:cubicBezTo>
                  <a:pt x="1006868" y="616548"/>
                  <a:pt x="1212351" y="561752"/>
                  <a:pt x="1417834" y="452161"/>
                </a:cubicBezTo>
                <a:cubicBezTo>
                  <a:pt x="1623317" y="342570"/>
                  <a:pt x="1813389" y="-6750"/>
                  <a:pt x="2003461" y="99"/>
                </a:cubicBezTo>
                <a:cubicBezTo>
                  <a:pt x="2193533" y="6948"/>
                  <a:pt x="2368193" y="323735"/>
                  <a:pt x="2558265" y="431613"/>
                </a:cubicBezTo>
                <a:cubicBezTo>
                  <a:pt x="2748337" y="539491"/>
                  <a:pt x="2905874" y="601136"/>
                  <a:pt x="3143892" y="647370"/>
                </a:cubicBezTo>
                <a:cubicBezTo>
                  <a:pt x="3381910" y="693604"/>
                  <a:pt x="3643045" y="685898"/>
                  <a:pt x="3986373" y="709015"/>
                </a:cubicBezTo>
              </a:path>
            </a:pathLst>
          </a:cu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C7D3A53-C382-CB4E-82BD-0FE1BBB5467E}"/>
              </a:ext>
            </a:extLst>
          </p:cNvPr>
          <p:cNvSpPr/>
          <p:nvPr/>
        </p:nvSpPr>
        <p:spPr>
          <a:xfrm>
            <a:off x="2493659" y="1672352"/>
            <a:ext cx="1517242" cy="903857"/>
          </a:xfrm>
          <a:custGeom>
            <a:avLst/>
            <a:gdLst>
              <a:gd name="connsiteX0" fmla="*/ 0 w 3986373"/>
              <a:gd name="connsiteY0" fmla="*/ 704199 h 714473"/>
              <a:gd name="connsiteX1" fmla="*/ 770562 w 3986373"/>
              <a:gd name="connsiteY1" fmla="*/ 663103 h 714473"/>
              <a:gd name="connsiteX2" fmla="*/ 1417834 w 3986373"/>
              <a:gd name="connsiteY2" fmla="*/ 457619 h 714473"/>
              <a:gd name="connsiteX3" fmla="*/ 1797978 w 3986373"/>
              <a:gd name="connsiteY3" fmla="*/ 98024 h 714473"/>
              <a:gd name="connsiteX4" fmla="*/ 2003461 w 3986373"/>
              <a:gd name="connsiteY4" fmla="*/ 5557 h 714473"/>
              <a:gd name="connsiteX5" fmla="*/ 2332234 w 3986373"/>
              <a:gd name="connsiteY5" fmla="*/ 221314 h 714473"/>
              <a:gd name="connsiteX6" fmla="*/ 2558265 w 3986373"/>
              <a:gd name="connsiteY6" fmla="*/ 437071 h 714473"/>
              <a:gd name="connsiteX7" fmla="*/ 3061699 w 3986373"/>
              <a:gd name="connsiteY7" fmla="*/ 622006 h 714473"/>
              <a:gd name="connsiteX8" fmla="*/ 3986373 w 3986373"/>
              <a:gd name="connsiteY8" fmla="*/ 714473 h 714473"/>
              <a:gd name="connsiteX0" fmla="*/ 0 w 3986373"/>
              <a:gd name="connsiteY0" fmla="*/ 704126 h 714400"/>
              <a:gd name="connsiteX1" fmla="*/ 770562 w 3986373"/>
              <a:gd name="connsiteY1" fmla="*/ 663030 h 714400"/>
              <a:gd name="connsiteX2" fmla="*/ 1417834 w 3986373"/>
              <a:gd name="connsiteY2" fmla="*/ 457546 h 714400"/>
              <a:gd name="connsiteX3" fmla="*/ 2003461 w 3986373"/>
              <a:gd name="connsiteY3" fmla="*/ 5484 h 714400"/>
              <a:gd name="connsiteX4" fmla="*/ 2332234 w 3986373"/>
              <a:gd name="connsiteY4" fmla="*/ 221241 h 714400"/>
              <a:gd name="connsiteX5" fmla="*/ 2558265 w 3986373"/>
              <a:gd name="connsiteY5" fmla="*/ 436998 h 714400"/>
              <a:gd name="connsiteX6" fmla="*/ 3061699 w 3986373"/>
              <a:gd name="connsiteY6" fmla="*/ 621933 h 714400"/>
              <a:gd name="connsiteX7" fmla="*/ 3986373 w 3986373"/>
              <a:gd name="connsiteY7" fmla="*/ 714400 h 714400"/>
              <a:gd name="connsiteX0" fmla="*/ 0 w 3986373"/>
              <a:gd name="connsiteY0" fmla="*/ 698669 h 708943"/>
              <a:gd name="connsiteX1" fmla="*/ 770562 w 3986373"/>
              <a:gd name="connsiteY1" fmla="*/ 657573 h 708943"/>
              <a:gd name="connsiteX2" fmla="*/ 1417834 w 3986373"/>
              <a:gd name="connsiteY2" fmla="*/ 452089 h 708943"/>
              <a:gd name="connsiteX3" fmla="*/ 2003461 w 3986373"/>
              <a:gd name="connsiteY3" fmla="*/ 27 h 708943"/>
              <a:gd name="connsiteX4" fmla="*/ 2558265 w 3986373"/>
              <a:gd name="connsiteY4" fmla="*/ 431541 h 708943"/>
              <a:gd name="connsiteX5" fmla="*/ 3061699 w 3986373"/>
              <a:gd name="connsiteY5" fmla="*/ 616476 h 708943"/>
              <a:gd name="connsiteX6" fmla="*/ 3986373 w 3986373"/>
              <a:gd name="connsiteY6" fmla="*/ 708943 h 708943"/>
              <a:gd name="connsiteX0" fmla="*/ 0 w 3986373"/>
              <a:gd name="connsiteY0" fmla="*/ 698669 h 708943"/>
              <a:gd name="connsiteX1" fmla="*/ 770562 w 3986373"/>
              <a:gd name="connsiteY1" fmla="*/ 657573 h 708943"/>
              <a:gd name="connsiteX2" fmla="*/ 1417834 w 3986373"/>
              <a:gd name="connsiteY2" fmla="*/ 452089 h 708943"/>
              <a:gd name="connsiteX3" fmla="*/ 2003461 w 3986373"/>
              <a:gd name="connsiteY3" fmla="*/ 27 h 708943"/>
              <a:gd name="connsiteX4" fmla="*/ 2558265 w 3986373"/>
              <a:gd name="connsiteY4" fmla="*/ 431541 h 708943"/>
              <a:gd name="connsiteX5" fmla="*/ 3143892 w 3986373"/>
              <a:gd name="connsiteY5" fmla="*/ 647298 h 708943"/>
              <a:gd name="connsiteX6" fmla="*/ 3986373 w 3986373"/>
              <a:gd name="connsiteY6" fmla="*/ 708943 h 708943"/>
              <a:gd name="connsiteX0" fmla="*/ 0 w 3986373"/>
              <a:gd name="connsiteY0" fmla="*/ 698741 h 709015"/>
              <a:gd name="connsiteX1" fmla="*/ 770562 w 3986373"/>
              <a:gd name="connsiteY1" fmla="*/ 657645 h 709015"/>
              <a:gd name="connsiteX2" fmla="*/ 1417834 w 3986373"/>
              <a:gd name="connsiteY2" fmla="*/ 452161 h 709015"/>
              <a:gd name="connsiteX3" fmla="*/ 2003461 w 3986373"/>
              <a:gd name="connsiteY3" fmla="*/ 99 h 709015"/>
              <a:gd name="connsiteX4" fmla="*/ 2558265 w 3986373"/>
              <a:gd name="connsiteY4" fmla="*/ 431613 h 709015"/>
              <a:gd name="connsiteX5" fmla="*/ 3143892 w 3986373"/>
              <a:gd name="connsiteY5" fmla="*/ 647370 h 709015"/>
              <a:gd name="connsiteX6" fmla="*/ 3986373 w 3986373"/>
              <a:gd name="connsiteY6" fmla="*/ 709015 h 70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6373" h="709015">
                <a:moveTo>
                  <a:pt x="0" y="698741"/>
                </a:moveTo>
                <a:cubicBezTo>
                  <a:pt x="267128" y="698741"/>
                  <a:pt x="534256" y="698742"/>
                  <a:pt x="770562" y="657645"/>
                </a:cubicBezTo>
                <a:cubicBezTo>
                  <a:pt x="1006868" y="616548"/>
                  <a:pt x="1212351" y="561752"/>
                  <a:pt x="1417834" y="452161"/>
                </a:cubicBezTo>
                <a:cubicBezTo>
                  <a:pt x="1623317" y="342570"/>
                  <a:pt x="1813389" y="-6750"/>
                  <a:pt x="2003461" y="99"/>
                </a:cubicBezTo>
                <a:cubicBezTo>
                  <a:pt x="2193533" y="6948"/>
                  <a:pt x="2368193" y="323735"/>
                  <a:pt x="2558265" y="431613"/>
                </a:cubicBezTo>
                <a:cubicBezTo>
                  <a:pt x="2748337" y="539491"/>
                  <a:pt x="2905874" y="601136"/>
                  <a:pt x="3143892" y="647370"/>
                </a:cubicBezTo>
                <a:cubicBezTo>
                  <a:pt x="3381910" y="693604"/>
                  <a:pt x="3643045" y="685898"/>
                  <a:pt x="3986373" y="709015"/>
                </a:cubicBezTo>
              </a:path>
            </a:pathLst>
          </a:cu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0A0F481-7C11-A543-BB57-8EE8FF746E86}"/>
              </a:ext>
            </a:extLst>
          </p:cNvPr>
          <p:cNvSpPr/>
          <p:nvPr/>
        </p:nvSpPr>
        <p:spPr>
          <a:xfrm>
            <a:off x="3034833" y="2938141"/>
            <a:ext cx="434894" cy="903857"/>
          </a:xfrm>
          <a:custGeom>
            <a:avLst/>
            <a:gdLst>
              <a:gd name="connsiteX0" fmla="*/ 0 w 3986373"/>
              <a:gd name="connsiteY0" fmla="*/ 704199 h 714473"/>
              <a:gd name="connsiteX1" fmla="*/ 770562 w 3986373"/>
              <a:gd name="connsiteY1" fmla="*/ 663103 h 714473"/>
              <a:gd name="connsiteX2" fmla="*/ 1417834 w 3986373"/>
              <a:gd name="connsiteY2" fmla="*/ 457619 h 714473"/>
              <a:gd name="connsiteX3" fmla="*/ 1797978 w 3986373"/>
              <a:gd name="connsiteY3" fmla="*/ 98024 h 714473"/>
              <a:gd name="connsiteX4" fmla="*/ 2003461 w 3986373"/>
              <a:gd name="connsiteY4" fmla="*/ 5557 h 714473"/>
              <a:gd name="connsiteX5" fmla="*/ 2332234 w 3986373"/>
              <a:gd name="connsiteY5" fmla="*/ 221314 h 714473"/>
              <a:gd name="connsiteX6" fmla="*/ 2558265 w 3986373"/>
              <a:gd name="connsiteY6" fmla="*/ 437071 h 714473"/>
              <a:gd name="connsiteX7" fmla="*/ 3061699 w 3986373"/>
              <a:gd name="connsiteY7" fmla="*/ 622006 h 714473"/>
              <a:gd name="connsiteX8" fmla="*/ 3986373 w 3986373"/>
              <a:gd name="connsiteY8" fmla="*/ 714473 h 714473"/>
              <a:gd name="connsiteX0" fmla="*/ 0 w 3986373"/>
              <a:gd name="connsiteY0" fmla="*/ 704126 h 714400"/>
              <a:gd name="connsiteX1" fmla="*/ 770562 w 3986373"/>
              <a:gd name="connsiteY1" fmla="*/ 663030 h 714400"/>
              <a:gd name="connsiteX2" fmla="*/ 1417834 w 3986373"/>
              <a:gd name="connsiteY2" fmla="*/ 457546 h 714400"/>
              <a:gd name="connsiteX3" fmla="*/ 2003461 w 3986373"/>
              <a:gd name="connsiteY3" fmla="*/ 5484 h 714400"/>
              <a:gd name="connsiteX4" fmla="*/ 2332234 w 3986373"/>
              <a:gd name="connsiteY4" fmla="*/ 221241 h 714400"/>
              <a:gd name="connsiteX5" fmla="*/ 2558265 w 3986373"/>
              <a:gd name="connsiteY5" fmla="*/ 436998 h 714400"/>
              <a:gd name="connsiteX6" fmla="*/ 3061699 w 3986373"/>
              <a:gd name="connsiteY6" fmla="*/ 621933 h 714400"/>
              <a:gd name="connsiteX7" fmla="*/ 3986373 w 3986373"/>
              <a:gd name="connsiteY7" fmla="*/ 714400 h 714400"/>
              <a:gd name="connsiteX0" fmla="*/ 0 w 3986373"/>
              <a:gd name="connsiteY0" fmla="*/ 698669 h 708943"/>
              <a:gd name="connsiteX1" fmla="*/ 770562 w 3986373"/>
              <a:gd name="connsiteY1" fmla="*/ 657573 h 708943"/>
              <a:gd name="connsiteX2" fmla="*/ 1417834 w 3986373"/>
              <a:gd name="connsiteY2" fmla="*/ 452089 h 708943"/>
              <a:gd name="connsiteX3" fmla="*/ 2003461 w 3986373"/>
              <a:gd name="connsiteY3" fmla="*/ 27 h 708943"/>
              <a:gd name="connsiteX4" fmla="*/ 2558265 w 3986373"/>
              <a:gd name="connsiteY4" fmla="*/ 431541 h 708943"/>
              <a:gd name="connsiteX5" fmla="*/ 3061699 w 3986373"/>
              <a:gd name="connsiteY5" fmla="*/ 616476 h 708943"/>
              <a:gd name="connsiteX6" fmla="*/ 3986373 w 3986373"/>
              <a:gd name="connsiteY6" fmla="*/ 708943 h 708943"/>
              <a:gd name="connsiteX0" fmla="*/ 0 w 3986373"/>
              <a:gd name="connsiteY0" fmla="*/ 698669 h 708943"/>
              <a:gd name="connsiteX1" fmla="*/ 770562 w 3986373"/>
              <a:gd name="connsiteY1" fmla="*/ 657573 h 708943"/>
              <a:gd name="connsiteX2" fmla="*/ 1417834 w 3986373"/>
              <a:gd name="connsiteY2" fmla="*/ 452089 h 708943"/>
              <a:gd name="connsiteX3" fmla="*/ 2003461 w 3986373"/>
              <a:gd name="connsiteY3" fmla="*/ 27 h 708943"/>
              <a:gd name="connsiteX4" fmla="*/ 2558265 w 3986373"/>
              <a:gd name="connsiteY4" fmla="*/ 431541 h 708943"/>
              <a:gd name="connsiteX5" fmla="*/ 3143892 w 3986373"/>
              <a:gd name="connsiteY5" fmla="*/ 647298 h 708943"/>
              <a:gd name="connsiteX6" fmla="*/ 3986373 w 3986373"/>
              <a:gd name="connsiteY6" fmla="*/ 708943 h 708943"/>
              <a:gd name="connsiteX0" fmla="*/ 0 w 3986373"/>
              <a:gd name="connsiteY0" fmla="*/ 698741 h 709015"/>
              <a:gd name="connsiteX1" fmla="*/ 770562 w 3986373"/>
              <a:gd name="connsiteY1" fmla="*/ 657645 h 709015"/>
              <a:gd name="connsiteX2" fmla="*/ 1417834 w 3986373"/>
              <a:gd name="connsiteY2" fmla="*/ 452161 h 709015"/>
              <a:gd name="connsiteX3" fmla="*/ 2003461 w 3986373"/>
              <a:gd name="connsiteY3" fmla="*/ 99 h 709015"/>
              <a:gd name="connsiteX4" fmla="*/ 2558265 w 3986373"/>
              <a:gd name="connsiteY4" fmla="*/ 431613 h 709015"/>
              <a:gd name="connsiteX5" fmla="*/ 3143892 w 3986373"/>
              <a:gd name="connsiteY5" fmla="*/ 647370 h 709015"/>
              <a:gd name="connsiteX6" fmla="*/ 3986373 w 3986373"/>
              <a:gd name="connsiteY6" fmla="*/ 709015 h 70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6373" h="709015">
                <a:moveTo>
                  <a:pt x="0" y="698741"/>
                </a:moveTo>
                <a:cubicBezTo>
                  <a:pt x="267128" y="698741"/>
                  <a:pt x="534256" y="698742"/>
                  <a:pt x="770562" y="657645"/>
                </a:cubicBezTo>
                <a:cubicBezTo>
                  <a:pt x="1006868" y="616548"/>
                  <a:pt x="1212351" y="561752"/>
                  <a:pt x="1417834" y="452161"/>
                </a:cubicBezTo>
                <a:cubicBezTo>
                  <a:pt x="1623317" y="342570"/>
                  <a:pt x="1813389" y="-6750"/>
                  <a:pt x="2003461" y="99"/>
                </a:cubicBezTo>
                <a:cubicBezTo>
                  <a:pt x="2193533" y="6948"/>
                  <a:pt x="2368193" y="323735"/>
                  <a:pt x="2558265" y="431613"/>
                </a:cubicBezTo>
                <a:cubicBezTo>
                  <a:pt x="2748337" y="539491"/>
                  <a:pt x="2905874" y="601136"/>
                  <a:pt x="3143892" y="647370"/>
                </a:cubicBezTo>
                <a:cubicBezTo>
                  <a:pt x="3381910" y="693604"/>
                  <a:pt x="3643045" y="685898"/>
                  <a:pt x="3986373" y="709015"/>
                </a:cubicBezTo>
              </a:path>
            </a:pathLst>
          </a:cu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420E92-1891-B041-BBD5-6EC933EBCC30}"/>
              </a:ext>
            </a:extLst>
          </p:cNvPr>
          <p:cNvSpPr txBox="1"/>
          <p:nvPr/>
        </p:nvSpPr>
        <p:spPr>
          <a:xfrm>
            <a:off x="4849886" y="4312344"/>
            <a:ext cx="118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 long?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67A34C0-D15B-354B-81E6-F29AB38E4777}"/>
              </a:ext>
            </a:extLst>
          </p:cNvPr>
          <p:cNvGrpSpPr/>
          <p:nvPr/>
        </p:nvGrpSpPr>
        <p:grpSpPr>
          <a:xfrm>
            <a:off x="4677674" y="1417638"/>
            <a:ext cx="539327" cy="2771452"/>
            <a:chOff x="5213510" y="1502462"/>
            <a:chExt cx="539327" cy="2771452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6" name="Delay 15">
              <a:extLst>
                <a:ext uri="{FF2B5EF4-FFF2-40B4-BE49-F238E27FC236}">
                  <a16:creationId xmlns:a16="http://schemas.microsoft.com/office/drawing/2014/main" id="{1ED1CA63-CE59-CB41-AEB0-5CD53184BDE1}"/>
                </a:ext>
              </a:extLst>
            </p:cNvPr>
            <p:cNvSpPr/>
            <p:nvPr/>
          </p:nvSpPr>
          <p:spPr>
            <a:xfrm rot="16200000">
              <a:off x="4789668" y="1926305"/>
              <a:ext cx="1387011" cy="539326"/>
            </a:xfrm>
            <a:prstGeom prst="flowChartDelay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elay 16">
              <a:extLst>
                <a:ext uri="{FF2B5EF4-FFF2-40B4-BE49-F238E27FC236}">
                  <a16:creationId xmlns:a16="http://schemas.microsoft.com/office/drawing/2014/main" id="{7D4082E5-A026-5A4C-8228-DA7F2FD6CD15}"/>
                </a:ext>
              </a:extLst>
            </p:cNvPr>
            <p:cNvSpPr/>
            <p:nvPr/>
          </p:nvSpPr>
          <p:spPr>
            <a:xfrm rot="5400000">
              <a:off x="4789667" y="3310746"/>
              <a:ext cx="1387011" cy="539326"/>
            </a:xfrm>
            <a:prstGeom prst="flowChartDelay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16EC52-ABCC-D74A-AA6D-C3382772D8D3}"/>
              </a:ext>
            </a:extLst>
          </p:cNvPr>
          <p:cNvGrpSpPr/>
          <p:nvPr/>
        </p:nvGrpSpPr>
        <p:grpSpPr>
          <a:xfrm>
            <a:off x="4719998" y="1484847"/>
            <a:ext cx="456681" cy="2639164"/>
            <a:chOff x="5213510" y="1502462"/>
            <a:chExt cx="539327" cy="2771452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2" name="Delay 21">
              <a:extLst>
                <a:ext uri="{FF2B5EF4-FFF2-40B4-BE49-F238E27FC236}">
                  <a16:creationId xmlns:a16="http://schemas.microsoft.com/office/drawing/2014/main" id="{4FA91E70-7920-9642-99DD-8A3F2DDF0F72}"/>
                </a:ext>
              </a:extLst>
            </p:cNvPr>
            <p:cNvSpPr/>
            <p:nvPr/>
          </p:nvSpPr>
          <p:spPr>
            <a:xfrm rot="16200000">
              <a:off x="4789668" y="1926305"/>
              <a:ext cx="1387011" cy="539326"/>
            </a:xfrm>
            <a:prstGeom prst="flowChartDelay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Delay 22">
              <a:extLst>
                <a:ext uri="{FF2B5EF4-FFF2-40B4-BE49-F238E27FC236}">
                  <a16:creationId xmlns:a16="http://schemas.microsoft.com/office/drawing/2014/main" id="{462F2A11-6A49-5E41-BF85-65AEACFA10EF}"/>
                </a:ext>
              </a:extLst>
            </p:cNvPr>
            <p:cNvSpPr/>
            <p:nvPr/>
          </p:nvSpPr>
          <p:spPr>
            <a:xfrm rot="5400000">
              <a:off x="4789667" y="3310746"/>
              <a:ext cx="1387011" cy="539326"/>
            </a:xfrm>
            <a:prstGeom prst="flowChartDelay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D4B9FF3-B75E-0E4D-81F7-F0386CF9FA73}"/>
              </a:ext>
            </a:extLst>
          </p:cNvPr>
          <p:cNvGrpSpPr/>
          <p:nvPr/>
        </p:nvGrpSpPr>
        <p:grpSpPr>
          <a:xfrm>
            <a:off x="4763799" y="1536289"/>
            <a:ext cx="372327" cy="2535130"/>
            <a:chOff x="5213510" y="1502462"/>
            <a:chExt cx="539327" cy="2771452"/>
          </a:xfrm>
          <a:solidFill>
            <a:schemeClr val="accent3">
              <a:lumMod val="75000"/>
            </a:schemeClr>
          </a:solidFill>
        </p:grpSpPr>
        <p:sp>
          <p:nvSpPr>
            <p:cNvPr id="25" name="Delay 24">
              <a:extLst>
                <a:ext uri="{FF2B5EF4-FFF2-40B4-BE49-F238E27FC236}">
                  <a16:creationId xmlns:a16="http://schemas.microsoft.com/office/drawing/2014/main" id="{BEF4B126-AC51-6E42-8823-5D9927EF7CF5}"/>
                </a:ext>
              </a:extLst>
            </p:cNvPr>
            <p:cNvSpPr/>
            <p:nvPr/>
          </p:nvSpPr>
          <p:spPr>
            <a:xfrm rot="16200000">
              <a:off x="4789668" y="1926305"/>
              <a:ext cx="1387011" cy="539326"/>
            </a:xfrm>
            <a:prstGeom prst="flowChartDelay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elay 25">
              <a:extLst>
                <a:ext uri="{FF2B5EF4-FFF2-40B4-BE49-F238E27FC236}">
                  <a16:creationId xmlns:a16="http://schemas.microsoft.com/office/drawing/2014/main" id="{4C0C8C44-E23A-454C-B808-D58A7187B030}"/>
                </a:ext>
              </a:extLst>
            </p:cNvPr>
            <p:cNvSpPr/>
            <p:nvPr/>
          </p:nvSpPr>
          <p:spPr>
            <a:xfrm rot="5400000">
              <a:off x="4789667" y="3310746"/>
              <a:ext cx="1387011" cy="539326"/>
            </a:xfrm>
            <a:prstGeom prst="flowChartDelay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9DB9687C-8508-B340-A45C-25D44F773283}"/>
              </a:ext>
            </a:extLst>
          </p:cNvPr>
          <p:cNvSpPr/>
          <p:nvPr/>
        </p:nvSpPr>
        <p:spPr>
          <a:xfrm>
            <a:off x="5642380" y="2536948"/>
            <a:ext cx="526963" cy="84075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791DC91-BFFD-C840-9918-875E181728B9}"/>
              </a:ext>
            </a:extLst>
          </p:cNvPr>
          <p:cNvSpPr/>
          <p:nvPr/>
        </p:nvSpPr>
        <p:spPr>
          <a:xfrm>
            <a:off x="5671040" y="2571980"/>
            <a:ext cx="470045" cy="77014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5D1AE64-D3B6-3E42-9C60-8C310C8D9718}"/>
              </a:ext>
            </a:extLst>
          </p:cNvPr>
          <p:cNvSpPr/>
          <p:nvPr/>
        </p:nvSpPr>
        <p:spPr>
          <a:xfrm>
            <a:off x="5693641" y="2609340"/>
            <a:ext cx="424440" cy="69542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9A4906A-12E2-DF4C-8A19-D17989936B1C}"/>
              </a:ext>
            </a:extLst>
          </p:cNvPr>
          <p:cNvGrpSpPr/>
          <p:nvPr/>
        </p:nvGrpSpPr>
        <p:grpSpPr>
          <a:xfrm>
            <a:off x="6962802" y="1536290"/>
            <a:ext cx="1416863" cy="3145386"/>
            <a:chOff x="6826167" y="1536290"/>
            <a:chExt cx="1416863" cy="31453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8D9B91-D1CC-9845-80CA-078659B65AF3}"/>
                </a:ext>
              </a:extLst>
            </p:cNvPr>
            <p:cNvSpPr txBox="1"/>
            <p:nvPr/>
          </p:nvSpPr>
          <p:spPr>
            <a:xfrm>
              <a:off x="6826167" y="4312344"/>
              <a:ext cx="14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What shape?</a:t>
              </a:r>
            </a:p>
          </p:txBody>
        </p:sp>
        <p:sp>
          <p:nvSpPr>
            <p:cNvPr id="42" name="Delay 41">
              <a:extLst>
                <a:ext uri="{FF2B5EF4-FFF2-40B4-BE49-F238E27FC236}">
                  <a16:creationId xmlns:a16="http://schemas.microsoft.com/office/drawing/2014/main" id="{19863992-AA7D-144D-934C-1EE071ECEDE3}"/>
                </a:ext>
              </a:extLst>
            </p:cNvPr>
            <p:cNvSpPr/>
            <p:nvPr/>
          </p:nvSpPr>
          <p:spPr>
            <a:xfrm rot="14293249">
              <a:off x="7417188" y="2124745"/>
              <a:ext cx="1268740" cy="372326"/>
            </a:xfrm>
            <a:prstGeom prst="flowChartDelay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Delay 42">
              <a:extLst>
                <a:ext uri="{FF2B5EF4-FFF2-40B4-BE49-F238E27FC236}">
                  <a16:creationId xmlns:a16="http://schemas.microsoft.com/office/drawing/2014/main" id="{28E1E0B6-4142-5E40-B64C-0313BF6CE810}"/>
                </a:ext>
              </a:extLst>
            </p:cNvPr>
            <p:cNvSpPr/>
            <p:nvPr/>
          </p:nvSpPr>
          <p:spPr>
            <a:xfrm rot="7279462">
              <a:off x="7417279" y="3017150"/>
              <a:ext cx="1268740" cy="372326"/>
            </a:xfrm>
            <a:prstGeom prst="flowChartDelay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D0A98C3-F553-0C40-AE20-3F7668D3B582}"/>
                </a:ext>
              </a:extLst>
            </p:cNvPr>
            <p:cNvGrpSpPr/>
            <p:nvPr/>
          </p:nvGrpSpPr>
          <p:grpSpPr>
            <a:xfrm>
              <a:off x="6844912" y="1536290"/>
              <a:ext cx="372327" cy="2535130"/>
              <a:chOff x="5213510" y="1502462"/>
              <a:chExt cx="539327" cy="2771452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47" name="Delay 46">
                <a:extLst>
                  <a:ext uri="{FF2B5EF4-FFF2-40B4-BE49-F238E27FC236}">
                    <a16:creationId xmlns:a16="http://schemas.microsoft.com/office/drawing/2014/main" id="{59BAEA81-DF3C-1541-90A6-BF66B5BC54F5}"/>
                  </a:ext>
                </a:extLst>
              </p:cNvPr>
              <p:cNvSpPr/>
              <p:nvPr/>
            </p:nvSpPr>
            <p:spPr>
              <a:xfrm rot="16200000">
                <a:off x="4789668" y="1926305"/>
                <a:ext cx="1387011" cy="539326"/>
              </a:xfrm>
              <a:prstGeom prst="flowChartDelay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Delay 47">
                <a:extLst>
                  <a:ext uri="{FF2B5EF4-FFF2-40B4-BE49-F238E27FC236}">
                    <a16:creationId xmlns:a16="http://schemas.microsoft.com/office/drawing/2014/main" id="{654DA3F1-5A1A-ED41-B2A8-82F818B243E7}"/>
                  </a:ext>
                </a:extLst>
              </p:cNvPr>
              <p:cNvSpPr/>
              <p:nvPr/>
            </p:nvSpPr>
            <p:spPr>
              <a:xfrm rot="5400000">
                <a:off x="4789667" y="3310746"/>
                <a:ext cx="1387011" cy="539326"/>
              </a:xfrm>
              <a:prstGeom prst="flowChartDelay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5D1FF1E-8DD8-0C44-822F-577F95DDBDD4}"/>
              </a:ext>
            </a:extLst>
          </p:cNvPr>
          <p:cNvSpPr txBox="1"/>
          <p:nvPr/>
        </p:nvSpPr>
        <p:spPr>
          <a:xfrm>
            <a:off x="53687" y="4635232"/>
            <a:ext cx="2195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Blocked or unblocked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DCB71D-5908-5C48-8C8A-36C34561A682}"/>
              </a:ext>
            </a:extLst>
          </p:cNvPr>
          <p:cNvSpPr txBox="1"/>
          <p:nvPr/>
        </p:nvSpPr>
        <p:spPr>
          <a:xfrm>
            <a:off x="559700" y="4874482"/>
            <a:ext cx="5392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Type of gravity waves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Pattern and intensity of terrain induced vertical velocity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Location of hydrometeor fallout relative to crest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ABB6EC-0015-6C48-9B88-8153AF1CF1E6}"/>
              </a:ext>
            </a:extLst>
          </p:cNvPr>
          <p:cNvSpPr txBox="1"/>
          <p:nvPr/>
        </p:nvSpPr>
        <p:spPr>
          <a:xfrm>
            <a:off x="4350006" y="5798401"/>
            <a:ext cx="2180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Flow along or around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501F15-4455-7E40-8CD0-C342660459F3}"/>
              </a:ext>
            </a:extLst>
          </p:cNvPr>
          <p:cNvSpPr txBox="1"/>
          <p:nvPr/>
        </p:nvSpPr>
        <p:spPr>
          <a:xfrm>
            <a:off x="6127453" y="6096749"/>
            <a:ext cx="3087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Pattern of terrain-induced flow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and vertical velocity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804686F-D153-4E43-ACF5-F3E3BBE27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4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webextensions/webextension1.xml><?xml version="1.0" encoding="utf-8"?>
<we:webextension xmlns:we="http://schemas.microsoft.com/office/webextensions/webextension/2010/11" id="{BA88C227-DA25-B44F-AB05-756D2832C3AA}">
  <we:reference id="wa104221182" version="3.3.0.0" store="en-US" storeType="OMEX"/>
  <we:alternateReferences>
    <we:reference id="wa104221182" version="3.3.0.0" store="wa104221182" storeType="OMEX"/>
  </we:alternateReferences>
  <we:properties>
    <we:property name="autoplay" value="0"/>
    <we:property name="endtime" value="0"/>
    <we:property name="slideId" value="733"/>
    <we:property name="starttime" value="0"/>
    <we:property name="vid" value="&quot;https://youtu.be/2w3xIVaNxKw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{BDE8AA51-C178-9B48-A76C-CE7DF00D3937}tf10001073</Template>
  <TotalTime>4804</TotalTime>
  <Words>2929</Words>
  <Application>Microsoft Macintosh PowerPoint</Application>
  <PresentationFormat>On-screen Show (4:3)</PresentationFormat>
  <Paragraphs>500</Paragraphs>
  <Slides>71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Arial</vt:lpstr>
      <vt:lpstr>Calibri</vt:lpstr>
      <vt:lpstr>Symbol</vt:lpstr>
      <vt:lpstr>Times New Roman</vt:lpstr>
      <vt:lpstr>Black</vt:lpstr>
      <vt:lpstr>Chart</vt:lpstr>
      <vt:lpstr>Orographic Precipitation VU2: Course Number 707813</vt:lpstr>
      <vt:lpstr>Learning Objectives</vt:lpstr>
      <vt:lpstr>Useful Papers</vt:lpstr>
      <vt:lpstr>PowerPoint Presentation</vt:lpstr>
      <vt:lpstr>Key Factors</vt:lpstr>
      <vt:lpstr>Key Factors</vt:lpstr>
      <vt:lpstr>Synoptic Setting</vt:lpstr>
      <vt:lpstr>Size and Shape of the Topography</vt:lpstr>
      <vt:lpstr>Size and Shape of the Topography</vt:lpstr>
      <vt:lpstr>Microphysical Process and Time Scales</vt:lpstr>
      <vt:lpstr>Dynamics of the Terrain-Induced Flow</vt:lpstr>
      <vt:lpstr>Dynamics of the Terrain-Induced Flow</vt:lpstr>
      <vt:lpstr>Dynamics of the Terrain-Induced Flow</vt:lpstr>
      <vt:lpstr>Dynamics of the Terrain-Induced Flow</vt:lpstr>
      <vt:lpstr>Thermodynamics of Orographically Lifted Air</vt:lpstr>
      <vt:lpstr>Thermodynamics of Orographically Lifted Air</vt:lpstr>
      <vt:lpstr>Thermodynamics of Orographically Lifted Air</vt:lpstr>
      <vt:lpstr>Dynamics of the Terrain-Induced Flow Implications of flow over vs. flow around</vt:lpstr>
      <vt:lpstr>Importance of Terrain-Induced Flow</vt:lpstr>
      <vt:lpstr>Flow Over vs. Flow Around</vt:lpstr>
      <vt:lpstr>Flow Over vs. Flow Around</vt:lpstr>
      <vt:lpstr>Flow Over vs. Flow Around</vt:lpstr>
      <vt:lpstr>Blocking: Wasatch Range</vt:lpstr>
      <vt:lpstr>Blocking: Wasatch Range</vt:lpstr>
      <vt:lpstr>Blocking: Wasatch Range</vt:lpstr>
      <vt:lpstr>Discussion</vt:lpstr>
      <vt:lpstr>Northwesterly Flow Impinging on Alps</vt:lpstr>
      <vt:lpstr>Southwesterly Flow Impinging on Alps</vt:lpstr>
      <vt:lpstr>Blocking: Northern Stau</vt:lpstr>
      <vt:lpstr>Hybrid: 1994 Piedmont Flood</vt:lpstr>
      <vt:lpstr>Hybrid: 1994 Piedmont Flood</vt:lpstr>
      <vt:lpstr>Other Flow Around Effects</vt:lpstr>
      <vt:lpstr>Additional Physical Mechanisms</vt:lpstr>
      <vt:lpstr>Additional Physical Mechanisms</vt:lpstr>
      <vt:lpstr>Seeder Feeder</vt:lpstr>
      <vt:lpstr>Sub-Cloud Effects</vt:lpstr>
      <vt:lpstr>Sub-Cloud Effects</vt:lpstr>
      <vt:lpstr>Sub-Cloud Effects</vt:lpstr>
      <vt:lpstr>Moist Orographic Convection</vt:lpstr>
      <vt:lpstr>Key Ingredients</vt:lpstr>
      <vt:lpstr>Parcel Theory</vt:lpstr>
      <vt:lpstr>Potential Instability</vt:lpstr>
      <vt:lpstr>Moist Orographic Convection</vt:lpstr>
      <vt:lpstr>Mechanical Trigger Mechanisms</vt:lpstr>
      <vt:lpstr>Thermal Trigger Mechanisms</vt:lpstr>
      <vt:lpstr>Hybrids and Feedbacks</vt:lpstr>
      <vt:lpstr>Mechanically Forced</vt:lpstr>
      <vt:lpstr>Thermally Forced</vt:lpstr>
      <vt:lpstr>Potential Instability Release</vt:lpstr>
      <vt:lpstr>Impacts on Precipitation</vt:lpstr>
      <vt:lpstr>Discussion</vt:lpstr>
      <vt:lpstr>Orographic Ratio</vt:lpstr>
      <vt:lpstr>Orographic Ratio</vt:lpstr>
      <vt:lpstr>Orographic Ratio</vt:lpstr>
      <vt:lpstr>Unblocked Precip Rates</vt:lpstr>
      <vt:lpstr>Unblocked Precip Rates</vt:lpstr>
      <vt:lpstr>Importance of Synoptic Forcing</vt:lpstr>
      <vt:lpstr>Importance of Synoptic Forcing</vt:lpstr>
      <vt:lpstr>Wide vs. Narrow Barriers</vt:lpstr>
      <vt:lpstr>Sub-Regional Terrain Effects</vt:lpstr>
      <vt:lpstr>Wide and Sub-Regional Effects in Alps</vt:lpstr>
      <vt:lpstr>Terrain Shape</vt:lpstr>
      <vt:lpstr>Snowfall (cm)</vt:lpstr>
      <vt:lpstr>Discussion</vt:lpstr>
      <vt:lpstr>Seasonality</vt:lpstr>
      <vt:lpstr>Seasonality</vt:lpstr>
      <vt:lpstr>Seasonality</vt:lpstr>
      <vt:lpstr>Seasonality</vt:lpstr>
      <vt:lpstr>The End…</vt:lpstr>
      <vt:lpstr>References</vt:lpstr>
      <vt:lpstr>References</vt:lpstr>
    </vt:vector>
  </TitlesOfParts>
  <Manager/>
  <Company>University of Utah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 6250: Mountain Meteorology Course Overview</dc:title>
  <dc:subject/>
  <dc:creator>Jim Steenburgh</dc:creator>
  <cp:keywords/>
  <dc:description/>
  <cp:lastModifiedBy>Jim Steenburgh</cp:lastModifiedBy>
  <cp:revision>224</cp:revision>
  <cp:lastPrinted>2019-03-11T16:40:44Z</cp:lastPrinted>
  <dcterms:created xsi:type="dcterms:W3CDTF">2015-08-17T15:04:53Z</dcterms:created>
  <dcterms:modified xsi:type="dcterms:W3CDTF">2019-05-21T07:08:01Z</dcterms:modified>
  <cp:category/>
</cp:coreProperties>
</file>