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743" r:id="rId4"/>
    <p:sldId id="744" r:id="rId5"/>
    <p:sldId id="746" r:id="rId6"/>
    <p:sldId id="747" r:id="rId7"/>
    <p:sldId id="750" r:id="rId8"/>
    <p:sldId id="751" r:id="rId9"/>
    <p:sldId id="749" r:id="rId10"/>
    <p:sldId id="753" r:id="rId11"/>
    <p:sldId id="754" r:id="rId12"/>
    <p:sldId id="755" r:id="rId13"/>
    <p:sldId id="752" r:id="rId14"/>
    <p:sldId id="756" r:id="rId15"/>
  </p:sldIdLst>
  <p:sldSz cx="12192000" cy="6858000"/>
  <p:notesSz cx="6858000" cy="9144000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143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2286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3429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4572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5715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6858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8001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9144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7"/>
    <p:restoredTop sz="92740"/>
  </p:normalViewPr>
  <p:slideViewPr>
    <p:cSldViewPr snapToGrid="0" snapToObjects="1">
      <p:cViewPr varScale="1">
        <p:scale>
          <a:sx n="113" d="100"/>
          <a:sy n="113" d="100"/>
        </p:scale>
        <p:origin x="1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1pPr>
    <a:lvl2pPr indent="1143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2pPr>
    <a:lvl3pPr indent="2286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3pPr>
    <a:lvl4pPr indent="3429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4pPr>
    <a:lvl5pPr indent="4572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5pPr>
    <a:lvl6pPr indent="5715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6pPr>
    <a:lvl7pPr indent="6858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7pPr>
    <a:lvl8pPr indent="8001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8pPr>
    <a:lvl9pPr indent="9144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168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192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845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210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3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212850" y="111760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2850" y="350520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den-Lassonde-13.jpeg"/>
          <p:cNvSpPr>
            <a:spLocks noGrp="1"/>
          </p:cNvSpPr>
          <p:nvPr>
            <p:ph type="pic" idx="13"/>
          </p:nvPr>
        </p:nvSpPr>
        <p:spPr>
          <a:xfrm>
            <a:off x="570567" y="-2893"/>
            <a:ext cx="11621433" cy="6863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umn Aerials-22.jpeg"/>
          <p:cNvSpPr>
            <a:spLocks noGrp="1"/>
          </p:cNvSpPr>
          <p:nvPr>
            <p:ph type="pic" sz="quarter" idx="13"/>
          </p:nvPr>
        </p:nvSpPr>
        <p:spPr>
          <a:xfrm>
            <a:off x="8197850" y="3270250"/>
            <a:ext cx="3702051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0" name="_DSC3450.jpeg"/>
          <p:cNvSpPr>
            <a:spLocks noGrp="1"/>
          </p:cNvSpPr>
          <p:nvPr>
            <p:ph type="pic" sz="quarter" idx="14"/>
          </p:nvPr>
        </p:nvSpPr>
        <p:spPr>
          <a:xfrm>
            <a:off x="8197850" y="311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HOTU Emalee Egelund-7.jpeg"/>
          <p:cNvSpPr>
            <a:spLocks noGrp="1"/>
          </p:cNvSpPr>
          <p:nvPr>
            <p:ph type="pic" idx="15"/>
          </p:nvPr>
        </p:nvSpPr>
        <p:spPr>
          <a:xfrm>
            <a:off x="920750" y="311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rocker Science Students-131.jpeg"/>
          <p:cNvSpPr>
            <a:spLocks noGrp="1"/>
          </p:cNvSpPr>
          <p:nvPr>
            <p:ph type="pic" idx="13"/>
          </p:nvPr>
        </p:nvSpPr>
        <p:spPr>
          <a:xfrm>
            <a:off x="1874134" y="336550"/>
            <a:ext cx="9067801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571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5724525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114935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1155700" y="177800"/>
            <a:ext cx="105029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xfrm>
            <a:off x="1250950" y="1574800"/>
            <a:ext cx="10502900" cy="4648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den-Lassonde-13.jpeg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1066800" y="177800"/>
            <a:ext cx="105029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731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5113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5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5113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1A366F-766F-3F4F-A84B-33F525F0A1CA}"/>
              </a:ext>
            </a:extLst>
          </p:cNvPr>
          <p:cNvSpPr/>
          <p:nvPr userDrawn="1"/>
        </p:nvSpPr>
        <p:spPr>
          <a:xfrm>
            <a:off x="571500" y="3305890"/>
            <a:ext cx="11620500" cy="246221"/>
          </a:xfrm>
          <a:prstGeom prst="rect">
            <a:avLst/>
          </a:prstGeom>
          <a:solidFill>
            <a:srgbClr val="DBE1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8975" y="6540500"/>
            <a:ext cx="267702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4444A1-931A-28AB-8C6D-4E77A0A14628}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2" name="18-0742 Ruth Presentation.jpg" descr="18-0742 Ruth Presentation.jpg"/>
            <p:cNvPicPr>
              <a:picLocks noChangeAspect="1"/>
            </p:cNvPicPr>
            <p:nvPr userDrawn="1"/>
          </p:nvPicPr>
          <p:blipFill rotWithShape="1">
            <a:blip r:embed="rId11"/>
            <a:srcRect r="95312"/>
            <a:stretch/>
          </p:blipFill>
          <p:spPr>
            <a:xfrm>
              <a:off x="0" y="0"/>
              <a:ext cx="571498" cy="6858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18-0742 Ruth Presentation.jpg" descr="18-0742 Ruth Presentation.jpg">
              <a:extLst>
                <a:ext uri="{FF2B5EF4-FFF2-40B4-BE49-F238E27FC236}">
                  <a16:creationId xmlns:a16="http://schemas.microsoft.com/office/drawing/2014/main" id="{6E626FA4-A9B7-062A-7E7D-B0FA51322C7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4583" r="8318" b="8618"/>
            <a:stretch/>
          </p:blipFill>
          <p:spPr>
            <a:xfrm>
              <a:off x="571499" y="-1"/>
              <a:ext cx="11620501" cy="6858001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im.steenburgh@utah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kiing down a snowy hill&#10;&#10;Description automatically generated">
            <a:extLst>
              <a:ext uri="{FF2B5EF4-FFF2-40B4-BE49-F238E27FC236}">
                <a16:creationId xmlns:a16="http://schemas.microsoft.com/office/drawing/2014/main" id="{67DBF059-ADCB-D0C5-B07B-0C99A088C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2"/>
          <a:stretch/>
        </p:blipFill>
        <p:spPr>
          <a:xfrm>
            <a:off x="570567" y="-2893"/>
            <a:ext cx="11621433" cy="6863758"/>
          </a:xfrm>
          <a:prstGeom prst="rect">
            <a:avLst/>
          </a:prstGeom>
          <a:noFill/>
        </p:spPr>
      </p:pic>
      <p:sp>
        <p:nvSpPr>
          <p:cNvPr id="16" name="Google Shape;135;p23">
            <a:extLst>
              <a:ext uri="{FF2B5EF4-FFF2-40B4-BE49-F238E27FC236}">
                <a16:creationId xmlns:a16="http://schemas.microsoft.com/office/drawing/2014/main" id="{793B41F8-BBF6-964F-BE4D-CF806E47B0C0}"/>
              </a:ext>
            </a:extLst>
          </p:cNvPr>
          <p:cNvSpPr txBox="1"/>
          <p:nvPr/>
        </p:nvSpPr>
        <p:spPr>
          <a:xfrm>
            <a:off x="795702" y="446714"/>
            <a:ext cx="10160165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" sz="4400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Predicting Snow-to-Liquid Ratio over the Mountain West </a:t>
            </a:r>
            <a:endParaRPr sz="4400" dirty="0">
              <a:solidFill>
                <a:schemeClr val="tx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7" name="Google Shape;136;p23">
            <a:extLst>
              <a:ext uri="{FF2B5EF4-FFF2-40B4-BE49-F238E27FC236}">
                <a16:creationId xmlns:a16="http://schemas.microsoft.com/office/drawing/2014/main" id="{83697E17-2955-A2BF-3B93-898B0DC62156}"/>
              </a:ext>
            </a:extLst>
          </p:cNvPr>
          <p:cNvSpPr txBox="1"/>
          <p:nvPr/>
        </p:nvSpPr>
        <p:spPr>
          <a:xfrm>
            <a:off x="795701" y="1855250"/>
            <a:ext cx="711216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" sz="2000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Jim Steenburgh, Peter </a:t>
            </a:r>
            <a:r>
              <a:rPr lang="en" sz="2000" dirty="0" err="1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Veals</a:t>
            </a:r>
            <a:r>
              <a:rPr lang="en" sz="2000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Michael Pletcher</a:t>
            </a:r>
            <a:endParaRPr sz="2000" dirty="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" name="Google Shape;137;p23">
            <a:extLst>
              <a:ext uri="{FF2B5EF4-FFF2-40B4-BE49-F238E27FC236}">
                <a16:creationId xmlns:a16="http://schemas.microsoft.com/office/drawing/2014/main" id="{78868C7C-1B35-8B7A-A6C7-DD3DA5066A2B}"/>
              </a:ext>
            </a:extLst>
          </p:cNvPr>
          <p:cNvSpPr txBox="1"/>
          <p:nvPr/>
        </p:nvSpPr>
        <p:spPr>
          <a:xfrm>
            <a:off x="795702" y="2383743"/>
            <a:ext cx="4751600" cy="4289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l"/>
            <a:r>
              <a:rPr lang="en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Department of Atmospheric Sciences</a:t>
            </a:r>
          </a:p>
          <a:p>
            <a:pPr algn="l"/>
            <a:r>
              <a:rPr lang="en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University of Utah</a:t>
            </a:r>
          </a:p>
          <a:p>
            <a:pPr algn="l"/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jim.steenburgh@utah.edu</a:t>
            </a:r>
            <a:endParaRPr lang="en-US" sz="1467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/>
            <a:endParaRPr lang="en-US" sz="1467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/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Special Thanks</a:t>
            </a:r>
          </a:p>
          <a:p>
            <a:pPr algn="l"/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Andrew Schwartz</a:t>
            </a:r>
          </a:p>
          <a:p>
            <a:pPr algn="l"/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Central Sierra Snow Lab</a:t>
            </a:r>
          </a:p>
          <a:p>
            <a:pPr algn="l"/>
            <a:endParaRPr lang="en-US" sz="1467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/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Mike </a:t>
            </a:r>
            <a:r>
              <a:rPr lang="en-US" sz="1467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Wessler</a:t>
            </a:r>
            <a:endParaRPr lang="en-US" sz="1467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/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NOAA/NWS</a:t>
            </a:r>
          </a:p>
          <a:p>
            <a:pPr algn="l"/>
            <a:endParaRPr lang="en-US" sz="1467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/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Trevor Alcott</a:t>
            </a:r>
          </a:p>
          <a:p>
            <a:pPr algn="l"/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NOAA/ESRL</a:t>
            </a:r>
          </a:p>
          <a:p>
            <a:pPr algn="l"/>
            <a:endParaRPr lang="en-US" sz="1467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/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Kirstin </a:t>
            </a:r>
            <a:r>
              <a:rPr lang="en-US" sz="1467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Harnos</a:t>
            </a:r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, Jimmy Correia, Massey Bartolini</a:t>
            </a:r>
          </a:p>
          <a:p>
            <a:pPr algn="l"/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WPC</a:t>
            </a:r>
          </a:p>
          <a:p>
            <a:pPr algn="l"/>
            <a:endParaRPr lang="en-US" sz="1467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/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Randy Chase, </a:t>
            </a:r>
            <a:r>
              <a:rPr lang="en-US" sz="1467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CoCoRAHS</a:t>
            </a:r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Team</a:t>
            </a:r>
          </a:p>
          <a:p>
            <a:pPr algn="l"/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Colorado State University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97FEC8-4130-C408-47E1-A162C9516975}"/>
              </a:ext>
            </a:extLst>
          </p:cNvPr>
          <p:cNvSpPr txBox="1"/>
          <p:nvPr/>
        </p:nvSpPr>
        <p:spPr>
          <a:xfrm>
            <a:off x="10423567" y="6581001"/>
            <a:ext cx="1768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</a:rPr>
              <a:t>Photo: Jim Steenburgh</a:t>
            </a:r>
          </a:p>
        </p:txBody>
      </p:sp>
      <p:sp>
        <p:nvSpPr>
          <p:cNvPr id="2" name="Google Shape;137;p23">
            <a:extLst>
              <a:ext uri="{FF2B5EF4-FFF2-40B4-BE49-F238E27FC236}">
                <a16:creationId xmlns:a16="http://schemas.microsoft.com/office/drawing/2014/main" id="{3559B667-36BD-6B4D-2F26-7E440192EA93}"/>
              </a:ext>
            </a:extLst>
          </p:cNvPr>
          <p:cNvSpPr txBox="1"/>
          <p:nvPr/>
        </p:nvSpPr>
        <p:spPr>
          <a:xfrm>
            <a:off x="8047767" y="6352369"/>
            <a:ext cx="4751600" cy="22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l"/>
            <a:r>
              <a:rPr lang="en-US" sz="146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Funding: NOAA Weather Program Office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DF854-D31C-44A5-D163-1FDDCB2B9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Caveats and Limitations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28ECE-1B76-346C-7A5B-BB089B10C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Testing and Training focuses on high-elevation sites</a:t>
            </a:r>
          </a:p>
          <a:p>
            <a:pPr lvl="2"/>
            <a:r>
              <a:rPr lang="en-US" dirty="0"/>
              <a:t>Reduces importance of p-type or on-the-ground melting considerations that might be occur more frequently during lower-elevation events</a:t>
            </a:r>
          </a:p>
          <a:p>
            <a:r>
              <a:rPr lang="en-US" dirty="0"/>
              <a:t>Snowfall forecasts also a function of QPF</a:t>
            </a:r>
          </a:p>
          <a:p>
            <a:pPr lvl="2"/>
            <a:r>
              <a:rPr lang="en-US" dirty="0"/>
              <a:t>See Pletcher et al. (2024, WAF) for how a bad SLR plus a bad QPF can sometimes give you a good QSF.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80275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7CE1-E77B-7813-7E6A-483B693B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38E07-6296-43DE-C3A5-A21DEE73DF9C}"/>
              </a:ext>
            </a:extLst>
          </p:cNvPr>
          <p:cNvSpPr txBox="1"/>
          <p:nvPr/>
        </p:nvSpPr>
        <p:spPr>
          <a:xfrm>
            <a:off x="8659680" y="2599442"/>
            <a:ext cx="339997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cs typeface="+mn-cs"/>
              </a:rPr>
              <a:t>“Select” </a:t>
            </a:r>
            <a:r>
              <a:rPr kumimoji="0" lang="en-US" sz="2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+mn-cs"/>
                <a:sym typeface="Helvetica Neue"/>
              </a:rPr>
              <a:t>CoCoRAHS</a:t>
            </a:r>
            <a:endParaRPr lang="en-US" sz="2000" dirty="0">
              <a:cs typeface="+mn-cs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+mn-cs"/>
                <a:sym typeface="Helvetica Neue"/>
              </a:rPr>
              <a:t>Daily </a:t>
            </a:r>
            <a:r>
              <a:rPr kumimoji="0" lang="en-US" sz="2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+mn-cs"/>
                <a:sym typeface="Helvetica Neue"/>
              </a:rPr>
              <a:t>Obs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+mn-cs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cs typeface="+mn-cs"/>
              </a:rPr>
              <a:t>2004–2023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>
              <a:cs typeface="+mn-cs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cs typeface="+mn-cs"/>
              </a:rPr>
              <a:t>Regional and CONUS-wide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cs typeface="+mn-cs"/>
              </a:rPr>
              <a:t>training</a:t>
            </a:r>
            <a:endParaRPr lang="en-US" sz="2000" dirty="0">
              <a:latin typeface="Gill Sans MT" panose="020B0502020104020203" pitchFamily="34" charset="77"/>
              <a:ea typeface="Helvetica Neue"/>
              <a:cs typeface="+mn-cs"/>
            </a:endParaRPr>
          </a:p>
        </p:txBody>
      </p:sp>
      <p:pic>
        <p:nvPicPr>
          <p:cNvPr id="4" name="Picture 3" descr="A map of the united states with a number of records&#10;&#10;Description automatically generated">
            <a:extLst>
              <a:ext uri="{FF2B5EF4-FFF2-40B4-BE49-F238E27FC236}">
                <a16:creationId xmlns:a16="http://schemas.microsoft.com/office/drawing/2014/main" id="{8AB71DC0-016D-D967-4A76-17D77CAD3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9" y="1225550"/>
            <a:ext cx="7772400" cy="53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0533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7CE1-E77B-7813-7E6A-483B693B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Work</a:t>
            </a:r>
          </a:p>
        </p:txBody>
      </p:sp>
      <p:pic>
        <p:nvPicPr>
          <p:cNvPr id="3" name="Picture 2" descr="A graph of a forest&#10;&#10;Description automatically generated with medium confidence">
            <a:extLst>
              <a:ext uri="{FF2B5EF4-FFF2-40B4-BE49-F238E27FC236}">
                <a16:creationId xmlns:a16="http://schemas.microsoft.com/office/drawing/2014/main" id="{0D0C11C5-4B68-A8CE-F4EB-302EBF685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85579" b="1599"/>
          <a:stretch/>
        </p:blipFill>
        <p:spPr>
          <a:xfrm>
            <a:off x="4776765" y="5093520"/>
            <a:ext cx="3358742" cy="437767"/>
          </a:xfrm>
          <a:prstGeom prst="rect">
            <a:avLst/>
          </a:prstGeom>
        </p:spPr>
      </p:pic>
      <p:pic>
        <p:nvPicPr>
          <p:cNvPr id="8" name="Picture 7" descr="A graph with a purple and yellow dot&#10;&#10;Description automatically generated with medium confidence">
            <a:extLst>
              <a:ext uri="{FF2B5EF4-FFF2-40B4-BE49-F238E27FC236}">
                <a16:creationId xmlns:a16="http://schemas.microsoft.com/office/drawing/2014/main" id="{3BAD7A90-3524-DA65-738A-D9966CAC77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946" r="1219" b="1562"/>
          <a:stretch/>
        </p:blipFill>
        <p:spPr>
          <a:xfrm>
            <a:off x="8074005" y="1809390"/>
            <a:ext cx="3011281" cy="3239220"/>
          </a:xfrm>
          <a:prstGeom prst="rect">
            <a:avLst/>
          </a:prstGeom>
        </p:spPr>
      </p:pic>
      <p:pic>
        <p:nvPicPr>
          <p:cNvPr id="9" name="Picture 8" descr="A graph with a purple and yellow graph&#10;&#10;Description automatically generated with medium confidence">
            <a:extLst>
              <a:ext uri="{FF2B5EF4-FFF2-40B4-BE49-F238E27FC236}">
                <a16:creationId xmlns:a16="http://schemas.microsoft.com/office/drawing/2014/main" id="{A27D0DAC-4D92-82A6-62E5-D1E311A052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" t="982" r="1646" b="1551"/>
          <a:stretch/>
        </p:blipFill>
        <p:spPr>
          <a:xfrm>
            <a:off x="4883315" y="1809390"/>
            <a:ext cx="3011280" cy="3239220"/>
          </a:xfrm>
          <a:prstGeom prst="rect">
            <a:avLst/>
          </a:prstGeom>
        </p:spPr>
      </p:pic>
      <p:pic>
        <p:nvPicPr>
          <p:cNvPr id="10" name="Picture 9" descr="A graph with a purple and yellow dot&#10;&#10;Description automatically generated with medium confidence">
            <a:extLst>
              <a:ext uri="{FF2B5EF4-FFF2-40B4-BE49-F238E27FC236}">
                <a16:creationId xmlns:a16="http://schemas.microsoft.com/office/drawing/2014/main" id="{B036E622-50AD-E798-1AB4-2775D2118C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1318" r="1646" b="1619"/>
          <a:stretch/>
        </p:blipFill>
        <p:spPr>
          <a:xfrm>
            <a:off x="1535726" y="1809390"/>
            <a:ext cx="3168179" cy="3239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58A1E-523C-2907-A94F-4797902FD656}"/>
              </a:ext>
            </a:extLst>
          </p:cNvPr>
          <p:cNvSpPr txBox="1"/>
          <p:nvPr/>
        </p:nvSpPr>
        <p:spPr>
          <a:xfrm>
            <a:off x="2829709" y="5610552"/>
            <a:ext cx="715488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+mn-cs"/>
                <a:sym typeface="Helvetica Neue"/>
              </a:rPr>
              <a:t>Western CONUS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+mn-cs"/>
                <a:sym typeface="Helvetica Neue"/>
              </a:rPr>
              <a:t>ERA5 Train/Test</a:t>
            </a:r>
          </a:p>
        </p:txBody>
      </p:sp>
    </p:spTree>
    <p:extLst>
      <p:ext uri="{BB962C8B-B14F-4D97-AF65-F5344CB8AC3E}">
        <p14:creationId xmlns:p14="http://schemas.microsoft.com/office/powerpoint/2010/main" val="149001647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D3025-6978-E116-5DE2-B499327D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to Operations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6E7D4-AC95-8A9D-7077-8A09F16A1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Simplest approach would be linear regression with a small number of variables</a:t>
            </a:r>
          </a:p>
          <a:p>
            <a:r>
              <a:rPr lang="en-US" dirty="0"/>
              <a:t>Could use ERA-5 trained results to apply to any model </a:t>
            </a:r>
          </a:p>
          <a:p>
            <a:pPr lvl="2"/>
            <a:r>
              <a:rPr lang="en-US" dirty="0"/>
              <a:t>Results don’t suffer that much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53667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A3924-DD3B-7315-C72A-6D11A01B5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E131F-8C6F-1088-91D4-A140B34BD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training and testing using high-quality western US snow observations it is possible to develop techniques that outperform existing operational methods</a:t>
            </a:r>
          </a:p>
          <a:p>
            <a:r>
              <a:rPr lang="en-US" dirty="0"/>
              <a:t>Sensitivity to training dataset/variables/method is not large</a:t>
            </a:r>
          </a:p>
          <a:p>
            <a:pPr lvl="2"/>
            <a:r>
              <a:rPr lang="en-US" dirty="0"/>
              <a:t>MAEs generally 2.9–3.25</a:t>
            </a:r>
          </a:p>
          <a:p>
            <a:r>
              <a:rPr lang="en-US" dirty="0"/>
              <a:t>Possible to transfer simple approaches quickly to operations</a:t>
            </a:r>
          </a:p>
          <a:p>
            <a:r>
              <a:rPr lang="en-US" dirty="0"/>
              <a:t>Challenges remain near transition zone and for high SLR events</a:t>
            </a:r>
          </a:p>
        </p:txBody>
      </p:sp>
    </p:spTree>
    <p:extLst>
      <p:ext uri="{BB962C8B-B14F-4D97-AF65-F5344CB8AC3E}">
        <p14:creationId xmlns:p14="http://schemas.microsoft.com/office/powerpoint/2010/main" val="115167592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C2E36-2C30-41D8-DB9D-3FDAC91E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Snow-to-Liquid Ratio (SLR)</a:t>
            </a:r>
          </a:p>
        </p:txBody>
      </p:sp>
      <p:pic>
        <p:nvPicPr>
          <p:cNvPr id="6" name="Picture 5" descr="Fig.1.6.jpg">
            <a:extLst>
              <a:ext uri="{FF2B5EF4-FFF2-40B4-BE49-F238E27FC236}">
                <a16:creationId xmlns:a16="http://schemas.microsoft.com/office/drawing/2014/main" id="{8B7A707E-987F-D277-F335-D8C2FBB15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8" b="19837"/>
          <a:stretch/>
        </p:blipFill>
        <p:spPr>
          <a:xfrm>
            <a:off x="4626110" y="1559581"/>
            <a:ext cx="3562079" cy="36821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D0E13-8855-0AC1-201B-C26CE3B48981}"/>
              </a:ext>
            </a:extLst>
          </p:cNvPr>
          <p:cNvSpPr txBox="1"/>
          <p:nvPr/>
        </p:nvSpPr>
        <p:spPr>
          <a:xfrm>
            <a:off x="837386" y="4881271"/>
            <a:ext cx="358271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Central Sierra Snow Lab, 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1719D-3B8D-A825-0AC2-C1FF5F8E926F}"/>
              </a:ext>
            </a:extLst>
          </p:cNvPr>
          <p:cNvSpPr txBox="1"/>
          <p:nvPr/>
        </p:nvSpPr>
        <p:spPr>
          <a:xfrm>
            <a:off x="9650156" y="4881270"/>
            <a:ext cx="107080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Alta, 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20E3F2-AC91-2B47-3E8D-255C4462B453}"/>
              </a:ext>
            </a:extLst>
          </p:cNvPr>
          <p:cNvSpPr txBox="1"/>
          <p:nvPr/>
        </p:nvSpPr>
        <p:spPr>
          <a:xfrm>
            <a:off x="4873882" y="5241747"/>
            <a:ext cx="306654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Mean (Steenburgh 2023)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76893-EAB3-69D9-8417-23808526B7D4}"/>
              </a:ext>
            </a:extLst>
          </p:cNvPr>
          <p:cNvSpPr txBox="1"/>
          <p:nvPr/>
        </p:nvSpPr>
        <p:spPr>
          <a:xfrm>
            <a:off x="2987960" y="5835196"/>
            <a:ext cx="683841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On average, decreases from coast to interior,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b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ut</a:t>
            </a:r>
            <a:r>
              <a:rPr lang="en-US" sz="2400" dirty="0"/>
              <a:t> 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xhibits large spatiotemporal variability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5C1BEF-C38E-22E4-BF8B-785A17A2E337}"/>
              </a:ext>
            </a:extLst>
          </p:cNvPr>
          <p:cNvCxnSpPr>
            <a:cxnSpLocks/>
          </p:cNvCxnSpPr>
          <p:nvPr/>
        </p:nvCxnSpPr>
        <p:spPr>
          <a:xfrm>
            <a:off x="4528139" y="3424940"/>
            <a:ext cx="594119" cy="28336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  <a:tailEnd type="stealth" w="lg" len="lg"/>
          </a:ln>
          <a:effectLst>
            <a:glow rad="38100">
              <a:schemeClr val="tx1"/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8F4B961-D954-1583-3F2C-8F2704E2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3" y="1920057"/>
            <a:ext cx="3798796" cy="29612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877EB3-D541-F76D-FECD-C947297546CE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6407149" y="3400664"/>
            <a:ext cx="1879011" cy="0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  <a:tailEnd type="stealth" w="lg" len="lg"/>
          </a:ln>
          <a:effectLst>
            <a:glow rad="38100">
              <a:schemeClr val="tx1"/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922E543-F37A-F432-E5A6-0F4CCFF9B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160" y="1920057"/>
            <a:ext cx="3798796" cy="29612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58D0D8-A4BA-9345-02A4-6234BD5E42E2}"/>
              </a:ext>
            </a:extLst>
          </p:cNvPr>
          <p:cNvSpPr txBox="1"/>
          <p:nvPr/>
        </p:nvSpPr>
        <p:spPr>
          <a:xfrm>
            <a:off x="3062393" y="3702720"/>
            <a:ext cx="143148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Mean 10:1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Median 9:1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28BA4A-536F-DBB1-5DAA-2FA8562FB6C7}"/>
              </a:ext>
            </a:extLst>
          </p:cNvPr>
          <p:cNvSpPr txBox="1"/>
          <p:nvPr/>
        </p:nvSpPr>
        <p:spPr>
          <a:xfrm>
            <a:off x="10510807" y="3683104"/>
            <a:ext cx="157414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Mean 14:1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Median 13:1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6909798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C2E36-2C30-41D8-DB9D-3FDAC91E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DA26A-CF24-31C0-0E4F-4CAAFFA56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252"/>
          <a:stretch/>
        </p:blipFill>
        <p:spPr>
          <a:xfrm rot="5400000">
            <a:off x="6851536" y="1683714"/>
            <a:ext cx="5359401" cy="4633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46CABD-6843-1320-82BD-EC99F60E11B4}"/>
              </a:ext>
            </a:extLst>
          </p:cNvPr>
          <p:cNvSpPr txBox="1"/>
          <p:nvPr/>
        </p:nvSpPr>
        <p:spPr>
          <a:xfrm>
            <a:off x="1155700" y="1320800"/>
            <a:ext cx="566982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Focus on training and testing with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high-quality observations (i.e., manual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err="1"/>
              <a:t>obs</a:t>
            </a:r>
            <a:r>
              <a:rPr lang="en-US" sz="2400" dirty="0"/>
              <a:t> from snow-safety teams and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other trained observers)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33BDB5-AD44-C79C-72DA-53692BF5F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78" y="2943221"/>
            <a:ext cx="4130422" cy="32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B9B084-723E-0B14-D22D-67D6E189E828}"/>
              </a:ext>
            </a:extLst>
          </p:cNvPr>
          <p:cNvSpPr txBox="1"/>
          <p:nvPr/>
        </p:nvSpPr>
        <p:spPr>
          <a:xfrm>
            <a:off x="2458046" y="6208276"/>
            <a:ext cx="314548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Gauge </a:t>
            </a:r>
            <a:r>
              <a:rPr kumimoji="0" lang="en-US" sz="1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undercatch</a:t>
            </a: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issues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(MacDonald and Pomeroy 2007)</a:t>
            </a:r>
          </a:p>
        </p:txBody>
      </p:sp>
    </p:spTree>
    <p:extLst>
      <p:ext uri="{BB962C8B-B14F-4D97-AF65-F5344CB8AC3E}">
        <p14:creationId xmlns:p14="http://schemas.microsoft.com/office/powerpoint/2010/main" val="6263146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D876A-742A-627D-0EA3-8D9F16F2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CONUS Sites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32B29-EDB1-9634-766C-806B1ECC0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22" y="1620180"/>
            <a:ext cx="5571174" cy="4456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B2C02-5565-F427-339D-A5E19A4E9323}"/>
              </a:ext>
            </a:extLst>
          </p:cNvPr>
          <p:cNvSpPr txBox="1"/>
          <p:nvPr/>
        </p:nvSpPr>
        <p:spPr>
          <a:xfrm>
            <a:off x="6712511" y="2412357"/>
            <a:ext cx="4847481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Data from 14 sites Nov–Apr 2018–2024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(CSSL, STV, and HLY 1-2 seasons less)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Events: &gt; 5 cm snow; &gt; 2.8 mm water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Toss 10:1 (placeholder)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QC based on nearby </a:t>
            </a:r>
            <a:r>
              <a:rPr lang="en-US" sz="2000" dirty="0" err="1"/>
              <a:t>MesoWest</a:t>
            </a:r>
            <a:r>
              <a:rPr lang="en-US" sz="2000" dirty="0"/>
              <a:t> sites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163390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D876A-742A-627D-0EA3-8D9F16F2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GFS and HRRR Training/Testing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96EE5-FCF6-36B4-6B26-31CA1F0E92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Training variables based on prior studies (e.g., </a:t>
            </a:r>
            <a:r>
              <a:rPr lang="en-US" dirty="0" err="1"/>
              <a:t>Roebber</a:t>
            </a:r>
            <a:r>
              <a:rPr lang="en-US" dirty="0"/>
              <a:t> et al. 2003; Alcott and Steenburgh 2010)</a:t>
            </a:r>
          </a:p>
          <a:p>
            <a:pPr lvl="1"/>
            <a:r>
              <a:rPr lang="en-US" dirty="0"/>
              <a:t>AGL: Temperature, specific humidity, relative humidity, wind speed interpolated from pressure to AGL at 400 m intervals to 5000 m AGL</a:t>
            </a:r>
          </a:p>
          <a:p>
            <a:pPr lvl="1"/>
            <a:r>
              <a:rPr lang="en-US" dirty="0"/>
              <a:t>Pres: Geopotential height at selected pressure levels</a:t>
            </a:r>
          </a:p>
          <a:p>
            <a:pPr lvl="1"/>
            <a:r>
              <a:rPr lang="en-US" dirty="0"/>
              <a:t>Others: Cloud top temperature, solar angle (mean and maximum), SWE (forecast and observed) lapse rates (1–2 km AGL, 2-3 km AGL, 1–3 km AGL, 3-5 km AGL), CAPE</a:t>
            </a:r>
          </a:p>
          <a:p>
            <a:r>
              <a:rPr lang="en-US" dirty="0"/>
              <a:t>Training/testing based on random 60/40 split</a:t>
            </a:r>
          </a:p>
          <a:p>
            <a:r>
              <a:rPr lang="en-US" dirty="0"/>
              <a:t>Showing selected results here based on 100 randomized trials (R2 and MAE are means; plots based on trial with result close to R2 and MAE means)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483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06E50-AE2F-B7DA-D144-A1742A8F3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Simple Is as Simple Does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C8C16-14CE-314B-0892-11AAB962A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10"/>
          <a:stretch/>
        </p:blipFill>
        <p:spPr>
          <a:xfrm>
            <a:off x="1146115" y="1601952"/>
            <a:ext cx="2532085" cy="2469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DC8CA-C5F2-59CA-C23E-69E0AB8B8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10"/>
          <a:stretch/>
        </p:blipFill>
        <p:spPr>
          <a:xfrm>
            <a:off x="1146114" y="4212343"/>
            <a:ext cx="2532085" cy="2469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E1BA5C-8543-5960-7DE4-EFCC13305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5"/>
          <a:stretch/>
        </p:blipFill>
        <p:spPr>
          <a:xfrm>
            <a:off x="3752189" y="1601952"/>
            <a:ext cx="2890345" cy="2469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EB97B9-D8B0-2CB6-0E7F-7E10F7883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5" t="-71" r="229" b="71"/>
          <a:stretch/>
        </p:blipFill>
        <p:spPr>
          <a:xfrm>
            <a:off x="3752189" y="4210591"/>
            <a:ext cx="2890345" cy="24696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116BDD-6E6C-6A20-606A-A1AD1B0C8D3C}"/>
              </a:ext>
            </a:extLst>
          </p:cNvPr>
          <p:cNvSpPr txBox="1"/>
          <p:nvPr/>
        </p:nvSpPr>
        <p:spPr>
          <a:xfrm>
            <a:off x="7348127" y="2393310"/>
            <a:ext cx="360996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/>
              <a:t>GFS Train and Test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MAE 3.21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25BA38-123F-1208-0F0B-EF59E33DFCF0}"/>
              </a:ext>
            </a:extLst>
          </p:cNvPr>
          <p:cNvSpPr txBox="1"/>
          <p:nvPr/>
        </p:nvSpPr>
        <p:spPr>
          <a:xfrm>
            <a:off x="7174200" y="4815944"/>
            <a:ext cx="395781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/>
              <a:t>HRRR Train and Test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MAE 3.20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C1FD0C-ACC6-2EB6-96FD-4A468AD3912C}"/>
              </a:ext>
            </a:extLst>
          </p:cNvPr>
          <p:cNvSpPr txBox="1"/>
          <p:nvPr/>
        </p:nvSpPr>
        <p:spPr>
          <a:xfrm>
            <a:off x="2191252" y="1122067"/>
            <a:ext cx="843179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Multiple Linear Regression with T and Speed at 400 and 2400 m AGL</a:t>
            </a:r>
          </a:p>
        </p:txBody>
      </p:sp>
    </p:spTree>
    <p:extLst>
      <p:ext uri="{BB962C8B-B14F-4D97-AF65-F5344CB8AC3E}">
        <p14:creationId xmlns:p14="http://schemas.microsoft.com/office/powerpoint/2010/main" val="12035041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AE03BB8-2B10-37D7-D72E-12895D73D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7" r="508"/>
          <a:stretch/>
        </p:blipFill>
        <p:spPr>
          <a:xfrm>
            <a:off x="3761774" y="1585436"/>
            <a:ext cx="2890345" cy="2469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F819EC-B30D-29FC-862A-01A9F697B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3"/>
          <a:stretch/>
        </p:blipFill>
        <p:spPr>
          <a:xfrm>
            <a:off x="1155700" y="1585436"/>
            <a:ext cx="2579420" cy="2469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806E50-AE2F-B7DA-D144-A1742A8F3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“Best”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16BDD-6E6C-6A20-606A-A1AD1B0C8D3C}"/>
              </a:ext>
            </a:extLst>
          </p:cNvPr>
          <p:cNvSpPr txBox="1"/>
          <p:nvPr/>
        </p:nvSpPr>
        <p:spPr>
          <a:xfrm>
            <a:off x="7174202" y="2393310"/>
            <a:ext cx="395781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/>
              <a:t>HRRR Train and Test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MAE 2.93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C1FD0C-ACC6-2EB6-96FD-4A468AD3912C}"/>
              </a:ext>
            </a:extLst>
          </p:cNvPr>
          <p:cNvSpPr txBox="1"/>
          <p:nvPr/>
        </p:nvSpPr>
        <p:spPr>
          <a:xfrm>
            <a:off x="710084" y="1122067"/>
            <a:ext cx="1139414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Random Forest with T, </a:t>
            </a:r>
            <a:r>
              <a:rPr kumimoji="0" lang="en-US" sz="2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Spd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Q, RH at 400 </a:t>
            </a:r>
            <a:r>
              <a:rPr lang="en-US" sz="2000" dirty="0"/>
              <a:t>&amp;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2400 m, 500-mb </a:t>
            </a:r>
            <a:r>
              <a:rPr kumimoji="0" lang="en-US" sz="2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Ht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Model QPF, Max Solar Angle</a:t>
            </a:r>
          </a:p>
        </p:txBody>
      </p:sp>
    </p:spTree>
    <p:extLst>
      <p:ext uri="{BB962C8B-B14F-4D97-AF65-F5344CB8AC3E}">
        <p14:creationId xmlns:p14="http://schemas.microsoft.com/office/powerpoint/2010/main" val="79897849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AE03BB8-2B10-37D7-D72E-12895D73D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7" r="508"/>
          <a:stretch/>
        </p:blipFill>
        <p:spPr>
          <a:xfrm>
            <a:off x="3761774" y="1585436"/>
            <a:ext cx="2890345" cy="2469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F819EC-B30D-29FC-862A-01A9F697B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3"/>
          <a:stretch/>
        </p:blipFill>
        <p:spPr>
          <a:xfrm>
            <a:off x="1155700" y="1585436"/>
            <a:ext cx="2579420" cy="2469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806E50-AE2F-B7DA-D144-A1742A8F3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“Best”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16BDD-6E6C-6A20-606A-A1AD1B0C8D3C}"/>
              </a:ext>
            </a:extLst>
          </p:cNvPr>
          <p:cNvSpPr txBox="1"/>
          <p:nvPr/>
        </p:nvSpPr>
        <p:spPr>
          <a:xfrm>
            <a:off x="7174202" y="2393310"/>
            <a:ext cx="395781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/>
              <a:t>HRRR Train and Test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MAE 2.93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C1FD0C-ACC6-2EB6-96FD-4A468AD3912C}"/>
              </a:ext>
            </a:extLst>
          </p:cNvPr>
          <p:cNvSpPr txBox="1"/>
          <p:nvPr/>
        </p:nvSpPr>
        <p:spPr>
          <a:xfrm>
            <a:off x="710084" y="1122067"/>
            <a:ext cx="1139414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Random Forest</a:t>
            </a:r>
            <a:r>
              <a:rPr lang="en-US" sz="2000" dirty="0"/>
              <a:t> 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with T, </a:t>
            </a:r>
            <a:r>
              <a:rPr kumimoji="0" lang="en-US" sz="2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Spd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Q, RH at 400 </a:t>
            </a:r>
            <a:r>
              <a:rPr lang="en-US" sz="2000" dirty="0"/>
              <a:t>&amp;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2400 m, 500-mb </a:t>
            </a:r>
            <a:r>
              <a:rPr kumimoji="0" lang="en-US" sz="2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Ht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Model QPF, Max Solar Angle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5A3FA5-C8A6-E5E6-F46B-132BA2104669}"/>
              </a:ext>
            </a:extLst>
          </p:cNvPr>
          <p:cNvSpPr/>
          <p:nvPr/>
        </p:nvSpPr>
        <p:spPr>
          <a:xfrm>
            <a:off x="1996966" y="1681655"/>
            <a:ext cx="578068" cy="977462"/>
          </a:xfrm>
          <a:prstGeom prst="ellipse">
            <a:avLst/>
          </a:prstGeom>
          <a:noFill/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F2B09A-A718-8A0D-87CE-426390E1CE17}"/>
              </a:ext>
            </a:extLst>
          </p:cNvPr>
          <p:cNvCxnSpPr/>
          <p:nvPr/>
        </p:nvCxnSpPr>
        <p:spPr>
          <a:xfrm>
            <a:off x="2280745" y="2669628"/>
            <a:ext cx="378372" cy="2028497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BECC532-010C-2125-632B-762FA63ED99A}"/>
              </a:ext>
            </a:extLst>
          </p:cNvPr>
          <p:cNvSpPr txBox="1"/>
          <p:nvPr/>
        </p:nvSpPr>
        <p:spPr>
          <a:xfrm>
            <a:off x="971367" y="4708636"/>
            <a:ext cx="543578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>
                <a:solidFill>
                  <a:srgbClr val="FF0000"/>
                </a:solidFill>
              </a:rPr>
              <a:t>High SLR Events a Challenge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418262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AD25-F617-131F-4EEA-8F6EE527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NBM Techniques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F2399-CD29-3DE0-D417-CD9091ED3C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7"/>
          <a:stretch/>
        </p:blipFill>
        <p:spPr>
          <a:xfrm>
            <a:off x="2887880" y="1187786"/>
            <a:ext cx="1862793" cy="1825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D4E8-46CF-BFFD-05CC-DBF5B7BF4E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7"/>
          <a:stretch/>
        </p:blipFill>
        <p:spPr>
          <a:xfrm>
            <a:off x="2887880" y="4948682"/>
            <a:ext cx="1862793" cy="1825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F077FA-3CA5-CC77-6BFE-008AB310DE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7"/>
          <a:stretch/>
        </p:blipFill>
        <p:spPr>
          <a:xfrm>
            <a:off x="2887880" y="3068234"/>
            <a:ext cx="1862793" cy="182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EA925F-0042-3189-8F4D-F0B8B40EC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2" r="-129"/>
          <a:stretch/>
        </p:blipFill>
        <p:spPr>
          <a:xfrm>
            <a:off x="4858569" y="1187786"/>
            <a:ext cx="2099275" cy="1825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C6C531-8653-AC42-AAB2-92F5982E1F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4" r="39"/>
          <a:stretch/>
        </p:blipFill>
        <p:spPr>
          <a:xfrm>
            <a:off x="4858569" y="3068234"/>
            <a:ext cx="2099275" cy="1825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59298A-287C-5A37-BB87-0B1FF7AB1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4" r="38"/>
          <a:stretch/>
        </p:blipFill>
        <p:spPr>
          <a:xfrm>
            <a:off x="4858569" y="4948682"/>
            <a:ext cx="2099275" cy="1825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0B5B52-D806-BB58-A06F-BCF754194BCC}"/>
              </a:ext>
            </a:extLst>
          </p:cNvPr>
          <p:cNvSpPr txBox="1"/>
          <p:nvPr/>
        </p:nvSpPr>
        <p:spPr>
          <a:xfrm>
            <a:off x="7307982" y="1587444"/>
            <a:ext cx="181940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/>
              <a:t>Cobb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MAE 4.30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0B2F88-7BE6-BBAF-3193-49BE4369DCC8}"/>
              </a:ext>
            </a:extLst>
          </p:cNvPr>
          <p:cNvSpPr txBox="1"/>
          <p:nvPr/>
        </p:nvSpPr>
        <p:spPr>
          <a:xfrm>
            <a:off x="7307982" y="3252872"/>
            <a:ext cx="181940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 err="1"/>
              <a:t>Roebber</a:t>
            </a:r>
            <a:endParaRPr lang="en-US" sz="30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MAE 9.27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9D6A40-231F-058D-14DA-7F0166129619}"/>
              </a:ext>
            </a:extLst>
          </p:cNvPr>
          <p:cNvSpPr txBox="1"/>
          <p:nvPr/>
        </p:nvSpPr>
        <p:spPr>
          <a:xfrm>
            <a:off x="7229434" y="5128969"/>
            <a:ext cx="197650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 err="1"/>
              <a:t>MaxTAloft</a:t>
            </a:r>
            <a:endParaRPr lang="en-US" sz="30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MAE 6.48</a:t>
            </a:r>
          </a:p>
        </p:txBody>
      </p:sp>
    </p:spTree>
    <p:extLst>
      <p:ext uri="{BB962C8B-B14F-4D97-AF65-F5344CB8AC3E}">
        <p14:creationId xmlns:p14="http://schemas.microsoft.com/office/powerpoint/2010/main" val="224072289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2978</TotalTime>
  <Words>617</Words>
  <Application>Microsoft Macintosh PowerPoint</Application>
  <PresentationFormat>Widescreen</PresentationFormat>
  <Paragraphs>104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Gill Sans MT</vt:lpstr>
      <vt:lpstr>Helvetica Neue</vt:lpstr>
      <vt:lpstr>Helvetica Neue Light</vt:lpstr>
      <vt:lpstr>Helvetica Neue Medium</vt:lpstr>
      <vt:lpstr>Montserrat</vt:lpstr>
      <vt:lpstr>Montserrat ExtraBold</vt:lpstr>
      <vt:lpstr>Montserrat Medium</vt:lpstr>
      <vt:lpstr>Times New Roman</vt:lpstr>
      <vt:lpstr>White</vt:lpstr>
      <vt:lpstr>PowerPoint Presentation</vt:lpstr>
      <vt:lpstr>Snow-to-Liquid Ratio (SLR)</vt:lpstr>
      <vt:lpstr>Our Approach</vt:lpstr>
      <vt:lpstr>Western CONUS Sites</vt:lpstr>
      <vt:lpstr>GFS and HRRR Training/Testing</vt:lpstr>
      <vt:lpstr>Simple Is as Simple Does</vt:lpstr>
      <vt:lpstr>“Best” Results</vt:lpstr>
      <vt:lpstr>“Best” Results</vt:lpstr>
      <vt:lpstr>Current NBM Techniques</vt:lpstr>
      <vt:lpstr>Caveats and Limitations</vt:lpstr>
      <vt:lpstr>Current Work</vt:lpstr>
      <vt:lpstr>Current Work</vt:lpstr>
      <vt:lpstr>Extending to Operations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Jim Steenburgh</cp:lastModifiedBy>
  <cp:revision>44</cp:revision>
  <dcterms:modified xsi:type="dcterms:W3CDTF">2024-08-30T17:19:33Z</dcterms:modified>
</cp:coreProperties>
</file>