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460" r:id="rId3"/>
    <p:sldId id="446" r:id="rId4"/>
    <p:sldId id="276" r:id="rId5"/>
    <p:sldId id="484" r:id="rId6"/>
    <p:sldId id="488" r:id="rId7"/>
    <p:sldId id="437" r:id="rId8"/>
    <p:sldId id="462" r:id="rId9"/>
    <p:sldId id="464" r:id="rId10"/>
    <p:sldId id="465" r:id="rId11"/>
    <p:sldId id="466" r:id="rId12"/>
    <p:sldId id="467" r:id="rId13"/>
    <p:sldId id="703" r:id="rId14"/>
    <p:sldId id="468" r:id="rId15"/>
    <p:sldId id="561" r:id="rId16"/>
    <p:sldId id="583" r:id="rId17"/>
    <p:sldId id="704" r:id="rId18"/>
    <p:sldId id="584" r:id="rId19"/>
    <p:sldId id="585" r:id="rId20"/>
    <p:sldId id="586" r:id="rId21"/>
    <p:sldId id="587" r:id="rId22"/>
    <p:sldId id="588" r:id="rId23"/>
    <p:sldId id="589" r:id="rId24"/>
    <p:sldId id="590" r:id="rId25"/>
    <p:sldId id="705" r:id="rId26"/>
    <p:sldId id="591" r:id="rId27"/>
    <p:sldId id="706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602" r:id="rId38"/>
    <p:sldId id="603" r:id="rId39"/>
    <p:sldId id="604" r:id="rId40"/>
    <p:sldId id="605" r:id="rId41"/>
    <p:sldId id="606" r:id="rId42"/>
    <p:sldId id="608" r:id="rId43"/>
    <p:sldId id="707" r:id="rId44"/>
    <p:sldId id="612" r:id="rId45"/>
    <p:sldId id="699" r:id="rId46"/>
    <p:sldId id="700" r:id="rId47"/>
    <p:sldId id="70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/>
    <p:restoredTop sz="94545"/>
  </p:normalViewPr>
  <p:slideViewPr>
    <p:cSldViewPr snapToGrid="0" snapToObjects="1" showGuides="1">
      <p:cViewPr varScale="1">
        <p:scale>
          <a:sx n="105" d="100"/>
          <a:sy n="105" d="100"/>
        </p:scale>
        <p:origin x="192" y="456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941EB-BA39-F94E-A3F4-30129ED8B38A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6F66-6F1A-D04E-B20D-E041A01F6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8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940FF-A755-0E46-AB69-30BEFD0540E5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6C637-5E95-8E4E-AE7D-285A7ABC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D335-FC65-1640-9F52-554D27C23650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0E8F-8C62-664B-AFEA-46C7B1A2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Py9thuWwof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839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/>
              <a:t>Precipitation Systems and </a:t>
            </a:r>
            <a:br>
              <a:rPr lang="en-US" sz="3200" dirty="0"/>
            </a:br>
            <a:r>
              <a:rPr lang="en-US" sz="3200" dirty="0"/>
              <a:t>Microphysical Processes</a:t>
            </a:r>
            <a:br>
              <a:rPr lang="en-US" sz="3200" dirty="0"/>
            </a:br>
            <a:r>
              <a:rPr lang="en-US" sz="1800" dirty="0"/>
              <a:t>VU2: Course Number 707813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20778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Jim Steenburgh</a:t>
            </a:r>
          </a:p>
          <a:p>
            <a:r>
              <a:rPr lang="en-US" dirty="0"/>
              <a:t>Fulbright Visiting Professor of Natural Sciences</a:t>
            </a:r>
          </a:p>
          <a:p>
            <a:r>
              <a:rPr lang="en-US" dirty="0"/>
              <a:t>University of Innsbruck</a:t>
            </a:r>
          </a:p>
          <a:p>
            <a:r>
              <a:rPr lang="en-US" dirty="0"/>
              <a:t>Department of Atmospheric Sciences</a:t>
            </a:r>
          </a:p>
          <a:p>
            <a:r>
              <a:rPr lang="en-US" dirty="0"/>
              <a:t>University of Utah</a:t>
            </a:r>
          </a:p>
          <a:p>
            <a:r>
              <a:rPr lang="en-US" dirty="0" err="1"/>
              <a:t>jim.steenburgh@utah.edu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B96EE-0CB5-9A45-A8F9-503BE9CF6A64}"/>
              </a:ext>
            </a:extLst>
          </p:cNvPr>
          <p:cNvSpPr txBox="1"/>
          <p:nvPr/>
        </p:nvSpPr>
        <p:spPr>
          <a:xfrm>
            <a:off x="833230" y="445403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NASA Terra/Modis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14 January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ABB42-BAD7-2E46-BA05-EA927F6C6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2" r="11842"/>
          <a:stretch/>
        </p:blipFill>
        <p:spPr>
          <a:xfrm>
            <a:off x="384189" y="1871632"/>
            <a:ext cx="8375621" cy="2782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224C6-0A42-C147-81A9-152409DBB77F}"/>
              </a:ext>
            </a:extLst>
          </p:cNvPr>
          <p:cNvSpPr txBox="1"/>
          <p:nvPr/>
        </p:nvSpPr>
        <p:spPr>
          <a:xfrm>
            <a:off x="384189" y="4407864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©Jim </a:t>
            </a:r>
            <a:r>
              <a:rPr lang="en-US" sz="1000" b="1" dirty="0" err="1">
                <a:solidFill>
                  <a:schemeClr val="bg1"/>
                </a:solidFill>
              </a:rPr>
              <a:t>Steenburgh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4210" y="6031282"/>
            <a:ext cx="494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=Py9thuWwofI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255212"/>
            <a:ext cx="82423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Convective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1459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Organized collection of two or more cumulonimbus clouds that interact to form an </a:t>
            </a:r>
            <a:r>
              <a:rPr lang="en-US" i="1" dirty="0"/>
              <a:t>extensive</a:t>
            </a:r>
            <a:r>
              <a:rPr lang="en-US" dirty="0"/>
              <a:t> region of precipitation</a:t>
            </a:r>
          </a:p>
          <a:p>
            <a:endParaRPr lang="en-US" dirty="0"/>
          </a:p>
          <a:p>
            <a:r>
              <a:rPr lang="en-US" dirty="0"/>
              <a:t>Precipitation region is nearly contiguous and contains convective and </a:t>
            </a:r>
            <a:r>
              <a:rPr lang="en-US" dirty="0" err="1"/>
              <a:t>stratiform</a:t>
            </a:r>
            <a:r>
              <a:rPr lang="en-US" dirty="0"/>
              <a:t> elements, with the latter typically more extensive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76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Trapp (2013)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81" y="1339116"/>
            <a:ext cx="3953904" cy="25779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681" y="4005049"/>
            <a:ext cx="3953904" cy="20292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002717-2992-8640-A08D-42EB46124C73}"/>
              </a:ext>
            </a:extLst>
          </p:cNvPr>
          <p:cNvSpPr txBox="1"/>
          <p:nvPr/>
        </p:nvSpPr>
        <p:spPr>
          <a:xfrm>
            <a:off x="4954681" y="3740070"/>
            <a:ext cx="2222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www.nickengerer.org</a:t>
            </a:r>
            <a:r>
              <a:rPr lang="en-US" sz="1000" b="1" dirty="0"/>
              <a:t>/projects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4EE13-04A6-5949-B73A-E743F8FF1539}"/>
              </a:ext>
            </a:extLst>
          </p:cNvPr>
          <p:cNvSpPr txBox="1"/>
          <p:nvPr/>
        </p:nvSpPr>
        <p:spPr>
          <a:xfrm>
            <a:off x="4954681" y="5788080"/>
            <a:ext cx="2533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www.wxonline.info</a:t>
            </a:r>
            <a:r>
              <a:rPr lang="en-US" sz="1000" b="1" dirty="0"/>
              <a:t>/topics/</a:t>
            </a:r>
            <a:r>
              <a:rPr lang="en-US" sz="1000" b="1" dirty="0" err="1"/>
              <a:t>mcs.html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9043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4FFAE8-A44D-C34F-B8A5-DFB2D000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259" y="1519472"/>
            <a:ext cx="4703159" cy="1749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Mesoscale Convective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1459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Hydrometeor detrainment and transport from convective line and “layer lifting” important in precipitation dynamics of the </a:t>
            </a:r>
            <a:r>
              <a:rPr lang="en-US" dirty="0" err="1"/>
              <a:t>stratiform</a:t>
            </a:r>
            <a:r>
              <a:rPr lang="en-US" dirty="0"/>
              <a:t> region</a:t>
            </a:r>
          </a:p>
          <a:p>
            <a:endParaRPr lang="en-US" dirty="0"/>
          </a:p>
          <a:p>
            <a:r>
              <a:rPr lang="en-US" dirty="0"/>
              <a:t>Example is of a convective-line MCS (a.k.a. squall line)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2308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Houze</a:t>
            </a:r>
            <a:r>
              <a:rPr lang="en-US" sz="1200" dirty="0"/>
              <a:t> et al. (1989), </a:t>
            </a:r>
            <a:r>
              <a:rPr lang="en-US" sz="1200" dirty="0" err="1"/>
              <a:t>Houze</a:t>
            </a:r>
            <a:r>
              <a:rPr lang="en-US" sz="1200" dirty="0"/>
              <a:t> (2004)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067" y="3442330"/>
            <a:ext cx="4655250" cy="2591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3771" y="3442330"/>
            <a:ext cx="113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Stratiform</a:t>
            </a:r>
            <a:endParaRPr lang="en-US" dirty="0"/>
          </a:p>
          <a:p>
            <a:r>
              <a:rPr lang="en-US" dirty="0"/>
              <a:t>Region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06647" y="4002066"/>
            <a:ext cx="633815" cy="363255"/>
          </a:xfrm>
          <a:prstGeom prst="straightConnector1">
            <a:avLst/>
          </a:prstGeom>
          <a:ln w="508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4987" y="5987296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 Line</a:t>
            </a:r>
          </a:p>
        </p:txBody>
      </p:sp>
      <p:cxnSp>
        <p:nvCxnSpPr>
          <p:cNvPr id="13" name="Straight Arrow Connector 12"/>
          <p:cNvCxnSpPr>
            <a:cxnSpLocks/>
            <a:stCxn id="12" idx="0"/>
          </p:cNvCxnSpPr>
          <p:nvPr/>
        </p:nvCxnSpPr>
        <p:spPr>
          <a:xfrm flipH="1" flipV="1">
            <a:off x="6682636" y="4925058"/>
            <a:ext cx="448154" cy="1062238"/>
          </a:xfrm>
          <a:prstGeom prst="straightConnector1">
            <a:avLst/>
          </a:prstGeom>
          <a:ln w="508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34DE1D-D846-3E4C-8CB2-92A39EA26296}"/>
              </a:ext>
            </a:extLst>
          </p:cNvPr>
          <p:cNvSpPr txBox="1"/>
          <p:nvPr/>
        </p:nvSpPr>
        <p:spPr>
          <a:xfrm>
            <a:off x="4389652" y="5724937"/>
            <a:ext cx="26516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www.scienceofthesouth.com</a:t>
            </a:r>
            <a:r>
              <a:rPr lang="en-US" sz="1000" b="1" dirty="0"/>
              <a:t>/tag/</a:t>
            </a:r>
            <a:r>
              <a:rPr lang="en-US" sz="1000" b="1" dirty="0" err="1"/>
              <a:t>qlcs</a:t>
            </a:r>
            <a:r>
              <a:rPr lang="en-US" sz="10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2627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3875-FA55-5740-BD7F-CF9375FA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Cyclones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DF2EE-24B6-D04F-9F43-13D850A8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78" y="1219869"/>
            <a:ext cx="5174843" cy="5293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8F9AF-AF3E-634A-BE22-06122BBF10EE}"/>
              </a:ext>
            </a:extLst>
          </p:cNvPr>
          <p:cNvSpPr txBox="1"/>
          <p:nvPr/>
        </p:nvSpPr>
        <p:spPr>
          <a:xfrm>
            <a:off x="1984578" y="1219869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2668728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Orographic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4" y="1349503"/>
            <a:ext cx="7299542" cy="4871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" y="6581001"/>
            <a:ext cx="1344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Steenburgh</a:t>
            </a:r>
            <a:r>
              <a:rPr lang="en-US" sz="1200" dirty="0"/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7104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Microphysical Processes</a:t>
            </a:r>
          </a:p>
        </p:txBody>
      </p:sp>
    </p:spTree>
    <p:extLst>
      <p:ext uri="{BB962C8B-B14F-4D97-AF65-F5344CB8AC3E}">
        <p14:creationId xmlns:p14="http://schemas.microsoft.com/office/powerpoint/2010/main" val="382944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Microphysical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Cloud droplet formation</a:t>
            </a:r>
          </a:p>
          <a:p>
            <a:pPr lvl="1"/>
            <a:r>
              <a:rPr lang="en-US" dirty="0"/>
              <a:t> CCN and droplet size spectra</a:t>
            </a:r>
          </a:p>
          <a:p>
            <a:pPr lvl="1"/>
            <a:endParaRPr lang="en-US" dirty="0"/>
          </a:p>
          <a:p>
            <a:r>
              <a:rPr lang="en-US" dirty="0"/>
              <a:t>Warm cloud processes</a:t>
            </a:r>
          </a:p>
          <a:p>
            <a:pPr lvl="1"/>
            <a:r>
              <a:rPr lang="en-US" dirty="0"/>
              <a:t>Collision-coalescence</a:t>
            </a:r>
          </a:p>
          <a:p>
            <a:pPr lvl="1"/>
            <a:endParaRPr lang="en-US" dirty="0"/>
          </a:p>
          <a:p>
            <a:r>
              <a:rPr lang="en-US" dirty="0"/>
              <a:t>Mixed-phase processes</a:t>
            </a:r>
          </a:p>
          <a:p>
            <a:pPr lvl="1"/>
            <a:r>
              <a:rPr lang="en-US" dirty="0"/>
              <a:t>Ice nucleation</a:t>
            </a:r>
          </a:p>
          <a:p>
            <a:pPr lvl="1"/>
            <a:r>
              <a:rPr lang="en-US" dirty="0"/>
              <a:t>Ice multiplication</a:t>
            </a:r>
          </a:p>
          <a:p>
            <a:pPr lvl="1"/>
            <a:r>
              <a:rPr lang="en-US" dirty="0"/>
              <a:t>Depositional growth (a.k.a., the Bergeron-</a:t>
            </a:r>
            <a:r>
              <a:rPr lang="en-US" dirty="0" err="1"/>
              <a:t>Findeisen</a:t>
            </a:r>
            <a:r>
              <a:rPr lang="en-US" dirty="0"/>
              <a:t> Process)</a:t>
            </a:r>
          </a:p>
          <a:p>
            <a:pPr lvl="1"/>
            <a:r>
              <a:rPr lang="en-US" dirty="0" err="1"/>
              <a:t>Accretional</a:t>
            </a:r>
            <a:r>
              <a:rPr lang="en-US" dirty="0"/>
              <a:t> growth</a:t>
            </a:r>
          </a:p>
          <a:p>
            <a:pPr lvl="1"/>
            <a:r>
              <a:rPr lang="en-US" dirty="0"/>
              <a:t>Aggregation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6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Microphysical Processes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657EA-AE41-0546-915E-A771373D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79" y="1417638"/>
            <a:ext cx="6762438" cy="507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F7ACD-8A2F-FB4F-85DF-5A65CCBC8E3E}"/>
              </a:ext>
            </a:extLst>
          </p:cNvPr>
          <p:cNvSpPr txBox="1"/>
          <p:nvPr/>
        </p:nvSpPr>
        <p:spPr>
          <a:xfrm>
            <a:off x="5669230" y="3994874"/>
            <a:ext cx="172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Cloud Droplets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232E2-A8BF-A14E-8D45-D9BAFADB1C8D}"/>
              </a:ext>
            </a:extLst>
          </p:cNvPr>
          <p:cNvSpPr txBox="1"/>
          <p:nvPr/>
        </p:nvSpPr>
        <p:spPr>
          <a:xfrm>
            <a:off x="3866364" y="2922768"/>
            <a:ext cx="1802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Ice nucleation,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Ice multiplication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&amp; crystal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00BF2-0C2C-F244-B1FB-A7325C72692D}"/>
              </a:ext>
            </a:extLst>
          </p:cNvPr>
          <p:cNvSpPr txBox="1"/>
          <p:nvPr/>
        </p:nvSpPr>
        <p:spPr>
          <a:xfrm>
            <a:off x="2064336" y="3067172"/>
            <a:ext cx="82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Mostly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ice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1D02DB-AAAE-5043-A77A-05BC0BDED4F2}"/>
              </a:ext>
            </a:extLst>
          </p:cNvPr>
          <p:cNvSpPr/>
          <p:nvPr/>
        </p:nvSpPr>
        <p:spPr>
          <a:xfrm>
            <a:off x="6724146" y="4373400"/>
            <a:ext cx="996943" cy="410159"/>
          </a:xfrm>
          <a:custGeom>
            <a:avLst/>
            <a:gdLst>
              <a:gd name="connsiteX0" fmla="*/ 611579 w 611579"/>
              <a:gd name="connsiteY0" fmla="*/ 237506 h 251614"/>
              <a:gd name="connsiteX1" fmla="*/ 356259 w 611579"/>
              <a:gd name="connsiteY1" fmla="*/ 225631 h 251614"/>
              <a:gd name="connsiteX2" fmla="*/ 0 w 611579"/>
              <a:gd name="connsiteY2" fmla="*/ 0 h 25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579" h="251614">
                <a:moveTo>
                  <a:pt x="611579" y="237506"/>
                </a:moveTo>
                <a:cubicBezTo>
                  <a:pt x="534884" y="251360"/>
                  <a:pt x="458189" y="265215"/>
                  <a:pt x="356259" y="225631"/>
                </a:cubicBezTo>
                <a:cubicBezTo>
                  <a:pt x="254329" y="186047"/>
                  <a:pt x="127164" y="93023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C767387-5E14-1048-8A3C-07390451E830}"/>
              </a:ext>
            </a:extLst>
          </p:cNvPr>
          <p:cNvSpPr/>
          <p:nvPr/>
        </p:nvSpPr>
        <p:spPr>
          <a:xfrm>
            <a:off x="5709265" y="3697322"/>
            <a:ext cx="714829" cy="337308"/>
          </a:xfrm>
          <a:custGeom>
            <a:avLst/>
            <a:gdLst>
              <a:gd name="connsiteX0" fmla="*/ 433449 w 433449"/>
              <a:gd name="connsiteY0" fmla="*/ 279070 h 279070"/>
              <a:gd name="connsiteX1" fmla="*/ 154379 w 433449"/>
              <a:gd name="connsiteY1" fmla="*/ 77190 h 279070"/>
              <a:gd name="connsiteX2" fmla="*/ 0 w 433449"/>
              <a:gd name="connsiteY2" fmla="*/ 0 h 2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449" h="279070">
                <a:moveTo>
                  <a:pt x="433449" y="279070"/>
                </a:moveTo>
                <a:cubicBezTo>
                  <a:pt x="330034" y="201386"/>
                  <a:pt x="226620" y="123702"/>
                  <a:pt x="154379" y="77190"/>
                </a:cubicBezTo>
                <a:cubicBezTo>
                  <a:pt x="82137" y="30678"/>
                  <a:pt x="41068" y="15339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8F3EE9B-2BE1-6242-888B-14F090B88463}"/>
              </a:ext>
            </a:extLst>
          </p:cNvPr>
          <p:cNvSpPr/>
          <p:nvPr/>
        </p:nvSpPr>
        <p:spPr>
          <a:xfrm rot="20353338">
            <a:off x="3026361" y="3222783"/>
            <a:ext cx="714829" cy="337308"/>
          </a:xfrm>
          <a:custGeom>
            <a:avLst/>
            <a:gdLst>
              <a:gd name="connsiteX0" fmla="*/ 433449 w 433449"/>
              <a:gd name="connsiteY0" fmla="*/ 279070 h 279070"/>
              <a:gd name="connsiteX1" fmla="*/ 154379 w 433449"/>
              <a:gd name="connsiteY1" fmla="*/ 77190 h 279070"/>
              <a:gd name="connsiteX2" fmla="*/ 0 w 433449"/>
              <a:gd name="connsiteY2" fmla="*/ 0 h 2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449" h="279070">
                <a:moveTo>
                  <a:pt x="433449" y="279070"/>
                </a:moveTo>
                <a:cubicBezTo>
                  <a:pt x="330034" y="201386"/>
                  <a:pt x="226620" y="123702"/>
                  <a:pt x="154379" y="77190"/>
                </a:cubicBezTo>
                <a:cubicBezTo>
                  <a:pt x="82137" y="30678"/>
                  <a:pt x="41068" y="15339"/>
                  <a:pt x="0" y="0"/>
                </a:cubicBezTo>
              </a:path>
            </a:pathLst>
          </a:custGeom>
          <a:noFill/>
          <a:ln>
            <a:solidFill>
              <a:srgbClr val="FFFF00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B14E2-296D-A740-A7A9-A6A9E5977C34}"/>
              </a:ext>
            </a:extLst>
          </p:cNvPr>
          <p:cNvSpPr txBox="1"/>
          <p:nvPr/>
        </p:nvSpPr>
        <p:spPr>
          <a:xfrm>
            <a:off x="1268379" y="6088098"/>
            <a:ext cx="2300031" cy="401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Jim </a:t>
            </a:r>
            <a:r>
              <a:rPr lang="en-US" sz="1000" dirty="0" err="1"/>
              <a:t>Steenburgh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473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Droplet 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Cloud droplets form on soluble atmospheric aerosols</a:t>
            </a:r>
          </a:p>
          <a:p>
            <a:pPr lvl="1"/>
            <a:r>
              <a:rPr lang="en-US" i="1" dirty="0"/>
              <a:t>Heterogeneous nucleation</a:t>
            </a:r>
          </a:p>
          <a:p>
            <a:pPr lvl="1"/>
            <a:endParaRPr lang="en-US" i="1" dirty="0"/>
          </a:p>
          <a:p>
            <a:r>
              <a:rPr lang="en-US" i="1" dirty="0"/>
              <a:t>Cloud condensation nuclei (CCN)</a:t>
            </a:r>
            <a:endParaRPr lang="en-US" dirty="0"/>
          </a:p>
          <a:p>
            <a:pPr lvl="1"/>
            <a:r>
              <a:rPr lang="en-US" dirty="0"/>
              <a:t>Aerosol which serve as nuclei for water vapor condensation</a:t>
            </a:r>
          </a:p>
          <a:p>
            <a:pPr lvl="1"/>
            <a:endParaRPr lang="en-US" dirty="0"/>
          </a:p>
          <a:p>
            <a:r>
              <a:rPr lang="en-US" dirty="0"/>
              <a:t>On </a:t>
            </a:r>
            <a:r>
              <a:rPr lang="en-US" i="1" dirty="0"/>
              <a:t>average</a:t>
            </a:r>
            <a:r>
              <a:rPr lang="en-US" dirty="0"/>
              <a:t>, there is an order of magnitude more CCN in continental air than maritime air</a:t>
            </a:r>
          </a:p>
          <a:p>
            <a:endParaRPr lang="en-US" dirty="0"/>
          </a:p>
        </p:txBody>
      </p:sp>
      <p:pic>
        <p:nvPicPr>
          <p:cNvPr id="5" name="Picture 4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4285" r="43607"/>
          <a:stretch>
            <a:fillRect/>
          </a:stretch>
        </p:blipFill>
        <p:spPr bwMode="auto">
          <a:xfrm>
            <a:off x="5314950" y="1601788"/>
            <a:ext cx="36703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80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Wallace and Hobbs (1977)</a:t>
            </a:r>
          </a:p>
        </p:txBody>
      </p:sp>
    </p:spTree>
    <p:extLst>
      <p:ext uri="{BB962C8B-B14F-4D97-AF65-F5344CB8AC3E}">
        <p14:creationId xmlns:p14="http://schemas.microsoft.com/office/powerpoint/2010/main" val="847859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Spectra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788568"/>
            <a:ext cx="8229600" cy="18474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Continental clouds frequently feature</a:t>
            </a:r>
          </a:p>
          <a:p>
            <a:pPr lvl="1"/>
            <a:r>
              <a:rPr lang="en-US" dirty="0"/>
              <a:t>Large cloud droplet number concentrations &amp; smaller cloud droplets</a:t>
            </a:r>
          </a:p>
          <a:p>
            <a:pPr lvl="1"/>
            <a:endParaRPr lang="en-US" dirty="0"/>
          </a:p>
          <a:p>
            <a:r>
              <a:rPr lang="en-US" dirty="0"/>
              <a:t>Maritime clouds frequently feature</a:t>
            </a:r>
          </a:p>
          <a:p>
            <a:pPr lvl="1"/>
            <a:r>
              <a:rPr lang="en-US" dirty="0"/>
              <a:t>Smaller cloud droplet number concentrations &amp; larger cloud droplets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80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Wallace and Hobbs (1977)</a:t>
            </a:r>
          </a:p>
        </p:txBody>
      </p:sp>
      <p:pic>
        <p:nvPicPr>
          <p:cNvPr id="8" name="Picture 4" descr="w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66" y="1310845"/>
            <a:ext cx="4453814" cy="32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71348" y="2051848"/>
            <a:ext cx="17645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Marine</a:t>
            </a: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Continental</a:t>
            </a:r>
          </a:p>
        </p:txBody>
      </p:sp>
    </p:spTree>
    <p:extLst>
      <p:ext uri="{BB962C8B-B14F-4D97-AF65-F5344CB8AC3E}">
        <p14:creationId xmlns:p14="http://schemas.microsoft.com/office/powerpoint/2010/main" val="8426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Precipitation Systems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311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Spectra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926930"/>
            <a:ext cx="8229600" cy="165493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 continental areas, however, there are large intra- and inter-storm variations depending on aerosol characteristics</a:t>
            </a:r>
          </a:p>
          <a:p>
            <a:pPr lvl="1"/>
            <a:r>
              <a:rPr lang="en-US" dirty="0"/>
              <a:t>Maritime size spectra are rare, but possible</a:t>
            </a:r>
          </a:p>
          <a:p>
            <a:pPr lvl="1"/>
            <a:endParaRPr lang="en-US" dirty="0"/>
          </a:p>
          <a:p>
            <a:r>
              <a:rPr lang="en-US" dirty="0"/>
              <a:t>Significance: Impacts hydrometeor growth (more later)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546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Hindman</a:t>
            </a:r>
            <a:r>
              <a:rPr lang="en-US" sz="1200" dirty="0"/>
              <a:t> et al. (1994) </a:t>
            </a:r>
          </a:p>
        </p:txBody>
      </p:sp>
      <p:sp>
        <p:nvSpPr>
          <p:cNvPr id="9" name="Rectangle 8"/>
          <p:cNvSpPr/>
          <p:nvPr/>
        </p:nvSpPr>
        <p:spPr>
          <a:xfrm>
            <a:off x="725877" y="2228788"/>
            <a:ext cx="2354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Cloud droplet spectra</a:t>
            </a:r>
          </a:p>
          <a:p>
            <a:pPr algn="ctr"/>
            <a:endParaRPr lang="en-US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Storm Peak Lab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Steamboat, CO</a:t>
            </a:r>
          </a:p>
        </p:txBody>
      </p:sp>
      <p:pic>
        <p:nvPicPr>
          <p:cNvPr id="10" name="Picture 4" descr="hindmanetal19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>
            <a:fillRect/>
          </a:stretch>
        </p:blipFill>
        <p:spPr>
          <a:xfrm>
            <a:off x="3153907" y="1359566"/>
            <a:ext cx="4183249" cy="3222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Cloud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“Warm Cloud”</a:t>
            </a:r>
          </a:p>
          <a:p>
            <a:pPr lvl="1"/>
            <a:r>
              <a:rPr lang="en-US" dirty="0"/>
              <a:t>Clouds that lie entirely below the 0°C level or consistent entirely of liquid water</a:t>
            </a:r>
          </a:p>
          <a:p>
            <a:pPr lvl="1"/>
            <a:endParaRPr lang="en-US" dirty="0"/>
          </a:p>
          <a:p>
            <a:r>
              <a:rPr lang="en-US" dirty="0"/>
              <a:t>Mechanisms for warm cloud hydrometeor growth</a:t>
            </a:r>
          </a:p>
          <a:p>
            <a:pPr lvl="1"/>
            <a:r>
              <a:rPr lang="en-US" dirty="0"/>
              <a:t>Condensation</a:t>
            </a:r>
          </a:p>
          <a:p>
            <a:pPr lvl="1"/>
            <a:r>
              <a:rPr lang="en-US" dirty="0"/>
              <a:t>Collision-coalescence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8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2824"/>
            <a:ext cx="8229600" cy="15996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Droplet growth by condensation is initially rapid, but slows with time</a:t>
            </a:r>
          </a:p>
          <a:p>
            <a:endParaRPr lang="en-US" dirty="0"/>
          </a:p>
          <a:p>
            <a:r>
              <a:rPr lang="en-US" dirty="0"/>
              <a:t>Condensational growth too slow to produce large raindrops 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49263" y="1514475"/>
            <a:ext cx="4554537" cy="2887663"/>
            <a:chOff x="283" y="954"/>
            <a:chExt cx="2869" cy="1819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 rot="-5400000">
              <a:off x="-109" y="1608"/>
              <a:ext cx="10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Droplet radius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43" y="2523"/>
              <a:ext cx="4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Time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619" y="954"/>
              <a:ext cx="1577" cy="1577"/>
              <a:chOff x="1734" y="864"/>
              <a:chExt cx="1577" cy="1577"/>
            </a:xfrm>
          </p:grpSpPr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1735" y="864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rot="5400000">
                <a:off x="2523" y="1652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664" y="1571"/>
              <a:ext cx="14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FF00"/>
                  </a:solidFill>
                </a:rPr>
                <a:t>Condensation growth</a:t>
              </a: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631" y="1488"/>
              <a:ext cx="1556" cy="1035"/>
            </a:xfrm>
            <a:custGeom>
              <a:avLst/>
              <a:gdLst>
                <a:gd name="T0" fmla="*/ 0 w 1556"/>
                <a:gd name="T1" fmla="*/ 1035 h 1035"/>
                <a:gd name="T2" fmla="*/ 27 w 1556"/>
                <a:gd name="T3" fmla="*/ 871 h 1035"/>
                <a:gd name="T4" fmla="*/ 96 w 1556"/>
                <a:gd name="T5" fmla="*/ 645 h 1035"/>
                <a:gd name="T6" fmla="*/ 247 w 1556"/>
                <a:gd name="T7" fmla="*/ 377 h 1035"/>
                <a:gd name="T8" fmla="*/ 480 w 1556"/>
                <a:gd name="T9" fmla="*/ 192 h 1035"/>
                <a:gd name="T10" fmla="*/ 823 w 1556"/>
                <a:gd name="T11" fmla="*/ 69 h 1035"/>
                <a:gd name="T12" fmla="*/ 1172 w 1556"/>
                <a:gd name="T13" fmla="*/ 27 h 1035"/>
                <a:gd name="T14" fmla="*/ 1556 w 1556"/>
                <a:gd name="T1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6" h="1035">
                  <a:moveTo>
                    <a:pt x="0" y="1035"/>
                  </a:moveTo>
                  <a:cubicBezTo>
                    <a:pt x="5" y="985"/>
                    <a:pt x="11" y="936"/>
                    <a:pt x="27" y="871"/>
                  </a:cubicBezTo>
                  <a:cubicBezTo>
                    <a:pt x="43" y="806"/>
                    <a:pt x="59" y="727"/>
                    <a:pt x="96" y="645"/>
                  </a:cubicBezTo>
                  <a:cubicBezTo>
                    <a:pt x="133" y="563"/>
                    <a:pt x="183" y="453"/>
                    <a:pt x="247" y="377"/>
                  </a:cubicBezTo>
                  <a:cubicBezTo>
                    <a:pt x="311" y="301"/>
                    <a:pt x="384" y="243"/>
                    <a:pt x="480" y="192"/>
                  </a:cubicBezTo>
                  <a:cubicBezTo>
                    <a:pt x="576" y="141"/>
                    <a:pt x="708" y="96"/>
                    <a:pt x="823" y="69"/>
                  </a:cubicBezTo>
                  <a:cubicBezTo>
                    <a:pt x="938" y="42"/>
                    <a:pt x="1050" y="38"/>
                    <a:pt x="1172" y="27"/>
                  </a:cubicBezTo>
                  <a:cubicBezTo>
                    <a:pt x="1294" y="16"/>
                    <a:pt x="1425" y="8"/>
                    <a:pt x="1556" y="0"/>
                  </a:cubicBezTo>
                </a:path>
              </a:pathLst>
            </a:custGeom>
            <a:noFill/>
            <a:ln w="50800" cap="sq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93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Collision–Coalescence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2824"/>
            <a:ext cx="8229600" cy="19333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Growth of small droplets into raindrops is achieved by </a:t>
            </a:r>
            <a:r>
              <a:rPr lang="en-US" i="1" dirty="0"/>
              <a:t>collision-coalescence</a:t>
            </a:r>
          </a:p>
          <a:p>
            <a:r>
              <a:rPr lang="en-US" dirty="0"/>
              <a:t>Fall velocity of droplet increases with size</a:t>
            </a:r>
          </a:p>
          <a:p>
            <a:r>
              <a:rPr lang="en-US" dirty="0"/>
              <a:t>Larger particles sweep out smaller cloud droplets and grow</a:t>
            </a:r>
          </a:p>
          <a:p>
            <a:r>
              <a:rPr lang="en-US" dirty="0"/>
              <a:t>Becomes more efficient as radius increases</a:t>
            </a:r>
          </a:p>
          <a:p>
            <a:r>
              <a:rPr lang="en-US" dirty="0"/>
              <a:t>Turbulence may contribute to this growth mechanism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449263" y="1514475"/>
            <a:ext cx="4554537" cy="2887663"/>
            <a:chOff x="283" y="954"/>
            <a:chExt cx="2869" cy="1819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 rot="-5400000">
              <a:off x="-109" y="1608"/>
              <a:ext cx="10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Droplet radius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43" y="2523"/>
              <a:ext cx="4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Time</a:t>
              </a:r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19" y="954"/>
              <a:ext cx="1577" cy="1577"/>
              <a:chOff x="1734" y="864"/>
              <a:chExt cx="1577" cy="1577"/>
            </a:xfrm>
          </p:grpSpPr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1735" y="864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rot="5400000">
                <a:off x="2523" y="1652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664" y="1571"/>
              <a:ext cx="14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FF00"/>
                  </a:solidFill>
                </a:rPr>
                <a:t>Condensation growth</a:t>
              </a: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31" y="1488"/>
              <a:ext cx="1556" cy="1035"/>
            </a:xfrm>
            <a:custGeom>
              <a:avLst/>
              <a:gdLst>
                <a:gd name="T0" fmla="*/ 0 w 1556"/>
                <a:gd name="T1" fmla="*/ 1035 h 1035"/>
                <a:gd name="T2" fmla="*/ 27 w 1556"/>
                <a:gd name="T3" fmla="*/ 871 h 1035"/>
                <a:gd name="T4" fmla="*/ 96 w 1556"/>
                <a:gd name="T5" fmla="*/ 645 h 1035"/>
                <a:gd name="T6" fmla="*/ 247 w 1556"/>
                <a:gd name="T7" fmla="*/ 377 h 1035"/>
                <a:gd name="T8" fmla="*/ 480 w 1556"/>
                <a:gd name="T9" fmla="*/ 192 h 1035"/>
                <a:gd name="T10" fmla="*/ 823 w 1556"/>
                <a:gd name="T11" fmla="*/ 69 h 1035"/>
                <a:gd name="T12" fmla="*/ 1172 w 1556"/>
                <a:gd name="T13" fmla="*/ 27 h 1035"/>
                <a:gd name="T14" fmla="*/ 1556 w 1556"/>
                <a:gd name="T1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6" h="1035">
                  <a:moveTo>
                    <a:pt x="0" y="1035"/>
                  </a:moveTo>
                  <a:cubicBezTo>
                    <a:pt x="5" y="985"/>
                    <a:pt x="11" y="936"/>
                    <a:pt x="27" y="871"/>
                  </a:cubicBezTo>
                  <a:cubicBezTo>
                    <a:pt x="43" y="806"/>
                    <a:pt x="59" y="727"/>
                    <a:pt x="96" y="645"/>
                  </a:cubicBezTo>
                  <a:cubicBezTo>
                    <a:pt x="133" y="563"/>
                    <a:pt x="183" y="453"/>
                    <a:pt x="247" y="377"/>
                  </a:cubicBezTo>
                  <a:cubicBezTo>
                    <a:pt x="311" y="301"/>
                    <a:pt x="384" y="243"/>
                    <a:pt x="480" y="192"/>
                  </a:cubicBezTo>
                  <a:cubicBezTo>
                    <a:pt x="576" y="141"/>
                    <a:pt x="708" y="96"/>
                    <a:pt x="823" y="69"/>
                  </a:cubicBezTo>
                  <a:cubicBezTo>
                    <a:pt x="938" y="42"/>
                    <a:pt x="1050" y="38"/>
                    <a:pt x="1172" y="27"/>
                  </a:cubicBezTo>
                  <a:cubicBezTo>
                    <a:pt x="1294" y="16"/>
                    <a:pt x="1425" y="8"/>
                    <a:pt x="1556" y="0"/>
                  </a:cubicBezTo>
                </a:path>
              </a:pathLst>
            </a:custGeom>
            <a:noFill/>
            <a:ln w="50800" cap="sq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0" name="Freeform 12"/>
          <p:cNvSpPr>
            <a:spLocks/>
          </p:cNvSpPr>
          <p:nvPr/>
        </p:nvSpPr>
        <p:spPr bwMode="auto">
          <a:xfrm>
            <a:off x="1011238" y="1547813"/>
            <a:ext cx="1600200" cy="2459037"/>
          </a:xfrm>
          <a:custGeom>
            <a:avLst/>
            <a:gdLst>
              <a:gd name="T0" fmla="*/ 0 w 1008"/>
              <a:gd name="T1" fmla="*/ 1549 h 1549"/>
              <a:gd name="T2" fmla="*/ 288 w 1008"/>
              <a:gd name="T3" fmla="*/ 1460 h 1549"/>
              <a:gd name="T4" fmla="*/ 528 w 1008"/>
              <a:gd name="T5" fmla="*/ 1316 h 1549"/>
              <a:gd name="T6" fmla="*/ 754 w 1008"/>
              <a:gd name="T7" fmla="*/ 1049 h 1549"/>
              <a:gd name="T8" fmla="*/ 932 w 1008"/>
              <a:gd name="T9" fmla="*/ 528 h 1549"/>
              <a:gd name="T10" fmla="*/ 1008 w 1008"/>
              <a:gd name="T11" fmla="*/ 0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549">
                <a:moveTo>
                  <a:pt x="0" y="1549"/>
                </a:moveTo>
                <a:cubicBezTo>
                  <a:pt x="100" y="1524"/>
                  <a:pt x="200" y="1499"/>
                  <a:pt x="288" y="1460"/>
                </a:cubicBezTo>
                <a:cubicBezTo>
                  <a:pt x="376" y="1421"/>
                  <a:pt x="450" y="1384"/>
                  <a:pt x="528" y="1316"/>
                </a:cubicBezTo>
                <a:cubicBezTo>
                  <a:pt x="606" y="1248"/>
                  <a:pt x="687" y="1180"/>
                  <a:pt x="754" y="1049"/>
                </a:cubicBezTo>
                <a:cubicBezTo>
                  <a:pt x="821" y="918"/>
                  <a:pt x="890" y="703"/>
                  <a:pt x="932" y="528"/>
                </a:cubicBezTo>
                <a:cubicBezTo>
                  <a:pt x="974" y="353"/>
                  <a:pt x="991" y="176"/>
                  <a:pt x="1008" y="0"/>
                </a:cubicBezTo>
              </a:path>
            </a:pathLst>
          </a:custGeom>
          <a:noFill/>
          <a:ln w="50800" cap="sq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713038" y="1460500"/>
            <a:ext cx="1376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C/C growth</a:t>
            </a:r>
          </a:p>
        </p:txBody>
      </p:sp>
      <p:sp>
        <p:nvSpPr>
          <p:cNvPr id="22" name="Oval 14"/>
          <p:cNvSpPr>
            <a:spLocks noChangeAspect="1" noChangeArrowheads="1"/>
          </p:cNvSpPr>
          <p:nvPr/>
        </p:nvSpPr>
        <p:spPr bwMode="auto">
          <a:xfrm>
            <a:off x="6070600" y="1370013"/>
            <a:ext cx="1525588" cy="1481137"/>
          </a:xfrm>
          <a:prstGeom prst="ellips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>
            <a:off x="6156325" y="33623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6276975" y="28289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7"/>
          <p:cNvSpPr>
            <a:spLocks noChangeAspect="1" noChangeArrowheads="1"/>
          </p:cNvSpPr>
          <p:nvPr/>
        </p:nvSpPr>
        <p:spPr bwMode="auto">
          <a:xfrm>
            <a:off x="6069013" y="29781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8"/>
          <p:cNvSpPr>
            <a:spLocks noChangeAspect="1" noChangeArrowheads="1"/>
          </p:cNvSpPr>
          <p:nvPr/>
        </p:nvSpPr>
        <p:spPr bwMode="auto">
          <a:xfrm>
            <a:off x="6884988" y="31003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9"/>
          <p:cNvSpPr>
            <a:spLocks noChangeAspect="1" noChangeArrowheads="1"/>
          </p:cNvSpPr>
          <p:nvPr/>
        </p:nvSpPr>
        <p:spPr bwMode="auto">
          <a:xfrm>
            <a:off x="6373813" y="36131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0"/>
          <p:cNvSpPr>
            <a:spLocks noChangeAspect="1" noChangeArrowheads="1"/>
          </p:cNvSpPr>
          <p:nvPr/>
        </p:nvSpPr>
        <p:spPr bwMode="auto">
          <a:xfrm>
            <a:off x="7134225" y="33512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1"/>
          <p:cNvSpPr>
            <a:spLocks noChangeAspect="1" noChangeArrowheads="1"/>
          </p:cNvSpPr>
          <p:nvPr/>
        </p:nvSpPr>
        <p:spPr bwMode="auto">
          <a:xfrm>
            <a:off x="6437313" y="30765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2"/>
          <p:cNvSpPr>
            <a:spLocks noChangeAspect="1" noChangeArrowheads="1"/>
          </p:cNvSpPr>
          <p:nvPr/>
        </p:nvSpPr>
        <p:spPr bwMode="auto">
          <a:xfrm>
            <a:off x="6092825" y="39274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3"/>
          <p:cNvSpPr>
            <a:spLocks noChangeAspect="1" noChangeArrowheads="1"/>
          </p:cNvSpPr>
          <p:nvPr/>
        </p:nvSpPr>
        <p:spPr bwMode="auto">
          <a:xfrm>
            <a:off x="6732588" y="38100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4"/>
          <p:cNvSpPr>
            <a:spLocks noChangeAspect="1" noChangeArrowheads="1"/>
          </p:cNvSpPr>
          <p:nvPr/>
        </p:nvSpPr>
        <p:spPr bwMode="auto">
          <a:xfrm>
            <a:off x="5842000" y="26955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25"/>
          <p:cNvSpPr>
            <a:spLocks noChangeAspect="1" noChangeArrowheads="1"/>
          </p:cNvSpPr>
          <p:nvPr/>
        </p:nvSpPr>
        <p:spPr bwMode="auto">
          <a:xfrm>
            <a:off x="5842000" y="35448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26"/>
          <p:cNvSpPr>
            <a:spLocks noChangeAspect="1" noChangeArrowheads="1"/>
          </p:cNvSpPr>
          <p:nvPr/>
        </p:nvSpPr>
        <p:spPr bwMode="auto">
          <a:xfrm>
            <a:off x="5689600" y="31765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27"/>
          <p:cNvSpPr>
            <a:spLocks noChangeAspect="1" noChangeArrowheads="1"/>
          </p:cNvSpPr>
          <p:nvPr/>
        </p:nvSpPr>
        <p:spPr bwMode="auto">
          <a:xfrm>
            <a:off x="7200900" y="36337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28"/>
          <p:cNvSpPr>
            <a:spLocks noChangeAspect="1" noChangeArrowheads="1"/>
          </p:cNvSpPr>
          <p:nvPr/>
        </p:nvSpPr>
        <p:spPr bwMode="auto">
          <a:xfrm>
            <a:off x="7135813" y="29352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9"/>
          <p:cNvSpPr>
            <a:spLocks noChangeAspect="1" noChangeArrowheads="1"/>
          </p:cNvSpPr>
          <p:nvPr/>
        </p:nvSpPr>
        <p:spPr bwMode="auto">
          <a:xfrm>
            <a:off x="7451725" y="34702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0"/>
          <p:cNvSpPr>
            <a:spLocks noChangeAspect="1" noChangeArrowheads="1"/>
          </p:cNvSpPr>
          <p:nvPr/>
        </p:nvSpPr>
        <p:spPr bwMode="auto">
          <a:xfrm>
            <a:off x="7377113" y="30337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1"/>
          <p:cNvSpPr>
            <a:spLocks noChangeAspect="1" noChangeArrowheads="1"/>
          </p:cNvSpPr>
          <p:nvPr/>
        </p:nvSpPr>
        <p:spPr bwMode="auto">
          <a:xfrm>
            <a:off x="6591300" y="33401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2"/>
          <p:cNvSpPr>
            <a:spLocks noChangeAspect="1" noChangeArrowheads="1"/>
          </p:cNvSpPr>
          <p:nvPr/>
        </p:nvSpPr>
        <p:spPr bwMode="auto">
          <a:xfrm>
            <a:off x="6407150" y="39481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33"/>
          <p:cNvSpPr>
            <a:spLocks noChangeAspect="1" noChangeArrowheads="1"/>
          </p:cNvSpPr>
          <p:nvPr/>
        </p:nvSpPr>
        <p:spPr bwMode="auto">
          <a:xfrm>
            <a:off x="7091363" y="39258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34"/>
          <p:cNvSpPr>
            <a:spLocks noChangeAspect="1" noChangeArrowheads="1"/>
          </p:cNvSpPr>
          <p:nvPr/>
        </p:nvSpPr>
        <p:spPr bwMode="auto">
          <a:xfrm>
            <a:off x="6862763" y="35020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35"/>
          <p:cNvSpPr>
            <a:spLocks noChangeAspect="1" noChangeArrowheads="1"/>
          </p:cNvSpPr>
          <p:nvPr/>
        </p:nvSpPr>
        <p:spPr bwMode="auto">
          <a:xfrm>
            <a:off x="7504113" y="38608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6"/>
          <p:cNvSpPr>
            <a:spLocks noChangeAspect="1" noChangeArrowheads="1"/>
          </p:cNvSpPr>
          <p:nvPr/>
        </p:nvSpPr>
        <p:spPr bwMode="auto">
          <a:xfrm>
            <a:off x="7658100" y="31527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7"/>
          <p:cNvSpPr>
            <a:spLocks noChangeAspect="1" noChangeArrowheads="1"/>
          </p:cNvSpPr>
          <p:nvPr/>
        </p:nvSpPr>
        <p:spPr bwMode="auto">
          <a:xfrm>
            <a:off x="7591425" y="26733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38"/>
          <p:cNvSpPr>
            <a:spLocks noChangeShapeType="1"/>
          </p:cNvSpPr>
          <p:nvPr/>
        </p:nvSpPr>
        <p:spPr bwMode="auto">
          <a:xfrm>
            <a:off x="6846888" y="2852738"/>
            <a:ext cx="0" cy="706437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6824663" y="3995738"/>
            <a:ext cx="0" cy="271462"/>
          </a:xfrm>
          <a:prstGeom prst="line">
            <a:avLst/>
          </a:prstGeom>
          <a:noFill/>
          <a:ln w="25400" cap="sq">
            <a:solidFill>
              <a:srgbClr val="00FF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3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Cloud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2824"/>
            <a:ext cx="8229600" cy="19333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Cloud droplet growth initially dominated by condensation</a:t>
            </a:r>
          </a:p>
          <a:p>
            <a:endParaRPr lang="en-US" dirty="0"/>
          </a:p>
          <a:p>
            <a:r>
              <a:rPr lang="en-US" dirty="0"/>
              <a:t>Growth into raindrops dominated by collision-coalescence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Most effective in maritime clouds due to presence of larger cloud droplets (due to fewer CCN)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449263" y="1514475"/>
            <a:ext cx="4554537" cy="2887663"/>
            <a:chOff x="283" y="954"/>
            <a:chExt cx="2869" cy="1819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 rot="-5400000">
              <a:off x="-109" y="1608"/>
              <a:ext cx="10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Droplet radius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43" y="2523"/>
              <a:ext cx="4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Time</a:t>
              </a:r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19" y="954"/>
              <a:ext cx="1577" cy="1577"/>
              <a:chOff x="1734" y="864"/>
              <a:chExt cx="1577" cy="1577"/>
            </a:xfrm>
          </p:grpSpPr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1735" y="864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rot="5400000">
                <a:off x="2523" y="1652"/>
                <a:ext cx="0" cy="1577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664" y="1571"/>
              <a:ext cx="14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FF00"/>
                  </a:solidFill>
                </a:rPr>
                <a:t>Condensation growth</a:t>
              </a: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31" y="1488"/>
              <a:ext cx="1556" cy="1035"/>
            </a:xfrm>
            <a:custGeom>
              <a:avLst/>
              <a:gdLst>
                <a:gd name="T0" fmla="*/ 0 w 1556"/>
                <a:gd name="T1" fmla="*/ 1035 h 1035"/>
                <a:gd name="T2" fmla="*/ 27 w 1556"/>
                <a:gd name="T3" fmla="*/ 871 h 1035"/>
                <a:gd name="T4" fmla="*/ 96 w 1556"/>
                <a:gd name="T5" fmla="*/ 645 h 1035"/>
                <a:gd name="T6" fmla="*/ 247 w 1556"/>
                <a:gd name="T7" fmla="*/ 377 h 1035"/>
                <a:gd name="T8" fmla="*/ 480 w 1556"/>
                <a:gd name="T9" fmla="*/ 192 h 1035"/>
                <a:gd name="T10" fmla="*/ 823 w 1556"/>
                <a:gd name="T11" fmla="*/ 69 h 1035"/>
                <a:gd name="T12" fmla="*/ 1172 w 1556"/>
                <a:gd name="T13" fmla="*/ 27 h 1035"/>
                <a:gd name="T14" fmla="*/ 1556 w 1556"/>
                <a:gd name="T1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6" h="1035">
                  <a:moveTo>
                    <a:pt x="0" y="1035"/>
                  </a:moveTo>
                  <a:cubicBezTo>
                    <a:pt x="5" y="985"/>
                    <a:pt x="11" y="936"/>
                    <a:pt x="27" y="871"/>
                  </a:cubicBezTo>
                  <a:cubicBezTo>
                    <a:pt x="43" y="806"/>
                    <a:pt x="59" y="727"/>
                    <a:pt x="96" y="645"/>
                  </a:cubicBezTo>
                  <a:cubicBezTo>
                    <a:pt x="133" y="563"/>
                    <a:pt x="183" y="453"/>
                    <a:pt x="247" y="377"/>
                  </a:cubicBezTo>
                  <a:cubicBezTo>
                    <a:pt x="311" y="301"/>
                    <a:pt x="384" y="243"/>
                    <a:pt x="480" y="192"/>
                  </a:cubicBezTo>
                  <a:cubicBezTo>
                    <a:pt x="576" y="141"/>
                    <a:pt x="708" y="96"/>
                    <a:pt x="823" y="69"/>
                  </a:cubicBezTo>
                  <a:cubicBezTo>
                    <a:pt x="938" y="42"/>
                    <a:pt x="1050" y="38"/>
                    <a:pt x="1172" y="27"/>
                  </a:cubicBezTo>
                  <a:cubicBezTo>
                    <a:pt x="1294" y="16"/>
                    <a:pt x="1425" y="8"/>
                    <a:pt x="1556" y="0"/>
                  </a:cubicBezTo>
                </a:path>
              </a:pathLst>
            </a:custGeom>
            <a:noFill/>
            <a:ln w="50800" cap="sq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0" name="Freeform 12"/>
          <p:cNvSpPr>
            <a:spLocks/>
          </p:cNvSpPr>
          <p:nvPr/>
        </p:nvSpPr>
        <p:spPr bwMode="auto">
          <a:xfrm>
            <a:off x="1011238" y="1547813"/>
            <a:ext cx="1600200" cy="2459037"/>
          </a:xfrm>
          <a:custGeom>
            <a:avLst/>
            <a:gdLst>
              <a:gd name="T0" fmla="*/ 0 w 1008"/>
              <a:gd name="T1" fmla="*/ 1549 h 1549"/>
              <a:gd name="T2" fmla="*/ 288 w 1008"/>
              <a:gd name="T3" fmla="*/ 1460 h 1549"/>
              <a:gd name="T4" fmla="*/ 528 w 1008"/>
              <a:gd name="T5" fmla="*/ 1316 h 1549"/>
              <a:gd name="T6" fmla="*/ 754 w 1008"/>
              <a:gd name="T7" fmla="*/ 1049 h 1549"/>
              <a:gd name="T8" fmla="*/ 932 w 1008"/>
              <a:gd name="T9" fmla="*/ 528 h 1549"/>
              <a:gd name="T10" fmla="*/ 1008 w 1008"/>
              <a:gd name="T11" fmla="*/ 0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549">
                <a:moveTo>
                  <a:pt x="0" y="1549"/>
                </a:moveTo>
                <a:cubicBezTo>
                  <a:pt x="100" y="1524"/>
                  <a:pt x="200" y="1499"/>
                  <a:pt x="288" y="1460"/>
                </a:cubicBezTo>
                <a:cubicBezTo>
                  <a:pt x="376" y="1421"/>
                  <a:pt x="450" y="1384"/>
                  <a:pt x="528" y="1316"/>
                </a:cubicBezTo>
                <a:cubicBezTo>
                  <a:pt x="606" y="1248"/>
                  <a:pt x="687" y="1180"/>
                  <a:pt x="754" y="1049"/>
                </a:cubicBezTo>
                <a:cubicBezTo>
                  <a:pt x="821" y="918"/>
                  <a:pt x="890" y="703"/>
                  <a:pt x="932" y="528"/>
                </a:cubicBezTo>
                <a:cubicBezTo>
                  <a:pt x="974" y="353"/>
                  <a:pt x="991" y="176"/>
                  <a:pt x="1008" y="0"/>
                </a:cubicBezTo>
              </a:path>
            </a:pathLst>
          </a:custGeom>
          <a:noFill/>
          <a:ln w="50800" cap="sq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713038" y="1460500"/>
            <a:ext cx="1376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C/C growth</a:t>
            </a:r>
          </a:p>
        </p:txBody>
      </p:sp>
      <p:sp>
        <p:nvSpPr>
          <p:cNvPr id="22" name="Oval 14"/>
          <p:cNvSpPr>
            <a:spLocks noChangeAspect="1" noChangeArrowheads="1"/>
          </p:cNvSpPr>
          <p:nvPr/>
        </p:nvSpPr>
        <p:spPr bwMode="auto">
          <a:xfrm>
            <a:off x="6070600" y="1370013"/>
            <a:ext cx="1525588" cy="1481137"/>
          </a:xfrm>
          <a:prstGeom prst="ellips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>
            <a:off x="6156325" y="33623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6276975" y="28289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7"/>
          <p:cNvSpPr>
            <a:spLocks noChangeAspect="1" noChangeArrowheads="1"/>
          </p:cNvSpPr>
          <p:nvPr/>
        </p:nvSpPr>
        <p:spPr bwMode="auto">
          <a:xfrm>
            <a:off x="6069013" y="29781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8"/>
          <p:cNvSpPr>
            <a:spLocks noChangeAspect="1" noChangeArrowheads="1"/>
          </p:cNvSpPr>
          <p:nvPr/>
        </p:nvSpPr>
        <p:spPr bwMode="auto">
          <a:xfrm>
            <a:off x="6884988" y="31003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9"/>
          <p:cNvSpPr>
            <a:spLocks noChangeAspect="1" noChangeArrowheads="1"/>
          </p:cNvSpPr>
          <p:nvPr/>
        </p:nvSpPr>
        <p:spPr bwMode="auto">
          <a:xfrm>
            <a:off x="6373813" y="36131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0"/>
          <p:cNvSpPr>
            <a:spLocks noChangeAspect="1" noChangeArrowheads="1"/>
          </p:cNvSpPr>
          <p:nvPr/>
        </p:nvSpPr>
        <p:spPr bwMode="auto">
          <a:xfrm>
            <a:off x="7134225" y="33512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1"/>
          <p:cNvSpPr>
            <a:spLocks noChangeAspect="1" noChangeArrowheads="1"/>
          </p:cNvSpPr>
          <p:nvPr/>
        </p:nvSpPr>
        <p:spPr bwMode="auto">
          <a:xfrm>
            <a:off x="6437313" y="30765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2"/>
          <p:cNvSpPr>
            <a:spLocks noChangeAspect="1" noChangeArrowheads="1"/>
          </p:cNvSpPr>
          <p:nvPr/>
        </p:nvSpPr>
        <p:spPr bwMode="auto">
          <a:xfrm>
            <a:off x="6092825" y="39274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3"/>
          <p:cNvSpPr>
            <a:spLocks noChangeAspect="1" noChangeArrowheads="1"/>
          </p:cNvSpPr>
          <p:nvPr/>
        </p:nvSpPr>
        <p:spPr bwMode="auto">
          <a:xfrm>
            <a:off x="6732588" y="38100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4"/>
          <p:cNvSpPr>
            <a:spLocks noChangeAspect="1" noChangeArrowheads="1"/>
          </p:cNvSpPr>
          <p:nvPr/>
        </p:nvSpPr>
        <p:spPr bwMode="auto">
          <a:xfrm>
            <a:off x="5842000" y="26955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25"/>
          <p:cNvSpPr>
            <a:spLocks noChangeAspect="1" noChangeArrowheads="1"/>
          </p:cNvSpPr>
          <p:nvPr/>
        </p:nvSpPr>
        <p:spPr bwMode="auto">
          <a:xfrm>
            <a:off x="5842000" y="35448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26"/>
          <p:cNvSpPr>
            <a:spLocks noChangeAspect="1" noChangeArrowheads="1"/>
          </p:cNvSpPr>
          <p:nvPr/>
        </p:nvSpPr>
        <p:spPr bwMode="auto">
          <a:xfrm>
            <a:off x="5689600" y="31765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27"/>
          <p:cNvSpPr>
            <a:spLocks noChangeAspect="1" noChangeArrowheads="1"/>
          </p:cNvSpPr>
          <p:nvPr/>
        </p:nvSpPr>
        <p:spPr bwMode="auto">
          <a:xfrm>
            <a:off x="7200900" y="36337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28"/>
          <p:cNvSpPr>
            <a:spLocks noChangeAspect="1" noChangeArrowheads="1"/>
          </p:cNvSpPr>
          <p:nvPr/>
        </p:nvSpPr>
        <p:spPr bwMode="auto">
          <a:xfrm>
            <a:off x="7135813" y="29352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9"/>
          <p:cNvSpPr>
            <a:spLocks noChangeAspect="1" noChangeArrowheads="1"/>
          </p:cNvSpPr>
          <p:nvPr/>
        </p:nvSpPr>
        <p:spPr bwMode="auto">
          <a:xfrm>
            <a:off x="7451725" y="34702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0"/>
          <p:cNvSpPr>
            <a:spLocks noChangeAspect="1" noChangeArrowheads="1"/>
          </p:cNvSpPr>
          <p:nvPr/>
        </p:nvSpPr>
        <p:spPr bwMode="auto">
          <a:xfrm>
            <a:off x="7377113" y="30337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1"/>
          <p:cNvSpPr>
            <a:spLocks noChangeAspect="1" noChangeArrowheads="1"/>
          </p:cNvSpPr>
          <p:nvPr/>
        </p:nvSpPr>
        <p:spPr bwMode="auto">
          <a:xfrm>
            <a:off x="6591300" y="33401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2"/>
          <p:cNvSpPr>
            <a:spLocks noChangeAspect="1" noChangeArrowheads="1"/>
          </p:cNvSpPr>
          <p:nvPr/>
        </p:nvSpPr>
        <p:spPr bwMode="auto">
          <a:xfrm>
            <a:off x="6407150" y="39481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33"/>
          <p:cNvSpPr>
            <a:spLocks noChangeAspect="1" noChangeArrowheads="1"/>
          </p:cNvSpPr>
          <p:nvPr/>
        </p:nvSpPr>
        <p:spPr bwMode="auto">
          <a:xfrm>
            <a:off x="7091363" y="39258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34"/>
          <p:cNvSpPr>
            <a:spLocks noChangeAspect="1" noChangeArrowheads="1"/>
          </p:cNvSpPr>
          <p:nvPr/>
        </p:nvSpPr>
        <p:spPr bwMode="auto">
          <a:xfrm>
            <a:off x="6862763" y="35020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35"/>
          <p:cNvSpPr>
            <a:spLocks noChangeAspect="1" noChangeArrowheads="1"/>
          </p:cNvSpPr>
          <p:nvPr/>
        </p:nvSpPr>
        <p:spPr bwMode="auto">
          <a:xfrm>
            <a:off x="7504113" y="38608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6"/>
          <p:cNvSpPr>
            <a:spLocks noChangeAspect="1" noChangeArrowheads="1"/>
          </p:cNvSpPr>
          <p:nvPr/>
        </p:nvSpPr>
        <p:spPr bwMode="auto">
          <a:xfrm>
            <a:off x="7658100" y="31527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7"/>
          <p:cNvSpPr>
            <a:spLocks noChangeAspect="1" noChangeArrowheads="1"/>
          </p:cNvSpPr>
          <p:nvPr/>
        </p:nvSpPr>
        <p:spPr bwMode="auto">
          <a:xfrm>
            <a:off x="7591425" y="26733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38"/>
          <p:cNvSpPr>
            <a:spLocks noChangeShapeType="1"/>
          </p:cNvSpPr>
          <p:nvPr/>
        </p:nvSpPr>
        <p:spPr bwMode="auto">
          <a:xfrm>
            <a:off x="6846888" y="2852738"/>
            <a:ext cx="0" cy="706437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6824663" y="3995738"/>
            <a:ext cx="0" cy="271462"/>
          </a:xfrm>
          <a:prstGeom prst="line">
            <a:avLst/>
          </a:prstGeom>
          <a:noFill/>
          <a:ln w="25400" cap="sq">
            <a:solidFill>
              <a:srgbClr val="00FF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0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B64E9-770A-F644-A924-C13FD608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9F98D-665E-E34C-9114-6A0FE568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Hawaiian Warm-Phase Clouds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10C0A-A4E3-A74F-B7A3-044B2DD347E3}"/>
              </a:ext>
            </a:extLst>
          </p:cNvPr>
          <p:cNvSpPr txBox="1"/>
          <p:nvPr/>
        </p:nvSpPr>
        <p:spPr>
          <a:xfrm>
            <a:off x="0" y="6611779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Photo: Steve </a:t>
            </a:r>
            <a:r>
              <a:rPr lang="en-US" sz="1000" b="1" dirty="0" err="1"/>
              <a:t>Businger</a:t>
            </a:r>
            <a:endParaRPr lang="en-US" sz="10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860289-1A1E-0641-876B-D0619DA5EB6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014654" y="1206171"/>
            <a:ext cx="6833564" cy="46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286CBC-E2EC-1B42-B10A-2AE6EBA680B7}"/>
              </a:ext>
            </a:extLst>
          </p:cNvPr>
          <p:cNvSpPr txBox="1"/>
          <p:nvPr/>
        </p:nvSpPr>
        <p:spPr>
          <a:xfrm>
            <a:off x="0" y="1067671"/>
            <a:ext cx="201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Freezing Level (0˚C)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D1F26-BE5A-C845-95FC-1514E2A92F99}"/>
              </a:ext>
            </a:extLst>
          </p:cNvPr>
          <p:cNvSpPr txBox="1"/>
          <p:nvPr/>
        </p:nvSpPr>
        <p:spPr>
          <a:xfrm>
            <a:off x="3859407" y="2271289"/>
            <a:ext cx="2454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Liquid water cloud droplets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Collision-coalescence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A255A-9A5B-0C44-9964-3FFF257764CB}"/>
              </a:ext>
            </a:extLst>
          </p:cNvPr>
          <p:cNvSpPr txBox="1"/>
          <p:nvPr/>
        </p:nvSpPr>
        <p:spPr>
          <a:xfrm>
            <a:off x="4882888" y="388589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1614777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Mixed-Phase Cloud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Glaciation</a:t>
            </a:r>
          </a:p>
          <a:p>
            <a:pPr lvl="1"/>
            <a:r>
              <a:rPr lang="en-US" dirty="0"/>
              <a:t>Ice nucleation &amp; multiplication</a:t>
            </a:r>
          </a:p>
          <a:p>
            <a:pPr lvl="1"/>
            <a:endParaRPr lang="en-US" dirty="0"/>
          </a:p>
          <a:p>
            <a:r>
              <a:rPr lang="en-US" dirty="0"/>
              <a:t>Depositional growth</a:t>
            </a:r>
          </a:p>
          <a:p>
            <a:endParaRPr lang="en-US" dirty="0"/>
          </a:p>
          <a:p>
            <a:r>
              <a:rPr lang="en-US" dirty="0"/>
              <a:t>Accretion</a:t>
            </a:r>
          </a:p>
          <a:p>
            <a:endParaRPr lang="en-US" dirty="0"/>
          </a:p>
          <a:p>
            <a:r>
              <a:rPr lang="en-US" dirty="0"/>
              <a:t>Aggregation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44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4B8B-35B9-9E40-9370-5F33B560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Glaciating Cloud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A9080-84FB-ED45-9FBF-A8C1C3AC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11" y="1537945"/>
            <a:ext cx="6499377" cy="516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97765E-B805-0E40-9115-790C5B568B8E}"/>
              </a:ext>
            </a:extLst>
          </p:cNvPr>
          <p:cNvSpPr txBox="1"/>
          <p:nvPr/>
        </p:nvSpPr>
        <p:spPr>
          <a:xfrm>
            <a:off x="1322311" y="6457400"/>
            <a:ext cx="1172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/>
              <a:t>Steenburgh</a:t>
            </a:r>
            <a:r>
              <a:rPr lang="en-US" sz="1000" b="1" dirty="0"/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4024131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Nucleation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6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Water does not freeze at 0°C</a:t>
            </a:r>
          </a:p>
          <a:p>
            <a:pPr lvl="1"/>
            <a:r>
              <a:rPr lang="en-US" dirty="0"/>
              <a:t>Pure water does not freeze until almost </a:t>
            </a:r>
            <a:r>
              <a:rPr lang="en-US" dirty="0">
                <a:solidFill>
                  <a:srgbClr val="FFFFFF"/>
                </a:solidFill>
              </a:rPr>
              <a:t>-40°C (homogeneous nucleation)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Supercooled</a:t>
            </a:r>
            <a:r>
              <a:rPr lang="en-US" dirty="0">
                <a:solidFill>
                  <a:srgbClr val="FFFFFF"/>
                </a:solidFill>
              </a:rPr>
              <a:t> liquid water (SLW) – water (rain or cloud droplets) that exists at temperatures below 0°C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Ice nuclei – enable water to freez</a:t>
            </a:r>
            <a:r>
              <a:rPr lang="en-US" dirty="0"/>
              <a:t>e at temperatures above -40°C</a:t>
            </a:r>
          </a:p>
          <a:p>
            <a:pPr lvl="1"/>
            <a:endParaRPr lang="en-US" dirty="0"/>
          </a:p>
          <a:p>
            <a:r>
              <a:rPr lang="en-US" dirty="0"/>
              <a:t>The effectiveness of potential ice nuclei is dependent on</a:t>
            </a:r>
          </a:p>
          <a:p>
            <a:pPr lvl="1"/>
            <a:r>
              <a:rPr lang="en-US" dirty="0"/>
              <a:t>Molecular spacing and crystal structure - similar to ice is best</a:t>
            </a:r>
          </a:p>
          <a:p>
            <a:pPr lvl="1"/>
            <a:r>
              <a:rPr lang="en-US" dirty="0"/>
              <a:t>Temperature – Activation is more likely as temperature decreases</a:t>
            </a:r>
          </a:p>
          <a:p>
            <a:pPr lvl="1"/>
            <a:endParaRPr lang="en-US" dirty="0"/>
          </a:p>
          <a:p>
            <a:r>
              <a:rPr lang="en-US" dirty="0"/>
              <a:t>Ice nuclei concentration increases as temperature decreases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4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Nucleation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92856" y="1761309"/>
            <a:ext cx="4164638" cy="2892523"/>
            <a:chOff x="2049118" y="1600200"/>
            <a:chExt cx="4164638" cy="2892523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049118" y="2498675"/>
              <a:ext cx="130613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sq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</a:rPr>
                <a:t>Ice nuclei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188281" y="4092613"/>
              <a:ext cx="16515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sq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</a:rPr>
                <a:t>Temperature</a:t>
              </a: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738777" y="1635370"/>
              <a:ext cx="1811555" cy="2279673"/>
            </a:xfrm>
            <a:custGeom>
              <a:avLst/>
              <a:gdLst>
                <a:gd name="T0" fmla="*/ 0 w 669"/>
                <a:gd name="T1" fmla="*/ 713 h 713"/>
                <a:gd name="T2" fmla="*/ 485 w 669"/>
                <a:gd name="T3" fmla="*/ 568 h 713"/>
                <a:gd name="T4" fmla="*/ 669 w 669"/>
                <a:gd name="T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713">
                  <a:moveTo>
                    <a:pt x="0" y="713"/>
                  </a:moveTo>
                  <a:cubicBezTo>
                    <a:pt x="81" y="689"/>
                    <a:pt x="374" y="687"/>
                    <a:pt x="485" y="568"/>
                  </a:cubicBezTo>
                  <a:cubicBezTo>
                    <a:pt x="596" y="449"/>
                    <a:pt x="631" y="118"/>
                    <a:pt x="669" y="0"/>
                  </a:cubicBezTo>
                </a:path>
              </a:pathLst>
            </a:custGeom>
            <a:noFill/>
            <a:ln w="38100" cap="sq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684620" y="1600200"/>
              <a:ext cx="2529136" cy="2302054"/>
            </a:xfrm>
            <a:prstGeom prst="rect">
              <a:avLst/>
            </a:prstGeom>
            <a:noFill/>
            <a:ln w="38100" cap="sq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>
              <a:off x="4372494" y="4076627"/>
              <a:ext cx="1047940" cy="15986"/>
            </a:xfrm>
            <a:prstGeom prst="line">
              <a:avLst/>
            </a:prstGeom>
            <a:noFill/>
            <a:ln w="38100" cap="sq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V="1">
              <a:off x="3473461" y="2017213"/>
              <a:ext cx="0" cy="1425995"/>
            </a:xfrm>
            <a:prstGeom prst="line">
              <a:avLst/>
            </a:prstGeom>
            <a:noFill/>
            <a:ln w="38100" cap="sq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58630" y="4791842"/>
            <a:ext cx="3833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Ice nuclei increase by an order of magnitude for every 4˚C drop in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1803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Wallace and Hobbs (1977)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8556" y="4051876"/>
            <a:ext cx="328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Warm </a:t>
            </a:r>
            <a:r>
              <a:rPr lang="en-US" dirty="0"/>
              <a:t>                                            </a:t>
            </a:r>
            <a:r>
              <a:rPr lang="en-US" dirty="0">
                <a:solidFill>
                  <a:srgbClr val="0070C0"/>
                </a:solidFill>
              </a:rPr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169974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Generating Clouds and Precipitation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Clouds form when water vapor in the atmosphere condenses into cloud droplets or ice crystals</a:t>
            </a:r>
          </a:p>
          <a:p>
            <a:pPr lvl="1"/>
            <a:r>
              <a:rPr lang="en-US" dirty="0"/>
              <a:t>Requires air to become supersaturated through evaporation or cooling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Ascent and associated adiabatic expansion and cooling is the primary (but not only) mechanism for generating supersaturation in precipitating clouds</a:t>
            </a:r>
          </a:p>
          <a:p>
            <a:pPr lvl="1"/>
            <a:endParaRPr lang="en-US" dirty="0"/>
          </a:p>
          <a:p>
            <a:r>
              <a:rPr lang="en-US" dirty="0"/>
              <a:t>Precipitation occurs when hydrometeors grow sufficiently large to fall and reach the ground</a:t>
            </a:r>
          </a:p>
          <a:p>
            <a:pPr lvl="1"/>
            <a:r>
              <a:rPr lang="en-US" dirty="0"/>
              <a:t>Typically cannot be accomplished through condensation alone</a:t>
            </a:r>
          </a:p>
          <a:p>
            <a:pPr lvl="1"/>
            <a:r>
              <a:rPr lang="en-US" dirty="0"/>
              <a:t>May involve multiple microphysical processes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01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Nucleation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Significance?</a:t>
            </a:r>
          </a:p>
          <a:p>
            <a:pPr lvl="1"/>
            <a:r>
              <a:rPr lang="en-US" dirty="0"/>
              <a:t>Cloud will not necessarily glaciate at temperatures below 0°C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Want snow (or even rain in many cases)?  Need ice!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temperatures in cloud are </a:t>
            </a:r>
          </a:p>
          <a:p>
            <a:pPr lvl="2"/>
            <a:r>
              <a:rPr lang="en-US" dirty="0"/>
              <a:t>-4°C or warmer    VERY LITTLE chance of ice</a:t>
            </a:r>
          </a:p>
          <a:p>
            <a:pPr lvl="2"/>
            <a:r>
              <a:rPr lang="en-US" dirty="0"/>
              <a:t>-10°C 		60% chance of ice</a:t>
            </a:r>
          </a:p>
          <a:p>
            <a:pPr lvl="2"/>
            <a:r>
              <a:rPr lang="en-US" dirty="0"/>
              <a:t>-12°C		70% chance of ice</a:t>
            </a:r>
          </a:p>
          <a:p>
            <a:pPr lvl="2"/>
            <a:r>
              <a:rPr lang="en-US" dirty="0"/>
              <a:t>-15°C		90% chance of ice</a:t>
            </a:r>
          </a:p>
          <a:p>
            <a:pPr lvl="2"/>
            <a:r>
              <a:rPr lang="en-US" dirty="0"/>
              <a:t>20°C		VERY GOOD chance of ice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8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Still have a few problems</a:t>
            </a:r>
          </a:p>
          <a:p>
            <a:pPr lvl="1"/>
            <a:r>
              <a:rPr lang="en-US" dirty="0"/>
              <a:t>There are still very few ice nuclei even at cold temperatures</a:t>
            </a:r>
          </a:p>
          <a:p>
            <a:pPr lvl="1"/>
            <a:r>
              <a:rPr lang="en-US" dirty="0"/>
              <a:t>Ice particle concentrations greatly exceed ice nuclei concentrations in most mixed phase clouds</a:t>
            </a:r>
          </a:p>
          <a:p>
            <a:pPr lvl="1"/>
            <a:r>
              <a:rPr lang="en-US" dirty="0"/>
              <a:t>How do we get so much ice?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Ice multiplication – </a:t>
            </a:r>
            <a:r>
              <a:rPr lang="en-US" dirty="0"/>
              <a:t>creation of large numbers of ice particles through</a:t>
            </a:r>
          </a:p>
          <a:p>
            <a:pPr lvl="1"/>
            <a:r>
              <a:rPr lang="en-US" dirty="0"/>
              <a:t>Mechanical fracturing of ice crystals during evaporation</a:t>
            </a:r>
          </a:p>
          <a:p>
            <a:pPr lvl="1"/>
            <a:r>
              <a:rPr lang="en-US" dirty="0"/>
              <a:t>Shattering of large drops during freezing</a:t>
            </a:r>
          </a:p>
          <a:p>
            <a:pPr lvl="1"/>
            <a:r>
              <a:rPr lang="en-US" dirty="0"/>
              <a:t>Splintering of ice during riming (</a:t>
            </a:r>
            <a:r>
              <a:rPr lang="en-US" dirty="0" err="1"/>
              <a:t>Hallet-Mossop</a:t>
            </a:r>
            <a:r>
              <a:rPr lang="en-US" dirty="0"/>
              <a:t> Process)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7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Deposition (WBF Process)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4832"/>
            <a:ext cx="8229600" cy="14538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Saturation vapor pressure for ice is lower than that for water</a:t>
            </a:r>
          </a:p>
          <a:p>
            <a:r>
              <a:rPr lang="en-US" dirty="0"/>
              <a:t>Air is near saturation for water, but is supersaturated for ice</a:t>
            </a:r>
          </a:p>
          <a:p>
            <a:r>
              <a:rPr lang="en-US" dirty="0"/>
              <a:t>Ice crystals/snowflakes grow by vapor deposition</a:t>
            </a:r>
          </a:p>
          <a:p>
            <a:r>
              <a:rPr lang="en-US" dirty="0"/>
              <a:t>Cloud droplets may lose mass to evaporation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69950" y="4161369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76338" y="4526494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Temperature (</a:t>
            </a:r>
            <a:r>
              <a:rPr lang="en-US" sz="1800">
                <a:cs typeface="Times New Roman" charset="0"/>
              </a:rPr>
              <a:t>°</a:t>
            </a:r>
            <a:r>
              <a:rPr lang="en-US" sz="1800"/>
              <a:t>C)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4375" y="1529294"/>
            <a:ext cx="2538413" cy="2865438"/>
          </a:xfrm>
          <a:prstGeom prst="rect">
            <a:avLst/>
          </a:prstGeom>
          <a:noFill/>
          <a:ln w="25400" cap="sq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720725" y="2113494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720725" y="2670707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17550" y="3248557"/>
            <a:ext cx="76200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14375" y="3820057"/>
            <a:ext cx="76200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rot="16200000">
            <a:off x="932656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rot="16200000">
            <a:off x="1786731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rot="16200000">
            <a:off x="2078831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rot="16200000">
            <a:off x="2624931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16200000">
            <a:off x="2358231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rot="16200000">
            <a:off x="2923381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16200000">
            <a:off x="1212056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rot="16200000">
            <a:off x="1521619" y="4346313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3175000" y="2683407"/>
            <a:ext cx="77788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3168650" y="3248557"/>
            <a:ext cx="76200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3168650" y="3831169"/>
            <a:ext cx="76200" cy="0"/>
          </a:xfrm>
          <a:prstGeom prst="line">
            <a:avLst/>
          </a:prstGeom>
          <a:noFill/>
          <a:ln w="25400" cap="sq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733425" y="2491319"/>
            <a:ext cx="1408113" cy="1874838"/>
          </a:xfrm>
          <a:custGeom>
            <a:avLst/>
            <a:gdLst>
              <a:gd name="T0" fmla="*/ 0 w 711"/>
              <a:gd name="T1" fmla="*/ 852 h 936"/>
              <a:gd name="T2" fmla="*/ 60 w 711"/>
              <a:gd name="T3" fmla="*/ 819 h 936"/>
              <a:gd name="T4" fmla="*/ 123 w 711"/>
              <a:gd name="T5" fmla="*/ 753 h 936"/>
              <a:gd name="T6" fmla="*/ 198 w 711"/>
              <a:gd name="T7" fmla="*/ 642 h 936"/>
              <a:gd name="T8" fmla="*/ 267 w 711"/>
              <a:gd name="T9" fmla="*/ 504 h 936"/>
              <a:gd name="T10" fmla="*/ 333 w 711"/>
              <a:gd name="T11" fmla="*/ 357 h 936"/>
              <a:gd name="T12" fmla="*/ 408 w 711"/>
              <a:gd name="T13" fmla="*/ 192 h 936"/>
              <a:gd name="T14" fmla="*/ 480 w 711"/>
              <a:gd name="T15" fmla="*/ 45 h 936"/>
              <a:gd name="T16" fmla="*/ 513 w 711"/>
              <a:gd name="T17" fmla="*/ 9 h 936"/>
              <a:gd name="T18" fmla="*/ 540 w 711"/>
              <a:gd name="T19" fmla="*/ 0 h 936"/>
              <a:gd name="T20" fmla="*/ 570 w 711"/>
              <a:gd name="T21" fmla="*/ 12 h 936"/>
              <a:gd name="T22" fmla="*/ 591 w 711"/>
              <a:gd name="T23" fmla="*/ 60 h 936"/>
              <a:gd name="T24" fmla="*/ 624 w 711"/>
              <a:gd name="T25" fmla="*/ 228 h 936"/>
              <a:gd name="T26" fmla="*/ 660 w 711"/>
              <a:gd name="T27" fmla="*/ 411 h 936"/>
              <a:gd name="T28" fmla="*/ 687 w 711"/>
              <a:gd name="T29" fmla="*/ 576 h 936"/>
              <a:gd name="T30" fmla="*/ 702 w 711"/>
              <a:gd name="T31" fmla="*/ 717 h 936"/>
              <a:gd name="T32" fmla="*/ 708 w 711"/>
              <a:gd name="T33" fmla="*/ 852 h 936"/>
              <a:gd name="T34" fmla="*/ 711 w 711"/>
              <a:gd name="T35" fmla="*/ 936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11" h="936">
                <a:moveTo>
                  <a:pt x="0" y="852"/>
                </a:moveTo>
                <a:cubicBezTo>
                  <a:pt x="20" y="843"/>
                  <a:pt x="40" y="835"/>
                  <a:pt x="60" y="819"/>
                </a:cubicBezTo>
                <a:cubicBezTo>
                  <a:pt x="80" y="803"/>
                  <a:pt x="100" y="783"/>
                  <a:pt x="123" y="753"/>
                </a:cubicBezTo>
                <a:cubicBezTo>
                  <a:pt x="146" y="723"/>
                  <a:pt x="174" y="683"/>
                  <a:pt x="198" y="642"/>
                </a:cubicBezTo>
                <a:cubicBezTo>
                  <a:pt x="222" y="601"/>
                  <a:pt x="244" y="551"/>
                  <a:pt x="267" y="504"/>
                </a:cubicBezTo>
                <a:cubicBezTo>
                  <a:pt x="290" y="457"/>
                  <a:pt x="310" y="409"/>
                  <a:pt x="333" y="357"/>
                </a:cubicBezTo>
                <a:cubicBezTo>
                  <a:pt x="356" y="305"/>
                  <a:pt x="384" y="244"/>
                  <a:pt x="408" y="192"/>
                </a:cubicBezTo>
                <a:cubicBezTo>
                  <a:pt x="432" y="140"/>
                  <a:pt x="462" y="75"/>
                  <a:pt x="480" y="45"/>
                </a:cubicBezTo>
                <a:cubicBezTo>
                  <a:pt x="498" y="15"/>
                  <a:pt x="503" y="16"/>
                  <a:pt x="513" y="9"/>
                </a:cubicBezTo>
                <a:cubicBezTo>
                  <a:pt x="523" y="2"/>
                  <a:pt x="531" y="0"/>
                  <a:pt x="540" y="0"/>
                </a:cubicBezTo>
                <a:cubicBezTo>
                  <a:pt x="549" y="0"/>
                  <a:pt x="562" y="2"/>
                  <a:pt x="570" y="12"/>
                </a:cubicBezTo>
                <a:cubicBezTo>
                  <a:pt x="578" y="22"/>
                  <a:pt x="582" y="24"/>
                  <a:pt x="591" y="60"/>
                </a:cubicBezTo>
                <a:cubicBezTo>
                  <a:pt x="600" y="96"/>
                  <a:pt x="613" y="170"/>
                  <a:pt x="624" y="228"/>
                </a:cubicBezTo>
                <a:cubicBezTo>
                  <a:pt x="635" y="286"/>
                  <a:pt x="650" y="353"/>
                  <a:pt x="660" y="411"/>
                </a:cubicBezTo>
                <a:cubicBezTo>
                  <a:pt x="670" y="469"/>
                  <a:pt x="680" y="525"/>
                  <a:pt x="687" y="576"/>
                </a:cubicBezTo>
                <a:cubicBezTo>
                  <a:pt x="694" y="627"/>
                  <a:pt x="698" y="671"/>
                  <a:pt x="702" y="717"/>
                </a:cubicBezTo>
                <a:cubicBezTo>
                  <a:pt x="706" y="763"/>
                  <a:pt x="707" y="816"/>
                  <a:pt x="708" y="852"/>
                </a:cubicBezTo>
                <a:cubicBezTo>
                  <a:pt x="709" y="888"/>
                  <a:pt x="710" y="912"/>
                  <a:pt x="711" y="936"/>
                </a:cubicBezTo>
              </a:path>
            </a:pathLst>
          </a:custGeom>
          <a:noFill/>
          <a:ln w="50800" cap="sq" cmpd="sng">
            <a:solidFill>
              <a:srgbClr val="00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725488" y="1535644"/>
            <a:ext cx="2336800" cy="2862263"/>
          </a:xfrm>
          <a:custGeom>
            <a:avLst/>
            <a:gdLst>
              <a:gd name="T0" fmla="*/ 0 w 1179"/>
              <a:gd name="T1" fmla="*/ 1428 h 1429"/>
              <a:gd name="T2" fmla="*/ 123 w 1179"/>
              <a:gd name="T3" fmla="*/ 1428 h 1429"/>
              <a:gd name="T4" fmla="*/ 252 w 1179"/>
              <a:gd name="T5" fmla="*/ 1422 h 1429"/>
              <a:gd name="T6" fmla="*/ 432 w 1179"/>
              <a:gd name="T7" fmla="*/ 1389 h 1429"/>
              <a:gd name="T8" fmla="*/ 627 w 1179"/>
              <a:gd name="T9" fmla="*/ 1311 h 1429"/>
              <a:gd name="T10" fmla="*/ 729 w 1179"/>
              <a:gd name="T11" fmla="*/ 1239 h 1429"/>
              <a:gd name="T12" fmla="*/ 822 w 1179"/>
              <a:gd name="T13" fmla="*/ 1140 h 1429"/>
              <a:gd name="T14" fmla="*/ 894 w 1179"/>
              <a:gd name="T15" fmla="*/ 1023 h 1429"/>
              <a:gd name="T16" fmla="*/ 954 w 1179"/>
              <a:gd name="T17" fmla="*/ 888 h 1429"/>
              <a:gd name="T18" fmla="*/ 1008 w 1179"/>
              <a:gd name="T19" fmla="*/ 741 h 1429"/>
              <a:gd name="T20" fmla="*/ 1047 w 1179"/>
              <a:gd name="T21" fmla="*/ 594 h 1429"/>
              <a:gd name="T22" fmla="*/ 1089 w 1179"/>
              <a:gd name="T23" fmla="*/ 423 h 1429"/>
              <a:gd name="T24" fmla="*/ 1131 w 1179"/>
              <a:gd name="T25" fmla="*/ 258 h 1429"/>
              <a:gd name="T26" fmla="*/ 1158 w 1179"/>
              <a:gd name="T27" fmla="*/ 102 h 1429"/>
              <a:gd name="T28" fmla="*/ 1179 w 1179"/>
              <a:gd name="T29" fmla="*/ 0 h 1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79" h="1429">
                <a:moveTo>
                  <a:pt x="0" y="1428"/>
                </a:moveTo>
                <a:cubicBezTo>
                  <a:pt x="40" y="1428"/>
                  <a:pt x="81" y="1429"/>
                  <a:pt x="123" y="1428"/>
                </a:cubicBezTo>
                <a:cubicBezTo>
                  <a:pt x="165" y="1427"/>
                  <a:pt x="201" y="1428"/>
                  <a:pt x="252" y="1422"/>
                </a:cubicBezTo>
                <a:cubicBezTo>
                  <a:pt x="303" y="1416"/>
                  <a:pt x="369" y="1408"/>
                  <a:pt x="432" y="1389"/>
                </a:cubicBezTo>
                <a:cubicBezTo>
                  <a:pt x="495" y="1370"/>
                  <a:pt x="578" y="1336"/>
                  <a:pt x="627" y="1311"/>
                </a:cubicBezTo>
                <a:cubicBezTo>
                  <a:pt x="676" y="1286"/>
                  <a:pt x="697" y="1267"/>
                  <a:pt x="729" y="1239"/>
                </a:cubicBezTo>
                <a:cubicBezTo>
                  <a:pt x="761" y="1211"/>
                  <a:pt x="795" y="1176"/>
                  <a:pt x="822" y="1140"/>
                </a:cubicBezTo>
                <a:cubicBezTo>
                  <a:pt x="849" y="1104"/>
                  <a:pt x="872" y="1065"/>
                  <a:pt x="894" y="1023"/>
                </a:cubicBezTo>
                <a:cubicBezTo>
                  <a:pt x="916" y="981"/>
                  <a:pt x="935" y="935"/>
                  <a:pt x="954" y="888"/>
                </a:cubicBezTo>
                <a:cubicBezTo>
                  <a:pt x="973" y="841"/>
                  <a:pt x="993" y="790"/>
                  <a:pt x="1008" y="741"/>
                </a:cubicBezTo>
                <a:cubicBezTo>
                  <a:pt x="1023" y="692"/>
                  <a:pt x="1033" y="647"/>
                  <a:pt x="1047" y="594"/>
                </a:cubicBezTo>
                <a:cubicBezTo>
                  <a:pt x="1061" y="541"/>
                  <a:pt x="1075" y="479"/>
                  <a:pt x="1089" y="423"/>
                </a:cubicBezTo>
                <a:cubicBezTo>
                  <a:pt x="1103" y="367"/>
                  <a:pt x="1120" y="311"/>
                  <a:pt x="1131" y="258"/>
                </a:cubicBezTo>
                <a:cubicBezTo>
                  <a:pt x="1142" y="205"/>
                  <a:pt x="1150" y="145"/>
                  <a:pt x="1158" y="102"/>
                </a:cubicBezTo>
                <a:cubicBezTo>
                  <a:pt x="1166" y="59"/>
                  <a:pt x="1172" y="29"/>
                  <a:pt x="1179" y="0"/>
                </a:cubicBezTo>
              </a:path>
            </a:pathLst>
          </a:custGeom>
          <a:noFill/>
          <a:ln w="50800" cap="sq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57188" y="3696232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69888" y="3127907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20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379413" y="2557994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30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88938" y="1997607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40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1335088" y="4351869"/>
            <a:ext cx="455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-20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1982788" y="4356632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0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744538" y="4351869"/>
            <a:ext cx="455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-40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2486025" y="4356632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20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041650" y="4370919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40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3240088" y="3607332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.08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3222625" y="3043769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.16</a:t>
            </a: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3216275" y="2467507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.24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 rot="16200000">
            <a:off x="3146425" y="3077107"/>
            <a:ext cx="110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e</a:t>
            </a:r>
            <a:r>
              <a:rPr lang="en-US" sz="1800" baseline="-25000">
                <a:solidFill>
                  <a:srgbClr val="00FFFF"/>
                </a:solidFill>
              </a:rPr>
              <a:t>s</a:t>
            </a:r>
            <a:r>
              <a:rPr lang="en-US" sz="1800">
                <a:solidFill>
                  <a:srgbClr val="00FFFF"/>
                </a:solidFill>
              </a:rPr>
              <a:t>-e</a:t>
            </a:r>
            <a:r>
              <a:rPr lang="en-US" sz="1800" baseline="-25000">
                <a:solidFill>
                  <a:srgbClr val="00FFFF"/>
                </a:solidFill>
              </a:rPr>
              <a:t>si </a:t>
            </a:r>
            <a:r>
              <a:rPr lang="en-US" sz="1800">
                <a:solidFill>
                  <a:srgbClr val="00FFFF"/>
                </a:solidFill>
              </a:rPr>
              <a:t>(mb)</a:t>
            </a:r>
          </a:p>
        </p:txBody>
      </p:sp>
      <p:pic>
        <p:nvPicPr>
          <p:cNvPr id="37" name="Picture 38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056344"/>
            <a:ext cx="2509837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9"/>
          <p:cNvSpPr>
            <a:spLocks noChangeAspect="1" noChangeArrowheads="1"/>
          </p:cNvSpPr>
          <p:nvPr/>
        </p:nvSpPr>
        <p:spPr bwMode="auto">
          <a:xfrm>
            <a:off x="5938838" y="392959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40"/>
          <p:cNvSpPr>
            <a:spLocks noChangeAspect="1" noChangeArrowheads="1"/>
          </p:cNvSpPr>
          <p:nvPr/>
        </p:nvSpPr>
        <p:spPr bwMode="auto">
          <a:xfrm>
            <a:off x="5286375" y="176265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41"/>
          <p:cNvSpPr>
            <a:spLocks noChangeAspect="1" noChangeArrowheads="1"/>
          </p:cNvSpPr>
          <p:nvPr/>
        </p:nvSpPr>
        <p:spPr bwMode="auto">
          <a:xfrm>
            <a:off x="5230813" y="285961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2"/>
          <p:cNvSpPr>
            <a:spLocks noChangeAspect="1" noChangeArrowheads="1"/>
          </p:cNvSpPr>
          <p:nvPr/>
        </p:nvSpPr>
        <p:spPr bwMode="auto">
          <a:xfrm>
            <a:off x="6938963" y="177376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3"/>
          <p:cNvSpPr>
            <a:spLocks noChangeAspect="1" noChangeArrowheads="1"/>
          </p:cNvSpPr>
          <p:nvPr/>
        </p:nvSpPr>
        <p:spPr bwMode="auto">
          <a:xfrm>
            <a:off x="6373813" y="38216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4"/>
          <p:cNvSpPr>
            <a:spLocks noChangeAspect="1" noChangeArrowheads="1"/>
          </p:cNvSpPr>
          <p:nvPr/>
        </p:nvSpPr>
        <p:spPr bwMode="auto">
          <a:xfrm>
            <a:off x="7134225" y="355970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5"/>
          <p:cNvSpPr>
            <a:spLocks noChangeAspect="1" noChangeArrowheads="1"/>
          </p:cNvSpPr>
          <p:nvPr/>
        </p:nvSpPr>
        <p:spPr bwMode="auto">
          <a:xfrm>
            <a:off x="4576763" y="282786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6"/>
          <p:cNvSpPr>
            <a:spLocks noChangeAspect="1" noChangeArrowheads="1"/>
          </p:cNvSpPr>
          <p:nvPr/>
        </p:nvSpPr>
        <p:spPr bwMode="auto">
          <a:xfrm>
            <a:off x="5897563" y="179599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7"/>
          <p:cNvSpPr>
            <a:spLocks noChangeAspect="1" noChangeArrowheads="1"/>
          </p:cNvSpPr>
          <p:nvPr/>
        </p:nvSpPr>
        <p:spPr bwMode="auto">
          <a:xfrm>
            <a:off x="5699125" y="349461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48"/>
          <p:cNvSpPr>
            <a:spLocks noChangeAspect="1" noChangeArrowheads="1"/>
          </p:cNvSpPr>
          <p:nvPr/>
        </p:nvSpPr>
        <p:spPr bwMode="auto">
          <a:xfrm>
            <a:off x="4873625" y="229446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49"/>
          <p:cNvSpPr>
            <a:spLocks noChangeAspect="1" noChangeArrowheads="1"/>
          </p:cNvSpPr>
          <p:nvPr/>
        </p:nvSpPr>
        <p:spPr bwMode="auto">
          <a:xfrm>
            <a:off x="5483225" y="391530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0"/>
          <p:cNvSpPr>
            <a:spLocks noChangeAspect="1" noChangeArrowheads="1"/>
          </p:cNvSpPr>
          <p:nvPr/>
        </p:nvSpPr>
        <p:spPr bwMode="auto">
          <a:xfrm>
            <a:off x="5080000" y="33644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1"/>
          <p:cNvSpPr>
            <a:spLocks noChangeAspect="1" noChangeArrowheads="1"/>
          </p:cNvSpPr>
          <p:nvPr/>
        </p:nvSpPr>
        <p:spPr bwMode="auto">
          <a:xfrm>
            <a:off x="7548563" y="368988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2"/>
          <p:cNvSpPr>
            <a:spLocks noChangeAspect="1" noChangeArrowheads="1"/>
          </p:cNvSpPr>
          <p:nvPr/>
        </p:nvSpPr>
        <p:spPr bwMode="auto">
          <a:xfrm>
            <a:off x="7135813" y="440743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3"/>
          <p:cNvSpPr>
            <a:spLocks noChangeAspect="1" noChangeArrowheads="1"/>
          </p:cNvSpPr>
          <p:nvPr/>
        </p:nvSpPr>
        <p:spPr bwMode="auto">
          <a:xfrm>
            <a:off x="8312150" y="226430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4"/>
          <p:cNvSpPr>
            <a:spLocks noChangeAspect="1" noChangeArrowheads="1"/>
          </p:cNvSpPr>
          <p:nvPr/>
        </p:nvSpPr>
        <p:spPr bwMode="auto">
          <a:xfrm>
            <a:off x="7986713" y="33517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5"/>
          <p:cNvSpPr>
            <a:spLocks noChangeAspect="1" noChangeArrowheads="1"/>
          </p:cNvSpPr>
          <p:nvPr/>
        </p:nvSpPr>
        <p:spPr bwMode="auto">
          <a:xfrm>
            <a:off x="7005638" y="400579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6"/>
          <p:cNvSpPr>
            <a:spLocks noChangeAspect="1" noChangeArrowheads="1"/>
          </p:cNvSpPr>
          <p:nvPr/>
        </p:nvSpPr>
        <p:spPr bwMode="auto">
          <a:xfrm>
            <a:off x="8018463" y="39613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57"/>
          <p:cNvSpPr>
            <a:spLocks noChangeAspect="1" noChangeArrowheads="1"/>
          </p:cNvSpPr>
          <p:nvPr/>
        </p:nvSpPr>
        <p:spPr bwMode="auto">
          <a:xfrm>
            <a:off x="7342188" y="200078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58"/>
          <p:cNvSpPr>
            <a:spLocks noChangeAspect="1" noChangeArrowheads="1"/>
          </p:cNvSpPr>
          <p:nvPr/>
        </p:nvSpPr>
        <p:spPr bwMode="auto">
          <a:xfrm>
            <a:off x="6297613" y="453760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59"/>
          <p:cNvSpPr>
            <a:spLocks noChangeAspect="1" noChangeArrowheads="1"/>
          </p:cNvSpPr>
          <p:nvPr/>
        </p:nvSpPr>
        <p:spPr bwMode="auto">
          <a:xfrm>
            <a:off x="6437313" y="157691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0"/>
          <p:cNvSpPr>
            <a:spLocks noChangeAspect="1" noChangeArrowheads="1"/>
          </p:cNvSpPr>
          <p:nvPr/>
        </p:nvSpPr>
        <p:spPr bwMode="auto">
          <a:xfrm>
            <a:off x="7886700" y="264213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1"/>
          <p:cNvSpPr>
            <a:spLocks noChangeAspect="1" noChangeArrowheads="1"/>
          </p:cNvSpPr>
          <p:nvPr/>
        </p:nvSpPr>
        <p:spPr bwMode="auto">
          <a:xfrm>
            <a:off x="7786688" y="2021419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Oval 62"/>
          <p:cNvSpPr>
            <a:spLocks noChangeAspect="1" noChangeArrowheads="1"/>
          </p:cNvSpPr>
          <p:nvPr/>
        </p:nvSpPr>
        <p:spPr bwMode="auto">
          <a:xfrm>
            <a:off x="7658100" y="415819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63"/>
          <p:cNvSpPr>
            <a:spLocks noChangeAspect="1" noChangeArrowheads="1"/>
          </p:cNvSpPr>
          <p:nvPr/>
        </p:nvSpPr>
        <p:spPr bwMode="auto">
          <a:xfrm>
            <a:off x="6548438" y="42661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64"/>
          <p:cNvSpPr>
            <a:spLocks noChangeAspect="1" noChangeArrowheads="1"/>
          </p:cNvSpPr>
          <p:nvPr/>
        </p:nvSpPr>
        <p:spPr bwMode="auto">
          <a:xfrm>
            <a:off x="5654675" y="429948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65"/>
          <p:cNvSpPr>
            <a:spLocks noChangeAspect="1" noChangeArrowheads="1"/>
          </p:cNvSpPr>
          <p:nvPr/>
        </p:nvSpPr>
        <p:spPr bwMode="auto">
          <a:xfrm>
            <a:off x="8366125" y="2927882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6"/>
          <p:cNvSpPr>
            <a:spLocks noChangeAspect="1" noChangeArrowheads="1"/>
          </p:cNvSpPr>
          <p:nvPr/>
        </p:nvSpPr>
        <p:spPr bwMode="auto">
          <a:xfrm>
            <a:off x="4937125" y="431059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67"/>
          <p:cNvSpPr>
            <a:spLocks noChangeAspect="1" noChangeArrowheads="1"/>
          </p:cNvSpPr>
          <p:nvPr/>
        </p:nvSpPr>
        <p:spPr bwMode="auto">
          <a:xfrm>
            <a:off x="4751388" y="3745444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68"/>
          <p:cNvSpPr>
            <a:spLocks noChangeAspect="1" noChangeArrowheads="1"/>
          </p:cNvSpPr>
          <p:nvPr/>
        </p:nvSpPr>
        <p:spPr bwMode="auto">
          <a:xfrm>
            <a:off x="4545013" y="173090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69"/>
          <p:cNvSpPr>
            <a:spLocks noChangeAspect="1" noChangeArrowheads="1"/>
          </p:cNvSpPr>
          <p:nvPr/>
        </p:nvSpPr>
        <p:spPr bwMode="auto">
          <a:xfrm>
            <a:off x="8442325" y="1699157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70"/>
          <p:cNvSpPr>
            <a:spLocks/>
          </p:cNvSpPr>
          <p:nvPr/>
        </p:nvSpPr>
        <p:spPr bwMode="auto">
          <a:xfrm rot="1653023">
            <a:off x="5978525" y="3386669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Freeform 71"/>
          <p:cNvSpPr>
            <a:spLocks/>
          </p:cNvSpPr>
          <p:nvPr/>
        </p:nvSpPr>
        <p:spPr bwMode="auto">
          <a:xfrm rot="19803160">
            <a:off x="6872288" y="3388257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1" name="Freeform 72"/>
          <p:cNvSpPr>
            <a:spLocks/>
          </p:cNvSpPr>
          <p:nvPr/>
        </p:nvSpPr>
        <p:spPr bwMode="auto">
          <a:xfrm rot="16631329">
            <a:off x="7796213" y="2745319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2" name="Freeform 73"/>
          <p:cNvSpPr>
            <a:spLocks/>
          </p:cNvSpPr>
          <p:nvPr/>
        </p:nvSpPr>
        <p:spPr bwMode="auto">
          <a:xfrm rot="4859306">
            <a:off x="5305426" y="2473856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3" name="Freeform 74"/>
          <p:cNvSpPr>
            <a:spLocks/>
          </p:cNvSpPr>
          <p:nvPr/>
        </p:nvSpPr>
        <p:spPr bwMode="auto">
          <a:xfrm rot="8702445">
            <a:off x="5805488" y="1919819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4" name="Freeform 75"/>
          <p:cNvSpPr>
            <a:spLocks/>
          </p:cNvSpPr>
          <p:nvPr/>
        </p:nvSpPr>
        <p:spPr bwMode="auto">
          <a:xfrm rot="13130423">
            <a:off x="7015163" y="1908707"/>
            <a:ext cx="139700" cy="549275"/>
          </a:xfrm>
          <a:custGeom>
            <a:avLst/>
            <a:gdLst>
              <a:gd name="T0" fmla="*/ 11 w 88"/>
              <a:gd name="T1" fmla="*/ 346 h 346"/>
              <a:gd name="T2" fmla="*/ 87 w 88"/>
              <a:gd name="T3" fmla="*/ 273 h 346"/>
              <a:gd name="T4" fmla="*/ 5 w 88"/>
              <a:gd name="T5" fmla="*/ 204 h 346"/>
              <a:gd name="T6" fmla="*/ 61 w 88"/>
              <a:gd name="T7" fmla="*/ 151 h 346"/>
              <a:gd name="T8" fmla="*/ 60 w 88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346">
                <a:moveTo>
                  <a:pt x="11" y="346"/>
                </a:moveTo>
                <a:cubicBezTo>
                  <a:pt x="24" y="334"/>
                  <a:pt x="88" y="296"/>
                  <a:pt x="87" y="273"/>
                </a:cubicBezTo>
                <a:cubicBezTo>
                  <a:pt x="87" y="249"/>
                  <a:pt x="9" y="224"/>
                  <a:pt x="5" y="204"/>
                </a:cubicBezTo>
                <a:cubicBezTo>
                  <a:pt x="0" y="185"/>
                  <a:pt x="52" y="185"/>
                  <a:pt x="61" y="151"/>
                </a:cubicBezTo>
                <a:cubicBezTo>
                  <a:pt x="70" y="117"/>
                  <a:pt x="60" y="31"/>
                  <a:pt x="60" y="0"/>
                </a:cubicBezTo>
              </a:path>
            </a:pathLst>
          </a:custGeom>
          <a:noFill/>
          <a:ln w="38100" cap="sq" cmpd="sng">
            <a:solidFill>
              <a:srgbClr val="00CCFF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5" name="Text Box 110"/>
          <p:cNvSpPr txBox="1">
            <a:spLocks noChangeArrowheads="1"/>
          </p:cNvSpPr>
          <p:nvPr/>
        </p:nvSpPr>
        <p:spPr bwMode="auto">
          <a:xfrm rot="16200000">
            <a:off x="-1464468" y="2922325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</a:rPr>
              <a:t>Water saturation vapor pressure (mb)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893797" y="4799544"/>
            <a:ext cx="3302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Wegener–Bergeron–</a:t>
            </a:r>
            <a:r>
              <a:rPr lang="en-US" sz="12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Findeisen</a:t>
            </a:r>
            <a:r>
              <a:rPr lang="en-US" sz="12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3456598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Deposition (WBF Process)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32011" y="3193073"/>
            <a:ext cx="7608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Sector Plate                                    Stellar Dendrite                       Dendritic Sector Plate                                    Hollow Column</a:t>
            </a:r>
          </a:p>
        </p:txBody>
      </p:sp>
      <p:pic>
        <p:nvPicPr>
          <p:cNvPr id="78" name="Picture 4" descr="dentritic_sector_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1344613"/>
            <a:ext cx="2138362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 descr="need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633788"/>
            <a:ext cx="2295525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f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/>
          <a:stretch>
            <a:fillRect/>
          </a:stretch>
        </p:blipFill>
        <p:spPr bwMode="auto">
          <a:xfrm>
            <a:off x="2289175" y="1346200"/>
            <a:ext cx="18954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7" descr="sector_p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347788"/>
            <a:ext cx="20002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9" descr="colum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349375"/>
            <a:ext cx="2335213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7320043" y="5659438"/>
            <a:ext cx="7268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Needle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122766" y="4473270"/>
            <a:ext cx="3957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Habits – types of ice crystal shapes created by vapor deposition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99354" y="6550721"/>
            <a:ext cx="134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Snowcrystals.com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386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Deposition (WBF Process)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81389" y="3032722"/>
            <a:ext cx="3030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Habit is a function of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temperature and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supersaturation</a:t>
            </a:r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with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respect to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34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Snowcrystals.com</a:t>
            </a:r>
            <a:endParaRPr lang="en-US" sz="1200" dirty="0"/>
          </a:p>
        </p:txBody>
      </p:sp>
      <p:pic>
        <p:nvPicPr>
          <p:cNvPr id="12" name="Picture 4" descr="hab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31" y="1527904"/>
            <a:ext cx="536098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96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Habit Diagrams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6374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Magono</a:t>
            </a:r>
            <a:r>
              <a:rPr lang="en-US" sz="1200" dirty="0"/>
              <a:t> and Lee (1966), </a:t>
            </a:r>
            <a:r>
              <a:rPr lang="en-US" sz="1200" dirty="0" err="1"/>
              <a:t>Pruppacher</a:t>
            </a:r>
            <a:r>
              <a:rPr lang="en-US" sz="1200" dirty="0"/>
              <a:t> and </a:t>
            </a:r>
            <a:r>
              <a:rPr lang="en-US" sz="1200" dirty="0" err="1"/>
              <a:t>Klett</a:t>
            </a:r>
            <a:r>
              <a:rPr lang="en-US" sz="1200" dirty="0"/>
              <a:t> (1997), Bailey and </a:t>
            </a:r>
            <a:r>
              <a:rPr lang="en-US" sz="1200" dirty="0" err="1"/>
              <a:t>Hallett</a:t>
            </a:r>
            <a:r>
              <a:rPr lang="en-US" sz="1200" dirty="0"/>
              <a:t> (2009), </a:t>
            </a:r>
            <a:r>
              <a:rPr lang="en-US" sz="1200" dirty="0" err="1"/>
              <a:t>Snowcrystals.com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847783"/>
            <a:ext cx="5335067" cy="1912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92" y="1471614"/>
            <a:ext cx="3040220" cy="2221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873" y="1471615"/>
            <a:ext cx="3078469" cy="22216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481" y="3847783"/>
            <a:ext cx="2910589" cy="1912416"/>
            <a:chOff x="1930400" y="0"/>
            <a:chExt cx="5269149" cy="34650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b="54258"/>
            <a:stretch/>
          </p:blipFill>
          <p:spPr>
            <a:xfrm>
              <a:off x="1930400" y="0"/>
              <a:ext cx="5269149" cy="31369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94876"/>
            <a:stretch/>
          </p:blipFill>
          <p:spPr>
            <a:xfrm>
              <a:off x="1930400" y="3113669"/>
              <a:ext cx="5269149" cy="351423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57199" y="5866551"/>
            <a:ext cx="83858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“</a:t>
            </a:r>
            <a:r>
              <a:rPr lang="en-US" sz="16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A review of over 70 years of ice crystal studies reveals a bewildering variety of habit diagrams</a:t>
            </a:r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”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- Bailey and </a:t>
            </a:r>
            <a:r>
              <a:rPr lang="en-US" sz="16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Hallett</a:t>
            </a:r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2763267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688" y="1331320"/>
            <a:ext cx="3405799" cy="2544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4060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Magono</a:t>
            </a:r>
            <a:r>
              <a:rPr lang="en-US" sz="1200" dirty="0"/>
              <a:t> and Lee (1966), </a:t>
            </a:r>
            <a:r>
              <a:rPr lang="en-US" sz="1200" dirty="0" err="1"/>
              <a:t>storyofsnow.com</a:t>
            </a:r>
            <a:r>
              <a:rPr lang="en-US" sz="1200" dirty="0"/>
              <a:t>, </a:t>
            </a:r>
            <a:r>
              <a:rPr lang="en-US" sz="1200" dirty="0" err="1"/>
              <a:t>snowcrystals.com</a:t>
            </a:r>
            <a:r>
              <a:rPr lang="en-US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8" y="3952060"/>
            <a:ext cx="4167996" cy="2519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324" y="2850886"/>
            <a:ext cx="2120900" cy="3124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0614" y="1950326"/>
            <a:ext cx="1612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Magono</a:t>
            </a:r>
            <a:endParaRPr lang="en-US" sz="20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And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Lee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14375" y="5015056"/>
            <a:ext cx="161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Nakaya</a:t>
            </a:r>
            <a:endParaRPr lang="en-US" sz="20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9055" y="2450776"/>
            <a:ext cx="1768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1963521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652" y="2074177"/>
            <a:ext cx="38939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“</a:t>
            </a:r>
            <a:r>
              <a:rPr lang="en-US" sz="20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While aesthetically appealing and offering a striking subject                             for photography, the fact is that most ice crystals are defective                            and irregular in shape</a:t>
            </a:r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”</a:t>
            </a:r>
          </a:p>
          <a:p>
            <a:pPr algn="ctr"/>
            <a:endParaRPr lang="en-US" sz="20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- Bailey and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Hallett</a:t>
            </a:r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(2009)</a:t>
            </a:r>
          </a:p>
        </p:txBody>
      </p:sp>
      <p:pic>
        <p:nvPicPr>
          <p:cNvPr id="6" name="Picture 5" descr="Screen shot 2012-09-14 at 10.08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69" y="1412114"/>
            <a:ext cx="3650118" cy="4886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304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Bailey and </a:t>
            </a:r>
            <a:r>
              <a:rPr lang="en-US" sz="1200" dirty="0" err="1"/>
              <a:t>Hallett</a:t>
            </a:r>
            <a:r>
              <a:rPr lang="en-US" sz="1200" dirty="0"/>
              <a:t> (2009), Garrett et al. (2012) </a:t>
            </a:r>
          </a:p>
        </p:txBody>
      </p:sp>
    </p:spTree>
    <p:extLst>
      <p:ext uri="{BB962C8B-B14F-4D97-AF65-F5344CB8AC3E}">
        <p14:creationId xmlns:p14="http://schemas.microsoft.com/office/powerpoint/2010/main" val="83929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2824"/>
            <a:ext cx="8229600" cy="16522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Growth of a hydrometeor by collision with supercooled cloud drops that freeze on contact</a:t>
            </a:r>
          </a:p>
          <a:p>
            <a:endParaRPr lang="en-US" dirty="0"/>
          </a:p>
          <a:p>
            <a:r>
              <a:rPr lang="en-US" dirty="0" err="1"/>
              <a:t>Graupel</a:t>
            </a:r>
            <a:r>
              <a:rPr lang="en-US" dirty="0"/>
              <a:t> – Heavily rimed snow particles</a:t>
            </a:r>
          </a:p>
          <a:p>
            <a:pPr lvl="1"/>
            <a:r>
              <a:rPr lang="en-US" dirty="0"/>
              <a:t>3 types: cone, hexagonal, lump</a:t>
            </a:r>
          </a:p>
        </p:txBody>
      </p:sp>
      <p:pic>
        <p:nvPicPr>
          <p:cNvPr id="4" name="Picture 4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90650"/>
            <a:ext cx="2509838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5"/>
          <p:cNvSpPr>
            <a:spLocks noChangeAspect="1" noChangeArrowheads="1"/>
          </p:cNvSpPr>
          <p:nvPr/>
        </p:nvSpPr>
        <p:spPr bwMode="auto">
          <a:xfrm>
            <a:off x="1149350" y="37211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496888" y="155416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spect="1" noChangeArrowheads="1"/>
          </p:cNvSpPr>
          <p:nvPr/>
        </p:nvSpPr>
        <p:spPr bwMode="auto">
          <a:xfrm>
            <a:off x="441325" y="26511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spect="1" noChangeArrowheads="1"/>
          </p:cNvSpPr>
          <p:nvPr/>
        </p:nvSpPr>
        <p:spPr bwMode="auto">
          <a:xfrm>
            <a:off x="2998788" y="14573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/>
        </p:nvSpPr>
        <p:spPr bwMode="auto">
          <a:xfrm>
            <a:off x="1474788" y="33845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0"/>
          <p:cNvSpPr>
            <a:spLocks noChangeAspect="1" noChangeArrowheads="1"/>
          </p:cNvSpPr>
          <p:nvPr/>
        </p:nvSpPr>
        <p:spPr bwMode="auto">
          <a:xfrm>
            <a:off x="2344738" y="33512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1"/>
          <p:cNvSpPr>
            <a:spLocks noChangeAspect="1" noChangeArrowheads="1"/>
          </p:cNvSpPr>
          <p:nvPr/>
        </p:nvSpPr>
        <p:spPr bwMode="auto">
          <a:xfrm>
            <a:off x="1249363" y="29924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2"/>
          <p:cNvSpPr>
            <a:spLocks noChangeAspect="1" noChangeArrowheads="1"/>
          </p:cNvSpPr>
          <p:nvPr/>
        </p:nvSpPr>
        <p:spPr bwMode="auto">
          <a:xfrm>
            <a:off x="909638" y="32861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3"/>
          <p:cNvSpPr>
            <a:spLocks noChangeAspect="1" noChangeArrowheads="1"/>
          </p:cNvSpPr>
          <p:nvPr/>
        </p:nvSpPr>
        <p:spPr bwMode="auto">
          <a:xfrm>
            <a:off x="693738" y="37068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4"/>
          <p:cNvSpPr>
            <a:spLocks noChangeAspect="1" noChangeArrowheads="1"/>
          </p:cNvSpPr>
          <p:nvPr/>
        </p:nvSpPr>
        <p:spPr bwMode="auto">
          <a:xfrm>
            <a:off x="290513" y="31559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5"/>
          <p:cNvSpPr>
            <a:spLocks noChangeAspect="1" noChangeArrowheads="1"/>
          </p:cNvSpPr>
          <p:nvPr/>
        </p:nvSpPr>
        <p:spPr bwMode="auto">
          <a:xfrm>
            <a:off x="2759075" y="34813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"/>
          <p:cNvSpPr>
            <a:spLocks noChangeAspect="1" noChangeArrowheads="1"/>
          </p:cNvSpPr>
          <p:nvPr/>
        </p:nvSpPr>
        <p:spPr bwMode="auto">
          <a:xfrm>
            <a:off x="2346325" y="41989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7"/>
          <p:cNvSpPr>
            <a:spLocks noChangeAspect="1" noChangeArrowheads="1"/>
          </p:cNvSpPr>
          <p:nvPr/>
        </p:nvSpPr>
        <p:spPr bwMode="auto">
          <a:xfrm>
            <a:off x="3197225" y="31432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8"/>
          <p:cNvSpPr>
            <a:spLocks noChangeAspect="1" noChangeArrowheads="1"/>
          </p:cNvSpPr>
          <p:nvPr/>
        </p:nvSpPr>
        <p:spPr bwMode="auto">
          <a:xfrm>
            <a:off x="2216150" y="37973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9"/>
          <p:cNvSpPr>
            <a:spLocks noChangeAspect="1" noChangeArrowheads="1"/>
          </p:cNvSpPr>
          <p:nvPr/>
        </p:nvSpPr>
        <p:spPr bwMode="auto">
          <a:xfrm>
            <a:off x="3228975" y="37528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20"/>
          <p:cNvSpPr>
            <a:spLocks noChangeAspect="1" noChangeArrowheads="1"/>
          </p:cNvSpPr>
          <p:nvPr/>
        </p:nvSpPr>
        <p:spPr bwMode="auto">
          <a:xfrm>
            <a:off x="2608263" y="29352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1"/>
          <p:cNvSpPr>
            <a:spLocks noChangeAspect="1" noChangeArrowheads="1"/>
          </p:cNvSpPr>
          <p:nvPr/>
        </p:nvSpPr>
        <p:spPr bwMode="auto">
          <a:xfrm>
            <a:off x="1508125" y="40894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2"/>
          <p:cNvSpPr>
            <a:spLocks noChangeAspect="1" noChangeArrowheads="1"/>
          </p:cNvSpPr>
          <p:nvPr/>
        </p:nvSpPr>
        <p:spPr bwMode="auto">
          <a:xfrm>
            <a:off x="3097213" y="24336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spect="1" noChangeArrowheads="1"/>
          </p:cNvSpPr>
          <p:nvPr/>
        </p:nvSpPr>
        <p:spPr bwMode="auto">
          <a:xfrm>
            <a:off x="2071688" y="30114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2868613" y="39497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25"/>
          <p:cNvSpPr>
            <a:spLocks noChangeAspect="1" noChangeArrowheads="1"/>
          </p:cNvSpPr>
          <p:nvPr/>
        </p:nvSpPr>
        <p:spPr bwMode="auto">
          <a:xfrm>
            <a:off x="1812925" y="36988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6"/>
          <p:cNvSpPr>
            <a:spLocks noChangeAspect="1" noChangeArrowheads="1"/>
          </p:cNvSpPr>
          <p:nvPr/>
        </p:nvSpPr>
        <p:spPr bwMode="auto">
          <a:xfrm>
            <a:off x="865188" y="40909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7"/>
          <p:cNvSpPr>
            <a:spLocks noChangeAspect="1" noChangeArrowheads="1"/>
          </p:cNvSpPr>
          <p:nvPr/>
        </p:nvSpPr>
        <p:spPr bwMode="auto">
          <a:xfrm>
            <a:off x="333375" y="39068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947863" y="2928938"/>
            <a:ext cx="0" cy="71755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905000" y="3898900"/>
            <a:ext cx="0" cy="282575"/>
          </a:xfrm>
          <a:prstGeom prst="line">
            <a:avLst/>
          </a:prstGeom>
          <a:noFill/>
          <a:ln w="25400" cap="sq">
            <a:solidFill>
              <a:srgbClr val="00FF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0" name="Picture 30" descr="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384300"/>
            <a:ext cx="1504950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 descr="09graup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38251" r="3188" b="29750"/>
          <a:stretch>
            <a:fillRect/>
          </a:stretch>
        </p:blipFill>
        <p:spPr bwMode="auto">
          <a:xfrm>
            <a:off x="5830888" y="1368425"/>
            <a:ext cx="24352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6161088" y="220503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Graupel (UCLA)</a:t>
            </a:r>
          </a:p>
        </p:txBody>
      </p:sp>
      <p:pic>
        <p:nvPicPr>
          <p:cNvPr id="33" name="Picture 33" descr="image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2763838"/>
            <a:ext cx="896938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4" descr="image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767013"/>
            <a:ext cx="790575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image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773363"/>
            <a:ext cx="762000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5360988" y="355441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Hexagonal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661150" y="3565525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Lump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7650163" y="35766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Cone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5803900" y="3914775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Magono and Lee (1966)</a:t>
            </a:r>
          </a:p>
        </p:txBody>
      </p:sp>
    </p:spTree>
    <p:extLst>
      <p:ext uri="{BB962C8B-B14F-4D97-AF65-F5344CB8AC3E}">
        <p14:creationId xmlns:p14="http://schemas.microsoft.com/office/powerpoint/2010/main" val="3891716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2824"/>
            <a:ext cx="8229600" cy="17792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Favored by</a:t>
            </a:r>
          </a:p>
          <a:p>
            <a:pPr lvl="1"/>
            <a:r>
              <a:rPr lang="en-US" dirty="0"/>
              <a:t>Warmer temperatures (more cloud liquid water, less ice)</a:t>
            </a:r>
          </a:p>
          <a:p>
            <a:pPr lvl="1"/>
            <a:r>
              <a:rPr lang="en-US" dirty="0"/>
              <a:t>Maritime clouds (fewer, but bigger, cloud droplets)</a:t>
            </a:r>
          </a:p>
          <a:p>
            <a:pPr lvl="1"/>
            <a:r>
              <a:rPr lang="en-US" dirty="0"/>
              <a:t>Strong vertical motion (larger cloud droplets lofted, less time for droplet cooling and ice nuclei activation)</a:t>
            </a:r>
          </a:p>
        </p:txBody>
      </p:sp>
      <p:pic>
        <p:nvPicPr>
          <p:cNvPr id="4" name="Picture 4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90650"/>
            <a:ext cx="2509838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5"/>
          <p:cNvSpPr>
            <a:spLocks noChangeAspect="1" noChangeArrowheads="1"/>
          </p:cNvSpPr>
          <p:nvPr/>
        </p:nvSpPr>
        <p:spPr bwMode="auto">
          <a:xfrm>
            <a:off x="1149350" y="37211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496888" y="155416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spect="1" noChangeArrowheads="1"/>
          </p:cNvSpPr>
          <p:nvPr/>
        </p:nvSpPr>
        <p:spPr bwMode="auto">
          <a:xfrm>
            <a:off x="441325" y="26511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spect="1" noChangeArrowheads="1"/>
          </p:cNvSpPr>
          <p:nvPr/>
        </p:nvSpPr>
        <p:spPr bwMode="auto">
          <a:xfrm>
            <a:off x="2998788" y="14573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/>
        </p:nvSpPr>
        <p:spPr bwMode="auto">
          <a:xfrm>
            <a:off x="1474788" y="33845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0"/>
          <p:cNvSpPr>
            <a:spLocks noChangeAspect="1" noChangeArrowheads="1"/>
          </p:cNvSpPr>
          <p:nvPr/>
        </p:nvSpPr>
        <p:spPr bwMode="auto">
          <a:xfrm>
            <a:off x="2344738" y="33512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1"/>
          <p:cNvSpPr>
            <a:spLocks noChangeAspect="1" noChangeArrowheads="1"/>
          </p:cNvSpPr>
          <p:nvPr/>
        </p:nvSpPr>
        <p:spPr bwMode="auto">
          <a:xfrm>
            <a:off x="1249363" y="29924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2"/>
          <p:cNvSpPr>
            <a:spLocks noChangeAspect="1" noChangeArrowheads="1"/>
          </p:cNvSpPr>
          <p:nvPr/>
        </p:nvSpPr>
        <p:spPr bwMode="auto">
          <a:xfrm>
            <a:off x="909638" y="328612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3"/>
          <p:cNvSpPr>
            <a:spLocks noChangeAspect="1" noChangeArrowheads="1"/>
          </p:cNvSpPr>
          <p:nvPr/>
        </p:nvSpPr>
        <p:spPr bwMode="auto">
          <a:xfrm>
            <a:off x="693738" y="3706813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4"/>
          <p:cNvSpPr>
            <a:spLocks noChangeAspect="1" noChangeArrowheads="1"/>
          </p:cNvSpPr>
          <p:nvPr/>
        </p:nvSpPr>
        <p:spPr bwMode="auto">
          <a:xfrm>
            <a:off x="290513" y="31559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5"/>
          <p:cNvSpPr>
            <a:spLocks noChangeAspect="1" noChangeArrowheads="1"/>
          </p:cNvSpPr>
          <p:nvPr/>
        </p:nvSpPr>
        <p:spPr bwMode="auto">
          <a:xfrm>
            <a:off x="2759075" y="34813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"/>
          <p:cNvSpPr>
            <a:spLocks noChangeAspect="1" noChangeArrowheads="1"/>
          </p:cNvSpPr>
          <p:nvPr/>
        </p:nvSpPr>
        <p:spPr bwMode="auto">
          <a:xfrm>
            <a:off x="2346325" y="41989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7"/>
          <p:cNvSpPr>
            <a:spLocks noChangeAspect="1" noChangeArrowheads="1"/>
          </p:cNvSpPr>
          <p:nvPr/>
        </p:nvSpPr>
        <p:spPr bwMode="auto">
          <a:xfrm>
            <a:off x="3197225" y="31432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8"/>
          <p:cNvSpPr>
            <a:spLocks noChangeAspect="1" noChangeArrowheads="1"/>
          </p:cNvSpPr>
          <p:nvPr/>
        </p:nvSpPr>
        <p:spPr bwMode="auto">
          <a:xfrm>
            <a:off x="2216150" y="37973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9"/>
          <p:cNvSpPr>
            <a:spLocks noChangeAspect="1" noChangeArrowheads="1"/>
          </p:cNvSpPr>
          <p:nvPr/>
        </p:nvSpPr>
        <p:spPr bwMode="auto">
          <a:xfrm>
            <a:off x="3228975" y="375285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20"/>
          <p:cNvSpPr>
            <a:spLocks noChangeAspect="1" noChangeArrowheads="1"/>
          </p:cNvSpPr>
          <p:nvPr/>
        </p:nvSpPr>
        <p:spPr bwMode="auto">
          <a:xfrm>
            <a:off x="2608263" y="29352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1"/>
          <p:cNvSpPr>
            <a:spLocks noChangeAspect="1" noChangeArrowheads="1"/>
          </p:cNvSpPr>
          <p:nvPr/>
        </p:nvSpPr>
        <p:spPr bwMode="auto">
          <a:xfrm>
            <a:off x="1508125" y="40894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2"/>
          <p:cNvSpPr>
            <a:spLocks noChangeAspect="1" noChangeArrowheads="1"/>
          </p:cNvSpPr>
          <p:nvPr/>
        </p:nvSpPr>
        <p:spPr bwMode="auto">
          <a:xfrm>
            <a:off x="3097213" y="24336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spect="1" noChangeArrowheads="1"/>
          </p:cNvSpPr>
          <p:nvPr/>
        </p:nvSpPr>
        <p:spPr bwMode="auto">
          <a:xfrm>
            <a:off x="2071688" y="30114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2868613" y="3949700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25"/>
          <p:cNvSpPr>
            <a:spLocks noChangeAspect="1" noChangeArrowheads="1"/>
          </p:cNvSpPr>
          <p:nvPr/>
        </p:nvSpPr>
        <p:spPr bwMode="auto">
          <a:xfrm>
            <a:off x="1812925" y="3698875"/>
            <a:ext cx="187325" cy="182563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6"/>
          <p:cNvSpPr>
            <a:spLocks noChangeAspect="1" noChangeArrowheads="1"/>
          </p:cNvSpPr>
          <p:nvPr/>
        </p:nvSpPr>
        <p:spPr bwMode="auto">
          <a:xfrm>
            <a:off x="865188" y="409098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7"/>
          <p:cNvSpPr>
            <a:spLocks noChangeAspect="1" noChangeArrowheads="1"/>
          </p:cNvSpPr>
          <p:nvPr/>
        </p:nvSpPr>
        <p:spPr bwMode="auto">
          <a:xfrm>
            <a:off x="333375" y="3906838"/>
            <a:ext cx="187325" cy="182562"/>
          </a:xfrm>
          <a:prstGeom prst="ellipse">
            <a:avLst/>
          </a:prstGeom>
          <a:noFill/>
          <a:ln w="25400" cap="sq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947863" y="2928938"/>
            <a:ext cx="0" cy="71755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905000" y="3898900"/>
            <a:ext cx="0" cy="282575"/>
          </a:xfrm>
          <a:prstGeom prst="line">
            <a:avLst/>
          </a:prstGeom>
          <a:noFill/>
          <a:ln w="25400" cap="sq">
            <a:solidFill>
              <a:srgbClr val="00FF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0" name="Picture 30" descr="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384300"/>
            <a:ext cx="1504950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 descr="09graup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38251" r="3188" b="29750"/>
          <a:stretch>
            <a:fillRect/>
          </a:stretch>
        </p:blipFill>
        <p:spPr bwMode="auto">
          <a:xfrm>
            <a:off x="5830888" y="1368425"/>
            <a:ext cx="24352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6161088" y="220503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Graupel (UCLA)</a:t>
            </a:r>
          </a:p>
        </p:txBody>
      </p:sp>
      <p:pic>
        <p:nvPicPr>
          <p:cNvPr id="33" name="Picture 33" descr="image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2763838"/>
            <a:ext cx="896938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4" descr="image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767013"/>
            <a:ext cx="790575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image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773363"/>
            <a:ext cx="762000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5360988" y="355441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Hexagonal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661150" y="3565525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Lump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7650163" y="35766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Cone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5803900" y="3914775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00"/>
                </a:solidFill>
              </a:rPr>
              <a:t>Magono and Lee (1966)</a:t>
            </a:r>
          </a:p>
        </p:txBody>
      </p:sp>
    </p:spTree>
    <p:extLst>
      <p:ext uri="{BB962C8B-B14F-4D97-AF65-F5344CB8AC3E}">
        <p14:creationId xmlns:p14="http://schemas.microsoft.com/office/powerpoint/2010/main" val="286257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AD05-639C-1545-A4E1-2D7E0F03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2E50C-F239-1E43-A412-61F981082575}"/>
              </a:ext>
            </a:extLst>
          </p:cNvPr>
          <p:cNvSpPr txBox="1"/>
          <p:nvPr/>
        </p:nvSpPr>
        <p:spPr>
          <a:xfrm>
            <a:off x="956106" y="2551837"/>
            <a:ext cx="72317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What weather systems are primarily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responsible for precipitation in the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tropics and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extratropics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3143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Accretion</a:t>
            </a:r>
          </a:p>
        </p:txBody>
      </p:sp>
      <p:pic>
        <p:nvPicPr>
          <p:cNvPr id="4" name="Picture 3" descr="rimed_dend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436688"/>
            <a:ext cx="3192462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med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420813"/>
            <a:ext cx="4302125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39925" y="4291013"/>
            <a:ext cx="1430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Rimed Plate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1863" y="3671888"/>
            <a:ext cx="1811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Rimed Dendrite</a:t>
            </a:r>
          </a:p>
        </p:txBody>
      </p:sp>
      <p:pic>
        <p:nvPicPr>
          <p:cNvPr id="8" name="Picture 7" descr="graup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4094163"/>
            <a:ext cx="3148012" cy="22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440488" y="6272213"/>
            <a:ext cx="1001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Graupel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3031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USDA Beltsville Agricultural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1148539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8890"/>
            <a:ext cx="8229600" cy="2500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Ice particles colliding and adhering with each other</a:t>
            </a:r>
          </a:p>
          <a:p>
            <a:r>
              <a:rPr lang="en-US" dirty="0"/>
              <a:t>Can occur if their fall speeds are different</a:t>
            </a:r>
          </a:p>
          <a:p>
            <a:r>
              <a:rPr lang="en-US" dirty="0"/>
              <a:t>Adhering is a function of crystal type and temperature</a:t>
            </a:r>
          </a:p>
          <a:p>
            <a:pPr lvl="1"/>
            <a:r>
              <a:rPr lang="en-US" dirty="0"/>
              <a:t>Dendrites tend to adhere because they become entwined</a:t>
            </a:r>
          </a:p>
          <a:p>
            <a:pPr lvl="1"/>
            <a:r>
              <a:rPr lang="en-US" dirty="0"/>
              <a:t>Plates and columns tend to rebound</a:t>
            </a:r>
          </a:p>
          <a:p>
            <a:pPr lvl="1"/>
            <a:r>
              <a:rPr lang="en-US" dirty="0"/>
              <a:t>Crystal surfaces become stickier above –5°C</a:t>
            </a:r>
          </a:p>
        </p:txBody>
      </p:sp>
      <p:pic>
        <p:nvPicPr>
          <p:cNvPr id="4" name="Picture 4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465263"/>
            <a:ext cx="2509837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139950"/>
            <a:ext cx="2509837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2389188"/>
            <a:ext cx="2509838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44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8891"/>
            <a:ext cx="8229600" cy="21172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Bigger particles</a:t>
            </a:r>
          </a:p>
          <a:p>
            <a:r>
              <a:rPr lang="en-US" dirty="0"/>
              <a:t>Impact on precipitation rate is probably small</a:t>
            </a:r>
          </a:p>
          <a:p>
            <a:pPr lvl="1"/>
            <a:r>
              <a:rPr lang="en-US" dirty="0"/>
              <a:t>May impact crystal transport and fallout across mountain barriers</a:t>
            </a:r>
          </a:p>
          <a:p>
            <a:pPr lvl="1"/>
            <a:r>
              <a:rPr lang="en-US" dirty="0"/>
              <a:t>May affect mass loss from sublimation/evaporation below cloud base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465263"/>
            <a:ext cx="2509837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139950"/>
            <a:ext cx="2509837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2389188"/>
            <a:ext cx="2509838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855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2060-73BF-5F47-9690-E071F15D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Yesterday’s Aggregates (1148)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2C4AD-D200-8E49-9822-3C7F466A1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9" t="13492" r="11454" b="37937"/>
          <a:stretch/>
        </p:blipFill>
        <p:spPr>
          <a:xfrm rot="5400000">
            <a:off x="1904392" y="1078599"/>
            <a:ext cx="5335215" cy="57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60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Growth, Transport, &amp; Fallout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Growth, </a:t>
            </a:r>
            <a:r>
              <a:rPr lang="en-US" dirty="0" err="1"/>
              <a:t>fallspeed</a:t>
            </a:r>
            <a:r>
              <a:rPr lang="en-US" dirty="0"/>
              <a:t>, transport, and terrain scale affect </a:t>
            </a:r>
            <a:r>
              <a:rPr lang="en-US" dirty="0" err="1"/>
              <a:t>precip</a:t>
            </a:r>
            <a:r>
              <a:rPr lang="en-US" dirty="0"/>
              <a:t> rate and distribution</a:t>
            </a:r>
          </a:p>
          <a:p>
            <a:r>
              <a:rPr lang="en-US" dirty="0"/>
              <a:t>Typical fall speeds</a:t>
            </a:r>
          </a:p>
          <a:p>
            <a:pPr lvl="1"/>
            <a:r>
              <a:rPr lang="en-US" dirty="0"/>
              <a:t>Small ice particles: &lt;&lt; 1 m/s</a:t>
            </a:r>
          </a:p>
          <a:p>
            <a:pPr lvl="1"/>
            <a:r>
              <a:rPr lang="en-US" dirty="0"/>
              <a:t>Snow: ~1 m/s</a:t>
            </a:r>
            <a:endParaRPr lang="en-US" baseline="30000" dirty="0"/>
          </a:p>
          <a:p>
            <a:pPr lvl="1"/>
            <a:r>
              <a:rPr lang="en-US" dirty="0" err="1"/>
              <a:t>Graupel</a:t>
            </a:r>
            <a:r>
              <a:rPr lang="en-US" dirty="0"/>
              <a:t>: ~3 m/s</a:t>
            </a:r>
            <a:endParaRPr lang="en-US" baseline="30000" dirty="0"/>
          </a:p>
          <a:p>
            <a:pPr lvl="1"/>
            <a:r>
              <a:rPr lang="en-US" dirty="0"/>
              <a:t>Rain ~ 7 ms</a:t>
            </a:r>
            <a:r>
              <a:rPr lang="en-US" baseline="30000" dirty="0"/>
              <a:t>-1</a:t>
            </a:r>
          </a:p>
          <a:p>
            <a:pPr lvl="1"/>
            <a:endParaRPr lang="en-US" baseline="30000" dirty="0"/>
          </a:p>
        </p:txBody>
      </p:sp>
      <p:pic>
        <p:nvPicPr>
          <p:cNvPr id="4" name="Picture 3" descr="Screen shot 2012-09-14 at 9.59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9" y="3600352"/>
            <a:ext cx="4203447" cy="1947696"/>
          </a:xfrm>
          <a:prstGeom prst="rect">
            <a:avLst/>
          </a:prstGeom>
        </p:spPr>
      </p:pic>
      <p:pic>
        <p:nvPicPr>
          <p:cNvPr id="7" name="Picture 6" descr="Screen shot 2012-09-14 at 10.12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9" y="1600200"/>
            <a:ext cx="1527106" cy="17541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95519" y="3015830"/>
            <a:ext cx="27181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Fallspeed</a:t>
            </a:r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of particles @ Alta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9737" y="5541387"/>
            <a:ext cx="35970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Solid Lines = Heavily Rimed Particles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Dashed Lines = Lightly Rimed 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3528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Hobbs et al. (1973), </a:t>
            </a:r>
            <a:r>
              <a:rPr lang="en-US" sz="1200" dirty="0" err="1"/>
              <a:t>Houze</a:t>
            </a:r>
            <a:r>
              <a:rPr lang="en-US" sz="1200" dirty="0"/>
              <a:t> (2012), Garrett et al. (2012) </a:t>
            </a:r>
          </a:p>
        </p:txBody>
      </p:sp>
    </p:spTree>
    <p:extLst>
      <p:ext uri="{BB962C8B-B14F-4D97-AF65-F5344CB8AC3E}">
        <p14:creationId xmlns:p14="http://schemas.microsoft.com/office/powerpoint/2010/main" val="3335846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6578" y="1994404"/>
            <a:ext cx="613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What evidence is there that these microphysical processes operate in the Tirol?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Do you have a “microphysical experience” you could share with the group?</a:t>
            </a:r>
          </a:p>
        </p:txBody>
      </p:sp>
    </p:spTree>
    <p:extLst>
      <p:ext uri="{BB962C8B-B14F-4D97-AF65-F5344CB8AC3E}">
        <p14:creationId xmlns:p14="http://schemas.microsoft.com/office/powerpoint/2010/main" val="2091110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A04E-9EF2-B44D-B4F9-0C08B1C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7BB5-0A82-4748-A840-A4E178E8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263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Bailey, M. P., and J. Hallett, 2009: A comprehensive habit diagram for atmospheric ice crystals: confirmation from the laboratory, AIRS II, and other field studies. J. Atmos. Sci., 66, 2888–2899.</a:t>
            </a:r>
          </a:p>
          <a:p>
            <a:endParaRPr lang="en-US" dirty="0"/>
          </a:p>
          <a:p>
            <a:r>
              <a:rPr lang="en-US" dirty="0"/>
              <a:t>Garrett, T. J., C. </a:t>
            </a:r>
            <a:r>
              <a:rPr lang="en-US" dirty="0" err="1"/>
              <a:t>Fallgatter</a:t>
            </a:r>
            <a:r>
              <a:rPr lang="en-US" dirty="0"/>
              <a:t>, K. </a:t>
            </a:r>
            <a:r>
              <a:rPr lang="en-US" dirty="0" err="1"/>
              <a:t>Shkurko</a:t>
            </a:r>
            <a:r>
              <a:rPr lang="en-US" dirty="0"/>
              <a:t>, and D. </a:t>
            </a:r>
            <a:r>
              <a:rPr lang="en-US" dirty="0" err="1"/>
              <a:t>Howlett</a:t>
            </a:r>
            <a:r>
              <a:rPr lang="en-US" dirty="0"/>
              <a:t>, 2012: </a:t>
            </a:r>
            <a:r>
              <a:rPr lang="en-US" dirty="0" err="1"/>
              <a:t>Fallspeed</a:t>
            </a:r>
            <a:r>
              <a:rPr lang="en-US" dirty="0"/>
              <a:t> </a:t>
            </a:r>
            <a:r>
              <a:rPr lang="en-US" dirty="0" err="1"/>
              <a:t>measurment</a:t>
            </a:r>
            <a:r>
              <a:rPr lang="en-US" dirty="0"/>
              <a:t> and high-resolution-multi-angle photography of hydrometeors in freefall. </a:t>
            </a:r>
            <a:r>
              <a:rPr lang="en-US" i="1" dirty="0"/>
              <a:t>Atmos. Meas. Tech</a:t>
            </a:r>
            <a:r>
              <a:rPr lang="en-US" dirty="0"/>
              <a:t>., </a:t>
            </a:r>
            <a:r>
              <a:rPr lang="en-US" b="1" dirty="0"/>
              <a:t>5</a:t>
            </a:r>
            <a:r>
              <a:rPr lang="en-US" dirty="0"/>
              <a:t>, 2625-2633. </a:t>
            </a:r>
          </a:p>
          <a:p>
            <a:endParaRPr lang="en-US" dirty="0"/>
          </a:p>
          <a:p>
            <a:r>
              <a:rPr lang="en-US" dirty="0"/>
              <a:t>Hindman, E. E., M. A. Campbell, and R. D. </a:t>
            </a:r>
            <a:r>
              <a:rPr lang="en-US" dirty="0" err="1"/>
              <a:t>Borys</a:t>
            </a:r>
            <a:r>
              <a:rPr lang="en-US" dirty="0"/>
              <a:t>, 1994: A ten-winter record of cloud-droplet physical and chemical properties at a mountaintop site in Colorado. </a:t>
            </a:r>
            <a:r>
              <a:rPr lang="en-US" i="1" dirty="0"/>
              <a:t>J. Appl. Meteor</a:t>
            </a:r>
            <a:r>
              <a:rPr lang="en-US" dirty="0"/>
              <a:t>., </a:t>
            </a:r>
            <a:r>
              <a:rPr lang="en-US" b="1" dirty="0"/>
              <a:t>33</a:t>
            </a:r>
            <a:r>
              <a:rPr lang="en-US" dirty="0"/>
              <a:t>, 797-807.</a:t>
            </a:r>
          </a:p>
          <a:p>
            <a:endParaRPr lang="en-US" dirty="0"/>
          </a:p>
          <a:p>
            <a:r>
              <a:rPr lang="en-US" dirty="0"/>
              <a:t>Hobbs, P. V., R. C. Easter, and A. B. Fraser, 1973: A theoretical study of the flow of air and fallout of solid precipitation over mountainous terrain: Part II. Microphysics, </a:t>
            </a:r>
            <a:r>
              <a:rPr lang="en-US" i="1" dirty="0"/>
              <a:t>J. Atmos. Sci</a:t>
            </a:r>
            <a:r>
              <a:rPr lang="en-US" dirty="0"/>
              <a:t>., </a:t>
            </a:r>
            <a:r>
              <a:rPr lang="en-US" b="1" dirty="0"/>
              <a:t>30</a:t>
            </a:r>
            <a:r>
              <a:rPr lang="en-US" dirty="0"/>
              <a:t>, 813–823.</a:t>
            </a:r>
            <a:endParaRPr lang="en-US" b="1" dirty="0"/>
          </a:p>
          <a:p>
            <a:endParaRPr lang="en-US" dirty="0"/>
          </a:p>
          <a:p>
            <a:r>
              <a:rPr lang="en-US" dirty="0" err="1"/>
              <a:t>Houze</a:t>
            </a:r>
            <a:r>
              <a:rPr lang="en-US" dirty="0"/>
              <a:t>, R. A., Jr., 2004: Mesoscale convective systems. Rev. </a:t>
            </a:r>
            <a:r>
              <a:rPr lang="en-US" dirty="0" err="1"/>
              <a:t>Geophys</a:t>
            </a:r>
            <a:r>
              <a:rPr lang="en-US" dirty="0"/>
              <a:t>., 42, RG4003, </a:t>
            </a:r>
            <a:r>
              <a:rPr lang="en-US" dirty="0" err="1"/>
              <a:t>doi</a:t>
            </a:r>
            <a:r>
              <a:rPr lang="en-US" dirty="0"/>
              <a:t>: 10.1029/2004RG000150.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53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A04E-9EF2-B44D-B4F9-0C08B1C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7BB5-0A82-4748-A840-A4E178E8F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2632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Houze</a:t>
            </a:r>
            <a:r>
              <a:rPr lang="en-US" dirty="0"/>
              <a:t>, R. A., Jr., 2012: Orographic effects on precipitating clouds. </a:t>
            </a:r>
            <a:r>
              <a:rPr lang="en-US" i="1" dirty="0"/>
              <a:t>Rev. </a:t>
            </a:r>
            <a:r>
              <a:rPr lang="en-US" i="1" dirty="0" err="1"/>
              <a:t>Geophys</a:t>
            </a:r>
            <a:r>
              <a:rPr lang="en-US" dirty="0"/>
              <a:t>., </a:t>
            </a:r>
            <a:r>
              <a:rPr lang="en-US" b="1" dirty="0"/>
              <a:t>50</a:t>
            </a:r>
            <a:r>
              <a:rPr lang="en-US" dirty="0"/>
              <a:t>, RG1001. </a:t>
            </a:r>
          </a:p>
          <a:p>
            <a:endParaRPr lang="en-US" dirty="0"/>
          </a:p>
          <a:p>
            <a:r>
              <a:rPr lang="en-US" dirty="0" err="1"/>
              <a:t>Houze</a:t>
            </a:r>
            <a:r>
              <a:rPr lang="en-US" dirty="0"/>
              <a:t>, R. A., Jr., 2014: Cloud Dynamics, 2nd Ed., Elsevier/Academic Press, Oxford, 432 pp. </a:t>
            </a:r>
          </a:p>
          <a:p>
            <a:endParaRPr lang="en-US" dirty="0"/>
          </a:p>
          <a:p>
            <a:r>
              <a:rPr lang="en-US" dirty="0" err="1"/>
              <a:t>Magono</a:t>
            </a:r>
            <a:r>
              <a:rPr lang="en-US" dirty="0"/>
              <a:t>, C., and C. W. Lee, 1966: Meteorological classification of natural snow crystals. </a:t>
            </a:r>
            <a:r>
              <a:rPr lang="en-US" i="1" dirty="0"/>
              <a:t>J. Faculty Sci</a:t>
            </a:r>
            <a:r>
              <a:rPr lang="en-US" dirty="0"/>
              <a:t>., </a:t>
            </a:r>
            <a:r>
              <a:rPr lang="en-US" b="1" dirty="0"/>
              <a:t>II</a:t>
            </a:r>
            <a:r>
              <a:rPr lang="en-US" dirty="0"/>
              <a:t>, 321–335.</a:t>
            </a:r>
          </a:p>
          <a:p>
            <a:endParaRPr lang="en-US" dirty="0"/>
          </a:p>
          <a:p>
            <a:r>
              <a:rPr lang="en-US" dirty="0" err="1"/>
              <a:t>Pruppacher</a:t>
            </a:r>
            <a:r>
              <a:rPr lang="en-US" dirty="0"/>
              <a:t>, H. R., and J. D. </a:t>
            </a:r>
            <a:r>
              <a:rPr lang="en-US" dirty="0" err="1"/>
              <a:t>Klett</a:t>
            </a:r>
            <a:r>
              <a:rPr lang="en-US" dirty="0"/>
              <a:t>, 1997: </a:t>
            </a:r>
            <a:r>
              <a:rPr lang="en-US" i="1" dirty="0"/>
              <a:t>Microphysics of Clouds and Precipitation</a:t>
            </a:r>
            <a:r>
              <a:rPr lang="en-US" dirty="0"/>
              <a:t>. Kluwer Academic, 954 pp.</a:t>
            </a:r>
          </a:p>
          <a:p>
            <a:endParaRPr lang="en-US" dirty="0"/>
          </a:p>
          <a:p>
            <a:r>
              <a:rPr lang="en-US" dirty="0"/>
              <a:t>Trapp, R. J., 2013: Mesoscale-Convective Processes in the Atmosphere. Cambridge University Press, New York, 336 pp. </a:t>
            </a:r>
          </a:p>
          <a:p>
            <a:endParaRPr lang="en-US" dirty="0"/>
          </a:p>
          <a:p>
            <a:r>
              <a:rPr lang="en-US" dirty="0"/>
              <a:t>Wallace, J. M., and P. V. Hobbs, 1977: Atmospheric Science: An Introductory Survey. Academic Press, 467 pp.</a:t>
            </a:r>
          </a:p>
        </p:txBody>
      </p:sp>
    </p:spTree>
    <p:extLst>
      <p:ext uri="{BB962C8B-B14F-4D97-AF65-F5344CB8AC3E}">
        <p14:creationId xmlns:p14="http://schemas.microsoft.com/office/powerpoint/2010/main" val="37732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Precipitation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Extratropical cyclones, fronts, and “large-scale forcing”</a:t>
            </a:r>
          </a:p>
          <a:p>
            <a:endParaRPr lang="en-US" dirty="0"/>
          </a:p>
          <a:p>
            <a:r>
              <a:rPr lang="en-US" dirty="0"/>
              <a:t>Tropical cyclones</a:t>
            </a:r>
          </a:p>
          <a:p>
            <a:endParaRPr lang="en-US" dirty="0"/>
          </a:p>
          <a:p>
            <a:r>
              <a:rPr lang="en-US" dirty="0"/>
              <a:t>Convection</a:t>
            </a:r>
          </a:p>
          <a:p>
            <a:pPr lvl="1"/>
            <a:endParaRPr lang="en-US" dirty="0"/>
          </a:p>
          <a:p>
            <a:r>
              <a:rPr lang="en-US" dirty="0"/>
              <a:t>Mesoscale convective systems</a:t>
            </a:r>
          </a:p>
          <a:p>
            <a:endParaRPr lang="en-US" dirty="0"/>
          </a:p>
          <a:p>
            <a:r>
              <a:rPr lang="en-US" dirty="0"/>
              <a:t>Orographic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82AD5-C3D5-2747-B72F-818A8E8FBCB4}"/>
              </a:ext>
            </a:extLst>
          </p:cNvPr>
          <p:cNvSpPr txBox="1"/>
          <p:nvPr/>
        </p:nvSpPr>
        <p:spPr>
          <a:xfrm>
            <a:off x="457200" y="59868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*Systems not necessarily independent “actors”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AFC06-1704-154B-A288-488C5AE2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Extratropical </a:t>
            </a:r>
            <a:r>
              <a:rPr lang="en-US" dirty="0" err="1"/>
              <a:t>Cylcones</a:t>
            </a:r>
            <a:r>
              <a:rPr lang="en-US" dirty="0"/>
              <a:t>/Fronts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132" y="3971808"/>
            <a:ext cx="5624186" cy="27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32" y="1248804"/>
            <a:ext cx="5624186" cy="2840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52941-B25F-AB48-937A-694FC152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16" y="2185060"/>
            <a:ext cx="3199215" cy="3199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1C271-B72F-6146-B184-81CD49E88043}"/>
              </a:ext>
            </a:extLst>
          </p:cNvPr>
          <p:cNvSpPr txBox="1"/>
          <p:nvPr/>
        </p:nvSpPr>
        <p:spPr>
          <a:xfrm>
            <a:off x="164905" y="5138054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10762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Contribution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31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6367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Hawcroft</a:t>
            </a:r>
            <a:r>
              <a:rPr lang="en-US" sz="1200" dirty="0"/>
              <a:t> et al. (2012), http://</a:t>
            </a:r>
            <a:r>
              <a:rPr lang="en-US" sz="1200" dirty="0" err="1"/>
              <a:t>onlinelibrary.wiley.com</a:t>
            </a:r>
            <a:r>
              <a:rPr lang="en-US" sz="1200" dirty="0"/>
              <a:t>/</a:t>
            </a:r>
            <a:r>
              <a:rPr lang="en-US" sz="1200" dirty="0" err="1"/>
              <a:t>doi</a:t>
            </a:r>
            <a:r>
              <a:rPr lang="en-US" sz="1200" dirty="0"/>
              <a:t>/10.1029/2012GL053866/abstract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5472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forcing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54" y="1273886"/>
            <a:ext cx="5962291" cy="531480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416517" y="2531356"/>
            <a:ext cx="1102290" cy="3306871"/>
          </a:xfrm>
          <a:custGeom>
            <a:avLst/>
            <a:gdLst>
              <a:gd name="connsiteX0" fmla="*/ 0 w 1146131"/>
              <a:gd name="connsiteY0" fmla="*/ 3513550 h 3513550"/>
              <a:gd name="connsiteX1" fmla="*/ 382044 w 1146131"/>
              <a:gd name="connsiteY1" fmla="*/ 2630465 h 3513550"/>
              <a:gd name="connsiteX2" fmla="*/ 695194 w 1146131"/>
              <a:gd name="connsiteY2" fmla="*/ 1653435 h 3513550"/>
              <a:gd name="connsiteX3" fmla="*/ 1146131 w 1146131"/>
              <a:gd name="connsiteY3" fmla="*/ 0 h 3513550"/>
              <a:gd name="connsiteX0" fmla="*/ 0 w 1146131"/>
              <a:gd name="connsiteY0" fmla="*/ 3513550 h 3513550"/>
              <a:gd name="connsiteX1" fmla="*/ 382044 w 1146131"/>
              <a:gd name="connsiteY1" fmla="*/ 2630465 h 3513550"/>
              <a:gd name="connsiteX2" fmla="*/ 695194 w 1146131"/>
              <a:gd name="connsiteY2" fmla="*/ 1753251 h 3513550"/>
              <a:gd name="connsiteX3" fmla="*/ 1146131 w 1146131"/>
              <a:gd name="connsiteY3" fmla="*/ 0 h 351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6131" h="3513550">
                <a:moveTo>
                  <a:pt x="0" y="3513550"/>
                </a:moveTo>
                <a:cubicBezTo>
                  <a:pt x="133089" y="3227017"/>
                  <a:pt x="266178" y="2923848"/>
                  <a:pt x="382044" y="2630465"/>
                </a:cubicBezTo>
                <a:cubicBezTo>
                  <a:pt x="497910" y="2337082"/>
                  <a:pt x="567846" y="2191662"/>
                  <a:pt x="695194" y="1753251"/>
                </a:cubicBezTo>
                <a:cubicBezTo>
                  <a:pt x="822542" y="1314840"/>
                  <a:pt x="1146131" y="0"/>
                  <a:pt x="1146131" y="0"/>
                </a:cubicBezTo>
              </a:path>
            </a:pathLst>
          </a:cu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Vertical motions due to an imbalance of forces in the vertical </a:t>
            </a:r>
          </a:p>
          <a:p>
            <a:endParaRPr lang="en-US" dirty="0"/>
          </a:p>
          <a:p>
            <a:r>
              <a:rPr lang="en-US" dirty="0"/>
              <a:t>Precipitating clouds generated by rising parcels that are warmer than their environment, resulting in an updraft</a:t>
            </a:r>
          </a:p>
          <a:p>
            <a:endParaRPr lang="en-US" dirty="0"/>
          </a:p>
          <a:p>
            <a:r>
              <a:rPr lang="en-US" dirty="0"/>
              <a:t>Key ingredients</a:t>
            </a:r>
          </a:p>
          <a:p>
            <a:pPr lvl="1"/>
            <a:r>
              <a:rPr lang="en-US" dirty="0"/>
              <a:t>Instability, moisture, &amp; lift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7951E-7D80-E04F-9C22-25B7A0FB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06" y="1991226"/>
            <a:ext cx="4313323" cy="2875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016DF-58F3-784D-A0DA-60195A7136E3}"/>
              </a:ext>
            </a:extLst>
          </p:cNvPr>
          <p:cNvSpPr txBox="1"/>
          <p:nvPr/>
        </p:nvSpPr>
        <p:spPr>
          <a:xfrm>
            <a:off x="4689306" y="4620553"/>
            <a:ext cx="16097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©Derek Gee/Buffalo News</a:t>
            </a:r>
          </a:p>
        </p:txBody>
      </p:sp>
    </p:spTree>
    <p:extLst>
      <p:ext uri="{BB962C8B-B14F-4D97-AF65-F5344CB8AC3E}">
        <p14:creationId xmlns:p14="http://schemas.microsoft.com/office/powerpoint/2010/main" val="916495429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{BDE8AA51-C178-9B48-A76C-CE7DF00D3937}tf10001073</Template>
  <TotalTime>2461</TotalTime>
  <Words>1946</Words>
  <Application>Microsoft Macintosh PowerPoint</Application>
  <PresentationFormat>On-screen Show (4:3)</PresentationFormat>
  <Paragraphs>339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Black</vt:lpstr>
      <vt:lpstr>Precipitation Systems and  Microphysical Processes VU2: Course Number 707813</vt:lpstr>
      <vt:lpstr>Precipitation Systems</vt:lpstr>
      <vt:lpstr>Generating Clouds and Precipitation</vt:lpstr>
      <vt:lpstr>Group Discussion</vt:lpstr>
      <vt:lpstr>Major Precipitation Systems</vt:lpstr>
      <vt:lpstr>Extratropical Cylcones/Fronts</vt:lpstr>
      <vt:lpstr>Cyclone Contribution</vt:lpstr>
      <vt:lpstr>Large-scale forcing</vt:lpstr>
      <vt:lpstr>Convection</vt:lpstr>
      <vt:lpstr>Convection</vt:lpstr>
      <vt:lpstr>Mesoscale Convective Systems</vt:lpstr>
      <vt:lpstr>Mesoscale Convective Systems</vt:lpstr>
      <vt:lpstr>Tropical Cyclones</vt:lpstr>
      <vt:lpstr>Orographic</vt:lpstr>
      <vt:lpstr>Microphysical Processes</vt:lpstr>
      <vt:lpstr>Microphysical Processes</vt:lpstr>
      <vt:lpstr>Microphysical Processes</vt:lpstr>
      <vt:lpstr>Droplet Formation</vt:lpstr>
      <vt:lpstr>Size Spectra</vt:lpstr>
      <vt:lpstr>Size Spectra</vt:lpstr>
      <vt:lpstr>Warm Cloud Processes</vt:lpstr>
      <vt:lpstr>Condensation</vt:lpstr>
      <vt:lpstr>Collision–Coalescence</vt:lpstr>
      <vt:lpstr>Warm Cloud Processes</vt:lpstr>
      <vt:lpstr>Hawaiian Warm-Phase Clouds</vt:lpstr>
      <vt:lpstr>Mixed-Phase Cloud Processes</vt:lpstr>
      <vt:lpstr>Glaciating Cloud Example</vt:lpstr>
      <vt:lpstr>Ice Nucleation</vt:lpstr>
      <vt:lpstr>Ice Nucleation</vt:lpstr>
      <vt:lpstr>Ice Nucleation</vt:lpstr>
      <vt:lpstr>Ice Multiplication</vt:lpstr>
      <vt:lpstr>Deposition (WBF Process)</vt:lpstr>
      <vt:lpstr>Deposition (WBF Process)</vt:lpstr>
      <vt:lpstr>Deposition (WBF Process)</vt:lpstr>
      <vt:lpstr>More Habit Diagrams</vt:lpstr>
      <vt:lpstr>Classification Systems</vt:lpstr>
      <vt:lpstr>Reality</vt:lpstr>
      <vt:lpstr>Accretion</vt:lpstr>
      <vt:lpstr>Accretion</vt:lpstr>
      <vt:lpstr>Accretion</vt:lpstr>
      <vt:lpstr>Aggregation</vt:lpstr>
      <vt:lpstr>Aggregation</vt:lpstr>
      <vt:lpstr>Yesterday’s Aggregates (1148)</vt:lpstr>
      <vt:lpstr>Growth, Transport, &amp; Fallout</vt:lpstr>
      <vt:lpstr>Discussion</vt:lpstr>
      <vt:lpstr>References</vt:lpstr>
      <vt:lpstr>References</vt:lpstr>
    </vt:vector>
  </TitlesOfParts>
  <Manager/>
  <Company>University of Utah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 6250: Mountain Meteorology Course Overview</dc:title>
  <dc:subject/>
  <dc:creator>Jim Steenburgh</dc:creator>
  <cp:keywords/>
  <dc:description/>
  <cp:lastModifiedBy>Jim Steenburgh</cp:lastModifiedBy>
  <cp:revision>146</cp:revision>
  <cp:lastPrinted>2019-03-11T16:40:44Z</cp:lastPrinted>
  <dcterms:created xsi:type="dcterms:W3CDTF">2015-08-17T15:04:53Z</dcterms:created>
  <dcterms:modified xsi:type="dcterms:W3CDTF">2019-03-11T16:40:46Z</dcterms:modified>
  <cp:category/>
</cp:coreProperties>
</file>