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493" r:id="rId2"/>
    <p:sldId id="575" r:id="rId3"/>
    <p:sldId id="591" r:id="rId4"/>
    <p:sldId id="593" r:id="rId5"/>
    <p:sldId id="572" r:id="rId6"/>
    <p:sldId id="573" r:id="rId7"/>
    <p:sldId id="574" r:id="rId8"/>
    <p:sldId id="519" r:id="rId9"/>
    <p:sldId id="520" r:id="rId10"/>
    <p:sldId id="580" r:id="rId11"/>
    <p:sldId id="522" r:id="rId12"/>
    <p:sldId id="523" r:id="rId13"/>
    <p:sldId id="521" r:id="rId14"/>
    <p:sldId id="582" r:id="rId15"/>
    <p:sldId id="581" r:id="rId16"/>
    <p:sldId id="525" r:id="rId17"/>
    <p:sldId id="527" r:id="rId18"/>
    <p:sldId id="566" r:id="rId19"/>
    <p:sldId id="526" r:id="rId20"/>
    <p:sldId id="583" r:id="rId21"/>
    <p:sldId id="563" r:id="rId22"/>
    <p:sldId id="524" r:id="rId23"/>
    <p:sldId id="589" r:id="rId24"/>
    <p:sldId id="590" r:id="rId25"/>
    <p:sldId id="592" r:id="rId26"/>
    <p:sldId id="528" r:id="rId27"/>
    <p:sldId id="564" r:id="rId28"/>
    <p:sldId id="584" r:id="rId29"/>
    <p:sldId id="562" r:id="rId30"/>
    <p:sldId id="565" r:id="rId31"/>
    <p:sldId id="550" r:id="rId32"/>
    <p:sldId id="551" r:id="rId33"/>
    <p:sldId id="578" r:id="rId34"/>
    <p:sldId id="579" r:id="rId35"/>
    <p:sldId id="529" r:id="rId36"/>
    <p:sldId id="530" r:id="rId37"/>
    <p:sldId id="531" r:id="rId38"/>
    <p:sldId id="532" r:id="rId39"/>
    <p:sldId id="533" r:id="rId40"/>
    <p:sldId id="548" r:id="rId41"/>
    <p:sldId id="549" r:id="rId42"/>
    <p:sldId id="554" r:id="rId43"/>
    <p:sldId id="555" r:id="rId44"/>
    <p:sldId id="585" r:id="rId45"/>
    <p:sldId id="561" r:id="rId46"/>
    <p:sldId id="577" r:id="rId47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00FF"/>
    <a:srgbClr val="FFCC00"/>
    <a:srgbClr val="FFFF66"/>
    <a:srgbClr val="0000CC"/>
    <a:srgbClr val="FFFF00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0" y="60"/>
      </p:cViewPr>
      <p:guideLst>
        <p:guide orient="horz" pos="21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5CFF-18A3-4B44-B76D-4A6923E9C9F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30E9-3AA2-48AA-9EC2-10DAA7F06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4442-0B1F-48CE-8895-0DDC1785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1EA6-4DC5-47A5-88ED-3A4AD875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B103-9511-49F7-A539-2DB03C1A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E23C-DF52-4029-AB37-AA3BC93A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DD56-6F58-490A-B053-1B8AB120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C404-5F3B-45D2-ADF6-526676C7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0B15-176F-445C-B55E-6899610E1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7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1E75-FB82-4B85-9210-BCABABB8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3DBE-52DA-4734-A845-A1F09D10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9A19-095B-43A2-82F5-AB1C52BBD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7C9A-AF4E-408B-9ED6-587C952E4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D129-1AAA-4EE8-9B65-9FFECCF4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C550-4DEC-4087-848E-85FAA622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B321-76C4-4711-B0A0-84569886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93DA-00B8-4071-A110-7B778C78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3C9A7BA-48B1-4DDA-AA38-A37616D32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ubHpEMTP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VSKahLl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19458" name="Oval 5"/>
          <p:cNvSpPr>
            <a:spLocks noChangeArrowheads="1"/>
          </p:cNvSpPr>
          <p:nvPr/>
        </p:nvSpPr>
        <p:spPr bwMode="auto">
          <a:xfrm>
            <a:off x="3454400" y="2044700"/>
            <a:ext cx="4775200" cy="2768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 flipH="1">
            <a:off x="177800" y="3390900"/>
            <a:ext cx="32543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Oval 11"/>
          <p:cNvSpPr>
            <a:spLocks noChangeAspect="1" noChangeArrowheads="1"/>
          </p:cNvSpPr>
          <p:nvPr/>
        </p:nvSpPr>
        <p:spPr bwMode="auto">
          <a:xfrm>
            <a:off x="5600700" y="4305300"/>
            <a:ext cx="457200" cy="469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 flipH="1" flipV="1">
            <a:off x="5194300" y="4495800"/>
            <a:ext cx="622300" cy="5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92 C -0.01389 2.96296E-6 -0.02587 2.96296E-6 -0.03889 -0.00278 C -0.05191 -0.00556 -0.06597 -0.01135 -0.07778 -0.01574 C -0.08958 -0.02014 -0.09844 -0.02153 -0.10972 -0.02871 C -0.12101 -0.03588 -0.14583 -0.0581 -0.14583 -0.05834 C -0.14583 -0.05857 -0.12344 -0.03496 -0.10972 -0.02685 C -0.09601 -0.01875 -0.07569 -0.01459 -0.06389 -0.01019 C -0.05208 -0.00579 -0.05885 -0.00278 -0.03889 -0.00093 C -0.01892 0.00092 0.02934 0.00486 0.05556 0.00092 C 0.08177 -0.00301 0.10139 -0.01598 0.11806 -0.025 C 0.13472 -0.03403 0.1592 -0.05486 0.15556 -0.05278 C 0.15191 -0.0507 0.11198 -0.0213 0.09583 -0.01204 C 0.07969 -0.00278 0.06806 0.00023 0.05833 0.00277 C 0.04861 0.00532 0.05556 0.00393 0.0375 0.00277 C 0.01944 0.00162 -0.02778 -0.00093 -0.05 -0.00463 C -0.07222 -0.00834 -0.08247 -0.0132 -0.09583 -0.01945 C -0.1092 -0.0257 -0.13316 -0.0426 -0.13056 -0.04167 C -0.12795 -0.04074 -0.09653 -0.0206 -0.08056 -0.01389 C -0.06458 -0.00718 -0.05399 -0.00371 -0.03472 -0.00093 C -0.01545 0.00185 0.01528 0.0037 0.03472 0.00277 C 0.05417 0.00185 0.06753 -0.00116 0.08194 -0.00648 C 0.09635 -0.01181 0.1217 -0.0294 0.12083 -0.02871 C 0.11997 -0.02801 0.08906 -0.0081 0.07639 -0.00278 C 0.06372 0.00254 0.05747 0.00185 0.04444 0.00277 C 0.03142 0.0037 0.01389 0.00185 0 0.00092 Z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3479800" y="2095500"/>
            <a:ext cx="4775200" cy="2527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H="1">
            <a:off x="177800" y="3390900"/>
            <a:ext cx="3317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2844800" y="3162300"/>
            <a:ext cx="6350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Oval 9"/>
          <p:cNvSpPr>
            <a:spLocks noChangeAspect="1" noChangeArrowheads="1"/>
          </p:cNvSpPr>
          <p:nvPr/>
        </p:nvSpPr>
        <p:spPr bwMode="auto">
          <a:xfrm>
            <a:off x="2374900" y="29337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44 C 0.01771 0.0044 0.03264 0.00463 0.04584 0.0044 C 0.05903 0.00417 0.07344 0.00232 0.08195 0.00255 C 0.09045 0.00278 0.09028 0.00556 0.09722 0.00625 C 0.10417 0.00695 0.1165 -1.11111E-6 0.12361 0.00625 C 0.13073 0.0125 0.13542 0.03148 0.14028 0.04329 C 0.14514 0.05509 0.1474 0.06644 0.15278 0.07662 C 0.15816 0.08681 0.1658 0.09607 0.17222 0.1044 C 0.17865 0.11273 0.18264 0.11898 0.19167 0.12662 C 0.2007 0.13426 0.21406 0.14421 0.22639 0.1507 C 0.23872 0.15718 0.25191 0.16158 0.26528 0.16551 C 0.27865 0.16945 0.29184 0.17199 0.30695 0.17477 C 0.32205 0.17755 0.3375 0.18102 0.35556 0.18218 C 0.37361 0.18333 0.39809 0.18472 0.41528 0.18218 C 0.43247 0.17963 0.44462 0.17408 0.45834 0.16736 C 0.47205 0.16065 0.48542 0.15162 0.49722 0.14144 C 0.50903 0.13125 0.51997 0.11736 0.52917 0.10625 C 0.53837 0.09514 0.55295 0.075 0.55278 0.07477 C 0.55261 0.07454 0.53872 0.09792 0.53056 0.1081 C 0.5224 0.11829 0.51441 0.12732 0.50417 0.13588 C 0.49393 0.14445 0.48004 0.15278 0.46945 0.15995 C 0.45886 0.16713 0.45191 0.17454 0.44028 0.17847 C 0.42865 0.18241 0.41389 0.1831 0.4 0.18403 C 0.38611 0.18495 0.3724 0.18565 0.35695 0.18403 C 0.3415 0.18241 0.32205 0.17778 0.30695 0.17477 C 0.29184 0.17176 0.28004 0.16921 0.26667 0.16551 C 0.2533 0.16181 0.2375 0.15787 0.22639 0.15255 C 0.21528 0.14722 0.19514 0.13195 0.2 0.13403 C 0.20486 0.13611 0.23976 0.1588 0.25556 0.16551 C 0.27136 0.17222 0.28073 0.17222 0.29445 0.17477 C 0.30816 0.17732 0.32275 0.1787 0.3375 0.18033 C 0.35226 0.18195 0.36875 0.18403 0.38334 0.18403 C 0.39792 0.18403 0.41233 0.18333 0.425 0.18033 C 0.43768 0.17732 0.44879 0.17107 0.45972 0.16551 C 0.47066 0.15995 0.49184 0.14537 0.49028 0.14699 C 0.48872 0.14861 0.4658 0.16852 0.45 0.17477 C 0.4342 0.18102 0.41198 0.18241 0.39584 0.18403 C 0.37969 0.18565 0.36667 0.18472 0.35278 0.18403 C 0.33889 0.18333 0.325 0.18195 0.3125 0.18033 C 0.3 0.1787 0.28802 0.17755 0.27778 0.17477 C 0.26754 0.17199 0.24566 0.16296 0.25139 0.16366 C 0.25712 0.16435 0.29393 0.175 0.3125 0.17847 C 0.33108 0.18195 0.35538 0.1831 0.3625 0.18403 " pathEditMode="relative" rAng="0" ptsTypes="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  <p:bldP spid="1065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3479800" y="2095500"/>
            <a:ext cx="4775200" cy="2527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>
            <a:off x="177800" y="3390900"/>
            <a:ext cx="3317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1739900" y="3162300"/>
            <a:ext cx="6350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Oval 8"/>
          <p:cNvSpPr>
            <a:spLocks noChangeAspect="1" noChangeArrowheads="1"/>
          </p:cNvSpPr>
          <p:nvPr/>
        </p:nvSpPr>
        <p:spPr bwMode="auto">
          <a:xfrm>
            <a:off x="2374900" y="29337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57912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0.01805 -1.11111E-6 -0.03593 0.00023 -0.05139 -1.11111E-6 C -0.06684 -0.00023 -0.07795 -0.00162 -0.09305 -0.00185 C -0.10816 -0.00208 -0.12725 -0.00185 -0.14166 -0.00185 C -0.15607 -0.00185 -0.175 0.0044 -0.17916 -0.0018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Stable, Unstable, or Neutral?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001487"/>
            <a:ext cx="6675120" cy="444398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4107305" y="2998033"/>
            <a:ext cx="614597" cy="16639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45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7" y="2108215"/>
            <a:ext cx="8216962" cy="34681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4164694" y="2185352"/>
            <a:ext cx="404734" cy="11242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76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0" y="1714500"/>
            <a:ext cx="7775914" cy="5033441"/>
          </a:xfrm>
          <a:prstGeom prst="rect">
            <a:avLst/>
          </a:prstGeom>
        </p:spPr>
      </p:pic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3492708" y="4077324"/>
            <a:ext cx="614597" cy="16639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05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Factors Control the Stability of the Atmosphere?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lang="en-US" dirty="0" smtClean="0"/>
              <a:t>Environmental lapse rate (ELR)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b="1" dirty="0" smtClean="0"/>
              <a:t>rapidly the temperature changes with height </a:t>
            </a:r>
            <a:r>
              <a:rPr lang="en-US" dirty="0" smtClean="0"/>
              <a:t>controls the stability of the atmosphere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38200" y="3594100"/>
            <a:ext cx="744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Lapse Rate =</a:t>
            </a:r>
            <a:r>
              <a:rPr lang="en-US" dirty="0"/>
              <a:t> 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3276600" y="3898900"/>
            <a:ext cx="3873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492500" y="33909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Change in Temperature (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C)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771900" y="38989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Change in Height (km)</a:t>
            </a:r>
          </a:p>
        </p:txBody>
      </p:sp>
    </p:spTree>
    <p:extLst>
      <p:ext uri="{BB962C8B-B14F-4D97-AF65-F5344CB8AC3E}">
        <p14:creationId xmlns:p14="http://schemas.microsoft.com/office/powerpoint/2010/main" val="646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10"/>
            <a:ext cx="7772400" cy="1143000"/>
          </a:xfrm>
        </p:spPr>
        <p:txBody>
          <a:bodyPr/>
          <a:lstStyle/>
          <a:p>
            <a:r>
              <a:rPr lang="en-US" dirty="0" smtClean="0"/>
              <a:t>Atmospheric Lapse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3829"/>
            <a:ext cx="7772400" cy="4114800"/>
          </a:xfrm>
        </p:spPr>
        <p:txBody>
          <a:bodyPr/>
          <a:lstStyle/>
          <a:p>
            <a:r>
              <a:rPr lang="en-US" dirty="0" smtClean="0"/>
              <a:t>Lapse rate is the rate at which temperature decreases (lapses) with increasing altitude</a:t>
            </a:r>
          </a:p>
          <a:p>
            <a:r>
              <a:rPr lang="en-US" dirty="0" smtClean="0"/>
              <a:t>Is it usually cooler or warmer at Alta (elevation 2600 m) than at Salt Lake City (1300 m)?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900" y="5093500"/>
            <a:ext cx="744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Lapse Rate </a:t>
            </a:r>
            <a:r>
              <a:rPr lang="en-US" sz="3200" dirty="0">
                <a:solidFill>
                  <a:srgbClr val="002060"/>
                </a:solidFill>
              </a:rPr>
              <a:t>=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276600" y="5370519"/>
            <a:ext cx="3873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4637" y="4967720"/>
            <a:ext cx="632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 </a:t>
            </a:r>
            <a:r>
              <a:rPr lang="en-US" dirty="0" smtClean="0">
                <a:sym typeface="Symbol" pitchFamily="18" charset="2"/>
              </a:rPr>
              <a:t></a:t>
            </a:r>
            <a:r>
              <a:rPr lang="en-US" dirty="0" smtClean="0"/>
              <a:t>C (SLC) – 10 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 </a:t>
            </a:r>
            <a:r>
              <a:rPr lang="en-US" dirty="0" smtClean="0"/>
              <a:t>(Alta)            =  7.69</a:t>
            </a:r>
            <a:r>
              <a:rPr lang="en-US" dirty="0" smtClean="0">
                <a:sym typeface="Symbol" pitchFamily="18" charset="2"/>
              </a:rPr>
              <a:t></a:t>
            </a:r>
            <a:r>
              <a:rPr lang="en-US" dirty="0" smtClean="0"/>
              <a:t>C/km     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71900" y="537051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1.3 km – 2.6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2263701"/>
            <a:ext cx="4572000" cy="1143000"/>
          </a:xfrm>
        </p:spPr>
        <p:txBody>
          <a:bodyPr/>
          <a:lstStyle/>
          <a:p>
            <a:r>
              <a:rPr lang="en-US" dirty="0" smtClean="0"/>
              <a:t>Example Environmental Lapse Rates</a:t>
            </a:r>
            <a:br>
              <a:rPr lang="en-US" dirty="0" smtClean="0"/>
            </a:br>
            <a:r>
              <a:rPr lang="en-US" sz="2800" dirty="0" smtClean="0"/>
              <a:t>Temperature </a:t>
            </a:r>
            <a:r>
              <a:rPr lang="en-US" sz="2800" dirty="0"/>
              <a:t>decreases (lapses) with increasing </a:t>
            </a:r>
            <a:r>
              <a:rPr lang="en-US" sz="2800" dirty="0" smtClean="0"/>
              <a:t>altitude</a:t>
            </a:r>
            <a:br>
              <a:rPr lang="en-US" sz="2800" dirty="0" smtClean="0"/>
            </a:br>
            <a:r>
              <a:rPr lang="en-US" sz="2800" dirty="0" smtClean="0"/>
              <a:t>(be able to read lapse rate on these for test)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44598"/>
            <a:ext cx="3105151" cy="69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84582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tx2"/>
                </a:solidFill>
              </a:rPr>
              <a:t>2.6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236298"/>
            <a:ext cx="5972503" cy="52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" y="652303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Courtesy of Bob Rauber.</a:t>
            </a:r>
            <a:endParaRPr lang="en-US" altLang="en-US" sz="600"/>
          </a:p>
        </p:txBody>
      </p:sp>
      <p:sp>
        <p:nvSpPr>
          <p:cNvPr id="2" name="TextBox 1"/>
          <p:cNvSpPr txBox="1"/>
          <p:nvPr/>
        </p:nvSpPr>
        <p:spPr>
          <a:xfrm>
            <a:off x="1182414" y="228600"/>
            <a:ext cx="8098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Stuve</a:t>
            </a:r>
            <a:r>
              <a:rPr lang="en-US" b="1" dirty="0" smtClean="0">
                <a:solidFill>
                  <a:schemeClr val="bg2"/>
                </a:solidFill>
              </a:rPr>
              <a:t> Diagram</a:t>
            </a:r>
            <a:r>
              <a:rPr lang="en-US" dirty="0" smtClean="0">
                <a:solidFill>
                  <a:schemeClr val="bg2"/>
                </a:solidFill>
              </a:rPr>
              <a:t>: Red line = Temperature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                    Blue line = </a:t>
            </a:r>
            <a:r>
              <a:rPr lang="en-US" dirty="0" err="1">
                <a:solidFill>
                  <a:schemeClr val="bg2"/>
                </a:solidFill>
              </a:rPr>
              <a:t>D</a:t>
            </a:r>
            <a:r>
              <a:rPr lang="en-US" dirty="0" err="1" smtClean="0">
                <a:solidFill>
                  <a:schemeClr val="bg2"/>
                </a:solidFill>
              </a:rPr>
              <a:t>ewpoint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7116" y="1451444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determine</a:t>
            </a:r>
          </a:p>
          <a:p>
            <a:r>
              <a:rPr lang="en-US" dirty="0"/>
              <a:t>e</a:t>
            </a:r>
            <a:r>
              <a:rPr lang="en-US" dirty="0" smtClean="0"/>
              <a:t>nvironmental</a:t>
            </a:r>
          </a:p>
          <a:p>
            <a:r>
              <a:rPr lang="en-US" dirty="0" smtClean="0"/>
              <a:t>lapse rate with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awinsonde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289842"/>
            <a:ext cx="2314575" cy="33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fr-FR" b="1" dirty="0" err="1" smtClean="0"/>
              <a:t>Chapter</a:t>
            </a:r>
            <a:r>
              <a:rPr lang="fr-FR" b="1" dirty="0" smtClean="0"/>
              <a:t> </a:t>
            </a:r>
            <a:r>
              <a:rPr lang="fr-FR" b="1" dirty="0"/>
              <a:t>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</a:t>
            </a:r>
            <a:r>
              <a:rPr lang="fr-FR" b="1" dirty="0" smtClean="0"/>
              <a:t>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</a:t>
            </a:r>
            <a:endParaRPr lang="fr-FR" dirty="0" smtClean="0"/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12 Sept</a:t>
            </a:r>
          </a:p>
          <a:p>
            <a:r>
              <a:rPr lang="fr-FR" b="1" dirty="0" smtClean="0"/>
              <a:t>Module 1 test (in class)        17 Sept</a:t>
            </a:r>
            <a:r>
              <a:rPr lang="fr-FR" dirty="0" smtClean="0"/>
              <a:t>        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0" y="1714500"/>
            <a:ext cx="7775914" cy="5033441"/>
          </a:xfrm>
          <a:prstGeom prst="rect">
            <a:avLst/>
          </a:prstGeom>
        </p:spPr>
      </p:pic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2900" y="4691921"/>
            <a:ext cx="101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Parcel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2752944" y="4465553"/>
            <a:ext cx="127416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156" y="2110084"/>
            <a:ext cx="192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4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15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223838"/>
            <a:ext cx="7772400" cy="1143000"/>
          </a:xfrm>
        </p:spPr>
        <p:txBody>
          <a:bodyPr/>
          <a:lstStyle/>
          <a:p>
            <a:r>
              <a:rPr lang="en-US" dirty="0" smtClean="0"/>
              <a:t>Buoyancy: Cool Air Sinks &amp;Warm Air Rises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096376" cy="4548188"/>
          </a:xfrm>
        </p:spPr>
      </p:pic>
    </p:spTree>
    <p:extLst>
      <p:ext uri="{BB962C8B-B14F-4D97-AF65-F5344CB8AC3E}">
        <p14:creationId xmlns:p14="http://schemas.microsoft.com/office/powerpoint/2010/main" val="23828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9574"/>
            <a:ext cx="7772400" cy="1143000"/>
          </a:xfrm>
        </p:spPr>
        <p:txBody>
          <a:bodyPr/>
          <a:lstStyle/>
          <a:p>
            <a:r>
              <a:rPr lang="en-US" dirty="0" smtClean="0"/>
              <a:t>Why does warm air rise and cold air sink?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714500"/>
            <a:ext cx="5110162" cy="4818549"/>
          </a:xfrm>
        </p:spPr>
      </p:pic>
      <p:sp>
        <p:nvSpPr>
          <p:cNvPr id="5" name="TextBox 4"/>
          <p:cNvSpPr txBox="1"/>
          <p:nvPr/>
        </p:nvSpPr>
        <p:spPr>
          <a:xfrm>
            <a:off x="6172200" y="2061671"/>
            <a:ext cx="20898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Warm air is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less dense</a:t>
            </a:r>
          </a:p>
          <a:p>
            <a:endParaRPr lang="en-US" sz="3200" i="1" dirty="0"/>
          </a:p>
          <a:p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630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</a:t>
            </a:r>
            <a:r>
              <a:rPr lang="en-US" b="1" dirty="0"/>
              <a:t>air rises</a:t>
            </a:r>
            <a:r>
              <a:rPr lang="en-US" dirty="0"/>
              <a:t> because when you heat </a:t>
            </a:r>
            <a:r>
              <a:rPr lang="en-US" b="1" dirty="0"/>
              <a:t>air</a:t>
            </a:r>
            <a:r>
              <a:rPr lang="en-US" dirty="0"/>
              <a:t> (or any other gas for that matter), it expands. When the </a:t>
            </a:r>
            <a:r>
              <a:rPr lang="en-US" b="1" dirty="0"/>
              <a:t>air</a:t>
            </a:r>
            <a:r>
              <a:rPr lang="en-US" dirty="0"/>
              <a:t> expands, it becomes less dense than the </a:t>
            </a:r>
            <a:r>
              <a:rPr lang="en-US" b="1" dirty="0"/>
              <a:t>air</a:t>
            </a:r>
            <a:r>
              <a:rPr lang="en-US" dirty="0"/>
              <a:t> around it. The less dense hot </a:t>
            </a:r>
            <a:r>
              <a:rPr lang="en-US" b="1" dirty="0"/>
              <a:t>air</a:t>
            </a:r>
            <a:r>
              <a:rPr lang="en-US" dirty="0"/>
              <a:t> then floats in the more dense cold </a:t>
            </a:r>
            <a:r>
              <a:rPr lang="en-US" b="1" dirty="0"/>
              <a:t>air</a:t>
            </a:r>
            <a:r>
              <a:rPr lang="en-US" dirty="0"/>
              <a:t> much like wood floats on water because wood is less dense than water.</a:t>
            </a:r>
          </a:p>
        </p:txBody>
      </p:sp>
    </p:spTree>
    <p:extLst>
      <p:ext uri="{BB962C8B-B14F-4D97-AF65-F5344CB8AC3E}">
        <p14:creationId xmlns:p14="http://schemas.microsoft.com/office/powerpoint/2010/main" val="31325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9574"/>
            <a:ext cx="7772400" cy="1143000"/>
          </a:xfrm>
        </p:spPr>
        <p:txBody>
          <a:bodyPr/>
          <a:lstStyle/>
          <a:p>
            <a:r>
              <a:rPr lang="en-US" dirty="0" smtClean="0"/>
              <a:t>Why does a helium weather balloon rise?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061671"/>
            <a:ext cx="28512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Helium is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less dense</a:t>
            </a:r>
          </a:p>
          <a:p>
            <a:r>
              <a:rPr lang="en-US" sz="3200" i="1" dirty="0" smtClean="0"/>
              <a:t>Than </a:t>
            </a:r>
          </a:p>
          <a:p>
            <a:r>
              <a:rPr lang="en-US" sz="3200" i="1" dirty="0" smtClean="0"/>
              <a:t>Our atmosphere</a:t>
            </a:r>
          </a:p>
          <a:p>
            <a:endParaRPr lang="en-US" sz="3200" i="1" dirty="0"/>
          </a:p>
          <a:p>
            <a:endParaRPr lang="en-US" sz="32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2290270"/>
            <a:ext cx="3998749" cy="3896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0800000">
            <a:off x="2971332" y="3990662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Parcel Theory &amp;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5412"/>
            <a:ext cx="7458075" cy="4114800"/>
          </a:xfrm>
        </p:spPr>
        <p:txBody>
          <a:bodyPr/>
          <a:lstStyle/>
          <a:p>
            <a:r>
              <a:rPr lang="en-US" dirty="0" smtClean="0"/>
              <a:t>Apply the same concept of stability to air parcels of different temperature in the atmosphere</a:t>
            </a:r>
          </a:p>
          <a:p>
            <a:endParaRPr lang="en-US" dirty="0"/>
          </a:p>
          <a:p>
            <a:r>
              <a:rPr lang="en-US" dirty="0" smtClean="0"/>
              <a:t>Assume an </a:t>
            </a:r>
            <a:r>
              <a:rPr lang="en-US" b="1" dirty="0" smtClean="0"/>
              <a:t>adiabatic process </a:t>
            </a:r>
            <a:r>
              <a:rPr lang="en-US" dirty="0" smtClean="0"/>
              <a:t>(parcel does not mix with or exchange heat with its environment (imagine air in a </a:t>
            </a:r>
            <a:r>
              <a:rPr lang="en-US" b="1" dirty="0" smtClean="0"/>
              <a:t>flexible balloon</a:t>
            </a:r>
            <a:r>
              <a:rPr lang="en-US" dirty="0" smtClean="0"/>
              <a:t> that expands as it rises or contracts as it sinks)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615722-8156-4909-BF8F-6D8A14E0EB13}" type="slidenum">
              <a:rPr lang="en-US" altLang="en-US" sz="1200" i="0" smtClean="0"/>
              <a:pPr>
                <a:defRPr/>
              </a:pPr>
              <a:t>27</a:t>
            </a:fld>
            <a:endParaRPr lang="en-US" altLang="en-US" sz="1200" i="0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4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Parcel vs. Environment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5436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parcel is a theoretical concept</a:t>
            </a:r>
          </a:p>
          <a:p>
            <a:pPr lvl="1" eaLnBrk="1" hangingPunct="1"/>
            <a:r>
              <a:rPr lang="en-US" altLang="en-US" sz="2400" dirty="0" smtClean="0"/>
              <a:t>We make assumptions about how the parcel will behave</a:t>
            </a:r>
          </a:p>
          <a:p>
            <a:pPr lvl="1" eaLnBrk="1" hangingPunct="1"/>
            <a:r>
              <a:rPr lang="en-US" altLang="en-US" sz="2400" dirty="0" smtClean="0"/>
              <a:t>We may assume the parcel: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Begins and remains unsaturated or 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Begins and remains saturated or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Starts unsaturated and becomes saturated or vice versa</a:t>
            </a:r>
          </a:p>
          <a:p>
            <a:pPr lvl="1" eaLnBrk="1" hangingPunct="1"/>
            <a:r>
              <a:rPr lang="en-US" altLang="en-US" sz="2400" dirty="0" smtClean="0"/>
              <a:t>We usually assume the parcel does not exchange energy with the environment (</a:t>
            </a:r>
            <a:r>
              <a:rPr lang="en-US" altLang="en-US" sz="2400" i="1" dirty="0" smtClean="0"/>
              <a:t>adiabatic</a:t>
            </a:r>
            <a:r>
              <a:rPr lang="en-US" altLang="en-US" sz="24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The surrounding environment is what is observed</a:t>
            </a:r>
          </a:p>
          <a:p>
            <a:pPr lvl="1" eaLnBrk="1" hangingPunct="1"/>
            <a:r>
              <a:rPr lang="en-US" altLang="en-US" sz="2400" dirty="0" smtClean="0"/>
              <a:t>The environment changes in time and space</a:t>
            </a:r>
          </a:p>
        </p:txBody>
      </p:sp>
    </p:spTree>
    <p:extLst>
      <p:ext uri="{BB962C8B-B14F-4D97-AF65-F5344CB8AC3E}">
        <p14:creationId xmlns:p14="http://schemas.microsoft.com/office/powerpoint/2010/main" val="1522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615722-8156-4909-BF8F-6D8A14E0EB13}" type="slidenum">
              <a:rPr lang="en-US" altLang="en-US" sz="1200" i="0" smtClean="0"/>
              <a:pPr>
                <a:defRPr/>
              </a:pPr>
              <a:t>28</a:t>
            </a:fld>
            <a:endParaRPr lang="en-US" altLang="en-US" sz="1200" i="0" dirty="0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4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Parcel vs. Environment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5436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parcel that is WARMER than its environment will RISE (unstable)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--Think hot air balloon, warm thunderstorm updraft</a:t>
            </a:r>
          </a:p>
          <a:p>
            <a:pPr eaLnBrk="1" hangingPunct="1"/>
            <a:r>
              <a:rPr lang="en-US" altLang="en-US" sz="2800" dirty="0" smtClean="0"/>
              <a:t>A parcel that is COOLER than its environment will SINK (stable)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</a:t>
            </a:r>
            <a:r>
              <a:rPr lang="en-US" altLang="en-US" sz="2000" dirty="0" smtClean="0"/>
              <a:t>--Think cold outflow </a:t>
            </a:r>
          </a:p>
          <a:p>
            <a:pPr eaLnBrk="1" hangingPunct="1"/>
            <a:r>
              <a:rPr lang="en-US" altLang="en-US" sz="2800" dirty="0" smtClean="0"/>
              <a:t>A parcel that is SAME TEMPERTURE as its environment will not move (neutral)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0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8" y="0"/>
            <a:ext cx="6226384" cy="41433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45" y="2762250"/>
            <a:ext cx="4743855" cy="3981450"/>
          </a:xfrm>
        </p:spPr>
      </p:pic>
    </p:spTree>
    <p:extLst>
      <p:ext uri="{BB962C8B-B14F-4D97-AF65-F5344CB8AC3E}">
        <p14:creationId xmlns:p14="http://schemas.microsoft.com/office/powerpoint/2010/main" val="41493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to Do Quizzes/Assignments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There will be ~</a:t>
            </a:r>
            <a:r>
              <a:rPr lang="en-US" b="1" dirty="0" smtClean="0"/>
              <a:t>8 quizzes</a:t>
            </a:r>
          </a:p>
          <a:p>
            <a:r>
              <a:rPr lang="en-US" dirty="0" smtClean="0"/>
              <a:t>Quizzes are 25% of class grade</a:t>
            </a:r>
          </a:p>
          <a:p>
            <a:r>
              <a:rPr lang="en-US" dirty="0" smtClean="0"/>
              <a:t>So each one &gt; 3% of grade</a:t>
            </a:r>
          </a:p>
          <a:p>
            <a:r>
              <a:rPr lang="en-US" dirty="0" smtClean="0"/>
              <a:t>For those who missed quiz 1, I have reopened it until 11:59 tonight for </a:t>
            </a:r>
            <a:r>
              <a:rPr lang="en-US" b="1" i="1" dirty="0" smtClean="0"/>
              <a:t>partial credit </a:t>
            </a:r>
            <a:r>
              <a:rPr lang="en-US" dirty="0" smtClean="0"/>
              <a:t>(up to 50%)</a:t>
            </a:r>
          </a:p>
          <a:p>
            <a:r>
              <a:rPr lang="en-US" dirty="0" smtClean="0"/>
              <a:t>There will be around ~</a:t>
            </a:r>
            <a:r>
              <a:rPr lang="en-US" b="1" dirty="0" smtClean="0"/>
              <a:t>8 in-class assignments</a:t>
            </a:r>
          </a:p>
          <a:p>
            <a:r>
              <a:rPr lang="en-US" dirty="0" smtClean="0"/>
              <a:t>15% of grade</a:t>
            </a:r>
          </a:p>
          <a:p>
            <a:r>
              <a:rPr lang="en-US" dirty="0" smtClean="0"/>
              <a:t>So each one is around 1.5-2.0% of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344" y="4805247"/>
            <a:ext cx="7772400" cy="1062038"/>
          </a:xfrm>
        </p:spPr>
        <p:txBody>
          <a:bodyPr/>
          <a:lstStyle/>
          <a:p>
            <a:r>
              <a:rPr lang="en-US" sz="2400" dirty="0" smtClean="0"/>
              <a:t>As air parcel rises, encounters lower pressure causing parcel to expand and temperature to decrease</a:t>
            </a:r>
          </a:p>
          <a:p>
            <a:r>
              <a:rPr lang="en-US" sz="2400" b="1" dirty="0" smtClean="0"/>
              <a:t>Parcel rises, expands, and cools</a:t>
            </a:r>
          </a:p>
          <a:p>
            <a:r>
              <a:rPr lang="en-US" sz="2400" dirty="0" smtClean="0"/>
              <a:t>Number of molecules in parcel stays same but mean vibrational speed of molecules decreases (temperature)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07" y="0"/>
            <a:ext cx="6800386" cy="48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223837"/>
            <a:ext cx="7772400" cy="1143000"/>
          </a:xfrm>
        </p:spPr>
        <p:txBody>
          <a:bodyPr/>
          <a:lstStyle/>
          <a:p>
            <a:r>
              <a:rPr lang="en-US" dirty="0" smtClean="0"/>
              <a:t>Rising Air Parcels Cool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6" y="1366837"/>
            <a:ext cx="6892785" cy="5162550"/>
          </a:xfrm>
        </p:spPr>
      </p:pic>
    </p:spTree>
    <p:extLst>
      <p:ext uri="{BB962C8B-B14F-4D97-AF65-F5344CB8AC3E}">
        <p14:creationId xmlns:p14="http://schemas.microsoft.com/office/powerpoint/2010/main" val="28795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09550"/>
            <a:ext cx="7772400" cy="1143000"/>
          </a:xfrm>
        </p:spPr>
        <p:txBody>
          <a:bodyPr/>
          <a:lstStyle/>
          <a:p>
            <a:r>
              <a:rPr lang="en-US" dirty="0" smtClean="0"/>
              <a:t>Sinking Air Parcels Warm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6" y="1352550"/>
            <a:ext cx="6552037" cy="5076825"/>
          </a:xfrm>
        </p:spPr>
      </p:pic>
    </p:spTree>
    <p:extLst>
      <p:ext uri="{BB962C8B-B14F-4D97-AF65-F5344CB8AC3E}">
        <p14:creationId xmlns:p14="http://schemas.microsoft.com/office/powerpoint/2010/main" val="5383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2" y="280986"/>
            <a:ext cx="5944306" cy="6419851"/>
          </a:xfrm>
        </p:spPr>
      </p:pic>
      <p:sp>
        <p:nvSpPr>
          <p:cNvPr id="37" name="Rectangle 36"/>
          <p:cNvSpPr/>
          <p:nvPr/>
        </p:nvSpPr>
        <p:spPr bwMode="auto">
          <a:xfrm>
            <a:off x="1085850" y="0"/>
            <a:ext cx="6443663" cy="357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‘Parcels’ are What Drive Thunderstorm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https://www.youtube.com/watch?v=-xZMcCkzGCk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www.youtube.com/watch?v=LYubHpEMTPM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36" y="369793"/>
            <a:ext cx="7772400" cy="1143000"/>
          </a:xfrm>
        </p:spPr>
        <p:txBody>
          <a:bodyPr/>
          <a:lstStyle/>
          <a:p>
            <a:r>
              <a:rPr lang="en-US" dirty="0" smtClean="0"/>
              <a:t>Air Parcel and Surrounding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7908" y="3025586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086224" y="5357813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708" y="4616098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8" y="541734"/>
            <a:ext cx="7772400" cy="1143000"/>
          </a:xfrm>
        </p:spPr>
        <p:txBody>
          <a:bodyPr/>
          <a:lstStyle/>
          <a:p>
            <a:r>
              <a:rPr lang="en-US" dirty="0" smtClean="0"/>
              <a:t>Stable Situation</a:t>
            </a:r>
            <a:br>
              <a:rPr lang="en-US" dirty="0" smtClean="0"/>
            </a:br>
            <a:r>
              <a:rPr lang="en-US" dirty="0" smtClean="0"/>
              <a:t>Parcel “sinks” back down if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4512468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0635" y="474105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Parcel temperature cooler than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environment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300535" y="4726961"/>
            <a:ext cx="185738" cy="489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477" y="1911155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1277" y="3501667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1143000"/>
          </a:xfrm>
        </p:spPr>
        <p:txBody>
          <a:bodyPr/>
          <a:lstStyle/>
          <a:p>
            <a:r>
              <a:rPr lang="en-US" dirty="0" smtClean="0"/>
              <a:t>Stable Situation</a:t>
            </a:r>
            <a:br>
              <a:rPr lang="en-US" dirty="0" smtClean="0"/>
            </a:br>
            <a:r>
              <a:rPr lang="en-US" dirty="0" smtClean="0"/>
              <a:t>Parcel “sinks” back down if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5341148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9921" y="5324664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Parcel temperature cooler than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environment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300535" y="5555641"/>
            <a:ext cx="185738" cy="489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79" y="2282631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5579" y="3873143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7908" y="3025586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5708" y="4616098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1143000"/>
          </a:xfrm>
        </p:spPr>
        <p:txBody>
          <a:bodyPr/>
          <a:lstStyle/>
          <a:p>
            <a:r>
              <a:rPr lang="en-US" dirty="0" smtClean="0"/>
              <a:t>Unstable Situation</a:t>
            </a:r>
            <a:br>
              <a:rPr lang="en-US" dirty="0" smtClean="0"/>
            </a:br>
            <a:r>
              <a:rPr lang="en-US" dirty="0" smtClean="0"/>
              <a:t>Parcel keeps “rising” after being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4161278"/>
            <a:ext cx="1014411" cy="8950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608" y="4256514"/>
            <a:ext cx="411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Parcel temperature warmer than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300535" y="4375771"/>
            <a:ext cx="185738" cy="48984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841" y="5249943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Parcel 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33" y="2527503"/>
            <a:ext cx="3567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Environmental </a:t>
            </a:r>
          </a:p>
          <a:p>
            <a:r>
              <a:rPr lang="en-US" sz="3200" b="1" dirty="0" smtClean="0">
                <a:solidFill>
                  <a:srgbClr val="003399"/>
                </a:solidFill>
              </a:rPr>
              <a:t>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721450"/>
          </a:xfrm>
        </p:spPr>
        <p:txBody>
          <a:bodyPr/>
          <a:lstStyle/>
          <a:p>
            <a:r>
              <a:rPr lang="en-US" dirty="0" smtClean="0"/>
              <a:t>Unstable Situation</a:t>
            </a:r>
            <a:br>
              <a:rPr lang="en-US" dirty="0" smtClean="0"/>
            </a:br>
            <a:r>
              <a:rPr lang="en-US" dirty="0" smtClean="0"/>
              <a:t>Parcel keeps “rising” after being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2273485"/>
            <a:ext cx="1290485" cy="121376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0869" y="2274730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Parcel temperature warmer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 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475665" y="2627662"/>
            <a:ext cx="185738" cy="48984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>
            <a:off x="3347884" y="1061884"/>
            <a:ext cx="2684206" cy="142609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841" y="5249943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Parcel 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33" y="2527503"/>
            <a:ext cx="3567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Environmental </a:t>
            </a:r>
          </a:p>
          <a:p>
            <a:r>
              <a:rPr lang="en-US" sz="3200" b="1" dirty="0" smtClean="0">
                <a:solidFill>
                  <a:srgbClr val="003399"/>
                </a:solidFill>
              </a:rPr>
              <a:t>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5-6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258050" cy="4724400"/>
          </a:xfrm>
        </p:spPr>
        <p:txBody>
          <a:bodyPr/>
          <a:lstStyle/>
          <a:p>
            <a:r>
              <a:rPr lang="en-US" dirty="0" smtClean="0"/>
              <a:t>Heat transfer</a:t>
            </a:r>
          </a:p>
          <a:p>
            <a:r>
              <a:rPr lang="en-US" dirty="0" smtClean="0"/>
              <a:t>What causes seasons/weather?</a:t>
            </a:r>
          </a:p>
          <a:p>
            <a:r>
              <a:rPr lang="en-US" b="1" dirty="0" smtClean="0"/>
              <a:t>Parcel theory/stability </a:t>
            </a:r>
            <a:r>
              <a:rPr lang="en-US" dirty="0" smtClean="0"/>
              <a:t>(today/</a:t>
            </a:r>
            <a:r>
              <a:rPr lang="en-US" dirty="0" err="1" smtClean="0"/>
              <a:t>wednesday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Makes sense to wait until after Wednesday to do quiz (but take look at sooner)</a:t>
            </a:r>
          </a:p>
        </p:txBody>
      </p:sp>
    </p:spTree>
    <p:extLst>
      <p:ext uri="{BB962C8B-B14F-4D97-AF65-F5344CB8AC3E}">
        <p14:creationId xmlns:p14="http://schemas.microsoft.com/office/powerpoint/2010/main" val="1130026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nstable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366712"/>
            <a:ext cx="7943850" cy="5957888"/>
          </a:xfrm>
        </p:spPr>
      </p:pic>
    </p:spTree>
    <p:extLst>
      <p:ext uri="{BB962C8B-B14F-4D97-AF65-F5344CB8AC3E}">
        <p14:creationId xmlns:p14="http://schemas.microsoft.com/office/powerpoint/2010/main" val="7351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table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231" y="481011"/>
            <a:ext cx="7729537" cy="5797153"/>
          </a:xfrm>
        </p:spPr>
      </p:pic>
    </p:spTree>
    <p:extLst>
      <p:ext uri="{BB962C8B-B14F-4D97-AF65-F5344CB8AC3E}">
        <p14:creationId xmlns:p14="http://schemas.microsoft.com/office/powerpoint/2010/main" val="14338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smtClean="0"/>
              <a:t>Dry Adiabatic Lapse Rate (DALR)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7772400" cy="2222500"/>
          </a:xfrm>
        </p:spPr>
        <p:txBody>
          <a:bodyPr/>
          <a:lstStyle/>
          <a:p>
            <a:r>
              <a:rPr lang="en-US" b="1" smtClean="0"/>
              <a:t>Dry:</a:t>
            </a:r>
            <a:r>
              <a:rPr lang="en-US" smtClean="0"/>
              <a:t> A dry air parcel is defined as subsaturated air (i.e., RH &lt; 100%)</a:t>
            </a:r>
          </a:p>
          <a:p>
            <a:r>
              <a:rPr lang="en-US" b="1" smtClean="0"/>
              <a:t>Adiabatic:</a:t>
            </a:r>
            <a:r>
              <a:rPr lang="en-US" smtClean="0"/>
              <a:t> No exchange of mass or energy with the environment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1500" y="4076700"/>
            <a:ext cx="8013700" cy="206692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If these conditions are met, then the temperature of an air parcel will </a:t>
            </a:r>
            <a:r>
              <a:rPr lang="en-US" sz="3200" b="1" dirty="0"/>
              <a:t>ALWAYS</a:t>
            </a:r>
            <a:r>
              <a:rPr lang="en-US" sz="3200" dirty="0"/>
              <a:t> decrease at a rate of 10</a:t>
            </a:r>
            <a:r>
              <a:rPr lang="en-US" sz="3200" dirty="0">
                <a:sym typeface="Symbol" pitchFamily="18" charset="2"/>
              </a:rPr>
              <a:t></a:t>
            </a:r>
            <a:r>
              <a:rPr lang="en-US" sz="3200" dirty="0"/>
              <a:t>C km</a:t>
            </a:r>
            <a:r>
              <a:rPr lang="en-US" sz="3200" baseline="30000" dirty="0"/>
              <a:t>-1</a:t>
            </a:r>
            <a:r>
              <a:rPr lang="en-US" sz="3200" dirty="0"/>
              <a:t> (i.e., the DALR) if it is lifted upward.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3147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52400"/>
            <a:ext cx="8086725" cy="835025"/>
          </a:xfrm>
        </p:spPr>
        <p:txBody>
          <a:bodyPr/>
          <a:lstStyle/>
          <a:p>
            <a:r>
              <a:rPr lang="en-US" sz="4000" dirty="0" smtClean="0"/>
              <a:t>Moist Adiabatic Lapse Rate (MALR)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7425"/>
            <a:ext cx="7772400" cy="2222500"/>
          </a:xfrm>
        </p:spPr>
        <p:txBody>
          <a:bodyPr/>
          <a:lstStyle/>
          <a:p>
            <a:r>
              <a:rPr lang="en-US" dirty="0" smtClean="0"/>
              <a:t>Includes effects of latent heat release associated with phase changes as vapor condenses to water or ice (latent heat warms parcel).</a:t>
            </a:r>
            <a:endParaRPr lang="en-US" dirty="0"/>
          </a:p>
          <a:p>
            <a:r>
              <a:rPr lang="en-US" dirty="0" smtClean="0"/>
              <a:t>Saturated parcel does not cool off as fast as it rises because condensation process heats the air, partially offsetting the simultaneous rising and cooling.</a:t>
            </a:r>
            <a:endParaRPr lang="en-US" dirty="0"/>
          </a:p>
          <a:p>
            <a:r>
              <a:rPr lang="en-US" dirty="0" smtClean="0"/>
              <a:t>Moist Adiabatic Lapse Rate varies 6-8</a:t>
            </a:r>
            <a:r>
              <a:rPr lang="en-US" dirty="0">
                <a:sym typeface="Symbol" pitchFamily="18" charset="2"/>
              </a:rPr>
              <a:t> </a:t>
            </a:r>
            <a:r>
              <a:rPr lang="en-US" dirty="0"/>
              <a:t>C km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320"/>
            <a:ext cx="7703277" cy="6008557"/>
          </a:xfrm>
        </p:spPr>
      </p:pic>
    </p:spTree>
    <p:extLst>
      <p:ext uri="{BB962C8B-B14F-4D97-AF65-F5344CB8AC3E}">
        <p14:creationId xmlns:p14="http://schemas.microsoft.com/office/powerpoint/2010/main" val="3008186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6" y="152400"/>
            <a:ext cx="8315325" cy="1143000"/>
          </a:xfrm>
        </p:spPr>
        <p:txBody>
          <a:bodyPr/>
          <a:lstStyle/>
          <a:p>
            <a:r>
              <a:rPr lang="en-US" dirty="0" smtClean="0"/>
              <a:t>Moist Parcel Cools Less As It Rises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166812"/>
            <a:ext cx="6086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www.youtube.com/watch?v=ltVSKahLlss</a:t>
            </a:r>
            <a:endParaRPr lang="en-US" dirty="0" smtClean="0"/>
          </a:p>
          <a:p>
            <a:r>
              <a:rPr lang="en-US" dirty="0" smtClean="0"/>
              <a:t>1 – 5 min on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Module 1 Test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dirty="0" smtClean="0"/>
              <a:t>Focus on making sure you understand PPT slides on canvas through 10 Sept.</a:t>
            </a:r>
          </a:p>
          <a:p>
            <a:r>
              <a:rPr lang="en-US" dirty="0" smtClean="0"/>
              <a:t>Use study guide on canvas in concert with PPT presentations</a:t>
            </a:r>
          </a:p>
          <a:p>
            <a:r>
              <a:rPr lang="en-US" dirty="0" smtClean="0"/>
              <a:t>Make sure you understand all of the quiz and practice test problems</a:t>
            </a:r>
          </a:p>
          <a:p>
            <a:r>
              <a:rPr lang="en-US" dirty="0" smtClean="0"/>
              <a:t>Test will have several questions from quizzes and practice test repeated verbatim</a:t>
            </a:r>
          </a:p>
          <a:p>
            <a:r>
              <a:rPr lang="en-US" dirty="0" smtClean="0"/>
              <a:t>Several questions from test will be variations on quiz and practice test problems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1 Test Review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Class period, </a:t>
            </a:r>
            <a:r>
              <a:rPr lang="en-US" b="1" dirty="0" smtClean="0"/>
              <a:t>Wednesday 12 September</a:t>
            </a:r>
          </a:p>
          <a:p>
            <a:r>
              <a:rPr lang="en-US" dirty="0" smtClean="0"/>
              <a:t>Bring any questions you have! (there are no stupid questions).</a:t>
            </a:r>
          </a:p>
          <a:p>
            <a:r>
              <a:rPr lang="en-US" dirty="0" smtClean="0"/>
              <a:t>We will work through answers to practice test questions, etc.</a:t>
            </a:r>
          </a:p>
          <a:p>
            <a:endParaRPr lang="en-US" dirty="0"/>
          </a:p>
          <a:p>
            <a:r>
              <a:rPr lang="en-US" dirty="0" smtClean="0"/>
              <a:t>Email me if you have any questions and want to meet one-on-one to discuss.</a:t>
            </a:r>
          </a:p>
          <a:p>
            <a:r>
              <a:rPr lang="en-US" dirty="0" smtClean="0"/>
              <a:t>I will be available after class each day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1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Entire class period, </a:t>
            </a:r>
            <a:r>
              <a:rPr lang="en-US" b="1" dirty="0" smtClean="0"/>
              <a:t>Monday September 17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b="1" dirty="0" smtClean="0"/>
              <a:t>No notes or textbook allowed. No calculator needed. </a:t>
            </a:r>
          </a:p>
          <a:p>
            <a:r>
              <a:rPr lang="en-US" b="1" dirty="0" err="1" smtClean="0"/>
              <a:t>Scantron</a:t>
            </a:r>
            <a:r>
              <a:rPr lang="en-US" b="1" dirty="0" smtClean="0"/>
              <a:t> true, false, or multiple choice (see practice test.</a:t>
            </a:r>
          </a:p>
          <a:p>
            <a:r>
              <a:rPr lang="en-US" b="1" dirty="0" smtClean="0"/>
              <a:t>50 questions (2 points each).</a:t>
            </a:r>
          </a:p>
          <a:p>
            <a:r>
              <a:rPr lang="en-US" b="1" dirty="0" smtClean="0"/>
              <a:t>Look at study guide for few quantitative numbers, </a:t>
            </a:r>
            <a:r>
              <a:rPr lang="en-US" b="1" dirty="0" err="1" smtClean="0"/>
              <a:t>etc</a:t>
            </a:r>
            <a:r>
              <a:rPr lang="en-US" b="1" dirty="0" smtClean="0"/>
              <a:t> you need to memorize.</a:t>
            </a:r>
          </a:p>
        </p:txBody>
      </p:sp>
    </p:spTree>
    <p:extLst>
      <p:ext uri="{BB962C8B-B14F-4D97-AF65-F5344CB8AC3E}">
        <p14:creationId xmlns:p14="http://schemas.microsoft.com/office/powerpoint/2010/main" val="2892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Atmospheric Stability</a:t>
            </a:r>
            <a:br>
              <a:rPr lang="en-US" sz="4000" dirty="0" smtClean="0"/>
            </a:br>
            <a:r>
              <a:rPr lang="en-US" sz="2400" dirty="0" smtClean="0"/>
              <a:t>(Chapter 6: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half)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4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What do the terms stable, unstable, and neutral mean?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factors control the stability of the atmosphere?</a:t>
            </a:r>
          </a:p>
          <a:p>
            <a:pPr>
              <a:lnSpc>
                <a:spcPct val="90000"/>
              </a:lnSpc>
            </a:pPr>
            <a:r>
              <a:rPr lang="en-US" smtClean="0"/>
              <a:t>How does the temperature of a dry air parcel change when it is lifted?</a:t>
            </a:r>
          </a:p>
          <a:p>
            <a:pPr>
              <a:lnSpc>
                <a:spcPct val="90000"/>
              </a:lnSpc>
            </a:pPr>
            <a:r>
              <a:rPr lang="en-US" smtClean="0"/>
              <a:t>How does the temperature of a saturated air parcel change when it is lifted?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mtClean="0"/>
              <a:t>Stability Definitions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70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smtClean="0"/>
              <a:t>Stable:</a:t>
            </a:r>
            <a:r>
              <a:rPr lang="en-US" smtClean="0"/>
              <a:t> An object that is displaced will return to its original location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Unstable:</a:t>
            </a:r>
            <a:r>
              <a:rPr lang="en-US" smtClean="0"/>
              <a:t> An object that is displaced will accelerate away from its original location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Neutral:</a:t>
            </a:r>
            <a:r>
              <a:rPr lang="en-US" smtClean="0"/>
              <a:t> An object that is displaced will remain in its new position when the displacement force ceases</a:t>
            </a:r>
          </a:p>
        </p:txBody>
      </p:sp>
    </p:spTree>
    <p:extLst>
      <p:ext uri="{BB962C8B-B14F-4D97-AF65-F5344CB8AC3E}">
        <p14:creationId xmlns:p14="http://schemas.microsoft.com/office/powerpoint/2010/main" val="14616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1231</Words>
  <Application>Microsoft Office PowerPoint</Application>
  <PresentationFormat>Overhead</PresentationFormat>
  <Paragraphs>178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Office Theme</vt:lpstr>
      <vt:lpstr>ATMOS 1010: Severe and Unusual Weather FASB 295 MW 11:50-1:10 </vt:lpstr>
      <vt:lpstr> Assignments</vt:lpstr>
      <vt:lpstr>Remember to Do Quizzes/Assignments</vt:lpstr>
      <vt:lpstr>Chapter 5-6 Quiz</vt:lpstr>
      <vt:lpstr> Module 1 Test </vt:lpstr>
      <vt:lpstr>Module 1 Test Review</vt:lpstr>
      <vt:lpstr>Test 1 </vt:lpstr>
      <vt:lpstr>Atmospheric Stability (Chapter 6: 1st half) </vt:lpstr>
      <vt:lpstr>Stability Definitions</vt:lpstr>
      <vt:lpstr>Stable, Unstable, or Neutral?</vt:lpstr>
      <vt:lpstr>Stable, Unstable, or Neutral?</vt:lpstr>
      <vt:lpstr>Stable, Unstable, or Neutral?</vt:lpstr>
      <vt:lpstr>Stable, Unstable, or Neutral?</vt:lpstr>
      <vt:lpstr>Stable, Unstable, or Neutral?</vt:lpstr>
      <vt:lpstr>Stable, Unstable, or Neutral?</vt:lpstr>
      <vt:lpstr>What Factors Control the Stability of the Atmosphere?</vt:lpstr>
      <vt:lpstr>Atmospheric Lapse Rates</vt:lpstr>
      <vt:lpstr>Example Environmental Lapse Rates Temperature decreases (lapses) with increasing altitude (be able to read lapse rate on these for test)</vt:lpstr>
      <vt:lpstr>PowerPoint Presentation</vt:lpstr>
      <vt:lpstr>Stable, Unstable, or Neutral?</vt:lpstr>
      <vt:lpstr>PowerPoint Presentation</vt:lpstr>
      <vt:lpstr>Buoyancy: Cool Air Sinks &amp;Warm Air Rises</vt:lpstr>
      <vt:lpstr>Why does warm air rise and cold air sink?</vt:lpstr>
      <vt:lpstr>More on Density</vt:lpstr>
      <vt:lpstr>Why does a helium weather balloon rise?</vt:lpstr>
      <vt:lpstr>Parcel Theory &amp; Stability</vt:lpstr>
      <vt:lpstr>Parcel vs. Environment</vt:lpstr>
      <vt:lpstr>Parcel vs. Environment</vt:lpstr>
      <vt:lpstr>PowerPoint Presentation</vt:lpstr>
      <vt:lpstr>PowerPoint Presentation</vt:lpstr>
      <vt:lpstr>Rising Air Parcels Cool</vt:lpstr>
      <vt:lpstr>Sinking Air Parcels Warm</vt:lpstr>
      <vt:lpstr>PowerPoint Presentation</vt:lpstr>
      <vt:lpstr>Buoyant ‘Parcels’ are What Drive Thunderstorm Instability</vt:lpstr>
      <vt:lpstr>Air Parcel and Surrounding Environment</vt:lpstr>
      <vt:lpstr>Stable Situation Parcel “sinks” back down if lifted up</vt:lpstr>
      <vt:lpstr>Stable Situation Parcel “sinks” back down if lifted up</vt:lpstr>
      <vt:lpstr>Unstable Situation Parcel keeps “rising” after being lifted up</vt:lpstr>
      <vt:lpstr>Unstable Situation Parcel keeps “rising” after being lifted up</vt:lpstr>
      <vt:lpstr>PowerPoint Presentation</vt:lpstr>
      <vt:lpstr>PowerPoint Presentation</vt:lpstr>
      <vt:lpstr>Dry Adiabatic Lapse Rate (DALR)</vt:lpstr>
      <vt:lpstr>Moist Adiabatic Lapse Rate (MALR)</vt:lpstr>
      <vt:lpstr>PowerPoint Presentation</vt:lpstr>
      <vt:lpstr>Moist Parcel Cools Less As It Rises</vt:lpstr>
      <vt:lpstr>Video</vt:lpstr>
    </vt:vector>
  </TitlesOfParts>
  <Company>SJSU Meteorology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Convergence/Divergence</dc:title>
  <dc:creator>Kevin D. Perry</dc:creator>
  <cp:lastModifiedBy>Erik</cp:lastModifiedBy>
  <cp:revision>374</cp:revision>
  <cp:lastPrinted>1999-08-16T23:55:26Z</cp:lastPrinted>
  <dcterms:created xsi:type="dcterms:W3CDTF">1999-08-07T15:18:56Z</dcterms:created>
  <dcterms:modified xsi:type="dcterms:W3CDTF">2018-09-10T23:06:13Z</dcterms:modified>
</cp:coreProperties>
</file>