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2"/>
  </p:notesMasterIdLst>
  <p:sldIdLst>
    <p:sldId id="493" r:id="rId2"/>
    <p:sldId id="575" r:id="rId3"/>
    <p:sldId id="593" r:id="rId4"/>
    <p:sldId id="572" r:id="rId5"/>
    <p:sldId id="574" r:id="rId6"/>
    <p:sldId id="594" r:id="rId7"/>
    <p:sldId id="596" r:id="rId8"/>
    <p:sldId id="597" r:id="rId9"/>
    <p:sldId id="611" r:id="rId10"/>
    <p:sldId id="602" r:id="rId11"/>
    <p:sldId id="600" r:id="rId12"/>
    <p:sldId id="601" r:id="rId13"/>
    <p:sldId id="612" r:id="rId14"/>
    <p:sldId id="603" r:id="rId15"/>
    <p:sldId id="604" r:id="rId16"/>
    <p:sldId id="609" r:id="rId17"/>
    <p:sldId id="607" r:id="rId18"/>
    <p:sldId id="608" r:id="rId19"/>
    <p:sldId id="613" r:id="rId20"/>
    <p:sldId id="614" r:id="rId21"/>
    <p:sldId id="615" r:id="rId22"/>
    <p:sldId id="616" r:id="rId23"/>
    <p:sldId id="617" r:id="rId24"/>
    <p:sldId id="610" r:id="rId25"/>
    <p:sldId id="598" r:id="rId26"/>
    <p:sldId id="519" r:id="rId27"/>
    <p:sldId id="520" r:id="rId28"/>
    <p:sldId id="580" r:id="rId29"/>
    <p:sldId id="522" r:id="rId30"/>
    <p:sldId id="523" r:id="rId31"/>
    <p:sldId id="521" r:id="rId32"/>
    <p:sldId id="582" r:id="rId33"/>
    <p:sldId id="581" r:id="rId34"/>
    <p:sldId id="525" r:id="rId35"/>
    <p:sldId id="527" r:id="rId36"/>
    <p:sldId id="566" r:id="rId37"/>
    <p:sldId id="526" r:id="rId38"/>
    <p:sldId id="583" r:id="rId39"/>
    <p:sldId id="563" r:id="rId40"/>
    <p:sldId id="524" r:id="rId41"/>
    <p:sldId id="589" r:id="rId42"/>
    <p:sldId id="590" r:id="rId43"/>
    <p:sldId id="592" r:id="rId44"/>
    <p:sldId id="528" r:id="rId45"/>
    <p:sldId id="564" r:id="rId46"/>
    <p:sldId id="584" r:id="rId47"/>
    <p:sldId id="562" r:id="rId48"/>
    <p:sldId id="565" r:id="rId49"/>
    <p:sldId id="550" r:id="rId50"/>
    <p:sldId id="551" r:id="rId51"/>
    <p:sldId id="578" r:id="rId52"/>
    <p:sldId id="579" r:id="rId53"/>
    <p:sldId id="529" r:id="rId54"/>
    <p:sldId id="530" r:id="rId55"/>
    <p:sldId id="531" r:id="rId56"/>
    <p:sldId id="532" r:id="rId57"/>
    <p:sldId id="533" r:id="rId58"/>
    <p:sldId id="548" r:id="rId59"/>
    <p:sldId id="549" r:id="rId60"/>
    <p:sldId id="554" r:id="rId61"/>
    <p:sldId id="555" r:id="rId62"/>
    <p:sldId id="585" r:id="rId63"/>
    <p:sldId id="561" r:id="rId64"/>
    <p:sldId id="577" r:id="rId65"/>
    <p:sldId id="586" r:id="rId66"/>
    <p:sldId id="567" r:id="rId67"/>
    <p:sldId id="547" r:id="rId68"/>
    <p:sldId id="588" r:id="rId69"/>
    <p:sldId id="587" r:id="rId70"/>
    <p:sldId id="568" r:id="rId71"/>
  </p:sldIdLst>
  <p:sldSz cx="9144000" cy="6858000" type="overhead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66FF"/>
    <a:srgbClr val="0000FF"/>
    <a:srgbClr val="FFCC00"/>
    <a:srgbClr val="FFFF66"/>
    <a:srgbClr val="0000CC"/>
    <a:srgbClr val="FFFF00"/>
    <a:srgbClr val="0000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322" autoAdjust="0"/>
    <p:restoredTop sz="94660"/>
  </p:normalViewPr>
  <p:slideViewPr>
    <p:cSldViewPr snapToGrid="0">
      <p:cViewPr varScale="1">
        <p:scale>
          <a:sx n="64" d="100"/>
          <a:sy n="64" d="100"/>
        </p:scale>
        <p:origin x="-606" y="72"/>
      </p:cViewPr>
      <p:guideLst>
        <p:guide orient="horz" pos="2136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40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75CFF-18A3-4B44-B76D-4A6923E9C9F0}" type="datetimeFigureOut">
              <a:rPr lang="en-US" smtClean="0"/>
              <a:t>9/10/2018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B30E9-3AA2-48AA-9EC2-10DAA7F062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3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74442-0B1F-48CE-8895-0DDC178532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01EA6-4DC5-47A5-88ED-3A4AD875D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26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BB103-9511-49F7-A539-2DB03C1AA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8E23C-DF52-4029-AB37-AA3BC93A3E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0DD56-6F58-490A-B053-1B8AB120E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1C404-5F3B-45D2-ADF6-526676C77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9A0B15-176F-445C-B55E-6899610E1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9F5336-D853-4D1A-A5CA-6BDC33A693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387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51E75-FB82-4B85-9210-BCABABB84E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4" y="2906316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43DBE-52DA-4734-A845-A1F09D10EB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981200"/>
            <a:ext cx="3784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D9A19-095B-43A2-82F5-AB1C52BBD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085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085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57C9A-AF4E-408B-9ED6-587C952E4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DD129-1AAA-4EE8-9B65-9FFECCF4EC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4C550-4DEC-4087-848E-85FAA6225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2653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703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6B321-76C4-4711-B0A0-845698865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17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17" y="536733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593DA-00B8-4071-A110-7B778C7841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E3C9A7BA-48B1-4DDA-AA38-A37616D32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  <p:sldLayoutId id="2147483652" r:id="rId12"/>
    <p:sldLayoutId id="2147483651" r:id="rId13"/>
    <p:sldLayoutId id="2147483650" r:id="rId14"/>
    <p:sldLayoutId id="2147483649" r:id="rId15"/>
    <p:sldLayoutId id="2147483664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YubHpEMTPM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tVSKahLlss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ux1.eiu.edu/~cfjps/1400/stability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76517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ATMOS 1010:</a:t>
            </a:r>
            <a:br>
              <a:rPr lang="en-US" sz="4000" dirty="0" smtClean="0"/>
            </a:br>
            <a:r>
              <a:rPr lang="en-US" sz="4000" dirty="0" smtClean="0"/>
              <a:t>Severe and Unusual Weather</a:t>
            </a:r>
            <a:br>
              <a:rPr lang="en-US" sz="4000" dirty="0" smtClean="0"/>
            </a:br>
            <a:r>
              <a:rPr lang="en-US" sz="2400" dirty="0" smtClean="0"/>
              <a:t>FASB 295 MW 11:50-1:10 </a:t>
            </a:r>
          </a:p>
        </p:txBody>
      </p:sp>
      <p:pic>
        <p:nvPicPr>
          <p:cNvPr id="2051" name="Picture 10" descr="image08232008_1k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019" y="1613664"/>
            <a:ext cx="5293962" cy="410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6800" y="5875318"/>
            <a:ext cx="91544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0" dirty="0" smtClean="0">
                <a:solidFill>
                  <a:schemeClr val="bg2"/>
                </a:solidFill>
              </a:rPr>
              <a:t>Instructors: Erik Crosman, Research Assistant Professor</a:t>
            </a:r>
          </a:p>
          <a:p>
            <a:r>
              <a:rPr lang="en-US" i="0" dirty="0" smtClean="0">
                <a:solidFill>
                  <a:schemeClr val="bg2"/>
                </a:solidFill>
              </a:rPr>
              <a:t>               Taylor McCorkle, Graduate Research Assistant</a:t>
            </a:r>
            <a:endParaRPr lang="en-US" i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38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smtClean="0"/>
              <a:t>Dry Adiabatic Lapse Rate (DALR)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58900"/>
            <a:ext cx="7772400" cy="2222500"/>
          </a:xfrm>
        </p:spPr>
        <p:txBody>
          <a:bodyPr/>
          <a:lstStyle/>
          <a:p>
            <a:r>
              <a:rPr lang="en-US" b="1" dirty="0" smtClean="0"/>
              <a:t>Dry:</a:t>
            </a:r>
            <a:r>
              <a:rPr lang="en-US" dirty="0" smtClean="0"/>
              <a:t> A dry air parcel is defined as </a:t>
            </a:r>
            <a:r>
              <a:rPr lang="en-US" dirty="0" smtClean="0"/>
              <a:t>un</a:t>
            </a:r>
            <a:r>
              <a:rPr lang="en-US" dirty="0" smtClean="0"/>
              <a:t>saturated </a:t>
            </a:r>
            <a:r>
              <a:rPr lang="en-US" dirty="0" smtClean="0"/>
              <a:t>air (i.e., RH &lt; 100%)</a:t>
            </a:r>
          </a:p>
          <a:p>
            <a:r>
              <a:rPr lang="en-US" b="1" dirty="0" smtClean="0"/>
              <a:t>Adiabatic:</a:t>
            </a:r>
            <a:r>
              <a:rPr lang="en-US" dirty="0" smtClean="0"/>
              <a:t> No exchange of mass or energy with the </a:t>
            </a:r>
            <a:r>
              <a:rPr lang="en-US" dirty="0" smtClean="0"/>
              <a:t>environment (imagine a sealed balloon)</a:t>
            </a:r>
            <a:endParaRPr lang="en-US" dirty="0" smtClean="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71500" y="4076700"/>
            <a:ext cx="8013700" cy="2066925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If these conditions are met, then the temperature of an air parcel will </a:t>
            </a:r>
            <a:r>
              <a:rPr lang="en-US" sz="3200" b="1" dirty="0"/>
              <a:t>ALWAYS</a:t>
            </a:r>
            <a:r>
              <a:rPr lang="en-US" sz="3200" dirty="0"/>
              <a:t> decrease at a rate of 10</a:t>
            </a:r>
            <a:r>
              <a:rPr lang="en-US" sz="3200" dirty="0">
                <a:sym typeface="Symbol" pitchFamily="18" charset="2"/>
              </a:rPr>
              <a:t></a:t>
            </a:r>
            <a:r>
              <a:rPr lang="en-US" sz="3200" dirty="0"/>
              <a:t>C km</a:t>
            </a:r>
            <a:r>
              <a:rPr lang="en-US" sz="3200" baseline="30000" dirty="0"/>
              <a:t>-1</a:t>
            </a:r>
            <a:r>
              <a:rPr lang="en-US" sz="3200" dirty="0"/>
              <a:t> (i.e., the DALR) if it is lifted upward.</a:t>
            </a:r>
            <a:endParaRPr 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1717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36" name="Rectangle 40"/>
          <p:cNvSpPr>
            <a:spLocks noChangeArrowheads="1"/>
          </p:cNvSpPr>
          <p:nvPr/>
        </p:nvSpPr>
        <p:spPr bwMode="auto">
          <a:xfrm>
            <a:off x="3463926" y="3681413"/>
            <a:ext cx="320675" cy="3206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65100"/>
            <a:ext cx="7772400" cy="1143000"/>
          </a:xfrm>
        </p:spPr>
        <p:txBody>
          <a:bodyPr/>
          <a:lstStyle/>
          <a:p>
            <a:r>
              <a:rPr lang="en-US" sz="4000" smtClean="0"/>
              <a:t>How Does the Temperature of a Dry Air Parcel Change When it is Lifted?</a:t>
            </a:r>
          </a:p>
        </p:txBody>
      </p:sp>
      <p:sp>
        <p:nvSpPr>
          <p:cNvPr id="24578" name="Line 11"/>
          <p:cNvSpPr>
            <a:spLocks noChangeShapeType="1"/>
          </p:cNvSpPr>
          <p:nvPr/>
        </p:nvSpPr>
        <p:spPr bwMode="auto">
          <a:xfrm>
            <a:off x="1828800" y="1562100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79" name="Line 12"/>
          <p:cNvSpPr>
            <a:spLocks noChangeShapeType="1"/>
          </p:cNvSpPr>
          <p:nvPr/>
        </p:nvSpPr>
        <p:spPr bwMode="auto">
          <a:xfrm>
            <a:off x="1828800" y="57023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0" name="Line 13"/>
          <p:cNvSpPr>
            <a:spLocks noChangeShapeType="1"/>
          </p:cNvSpPr>
          <p:nvPr/>
        </p:nvSpPr>
        <p:spPr bwMode="auto">
          <a:xfrm>
            <a:off x="36449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1" name="Line 14"/>
          <p:cNvSpPr>
            <a:spLocks noChangeShapeType="1"/>
          </p:cNvSpPr>
          <p:nvPr/>
        </p:nvSpPr>
        <p:spPr bwMode="auto">
          <a:xfrm>
            <a:off x="54737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2" name="Line 15"/>
          <p:cNvSpPr>
            <a:spLocks noChangeShapeType="1"/>
          </p:cNvSpPr>
          <p:nvPr/>
        </p:nvSpPr>
        <p:spPr bwMode="auto">
          <a:xfrm>
            <a:off x="1651000" y="38735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Line 17"/>
          <p:cNvSpPr>
            <a:spLocks noChangeShapeType="1"/>
          </p:cNvSpPr>
          <p:nvPr/>
        </p:nvSpPr>
        <p:spPr bwMode="auto">
          <a:xfrm>
            <a:off x="1676400" y="20828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4" name="Text Box 19"/>
          <p:cNvSpPr txBox="1">
            <a:spLocks noChangeArrowheads="1"/>
          </p:cNvSpPr>
          <p:nvPr/>
        </p:nvSpPr>
        <p:spPr bwMode="auto">
          <a:xfrm>
            <a:off x="1663700" y="6248400"/>
            <a:ext cx="500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Temperature (</a:t>
            </a:r>
            <a:r>
              <a:rPr lang="en-US">
                <a:sym typeface="Symbol" pitchFamily="18" charset="2"/>
              </a:rPr>
              <a:t></a:t>
            </a:r>
            <a:r>
              <a:rPr lang="en-US"/>
              <a:t>C)</a:t>
            </a:r>
          </a:p>
        </p:txBody>
      </p:sp>
      <p:sp>
        <p:nvSpPr>
          <p:cNvPr id="24585" name="Text Box 20"/>
          <p:cNvSpPr txBox="1">
            <a:spLocks noChangeArrowheads="1"/>
          </p:cNvSpPr>
          <p:nvPr/>
        </p:nvSpPr>
        <p:spPr bwMode="auto">
          <a:xfrm>
            <a:off x="1701800" y="5727700"/>
            <a:ext cx="486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0                         10                         20</a:t>
            </a:r>
          </a:p>
        </p:txBody>
      </p:sp>
      <p:sp>
        <p:nvSpPr>
          <p:cNvPr id="24586" name="Line 21"/>
          <p:cNvSpPr>
            <a:spLocks noChangeShapeType="1"/>
          </p:cNvSpPr>
          <p:nvPr/>
        </p:nvSpPr>
        <p:spPr bwMode="auto">
          <a:xfrm>
            <a:off x="18288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7" name="Line 22"/>
          <p:cNvSpPr>
            <a:spLocks noChangeShapeType="1"/>
          </p:cNvSpPr>
          <p:nvPr/>
        </p:nvSpPr>
        <p:spPr bwMode="auto">
          <a:xfrm>
            <a:off x="1663700" y="57023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8" name="Text Box 23"/>
          <p:cNvSpPr txBox="1">
            <a:spLocks noChangeArrowheads="1"/>
          </p:cNvSpPr>
          <p:nvPr/>
        </p:nvSpPr>
        <p:spPr bwMode="auto">
          <a:xfrm>
            <a:off x="1358900" y="1866900"/>
            <a:ext cx="685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1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24589" name="Text Box 24"/>
          <p:cNvSpPr txBox="1">
            <a:spLocks noChangeArrowheads="1"/>
          </p:cNvSpPr>
          <p:nvPr/>
        </p:nvSpPr>
        <p:spPr bwMode="auto">
          <a:xfrm rot="-5400000">
            <a:off x="-1358900" y="3390900"/>
            <a:ext cx="482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Altitude (km)</a:t>
            </a:r>
          </a:p>
        </p:txBody>
      </p:sp>
      <p:sp>
        <p:nvSpPr>
          <p:cNvPr id="24590" name="Line 26"/>
          <p:cNvSpPr>
            <a:spLocks noChangeShapeType="1"/>
          </p:cNvSpPr>
          <p:nvPr/>
        </p:nvSpPr>
        <p:spPr bwMode="auto">
          <a:xfrm>
            <a:off x="1816100" y="3873500"/>
            <a:ext cx="455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1" name="Line 27"/>
          <p:cNvSpPr>
            <a:spLocks noChangeShapeType="1"/>
          </p:cNvSpPr>
          <p:nvPr/>
        </p:nvSpPr>
        <p:spPr bwMode="auto">
          <a:xfrm>
            <a:off x="1828800" y="2082800"/>
            <a:ext cx="455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2" name="Line 28"/>
          <p:cNvSpPr>
            <a:spLocks noChangeShapeType="1"/>
          </p:cNvSpPr>
          <p:nvPr/>
        </p:nvSpPr>
        <p:spPr bwMode="auto">
          <a:xfrm rot="-5400000">
            <a:off x="1600200" y="3644900"/>
            <a:ext cx="4102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3" name="Line 29"/>
          <p:cNvSpPr>
            <a:spLocks noChangeShapeType="1"/>
          </p:cNvSpPr>
          <p:nvPr/>
        </p:nvSpPr>
        <p:spPr bwMode="auto">
          <a:xfrm rot="-5400000">
            <a:off x="3429000" y="3644900"/>
            <a:ext cx="4102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9734" name="Group 38"/>
          <p:cNvGrpSpPr>
            <a:grpSpLocks/>
          </p:cNvGrpSpPr>
          <p:nvPr/>
        </p:nvGrpSpPr>
        <p:grpSpPr bwMode="auto">
          <a:xfrm>
            <a:off x="2557466" y="1981200"/>
            <a:ext cx="6159500" cy="1554163"/>
            <a:chOff x="1368" y="1248"/>
            <a:chExt cx="3880" cy="979"/>
          </a:xfrm>
        </p:grpSpPr>
        <p:sp>
          <p:nvSpPr>
            <p:cNvPr id="24598" name="Text Box 5"/>
            <p:cNvSpPr txBox="1">
              <a:spLocks noChangeArrowheads="1"/>
            </p:cNvSpPr>
            <p:nvPr/>
          </p:nvSpPr>
          <p:spPr bwMode="auto">
            <a:xfrm>
              <a:off x="1368" y="1248"/>
              <a:ext cx="1856" cy="9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/>
                <a:t>Dry Adiabatic Lapse Rate (DALR)</a:t>
              </a:r>
              <a:endParaRPr lang="en-US"/>
            </a:p>
          </p:txBody>
        </p:sp>
        <p:sp>
          <p:nvSpPr>
            <p:cNvPr id="24599" name="Text Box 37"/>
            <p:cNvSpPr txBox="1">
              <a:spLocks noChangeArrowheads="1"/>
            </p:cNvSpPr>
            <p:nvPr/>
          </p:nvSpPr>
          <p:spPr bwMode="auto">
            <a:xfrm>
              <a:off x="3064" y="1584"/>
              <a:ext cx="21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= -10 </a:t>
              </a:r>
              <a:r>
                <a:rPr lang="en-US" sz="3200">
                  <a:sym typeface="Symbol" pitchFamily="18" charset="2"/>
                </a:rPr>
                <a:t></a:t>
              </a:r>
              <a:r>
                <a:rPr lang="en-US" sz="3200"/>
                <a:t>C km</a:t>
              </a:r>
              <a:r>
                <a:rPr lang="en-US" sz="3200" baseline="30000"/>
                <a:t>-1</a:t>
              </a:r>
            </a:p>
          </p:txBody>
        </p:sp>
      </p:grpSp>
      <p:sp>
        <p:nvSpPr>
          <p:cNvPr id="29738" name="Rectangle 42"/>
          <p:cNvSpPr>
            <a:spLocks noChangeAspect="1" noChangeArrowheads="1"/>
          </p:cNvSpPr>
          <p:nvPr/>
        </p:nvSpPr>
        <p:spPr bwMode="auto">
          <a:xfrm>
            <a:off x="5384800" y="5575300"/>
            <a:ext cx="192088" cy="19208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9703" name="AutoShape 14"/>
          <p:cNvCxnSpPr>
            <a:cxnSpLocks noChangeShapeType="1"/>
          </p:cNvCxnSpPr>
          <p:nvPr/>
        </p:nvCxnSpPr>
        <p:spPr bwMode="auto">
          <a:xfrm flipH="1" flipV="1">
            <a:off x="3554413" y="3775075"/>
            <a:ext cx="1909762" cy="18907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</p:cxnSp>
    </p:spTree>
    <p:extLst>
      <p:ext uri="{BB962C8B-B14F-4D97-AF65-F5344CB8AC3E}">
        <p14:creationId xmlns:p14="http://schemas.microsoft.com/office/powerpoint/2010/main" val="151641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0.20139 -0.26667 " pathEditMode="relative" ptsTypes="AA">
                                      <p:cBhvr>
                                        <p:cTn id="6" dur="2000" fill="hold"/>
                                        <p:tgtEl>
                                          <p:spTgt spid="297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36" grpId="0" animBg="1"/>
      <p:bldP spid="297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5100"/>
            <a:ext cx="8267700" cy="1143000"/>
          </a:xfrm>
        </p:spPr>
        <p:txBody>
          <a:bodyPr/>
          <a:lstStyle/>
          <a:p>
            <a:r>
              <a:rPr lang="en-US" sz="3600" smtClean="0"/>
              <a:t>How Does the Temperature of a Dry Air Parcel Change When it Forced Downward?</a:t>
            </a:r>
          </a:p>
        </p:txBody>
      </p:sp>
      <p:sp>
        <p:nvSpPr>
          <p:cNvPr id="26626" name="Line 3"/>
          <p:cNvSpPr>
            <a:spLocks noChangeShapeType="1"/>
          </p:cNvSpPr>
          <p:nvPr/>
        </p:nvSpPr>
        <p:spPr bwMode="auto">
          <a:xfrm>
            <a:off x="1828800" y="1562100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1828800" y="57023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Line 5"/>
          <p:cNvSpPr>
            <a:spLocks noChangeShapeType="1"/>
          </p:cNvSpPr>
          <p:nvPr/>
        </p:nvSpPr>
        <p:spPr bwMode="auto">
          <a:xfrm>
            <a:off x="36449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9" name="Line 6"/>
          <p:cNvSpPr>
            <a:spLocks noChangeShapeType="1"/>
          </p:cNvSpPr>
          <p:nvPr/>
        </p:nvSpPr>
        <p:spPr bwMode="auto">
          <a:xfrm>
            <a:off x="54737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0" name="Line 7"/>
          <p:cNvSpPr>
            <a:spLocks noChangeShapeType="1"/>
          </p:cNvSpPr>
          <p:nvPr/>
        </p:nvSpPr>
        <p:spPr bwMode="auto">
          <a:xfrm>
            <a:off x="1651000" y="38735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1" name="Line 8"/>
          <p:cNvSpPr>
            <a:spLocks noChangeShapeType="1"/>
          </p:cNvSpPr>
          <p:nvPr/>
        </p:nvSpPr>
        <p:spPr bwMode="auto">
          <a:xfrm>
            <a:off x="1676400" y="20828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2" name="Text Box 9"/>
          <p:cNvSpPr txBox="1">
            <a:spLocks noChangeArrowheads="1"/>
          </p:cNvSpPr>
          <p:nvPr/>
        </p:nvSpPr>
        <p:spPr bwMode="auto">
          <a:xfrm>
            <a:off x="1663700" y="6248400"/>
            <a:ext cx="500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Temperature (</a:t>
            </a:r>
            <a:r>
              <a:rPr lang="en-US">
                <a:sym typeface="Symbol" pitchFamily="18" charset="2"/>
              </a:rPr>
              <a:t></a:t>
            </a:r>
            <a:r>
              <a:rPr lang="en-US"/>
              <a:t>C)</a:t>
            </a:r>
          </a:p>
        </p:txBody>
      </p:sp>
      <p:sp>
        <p:nvSpPr>
          <p:cNvPr id="26633" name="Text Box 10"/>
          <p:cNvSpPr txBox="1">
            <a:spLocks noChangeArrowheads="1"/>
          </p:cNvSpPr>
          <p:nvPr/>
        </p:nvSpPr>
        <p:spPr bwMode="auto">
          <a:xfrm>
            <a:off x="1701800" y="5727700"/>
            <a:ext cx="486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0                         10                         20</a:t>
            </a:r>
          </a:p>
        </p:txBody>
      </p:sp>
      <p:sp>
        <p:nvSpPr>
          <p:cNvPr id="26634" name="Line 11"/>
          <p:cNvSpPr>
            <a:spLocks noChangeShapeType="1"/>
          </p:cNvSpPr>
          <p:nvPr/>
        </p:nvSpPr>
        <p:spPr bwMode="auto">
          <a:xfrm>
            <a:off x="18288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5" name="Line 12"/>
          <p:cNvSpPr>
            <a:spLocks noChangeShapeType="1"/>
          </p:cNvSpPr>
          <p:nvPr/>
        </p:nvSpPr>
        <p:spPr bwMode="auto">
          <a:xfrm>
            <a:off x="1663700" y="57023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Text Box 13"/>
          <p:cNvSpPr txBox="1">
            <a:spLocks noChangeArrowheads="1"/>
          </p:cNvSpPr>
          <p:nvPr/>
        </p:nvSpPr>
        <p:spPr bwMode="auto">
          <a:xfrm>
            <a:off x="1358900" y="1866900"/>
            <a:ext cx="685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1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26637" name="Text Box 14"/>
          <p:cNvSpPr txBox="1">
            <a:spLocks noChangeArrowheads="1"/>
          </p:cNvSpPr>
          <p:nvPr/>
        </p:nvSpPr>
        <p:spPr bwMode="auto">
          <a:xfrm rot="-5400000">
            <a:off x="-1358900" y="3390900"/>
            <a:ext cx="482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Altitude (km)</a:t>
            </a:r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>
            <a:off x="1816100" y="3873500"/>
            <a:ext cx="455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>
            <a:off x="1828800" y="2082800"/>
            <a:ext cx="455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0" name="Line 17"/>
          <p:cNvSpPr>
            <a:spLocks noChangeShapeType="1"/>
          </p:cNvSpPr>
          <p:nvPr/>
        </p:nvSpPr>
        <p:spPr bwMode="auto">
          <a:xfrm rot="-5400000">
            <a:off x="1600200" y="3644900"/>
            <a:ext cx="4102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1" name="Line 18"/>
          <p:cNvSpPr>
            <a:spLocks noChangeShapeType="1"/>
          </p:cNvSpPr>
          <p:nvPr/>
        </p:nvSpPr>
        <p:spPr bwMode="auto">
          <a:xfrm rot="-5400000">
            <a:off x="3429000" y="3644900"/>
            <a:ext cx="4102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2787" name="AutoShape 14"/>
          <p:cNvCxnSpPr>
            <a:cxnSpLocks noChangeShapeType="1"/>
          </p:cNvCxnSpPr>
          <p:nvPr/>
        </p:nvCxnSpPr>
        <p:spPr bwMode="auto">
          <a:xfrm flipH="1" flipV="1">
            <a:off x="3554413" y="3775075"/>
            <a:ext cx="1909762" cy="189071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none" w="lg" len="lg"/>
          </a:ln>
        </p:spPr>
      </p:cxnSp>
      <p:grpSp>
        <p:nvGrpSpPr>
          <p:cNvPr id="32788" name="Group 20"/>
          <p:cNvGrpSpPr>
            <a:grpSpLocks/>
          </p:cNvGrpSpPr>
          <p:nvPr/>
        </p:nvGrpSpPr>
        <p:grpSpPr bwMode="auto">
          <a:xfrm>
            <a:off x="2171700" y="1981200"/>
            <a:ext cx="6159500" cy="1554163"/>
            <a:chOff x="1368" y="1248"/>
            <a:chExt cx="3880" cy="979"/>
          </a:xfrm>
        </p:grpSpPr>
        <p:sp>
          <p:nvSpPr>
            <p:cNvPr id="26646" name="Text Box 5"/>
            <p:cNvSpPr txBox="1">
              <a:spLocks noChangeArrowheads="1"/>
            </p:cNvSpPr>
            <p:nvPr/>
          </p:nvSpPr>
          <p:spPr bwMode="auto">
            <a:xfrm>
              <a:off x="1368" y="1248"/>
              <a:ext cx="1856" cy="97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3200"/>
                <a:t>Dry Adiabatic Lapse Rate (DALR)</a:t>
              </a:r>
              <a:endParaRPr lang="en-US"/>
            </a:p>
          </p:txBody>
        </p:sp>
        <p:sp>
          <p:nvSpPr>
            <p:cNvPr id="26647" name="Text Box 22"/>
            <p:cNvSpPr txBox="1">
              <a:spLocks noChangeArrowheads="1"/>
            </p:cNvSpPr>
            <p:nvPr/>
          </p:nvSpPr>
          <p:spPr bwMode="auto">
            <a:xfrm>
              <a:off x="3064" y="1584"/>
              <a:ext cx="218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/>
                <a:t>= +10 </a:t>
              </a:r>
              <a:r>
                <a:rPr lang="en-US" sz="3200">
                  <a:sym typeface="Symbol" pitchFamily="18" charset="2"/>
                </a:rPr>
                <a:t></a:t>
              </a:r>
              <a:r>
                <a:rPr lang="en-US" sz="3200"/>
                <a:t>C km</a:t>
              </a:r>
              <a:r>
                <a:rPr lang="en-US" sz="3200" baseline="30000"/>
                <a:t>-1</a:t>
              </a:r>
            </a:p>
          </p:txBody>
        </p:sp>
      </p:grpSp>
      <p:sp>
        <p:nvSpPr>
          <p:cNvPr id="32791" name="Rectangle 23"/>
          <p:cNvSpPr>
            <a:spLocks noChangeAspect="1" noChangeArrowheads="1"/>
          </p:cNvSpPr>
          <p:nvPr/>
        </p:nvSpPr>
        <p:spPr bwMode="auto">
          <a:xfrm>
            <a:off x="5384800" y="5575300"/>
            <a:ext cx="192088" cy="19208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45" name="Rectangle 24"/>
          <p:cNvSpPr>
            <a:spLocks noChangeArrowheads="1"/>
          </p:cNvSpPr>
          <p:nvPr/>
        </p:nvSpPr>
        <p:spPr bwMode="auto">
          <a:xfrm>
            <a:off x="3517900" y="3695700"/>
            <a:ext cx="320675" cy="3206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9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dirty="0" smtClean="0"/>
              <a:t>Moist</a:t>
            </a:r>
            <a:r>
              <a:rPr lang="en-US" sz="4000" dirty="0" smtClean="0"/>
              <a:t> </a:t>
            </a:r>
            <a:r>
              <a:rPr lang="en-US" sz="4000" dirty="0" smtClean="0"/>
              <a:t>Adiabatic Lapse Rate </a:t>
            </a:r>
            <a:r>
              <a:rPr lang="en-US" sz="4000" dirty="0" smtClean="0"/>
              <a:t>(MALR</a:t>
            </a:r>
            <a:r>
              <a:rPr lang="en-US" sz="4000" dirty="0" smtClean="0"/>
              <a:t>)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58900"/>
            <a:ext cx="4529138" cy="2222500"/>
          </a:xfrm>
        </p:spPr>
        <p:txBody>
          <a:bodyPr/>
          <a:lstStyle/>
          <a:p>
            <a:r>
              <a:rPr lang="en-US" b="1" dirty="0" smtClean="0"/>
              <a:t>Moist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dirty="0" smtClean="0"/>
              <a:t>moist</a:t>
            </a:r>
            <a:r>
              <a:rPr lang="en-US" dirty="0" smtClean="0"/>
              <a:t> </a:t>
            </a:r>
            <a:r>
              <a:rPr lang="en-US" dirty="0" smtClean="0"/>
              <a:t>air parcel is defined as </a:t>
            </a:r>
            <a:r>
              <a:rPr lang="en-US" dirty="0" smtClean="0"/>
              <a:t>saturated </a:t>
            </a:r>
            <a:r>
              <a:rPr lang="en-US" dirty="0" smtClean="0"/>
              <a:t>air (i.e., RH </a:t>
            </a:r>
            <a:r>
              <a:rPr lang="en-US" dirty="0" smtClean="0"/>
              <a:t>= </a:t>
            </a:r>
            <a:r>
              <a:rPr lang="en-US" dirty="0" smtClean="0"/>
              <a:t>100</a:t>
            </a:r>
            <a:r>
              <a:rPr lang="en-US" dirty="0" smtClean="0"/>
              <a:t>%)</a:t>
            </a:r>
          </a:p>
          <a:p>
            <a:r>
              <a:rPr lang="en-US" dirty="0" smtClean="0"/>
              <a:t>Condensation process “warms” parcel --offsetting rising and cooling process</a:t>
            </a:r>
            <a:endParaRPr lang="en-US" dirty="0" smtClean="0"/>
          </a:p>
          <a:p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38" y="1358900"/>
            <a:ext cx="6627319" cy="4970489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 bwMode="auto">
          <a:xfrm rot="10800000">
            <a:off x="7210269" y="2470150"/>
            <a:ext cx="273570" cy="869429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36491" y="1452860"/>
            <a:ext cx="23695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Heat release from</a:t>
            </a:r>
          </a:p>
          <a:p>
            <a:r>
              <a:rPr lang="en-US" dirty="0"/>
              <a:t>p</a:t>
            </a:r>
            <a:r>
              <a:rPr lang="en-US" dirty="0" smtClean="0"/>
              <a:t>hase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86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152400"/>
            <a:ext cx="8086725" cy="835025"/>
          </a:xfrm>
        </p:spPr>
        <p:txBody>
          <a:bodyPr/>
          <a:lstStyle/>
          <a:p>
            <a:r>
              <a:rPr lang="en-US" sz="4000" dirty="0" smtClean="0"/>
              <a:t>Moist Adiabatic Lapse Rate (MALR)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87425"/>
            <a:ext cx="7772400" cy="2222500"/>
          </a:xfrm>
        </p:spPr>
        <p:txBody>
          <a:bodyPr/>
          <a:lstStyle/>
          <a:p>
            <a:r>
              <a:rPr lang="en-US" dirty="0" smtClean="0"/>
              <a:t>Includes effects of </a:t>
            </a:r>
            <a:r>
              <a:rPr lang="en-US" b="1" dirty="0" smtClean="0"/>
              <a:t>latent heat release </a:t>
            </a:r>
            <a:r>
              <a:rPr lang="en-US" dirty="0" smtClean="0"/>
              <a:t>associated with phase changes as vapor condenses to water or ice (latent heat warms parcel).</a:t>
            </a:r>
            <a:endParaRPr lang="en-US" dirty="0"/>
          </a:p>
          <a:p>
            <a:r>
              <a:rPr lang="en-US" dirty="0" smtClean="0"/>
              <a:t>Saturated parcel does not cool off as fast as it rises because condensation process heats the air, partially offsetting the simultaneous rising and cooling.</a:t>
            </a:r>
            <a:endParaRPr lang="en-US" dirty="0"/>
          </a:p>
          <a:p>
            <a:r>
              <a:rPr lang="en-US" dirty="0" smtClean="0"/>
              <a:t>Moist Adiabatic Lapse Rate varies 6-8</a:t>
            </a:r>
            <a:r>
              <a:rPr lang="en-US" dirty="0">
                <a:sym typeface="Symbol" pitchFamily="18" charset="2"/>
              </a:rPr>
              <a:t> </a:t>
            </a:r>
            <a:r>
              <a:rPr lang="en-US" dirty="0"/>
              <a:t>C km</a:t>
            </a:r>
            <a:r>
              <a:rPr lang="en-US" baseline="30000" dirty="0"/>
              <a:t>-1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912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165100"/>
            <a:ext cx="8255000" cy="1143000"/>
          </a:xfrm>
        </p:spPr>
        <p:txBody>
          <a:bodyPr/>
          <a:lstStyle/>
          <a:p>
            <a:r>
              <a:rPr lang="en-US" sz="3600" smtClean="0"/>
              <a:t>How Does the Temperature of an Moist Air Parcel Change When it is Lifted?</a:t>
            </a:r>
          </a:p>
        </p:txBody>
      </p:sp>
      <p:sp>
        <p:nvSpPr>
          <p:cNvPr id="33794" name="Line 11"/>
          <p:cNvSpPr>
            <a:spLocks noChangeShapeType="1"/>
          </p:cNvSpPr>
          <p:nvPr/>
        </p:nvSpPr>
        <p:spPr bwMode="auto">
          <a:xfrm>
            <a:off x="1828800" y="1562100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5" name="Line 12"/>
          <p:cNvSpPr>
            <a:spLocks noChangeShapeType="1"/>
          </p:cNvSpPr>
          <p:nvPr/>
        </p:nvSpPr>
        <p:spPr bwMode="auto">
          <a:xfrm>
            <a:off x="1828800" y="57023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6" name="Line 13"/>
          <p:cNvSpPr>
            <a:spLocks noChangeShapeType="1"/>
          </p:cNvSpPr>
          <p:nvPr/>
        </p:nvSpPr>
        <p:spPr bwMode="auto">
          <a:xfrm>
            <a:off x="36449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7" name="Line 14"/>
          <p:cNvSpPr>
            <a:spLocks noChangeShapeType="1"/>
          </p:cNvSpPr>
          <p:nvPr/>
        </p:nvSpPr>
        <p:spPr bwMode="auto">
          <a:xfrm>
            <a:off x="54737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8" name="Line 15"/>
          <p:cNvSpPr>
            <a:spLocks noChangeShapeType="1"/>
          </p:cNvSpPr>
          <p:nvPr/>
        </p:nvSpPr>
        <p:spPr bwMode="auto">
          <a:xfrm>
            <a:off x="1651000" y="38735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Line 17"/>
          <p:cNvSpPr>
            <a:spLocks noChangeShapeType="1"/>
          </p:cNvSpPr>
          <p:nvPr/>
        </p:nvSpPr>
        <p:spPr bwMode="auto">
          <a:xfrm>
            <a:off x="1676400" y="20828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Text Box 19"/>
          <p:cNvSpPr txBox="1">
            <a:spLocks noChangeArrowheads="1"/>
          </p:cNvSpPr>
          <p:nvPr/>
        </p:nvSpPr>
        <p:spPr bwMode="auto">
          <a:xfrm>
            <a:off x="1663700" y="6248400"/>
            <a:ext cx="500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Temperature (</a:t>
            </a:r>
            <a:r>
              <a:rPr lang="en-US">
                <a:sym typeface="Symbol" pitchFamily="18" charset="2"/>
              </a:rPr>
              <a:t></a:t>
            </a:r>
            <a:r>
              <a:rPr lang="en-US"/>
              <a:t>C)</a:t>
            </a:r>
          </a:p>
        </p:txBody>
      </p:sp>
      <p:sp>
        <p:nvSpPr>
          <p:cNvPr id="33801" name="Text Box 20"/>
          <p:cNvSpPr txBox="1">
            <a:spLocks noChangeArrowheads="1"/>
          </p:cNvSpPr>
          <p:nvPr/>
        </p:nvSpPr>
        <p:spPr bwMode="auto">
          <a:xfrm>
            <a:off x="1701800" y="5727700"/>
            <a:ext cx="486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0                         10                         20</a:t>
            </a:r>
          </a:p>
        </p:txBody>
      </p:sp>
      <p:sp>
        <p:nvSpPr>
          <p:cNvPr id="33802" name="Line 21"/>
          <p:cNvSpPr>
            <a:spLocks noChangeShapeType="1"/>
          </p:cNvSpPr>
          <p:nvPr/>
        </p:nvSpPr>
        <p:spPr bwMode="auto">
          <a:xfrm>
            <a:off x="18288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3" name="Line 22"/>
          <p:cNvSpPr>
            <a:spLocks noChangeShapeType="1"/>
          </p:cNvSpPr>
          <p:nvPr/>
        </p:nvSpPr>
        <p:spPr bwMode="auto">
          <a:xfrm>
            <a:off x="1663700" y="57023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4" name="Text Box 23"/>
          <p:cNvSpPr txBox="1">
            <a:spLocks noChangeArrowheads="1"/>
          </p:cNvSpPr>
          <p:nvPr/>
        </p:nvSpPr>
        <p:spPr bwMode="auto">
          <a:xfrm>
            <a:off x="1358900" y="1866900"/>
            <a:ext cx="685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1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33805" name="Text Box 24"/>
          <p:cNvSpPr txBox="1">
            <a:spLocks noChangeArrowheads="1"/>
          </p:cNvSpPr>
          <p:nvPr/>
        </p:nvSpPr>
        <p:spPr bwMode="auto">
          <a:xfrm rot="-5400000">
            <a:off x="-1358900" y="3390900"/>
            <a:ext cx="482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Altitude (km)</a:t>
            </a:r>
          </a:p>
        </p:txBody>
      </p:sp>
      <p:sp>
        <p:nvSpPr>
          <p:cNvPr id="33806" name="Line 26"/>
          <p:cNvSpPr>
            <a:spLocks noChangeShapeType="1"/>
          </p:cNvSpPr>
          <p:nvPr/>
        </p:nvSpPr>
        <p:spPr bwMode="auto">
          <a:xfrm>
            <a:off x="1816100" y="3873500"/>
            <a:ext cx="455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7" name="Line 27"/>
          <p:cNvSpPr>
            <a:spLocks noChangeShapeType="1"/>
          </p:cNvSpPr>
          <p:nvPr/>
        </p:nvSpPr>
        <p:spPr bwMode="auto">
          <a:xfrm>
            <a:off x="1828800" y="2082800"/>
            <a:ext cx="455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8" name="Line 28"/>
          <p:cNvSpPr>
            <a:spLocks noChangeShapeType="1"/>
          </p:cNvSpPr>
          <p:nvPr/>
        </p:nvSpPr>
        <p:spPr bwMode="auto">
          <a:xfrm rot="-5400000">
            <a:off x="1600200" y="3644900"/>
            <a:ext cx="4102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9" name="Line 29"/>
          <p:cNvSpPr>
            <a:spLocks noChangeShapeType="1"/>
          </p:cNvSpPr>
          <p:nvPr/>
        </p:nvSpPr>
        <p:spPr bwMode="auto">
          <a:xfrm rot="-5400000">
            <a:off x="3429000" y="3644900"/>
            <a:ext cx="4102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3810" name="AutoShape 14"/>
          <p:cNvCxnSpPr>
            <a:cxnSpLocks noChangeShapeType="1"/>
          </p:cNvCxnSpPr>
          <p:nvPr/>
        </p:nvCxnSpPr>
        <p:spPr bwMode="auto">
          <a:xfrm flipH="1" flipV="1">
            <a:off x="1370013" y="1616075"/>
            <a:ext cx="2278062" cy="224631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none" w="lg" len="lg"/>
          </a:ln>
        </p:spPr>
      </p:cxnSp>
      <p:sp>
        <p:nvSpPr>
          <p:cNvPr id="33812" name="Text Box 27"/>
          <p:cNvSpPr txBox="1">
            <a:spLocks noChangeArrowheads="1"/>
          </p:cNvSpPr>
          <p:nvPr/>
        </p:nvSpPr>
        <p:spPr bwMode="auto">
          <a:xfrm>
            <a:off x="3543300" y="2133600"/>
            <a:ext cx="124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</a:t>
            </a:r>
            <a:r>
              <a:rPr lang="en-US" dirty="0" smtClean="0"/>
              <a:t>ALR</a:t>
            </a:r>
            <a:endParaRPr lang="en-US" dirty="0"/>
          </a:p>
        </p:txBody>
      </p:sp>
      <p:sp>
        <p:nvSpPr>
          <p:cNvPr id="33813" name="Line 29"/>
          <p:cNvSpPr>
            <a:spLocks noChangeShapeType="1"/>
          </p:cNvSpPr>
          <p:nvPr/>
        </p:nvSpPr>
        <p:spPr bwMode="auto">
          <a:xfrm flipH="1" flipV="1">
            <a:off x="3644900" y="3886200"/>
            <a:ext cx="1828800" cy="181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4" name="Rectangle 40"/>
          <p:cNvSpPr>
            <a:spLocks noChangeAspect="1" noChangeArrowheads="1"/>
          </p:cNvSpPr>
          <p:nvPr/>
        </p:nvSpPr>
        <p:spPr bwMode="auto">
          <a:xfrm>
            <a:off x="5308600" y="55245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832" name="Group 40"/>
          <p:cNvGrpSpPr>
            <a:grpSpLocks/>
          </p:cNvGrpSpPr>
          <p:nvPr/>
        </p:nvGrpSpPr>
        <p:grpSpPr bwMode="auto">
          <a:xfrm>
            <a:off x="5702300" y="3873500"/>
            <a:ext cx="3440113" cy="1841500"/>
            <a:chOff x="3592" y="2440"/>
            <a:chExt cx="2167" cy="1160"/>
          </a:xfrm>
        </p:grpSpPr>
        <p:sp>
          <p:nvSpPr>
            <p:cNvPr id="33824" name="AutoShape 32"/>
            <p:cNvSpPr>
              <a:spLocks/>
            </p:cNvSpPr>
            <p:nvPr/>
          </p:nvSpPr>
          <p:spPr bwMode="auto">
            <a:xfrm>
              <a:off x="3592" y="2440"/>
              <a:ext cx="304" cy="1160"/>
            </a:xfrm>
            <a:prstGeom prst="rightBrace">
              <a:avLst>
                <a:gd name="adj1" fmla="val 31798"/>
                <a:gd name="adj2" fmla="val 50000"/>
              </a:avLst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5" name="Text Box 33"/>
            <p:cNvSpPr txBox="1">
              <a:spLocks noChangeArrowheads="1"/>
            </p:cNvSpPr>
            <p:nvPr/>
          </p:nvSpPr>
          <p:spPr bwMode="auto">
            <a:xfrm>
              <a:off x="4024" y="2488"/>
              <a:ext cx="1735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What is the relative humidity in this layer?</a:t>
              </a:r>
            </a:p>
          </p:txBody>
        </p:sp>
      </p:grp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7239000" y="469900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RH &lt; 100%</a:t>
            </a:r>
          </a:p>
        </p:txBody>
      </p:sp>
      <p:grpSp>
        <p:nvGrpSpPr>
          <p:cNvPr id="33833" name="Group 41"/>
          <p:cNvGrpSpPr>
            <a:grpSpLocks/>
          </p:cNvGrpSpPr>
          <p:nvPr/>
        </p:nvGrpSpPr>
        <p:grpSpPr bwMode="auto">
          <a:xfrm>
            <a:off x="5740400" y="1993900"/>
            <a:ext cx="3440113" cy="1841500"/>
            <a:chOff x="3616" y="1256"/>
            <a:chExt cx="2167" cy="1160"/>
          </a:xfrm>
        </p:grpSpPr>
        <p:sp>
          <p:nvSpPr>
            <p:cNvPr id="33822" name="AutoShape 37"/>
            <p:cNvSpPr>
              <a:spLocks/>
            </p:cNvSpPr>
            <p:nvPr/>
          </p:nvSpPr>
          <p:spPr bwMode="auto">
            <a:xfrm>
              <a:off x="3616" y="1256"/>
              <a:ext cx="304" cy="1160"/>
            </a:xfrm>
            <a:prstGeom prst="rightBrace">
              <a:avLst>
                <a:gd name="adj1" fmla="val 31798"/>
                <a:gd name="adj2" fmla="val 50000"/>
              </a:avLst>
            </a:prstGeom>
            <a:noFill/>
            <a:ln w="317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23" name="Text Box 38"/>
            <p:cNvSpPr txBox="1">
              <a:spLocks noChangeArrowheads="1"/>
            </p:cNvSpPr>
            <p:nvPr/>
          </p:nvSpPr>
          <p:spPr bwMode="auto">
            <a:xfrm>
              <a:off x="4048" y="1304"/>
              <a:ext cx="1735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What is the relative humidity in this layer?</a:t>
              </a:r>
            </a:p>
          </p:txBody>
        </p:sp>
      </p:grpSp>
      <p:sp>
        <p:nvSpPr>
          <p:cNvPr id="33831" name="Text Box 39"/>
          <p:cNvSpPr txBox="1">
            <a:spLocks noChangeArrowheads="1"/>
          </p:cNvSpPr>
          <p:nvPr/>
        </p:nvSpPr>
        <p:spPr bwMode="auto">
          <a:xfrm>
            <a:off x="7277100" y="2819400"/>
            <a:ext cx="172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CC"/>
                </a:solidFill>
              </a:rPr>
              <a:t>RH = 100%</a:t>
            </a:r>
          </a:p>
        </p:txBody>
      </p:sp>
      <p:sp>
        <p:nvSpPr>
          <p:cNvPr id="2" name="Rectangle 40"/>
          <p:cNvSpPr>
            <a:spLocks noChangeAspect="1" noChangeArrowheads="1"/>
          </p:cNvSpPr>
          <p:nvPr/>
        </p:nvSpPr>
        <p:spPr bwMode="auto">
          <a:xfrm>
            <a:off x="5321300" y="55245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40"/>
          <p:cNvSpPr>
            <a:spLocks noChangeAspect="1" noChangeArrowheads="1"/>
          </p:cNvSpPr>
          <p:nvPr/>
        </p:nvSpPr>
        <p:spPr bwMode="auto">
          <a:xfrm>
            <a:off x="2374106" y="1477169"/>
            <a:ext cx="420688" cy="42068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1" name="Text Box 43"/>
          <p:cNvSpPr txBox="1">
            <a:spLocks noChangeArrowheads="1"/>
          </p:cNvSpPr>
          <p:nvPr/>
        </p:nvSpPr>
        <p:spPr bwMode="auto">
          <a:xfrm>
            <a:off x="3454400" y="4559300"/>
            <a:ext cx="124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DALR</a:t>
            </a:r>
          </a:p>
        </p:txBody>
      </p:sp>
      <p:cxnSp>
        <p:nvCxnSpPr>
          <p:cNvPr id="5" name="Straight Connector 4"/>
          <p:cNvCxnSpPr/>
          <p:nvPr/>
        </p:nvCxnSpPr>
        <p:spPr bwMode="auto">
          <a:xfrm flipH="1" flipV="1">
            <a:off x="2486025" y="1562100"/>
            <a:ext cx="1057275" cy="212407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461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6" grpId="0"/>
      <p:bldP spid="33831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775" y="2263701"/>
            <a:ext cx="4572000" cy="1143000"/>
          </a:xfrm>
        </p:spPr>
        <p:txBody>
          <a:bodyPr/>
          <a:lstStyle/>
          <a:p>
            <a:r>
              <a:rPr lang="en-US" dirty="0" smtClean="0"/>
              <a:t>Example Environmental Lapse Rates</a:t>
            </a:r>
            <a:br>
              <a:rPr lang="en-US" dirty="0" smtClean="0"/>
            </a:br>
            <a:r>
              <a:rPr lang="en-US" sz="2800" dirty="0" smtClean="0"/>
              <a:t>Temperature </a:t>
            </a:r>
            <a:r>
              <a:rPr lang="en-US" sz="2800" dirty="0"/>
              <a:t>decreases (lapses) with increasing </a:t>
            </a:r>
            <a:r>
              <a:rPr lang="en-US" sz="2800" dirty="0" smtClean="0"/>
              <a:t>altitude</a:t>
            </a:r>
            <a:br>
              <a:rPr lang="en-US" sz="2800" dirty="0" smtClean="0"/>
            </a:br>
            <a:r>
              <a:rPr lang="en-US" sz="2800" dirty="0" smtClean="0"/>
              <a:t>(be able to read lapse rate on these for test)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-44598"/>
            <a:ext cx="3105151" cy="690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14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4" y="523875"/>
            <a:ext cx="3402013" cy="835025"/>
          </a:xfrm>
        </p:spPr>
        <p:txBody>
          <a:bodyPr/>
          <a:lstStyle/>
          <a:p>
            <a:r>
              <a:rPr lang="en-US" sz="4000" dirty="0" smtClean="0"/>
              <a:t>Putting it all together…</a:t>
            </a:r>
            <a:endParaRPr lang="en-US" sz="4000" dirty="0" smtClean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612" y="1830388"/>
            <a:ext cx="3729038" cy="2222500"/>
          </a:xfrm>
        </p:spPr>
        <p:txBody>
          <a:bodyPr/>
          <a:lstStyle/>
          <a:p>
            <a:r>
              <a:rPr lang="en-US" dirty="0" smtClean="0"/>
              <a:t>Parcel + environmental temperature</a:t>
            </a:r>
            <a:endParaRPr lang="en-US" dirty="0"/>
          </a:p>
        </p:txBody>
      </p:sp>
      <p:pic>
        <p:nvPicPr>
          <p:cNvPr id="1026" name="Picture 2" descr="Diagram describing stable, unstable and neutral air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7137" y="148166"/>
            <a:ext cx="4956176" cy="660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40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Stability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85775" y="1214432"/>
            <a:ext cx="8101013" cy="4724400"/>
          </a:xfrm>
        </p:spPr>
        <p:txBody>
          <a:bodyPr/>
          <a:lstStyle/>
          <a:p>
            <a:r>
              <a:rPr lang="en-US" dirty="0" smtClean="0"/>
              <a:t>We think of stability in terms of how a parcel of air behaves in its environment</a:t>
            </a:r>
          </a:p>
          <a:p>
            <a:endParaRPr lang="en-US" dirty="0"/>
          </a:p>
          <a:p>
            <a:r>
              <a:rPr lang="en-US" dirty="0" smtClean="0"/>
              <a:t>If a parcel temperature is </a:t>
            </a:r>
            <a:r>
              <a:rPr lang="en-US" b="1" dirty="0" smtClean="0"/>
              <a:t>warmer</a:t>
            </a:r>
            <a:r>
              <a:rPr lang="en-US" dirty="0" smtClean="0"/>
              <a:t> than its environment it is </a:t>
            </a:r>
            <a:r>
              <a:rPr lang="en-US" b="1" dirty="0" smtClean="0"/>
              <a:t>unstable</a:t>
            </a:r>
            <a:r>
              <a:rPr lang="en-US" dirty="0" smtClean="0"/>
              <a:t> (and will rise)</a:t>
            </a:r>
          </a:p>
          <a:p>
            <a:r>
              <a:rPr lang="en-US" dirty="0" smtClean="0"/>
              <a:t>If a parcel temperature is </a:t>
            </a:r>
            <a:r>
              <a:rPr lang="en-US" b="1" dirty="0" smtClean="0"/>
              <a:t>cooler</a:t>
            </a:r>
            <a:r>
              <a:rPr lang="en-US" dirty="0" smtClean="0"/>
              <a:t> than its environment it is </a:t>
            </a:r>
            <a:r>
              <a:rPr lang="en-US" b="1" dirty="0" smtClean="0"/>
              <a:t>stable</a:t>
            </a:r>
            <a:r>
              <a:rPr lang="en-US" dirty="0" smtClean="0"/>
              <a:t> (and will sink)</a:t>
            </a:r>
          </a:p>
          <a:p>
            <a:r>
              <a:rPr lang="en-US" dirty="0" smtClean="0"/>
              <a:t>If a parcel is the </a:t>
            </a:r>
            <a:r>
              <a:rPr lang="en-US" b="1" dirty="0" smtClean="0"/>
              <a:t>same temperature </a:t>
            </a:r>
            <a:r>
              <a:rPr lang="en-US" dirty="0" smtClean="0"/>
              <a:t>as its environment it is neutral (and will not rise or sink)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37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8900"/>
            <a:ext cx="7772400" cy="1143000"/>
          </a:xfrm>
        </p:spPr>
        <p:txBody>
          <a:bodyPr/>
          <a:lstStyle/>
          <a:p>
            <a:r>
              <a:rPr lang="en-US" sz="4000" dirty="0" smtClean="0"/>
              <a:t>Determining Atmospheric Stability </a:t>
            </a:r>
            <a:r>
              <a:rPr lang="en-US" sz="2400" dirty="0" smtClean="0"/>
              <a:t>(Example #1: Isothermal Atmosphere)</a:t>
            </a:r>
          </a:p>
        </p:txBody>
      </p:sp>
      <p:sp>
        <p:nvSpPr>
          <p:cNvPr id="27650" name="Line 30"/>
          <p:cNvSpPr>
            <a:spLocks noChangeShapeType="1"/>
          </p:cNvSpPr>
          <p:nvPr/>
        </p:nvSpPr>
        <p:spPr bwMode="auto">
          <a:xfrm flipH="1" flipV="1">
            <a:off x="4864100" y="2082800"/>
            <a:ext cx="12700" cy="3619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1" name="Oval 28"/>
          <p:cNvSpPr>
            <a:spLocks noChangeArrowheads="1"/>
          </p:cNvSpPr>
          <p:nvPr/>
        </p:nvSpPr>
        <p:spPr bwMode="auto">
          <a:xfrm>
            <a:off x="4711700" y="5499100"/>
            <a:ext cx="365125" cy="365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Line 11"/>
          <p:cNvSpPr>
            <a:spLocks noChangeShapeType="1"/>
          </p:cNvSpPr>
          <p:nvPr/>
        </p:nvSpPr>
        <p:spPr bwMode="auto">
          <a:xfrm>
            <a:off x="1231900" y="1562100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Line 12"/>
          <p:cNvSpPr>
            <a:spLocks noChangeShapeType="1"/>
          </p:cNvSpPr>
          <p:nvPr/>
        </p:nvSpPr>
        <p:spPr bwMode="auto">
          <a:xfrm>
            <a:off x="1231900" y="57023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Line 13"/>
          <p:cNvSpPr>
            <a:spLocks noChangeShapeType="1"/>
          </p:cNvSpPr>
          <p:nvPr/>
        </p:nvSpPr>
        <p:spPr bwMode="auto">
          <a:xfrm>
            <a:off x="30480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Line 14"/>
          <p:cNvSpPr>
            <a:spLocks noChangeShapeType="1"/>
          </p:cNvSpPr>
          <p:nvPr/>
        </p:nvSpPr>
        <p:spPr bwMode="auto">
          <a:xfrm>
            <a:off x="48768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Line 15"/>
          <p:cNvSpPr>
            <a:spLocks noChangeShapeType="1"/>
          </p:cNvSpPr>
          <p:nvPr/>
        </p:nvSpPr>
        <p:spPr bwMode="auto">
          <a:xfrm>
            <a:off x="1054100" y="38735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Line 17"/>
          <p:cNvSpPr>
            <a:spLocks noChangeShapeType="1"/>
          </p:cNvSpPr>
          <p:nvPr/>
        </p:nvSpPr>
        <p:spPr bwMode="auto">
          <a:xfrm>
            <a:off x="1079500" y="20828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Text Box 19"/>
          <p:cNvSpPr txBox="1">
            <a:spLocks noChangeArrowheads="1"/>
          </p:cNvSpPr>
          <p:nvPr/>
        </p:nvSpPr>
        <p:spPr bwMode="auto">
          <a:xfrm>
            <a:off x="1066800" y="6248400"/>
            <a:ext cx="500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Temperature (</a:t>
            </a:r>
            <a:r>
              <a:rPr lang="en-US">
                <a:sym typeface="Symbol" pitchFamily="18" charset="2"/>
              </a:rPr>
              <a:t></a:t>
            </a:r>
            <a:r>
              <a:rPr lang="en-US"/>
              <a:t>C)</a:t>
            </a:r>
          </a:p>
        </p:txBody>
      </p:sp>
      <p:sp>
        <p:nvSpPr>
          <p:cNvPr id="27659" name="Text Box 20"/>
          <p:cNvSpPr txBox="1">
            <a:spLocks noChangeArrowheads="1"/>
          </p:cNvSpPr>
          <p:nvPr/>
        </p:nvSpPr>
        <p:spPr bwMode="auto">
          <a:xfrm>
            <a:off x="1104900" y="5727700"/>
            <a:ext cx="486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0                         10                         20</a:t>
            </a:r>
          </a:p>
        </p:txBody>
      </p:sp>
      <p:sp>
        <p:nvSpPr>
          <p:cNvPr id="27660" name="Line 21"/>
          <p:cNvSpPr>
            <a:spLocks noChangeShapeType="1"/>
          </p:cNvSpPr>
          <p:nvPr/>
        </p:nvSpPr>
        <p:spPr bwMode="auto">
          <a:xfrm>
            <a:off x="12319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1" name="Line 22"/>
          <p:cNvSpPr>
            <a:spLocks noChangeShapeType="1"/>
          </p:cNvSpPr>
          <p:nvPr/>
        </p:nvSpPr>
        <p:spPr bwMode="auto">
          <a:xfrm>
            <a:off x="1066800" y="57023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2" name="Text Box 23"/>
          <p:cNvSpPr txBox="1">
            <a:spLocks noChangeArrowheads="1"/>
          </p:cNvSpPr>
          <p:nvPr/>
        </p:nvSpPr>
        <p:spPr bwMode="auto">
          <a:xfrm>
            <a:off x="762000" y="1866900"/>
            <a:ext cx="685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1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27663" name="Text Box 24"/>
          <p:cNvSpPr txBox="1">
            <a:spLocks noChangeArrowheads="1"/>
          </p:cNvSpPr>
          <p:nvPr/>
        </p:nvSpPr>
        <p:spPr bwMode="auto">
          <a:xfrm rot="-5400000">
            <a:off x="-1955800" y="3390900"/>
            <a:ext cx="482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Altitude (km)</a:t>
            </a:r>
          </a:p>
        </p:txBody>
      </p:sp>
      <p:sp>
        <p:nvSpPr>
          <p:cNvPr id="27664" name="Line 26"/>
          <p:cNvSpPr>
            <a:spLocks noChangeShapeType="1"/>
          </p:cNvSpPr>
          <p:nvPr/>
        </p:nvSpPr>
        <p:spPr bwMode="auto">
          <a:xfrm>
            <a:off x="1219200" y="3873500"/>
            <a:ext cx="455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5" name="Line 27"/>
          <p:cNvSpPr>
            <a:spLocks noChangeShapeType="1"/>
          </p:cNvSpPr>
          <p:nvPr/>
        </p:nvSpPr>
        <p:spPr bwMode="auto">
          <a:xfrm>
            <a:off x="1231900" y="2082800"/>
            <a:ext cx="455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6" name="Line 28"/>
          <p:cNvSpPr>
            <a:spLocks noChangeShapeType="1"/>
          </p:cNvSpPr>
          <p:nvPr/>
        </p:nvSpPr>
        <p:spPr bwMode="auto">
          <a:xfrm rot="-5400000">
            <a:off x="1003300" y="3644900"/>
            <a:ext cx="4102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7" name="Line 29"/>
          <p:cNvSpPr>
            <a:spLocks noChangeShapeType="1"/>
          </p:cNvSpPr>
          <p:nvPr/>
        </p:nvSpPr>
        <p:spPr bwMode="auto">
          <a:xfrm rot="-5400000">
            <a:off x="2832100" y="3644900"/>
            <a:ext cx="4102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7685" name="Group 37"/>
          <p:cNvGrpSpPr>
            <a:grpSpLocks/>
          </p:cNvGrpSpPr>
          <p:nvPr/>
        </p:nvGrpSpPr>
        <p:grpSpPr bwMode="auto">
          <a:xfrm>
            <a:off x="1079500" y="1930400"/>
            <a:ext cx="3900488" cy="3836988"/>
            <a:chOff x="1056" y="1216"/>
            <a:chExt cx="2457" cy="2417"/>
          </a:xfrm>
        </p:grpSpPr>
        <p:sp>
          <p:nvSpPr>
            <p:cNvPr id="27683" name="Rectangle 42"/>
            <p:cNvSpPr>
              <a:spLocks noChangeAspect="1" noChangeArrowheads="1"/>
            </p:cNvSpPr>
            <p:nvPr/>
          </p:nvSpPr>
          <p:spPr bwMode="auto">
            <a:xfrm>
              <a:off x="3392" y="3512"/>
              <a:ext cx="121" cy="12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4" name="Line 26"/>
            <p:cNvSpPr>
              <a:spLocks noChangeShapeType="1"/>
            </p:cNvSpPr>
            <p:nvPr/>
          </p:nvSpPr>
          <p:spPr bwMode="auto">
            <a:xfrm flipH="1" flipV="1">
              <a:off x="1144" y="1312"/>
              <a:ext cx="2304" cy="2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" name="Rectangle 40"/>
            <p:cNvSpPr>
              <a:spLocks noChangeArrowheads="1"/>
            </p:cNvSpPr>
            <p:nvPr/>
          </p:nvSpPr>
          <p:spPr bwMode="auto">
            <a:xfrm>
              <a:off x="1056" y="1216"/>
              <a:ext cx="202" cy="2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669" name="Oval 29"/>
          <p:cNvSpPr>
            <a:spLocks noChangeArrowheads="1"/>
          </p:cNvSpPr>
          <p:nvPr/>
        </p:nvSpPr>
        <p:spPr bwMode="auto">
          <a:xfrm>
            <a:off x="4699000" y="1892300"/>
            <a:ext cx="365125" cy="365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70" name="Group 40"/>
          <p:cNvGrpSpPr>
            <a:grpSpLocks/>
          </p:cNvGrpSpPr>
          <p:nvPr/>
        </p:nvGrpSpPr>
        <p:grpSpPr bwMode="auto">
          <a:xfrm>
            <a:off x="2374900" y="1130301"/>
            <a:ext cx="4940300" cy="830263"/>
            <a:chOff x="320" y="712"/>
            <a:chExt cx="3112" cy="523"/>
          </a:xfrm>
        </p:grpSpPr>
        <p:sp>
          <p:nvSpPr>
            <p:cNvPr id="27679" name="Oval 31"/>
            <p:cNvSpPr>
              <a:spLocks noChangeArrowheads="1"/>
            </p:cNvSpPr>
            <p:nvPr/>
          </p:nvSpPr>
          <p:spPr bwMode="auto">
            <a:xfrm>
              <a:off x="320" y="736"/>
              <a:ext cx="230" cy="23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Rectangle 40"/>
            <p:cNvSpPr>
              <a:spLocks noChangeArrowheads="1"/>
            </p:cNvSpPr>
            <p:nvPr/>
          </p:nvSpPr>
          <p:spPr bwMode="auto">
            <a:xfrm>
              <a:off x="1936" y="768"/>
              <a:ext cx="202" cy="2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Text Box 38"/>
            <p:cNvSpPr txBox="1">
              <a:spLocks noChangeArrowheads="1"/>
            </p:cNvSpPr>
            <p:nvPr/>
          </p:nvSpPr>
          <p:spPr bwMode="auto">
            <a:xfrm>
              <a:off x="568" y="712"/>
              <a:ext cx="126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= </a:t>
              </a:r>
              <a:r>
                <a:rPr lang="en-US" dirty="0" err="1" smtClean="0"/>
                <a:t>Rawinsonde</a:t>
              </a:r>
              <a:r>
                <a:rPr lang="en-US" dirty="0" smtClean="0"/>
                <a:t> (environment)</a:t>
              </a:r>
              <a:endParaRPr lang="en-US" dirty="0"/>
            </a:p>
          </p:txBody>
        </p:sp>
        <p:sp>
          <p:nvSpPr>
            <p:cNvPr id="27682" name="Text Box 39"/>
            <p:cNvSpPr txBox="1">
              <a:spLocks noChangeArrowheads="1"/>
            </p:cNvSpPr>
            <p:nvPr/>
          </p:nvSpPr>
          <p:spPr bwMode="auto">
            <a:xfrm>
              <a:off x="2168" y="712"/>
              <a:ext cx="12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= Air Parcel</a:t>
              </a:r>
            </a:p>
          </p:txBody>
        </p:sp>
      </p:grpSp>
      <p:sp>
        <p:nvSpPr>
          <p:cNvPr id="27690" name="Text Box 42"/>
          <p:cNvSpPr txBox="1">
            <a:spLocks noChangeArrowheads="1"/>
          </p:cNvSpPr>
          <p:nvPr/>
        </p:nvSpPr>
        <p:spPr bwMode="auto">
          <a:xfrm>
            <a:off x="5435600" y="1701800"/>
            <a:ext cx="34401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Is the air parcel colder or warmer than the environment after it has been lifted?</a:t>
            </a:r>
          </a:p>
        </p:txBody>
      </p:sp>
      <p:sp>
        <p:nvSpPr>
          <p:cNvPr id="27691" name="Text Box 43"/>
          <p:cNvSpPr txBox="1">
            <a:spLocks noChangeArrowheads="1"/>
          </p:cNvSpPr>
          <p:nvPr/>
        </p:nvSpPr>
        <p:spPr bwMode="auto">
          <a:xfrm>
            <a:off x="7885113" y="2298700"/>
            <a:ext cx="1155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Colder</a:t>
            </a:r>
          </a:p>
        </p:txBody>
      </p:sp>
      <p:sp>
        <p:nvSpPr>
          <p:cNvPr id="27692" name="Text Box 44"/>
          <p:cNvSpPr txBox="1">
            <a:spLocks noChangeArrowheads="1"/>
          </p:cNvSpPr>
          <p:nvPr/>
        </p:nvSpPr>
        <p:spPr bwMode="auto">
          <a:xfrm>
            <a:off x="5422900" y="2921000"/>
            <a:ext cx="3452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Is the air parcel more or less dense than the environment?</a:t>
            </a:r>
          </a:p>
        </p:txBody>
      </p:sp>
      <p:sp>
        <p:nvSpPr>
          <p:cNvPr id="27693" name="Text Box 45"/>
          <p:cNvSpPr txBox="1">
            <a:spLocks noChangeArrowheads="1"/>
          </p:cNvSpPr>
          <p:nvPr/>
        </p:nvSpPr>
        <p:spPr bwMode="auto">
          <a:xfrm>
            <a:off x="5969000" y="3594100"/>
            <a:ext cx="191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More Dense</a:t>
            </a:r>
          </a:p>
        </p:txBody>
      </p:sp>
      <p:sp>
        <p:nvSpPr>
          <p:cNvPr id="27694" name="Text Box 46"/>
          <p:cNvSpPr txBox="1">
            <a:spLocks noChangeArrowheads="1"/>
          </p:cNvSpPr>
          <p:nvPr/>
        </p:nvSpPr>
        <p:spPr bwMode="auto">
          <a:xfrm>
            <a:off x="5435600" y="4191000"/>
            <a:ext cx="3427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Will the air parcel rise, sink, or remain stationary?</a:t>
            </a:r>
          </a:p>
        </p:txBody>
      </p:sp>
      <p:sp>
        <p:nvSpPr>
          <p:cNvPr id="27695" name="Text Box 47"/>
          <p:cNvSpPr txBox="1">
            <a:spLocks noChangeArrowheads="1"/>
          </p:cNvSpPr>
          <p:nvPr/>
        </p:nvSpPr>
        <p:spPr bwMode="auto">
          <a:xfrm>
            <a:off x="7404100" y="45085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Sink</a:t>
            </a:r>
          </a:p>
        </p:txBody>
      </p:sp>
      <p:sp>
        <p:nvSpPr>
          <p:cNvPr id="27696" name="Text Box 48"/>
          <p:cNvSpPr txBox="1">
            <a:spLocks noChangeArrowheads="1"/>
          </p:cNvSpPr>
          <p:nvPr/>
        </p:nvSpPr>
        <p:spPr bwMode="auto">
          <a:xfrm>
            <a:off x="5372100" y="5105400"/>
            <a:ext cx="3275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Is the atmosphere stable, unstable, or neutral?</a:t>
            </a:r>
          </a:p>
        </p:txBody>
      </p:sp>
      <p:sp>
        <p:nvSpPr>
          <p:cNvPr id="27697" name="Text Box 49"/>
          <p:cNvSpPr txBox="1">
            <a:spLocks noChangeArrowheads="1"/>
          </p:cNvSpPr>
          <p:nvPr/>
        </p:nvSpPr>
        <p:spPr bwMode="auto">
          <a:xfrm>
            <a:off x="7518400" y="5397500"/>
            <a:ext cx="952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Stable</a:t>
            </a:r>
          </a:p>
        </p:txBody>
      </p:sp>
    </p:spTree>
    <p:extLst>
      <p:ext uri="{BB962C8B-B14F-4D97-AF65-F5344CB8AC3E}">
        <p14:creationId xmlns:p14="http://schemas.microsoft.com/office/powerpoint/2010/main" val="282511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7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90" grpId="0"/>
      <p:bldP spid="27691" grpId="0"/>
      <p:bldP spid="27692" grpId="0"/>
      <p:bldP spid="27693" grpId="0"/>
      <p:bldP spid="27694" grpId="0"/>
      <p:bldP spid="27695" grpId="0"/>
      <p:bldP spid="27696" grpId="0"/>
      <p:bldP spid="2769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4361"/>
            <a:ext cx="8229600" cy="338959"/>
          </a:xfrm>
        </p:spPr>
        <p:txBody>
          <a:bodyPr/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Assignments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92773"/>
            <a:ext cx="8418787" cy="4724400"/>
          </a:xfrm>
        </p:spPr>
        <p:txBody>
          <a:bodyPr/>
          <a:lstStyle/>
          <a:p>
            <a:r>
              <a:rPr lang="fr-FR" b="1" dirty="0" err="1" smtClean="0"/>
              <a:t>Chapter</a:t>
            </a:r>
            <a:r>
              <a:rPr lang="fr-FR" b="1" dirty="0" smtClean="0"/>
              <a:t> </a:t>
            </a:r>
            <a:r>
              <a:rPr lang="fr-FR" b="1" dirty="0"/>
              <a:t>5, </a:t>
            </a:r>
            <a:r>
              <a:rPr lang="fr-FR" b="1" dirty="0" smtClean="0"/>
              <a:t>6</a:t>
            </a:r>
            <a:r>
              <a:rPr lang="fr-FR" b="1" dirty="0"/>
              <a:t> </a:t>
            </a:r>
            <a:r>
              <a:rPr lang="fr-FR" b="1" dirty="0" smtClean="0"/>
              <a:t> </a:t>
            </a:r>
            <a:r>
              <a:rPr lang="fr-FR" b="1" dirty="0"/>
              <a:t>Quiz </a:t>
            </a:r>
            <a:r>
              <a:rPr lang="fr-FR" b="1" dirty="0" smtClean="0"/>
              <a:t>          </a:t>
            </a:r>
            <a:r>
              <a:rPr lang="fr-FR" dirty="0" err="1" smtClean="0"/>
              <a:t>Canvas</a:t>
            </a:r>
            <a:r>
              <a:rPr lang="fr-FR" dirty="0" smtClean="0"/>
              <a:t> due </a:t>
            </a:r>
            <a:r>
              <a:rPr lang="fr-FR" b="1" dirty="0" smtClean="0"/>
              <a:t>14 Sept</a:t>
            </a:r>
          </a:p>
          <a:p>
            <a:r>
              <a:rPr lang="fr-FR" b="1" dirty="0" smtClean="0"/>
              <a:t>Module 1 Practice test/</a:t>
            </a:r>
            <a:r>
              <a:rPr lang="fr-FR" b="1" dirty="0" err="1" smtClean="0"/>
              <a:t>study</a:t>
            </a:r>
            <a:r>
              <a:rPr lang="fr-FR" b="1" dirty="0" smtClean="0"/>
              <a:t> guide</a:t>
            </a:r>
            <a:endParaRPr lang="fr-FR" dirty="0" smtClean="0"/>
          </a:p>
          <a:p>
            <a:r>
              <a:rPr lang="fr-FR" b="1" dirty="0" smtClean="0"/>
              <a:t>Module 1 </a:t>
            </a:r>
            <a:r>
              <a:rPr lang="fr-FR" b="1" dirty="0" err="1" smtClean="0"/>
              <a:t>review</a:t>
            </a:r>
            <a:r>
              <a:rPr lang="fr-FR" b="1" dirty="0" smtClean="0"/>
              <a:t>/test </a:t>
            </a:r>
            <a:r>
              <a:rPr lang="fr-FR" b="1" dirty="0" err="1" smtClean="0"/>
              <a:t>prep</a:t>
            </a:r>
            <a:r>
              <a:rPr lang="fr-FR" b="1" dirty="0" smtClean="0"/>
              <a:t>   </a:t>
            </a:r>
            <a:r>
              <a:rPr lang="fr-FR" b="1" dirty="0" err="1" smtClean="0"/>
              <a:t>today</a:t>
            </a:r>
            <a:endParaRPr lang="fr-FR" b="1" dirty="0" smtClean="0"/>
          </a:p>
          <a:p>
            <a:r>
              <a:rPr lang="fr-FR" b="1" dirty="0" smtClean="0"/>
              <a:t>Module 1 test (in class)        17 Sept</a:t>
            </a:r>
            <a:r>
              <a:rPr lang="fr-FR" dirty="0" smtClean="0"/>
              <a:t>                  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7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Line 29"/>
          <p:cNvSpPr>
            <a:spLocks noChangeShapeType="1"/>
          </p:cNvSpPr>
          <p:nvPr/>
        </p:nvSpPr>
        <p:spPr bwMode="auto">
          <a:xfrm rot="-5400000">
            <a:off x="2832100" y="3644900"/>
            <a:ext cx="4102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900"/>
            <a:ext cx="7772400" cy="1143000"/>
          </a:xfrm>
        </p:spPr>
        <p:txBody>
          <a:bodyPr/>
          <a:lstStyle/>
          <a:p>
            <a:r>
              <a:rPr lang="en-US" sz="4000" smtClean="0"/>
              <a:t>Determining Atmospheric Stability </a:t>
            </a:r>
            <a:r>
              <a:rPr lang="en-US" sz="2400" smtClean="0"/>
              <a:t>(Case #2: ELR &gt; DALR)</a:t>
            </a:r>
          </a:p>
        </p:txBody>
      </p:sp>
      <p:sp>
        <p:nvSpPr>
          <p:cNvPr id="28675" name="Line 3"/>
          <p:cNvSpPr>
            <a:spLocks noChangeShapeType="1"/>
          </p:cNvSpPr>
          <p:nvPr/>
        </p:nvSpPr>
        <p:spPr bwMode="auto">
          <a:xfrm flipH="1" flipV="1">
            <a:off x="3048000" y="2095500"/>
            <a:ext cx="1828800" cy="360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4711700" y="5499100"/>
            <a:ext cx="365125" cy="365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Line 11"/>
          <p:cNvSpPr>
            <a:spLocks noChangeShapeType="1"/>
          </p:cNvSpPr>
          <p:nvPr/>
        </p:nvSpPr>
        <p:spPr bwMode="auto">
          <a:xfrm>
            <a:off x="1231900" y="1562100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8" name="Line 12"/>
          <p:cNvSpPr>
            <a:spLocks noChangeShapeType="1"/>
          </p:cNvSpPr>
          <p:nvPr/>
        </p:nvSpPr>
        <p:spPr bwMode="auto">
          <a:xfrm>
            <a:off x="1231900" y="57023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9" name="Line 13"/>
          <p:cNvSpPr>
            <a:spLocks noChangeShapeType="1"/>
          </p:cNvSpPr>
          <p:nvPr/>
        </p:nvSpPr>
        <p:spPr bwMode="auto">
          <a:xfrm>
            <a:off x="30480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0" name="Line 14"/>
          <p:cNvSpPr>
            <a:spLocks noChangeShapeType="1"/>
          </p:cNvSpPr>
          <p:nvPr/>
        </p:nvSpPr>
        <p:spPr bwMode="auto">
          <a:xfrm>
            <a:off x="48768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Line 15"/>
          <p:cNvSpPr>
            <a:spLocks noChangeShapeType="1"/>
          </p:cNvSpPr>
          <p:nvPr/>
        </p:nvSpPr>
        <p:spPr bwMode="auto">
          <a:xfrm>
            <a:off x="1054100" y="38735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2" name="Line 17"/>
          <p:cNvSpPr>
            <a:spLocks noChangeShapeType="1"/>
          </p:cNvSpPr>
          <p:nvPr/>
        </p:nvSpPr>
        <p:spPr bwMode="auto">
          <a:xfrm>
            <a:off x="1079500" y="20828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Text Box 19"/>
          <p:cNvSpPr txBox="1">
            <a:spLocks noChangeArrowheads="1"/>
          </p:cNvSpPr>
          <p:nvPr/>
        </p:nvSpPr>
        <p:spPr bwMode="auto">
          <a:xfrm>
            <a:off x="1066800" y="6248400"/>
            <a:ext cx="500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Temperature (</a:t>
            </a:r>
            <a:r>
              <a:rPr lang="en-US">
                <a:sym typeface="Symbol" pitchFamily="18" charset="2"/>
              </a:rPr>
              <a:t></a:t>
            </a:r>
            <a:r>
              <a:rPr lang="en-US"/>
              <a:t>C)</a:t>
            </a:r>
          </a:p>
        </p:txBody>
      </p:sp>
      <p:sp>
        <p:nvSpPr>
          <p:cNvPr id="28684" name="Text Box 20"/>
          <p:cNvSpPr txBox="1">
            <a:spLocks noChangeArrowheads="1"/>
          </p:cNvSpPr>
          <p:nvPr/>
        </p:nvSpPr>
        <p:spPr bwMode="auto">
          <a:xfrm>
            <a:off x="1104900" y="5727700"/>
            <a:ext cx="486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0                         10                         20</a:t>
            </a:r>
          </a:p>
        </p:txBody>
      </p:sp>
      <p:sp>
        <p:nvSpPr>
          <p:cNvPr id="28685" name="Line 21"/>
          <p:cNvSpPr>
            <a:spLocks noChangeShapeType="1"/>
          </p:cNvSpPr>
          <p:nvPr/>
        </p:nvSpPr>
        <p:spPr bwMode="auto">
          <a:xfrm>
            <a:off x="12319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6" name="Line 22"/>
          <p:cNvSpPr>
            <a:spLocks noChangeShapeType="1"/>
          </p:cNvSpPr>
          <p:nvPr/>
        </p:nvSpPr>
        <p:spPr bwMode="auto">
          <a:xfrm>
            <a:off x="1066800" y="57023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7" name="Text Box 23"/>
          <p:cNvSpPr txBox="1">
            <a:spLocks noChangeArrowheads="1"/>
          </p:cNvSpPr>
          <p:nvPr/>
        </p:nvSpPr>
        <p:spPr bwMode="auto">
          <a:xfrm>
            <a:off x="762000" y="1866900"/>
            <a:ext cx="685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1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28688" name="Text Box 24"/>
          <p:cNvSpPr txBox="1">
            <a:spLocks noChangeArrowheads="1"/>
          </p:cNvSpPr>
          <p:nvPr/>
        </p:nvSpPr>
        <p:spPr bwMode="auto">
          <a:xfrm rot="-5400000">
            <a:off x="-1955800" y="3390900"/>
            <a:ext cx="482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Altitude (km)</a:t>
            </a:r>
          </a:p>
        </p:txBody>
      </p:sp>
      <p:sp>
        <p:nvSpPr>
          <p:cNvPr id="28689" name="Line 26"/>
          <p:cNvSpPr>
            <a:spLocks noChangeShapeType="1"/>
          </p:cNvSpPr>
          <p:nvPr/>
        </p:nvSpPr>
        <p:spPr bwMode="auto">
          <a:xfrm>
            <a:off x="1219200" y="3873500"/>
            <a:ext cx="455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0" name="Line 27"/>
          <p:cNvSpPr>
            <a:spLocks noChangeShapeType="1"/>
          </p:cNvSpPr>
          <p:nvPr/>
        </p:nvSpPr>
        <p:spPr bwMode="auto">
          <a:xfrm>
            <a:off x="1231900" y="2082800"/>
            <a:ext cx="455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91" name="Line 28"/>
          <p:cNvSpPr>
            <a:spLocks noChangeShapeType="1"/>
          </p:cNvSpPr>
          <p:nvPr/>
        </p:nvSpPr>
        <p:spPr bwMode="auto">
          <a:xfrm rot="-5400000">
            <a:off x="1003300" y="3644900"/>
            <a:ext cx="4102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9717" name="Group 21"/>
          <p:cNvGrpSpPr>
            <a:grpSpLocks/>
          </p:cNvGrpSpPr>
          <p:nvPr/>
        </p:nvGrpSpPr>
        <p:grpSpPr bwMode="auto">
          <a:xfrm>
            <a:off x="1079500" y="1930400"/>
            <a:ext cx="3900488" cy="3836988"/>
            <a:chOff x="1056" y="1216"/>
            <a:chExt cx="2457" cy="2417"/>
          </a:xfrm>
        </p:grpSpPr>
        <p:sp>
          <p:nvSpPr>
            <p:cNvPr id="28707" name="Rectangle 42"/>
            <p:cNvSpPr>
              <a:spLocks noChangeAspect="1" noChangeArrowheads="1"/>
            </p:cNvSpPr>
            <p:nvPr/>
          </p:nvSpPr>
          <p:spPr bwMode="auto">
            <a:xfrm>
              <a:off x="3392" y="3512"/>
              <a:ext cx="121" cy="12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8" name="Line 23"/>
            <p:cNvSpPr>
              <a:spLocks noChangeShapeType="1"/>
            </p:cNvSpPr>
            <p:nvPr/>
          </p:nvSpPr>
          <p:spPr bwMode="auto">
            <a:xfrm flipH="1" flipV="1">
              <a:off x="1144" y="1312"/>
              <a:ext cx="2304" cy="2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09" name="Rectangle 40"/>
            <p:cNvSpPr>
              <a:spLocks noChangeArrowheads="1"/>
            </p:cNvSpPr>
            <p:nvPr/>
          </p:nvSpPr>
          <p:spPr bwMode="auto">
            <a:xfrm>
              <a:off x="1056" y="1216"/>
              <a:ext cx="202" cy="2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93" name="Oval 25"/>
          <p:cNvSpPr>
            <a:spLocks noChangeArrowheads="1"/>
          </p:cNvSpPr>
          <p:nvPr/>
        </p:nvSpPr>
        <p:spPr bwMode="auto">
          <a:xfrm>
            <a:off x="2870200" y="1892300"/>
            <a:ext cx="365125" cy="365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8694" name="Group 26"/>
          <p:cNvGrpSpPr>
            <a:grpSpLocks/>
          </p:cNvGrpSpPr>
          <p:nvPr/>
        </p:nvGrpSpPr>
        <p:grpSpPr bwMode="auto">
          <a:xfrm>
            <a:off x="2374900" y="1130301"/>
            <a:ext cx="4940300" cy="830263"/>
            <a:chOff x="320" y="712"/>
            <a:chExt cx="3112" cy="523"/>
          </a:xfrm>
        </p:grpSpPr>
        <p:sp>
          <p:nvSpPr>
            <p:cNvPr id="28703" name="Oval 27"/>
            <p:cNvSpPr>
              <a:spLocks noChangeArrowheads="1"/>
            </p:cNvSpPr>
            <p:nvPr/>
          </p:nvSpPr>
          <p:spPr bwMode="auto">
            <a:xfrm>
              <a:off x="320" y="736"/>
              <a:ext cx="230" cy="23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4" name="Rectangle 40"/>
            <p:cNvSpPr>
              <a:spLocks noChangeArrowheads="1"/>
            </p:cNvSpPr>
            <p:nvPr/>
          </p:nvSpPr>
          <p:spPr bwMode="auto">
            <a:xfrm>
              <a:off x="1936" y="768"/>
              <a:ext cx="202" cy="2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705" name="Text Box 29"/>
            <p:cNvSpPr txBox="1">
              <a:spLocks noChangeArrowheads="1"/>
            </p:cNvSpPr>
            <p:nvPr/>
          </p:nvSpPr>
          <p:spPr bwMode="auto">
            <a:xfrm>
              <a:off x="568" y="712"/>
              <a:ext cx="126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= </a:t>
              </a:r>
              <a:r>
                <a:rPr lang="en-US" dirty="0" err="1" smtClean="0"/>
                <a:t>Rawinsonde</a:t>
              </a:r>
              <a:r>
                <a:rPr lang="en-US" dirty="0" smtClean="0"/>
                <a:t> (environment)</a:t>
              </a:r>
              <a:endParaRPr lang="en-US" dirty="0"/>
            </a:p>
          </p:txBody>
        </p:sp>
        <p:sp>
          <p:nvSpPr>
            <p:cNvPr id="28706" name="Text Box 30"/>
            <p:cNvSpPr txBox="1">
              <a:spLocks noChangeArrowheads="1"/>
            </p:cNvSpPr>
            <p:nvPr/>
          </p:nvSpPr>
          <p:spPr bwMode="auto">
            <a:xfrm>
              <a:off x="2168" y="712"/>
              <a:ext cx="12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= Air Parcel</a:t>
              </a:r>
            </a:p>
          </p:txBody>
        </p:sp>
      </p:grpSp>
      <p:sp>
        <p:nvSpPr>
          <p:cNvPr id="29727" name="Text Box 31"/>
          <p:cNvSpPr txBox="1">
            <a:spLocks noChangeArrowheads="1"/>
          </p:cNvSpPr>
          <p:nvPr/>
        </p:nvSpPr>
        <p:spPr bwMode="auto">
          <a:xfrm>
            <a:off x="5435600" y="1701800"/>
            <a:ext cx="34401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Is the air parcel colder or warmer than the environment after it has been lifted?</a:t>
            </a:r>
          </a:p>
        </p:txBody>
      </p:sp>
      <p:sp>
        <p:nvSpPr>
          <p:cNvPr id="29728" name="Text Box 32"/>
          <p:cNvSpPr txBox="1">
            <a:spLocks noChangeArrowheads="1"/>
          </p:cNvSpPr>
          <p:nvPr/>
        </p:nvSpPr>
        <p:spPr bwMode="auto">
          <a:xfrm>
            <a:off x="7885113" y="2298700"/>
            <a:ext cx="1155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Colder</a:t>
            </a:r>
          </a:p>
        </p:txBody>
      </p:sp>
      <p:sp>
        <p:nvSpPr>
          <p:cNvPr id="29729" name="Text Box 33"/>
          <p:cNvSpPr txBox="1">
            <a:spLocks noChangeArrowheads="1"/>
          </p:cNvSpPr>
          <p:nvPr/>
        </p:nvSpPr>
        <p:spPr bwMode="auto">
          <a:xfrm>
            <a:off x="5422900" y="2921000"/>
            <a:ext cx="3452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Is the air parcel more or less dense than the environment?</a:t>
            </a: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5969000" y="3594100"/>
            <a:ext cx="191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More Dense</a:t>
            </a:r>
          </a:p>
        </p:txBody>
      </p:sp>
      <p:sp>
        <p:nvSpPr>
          <p:cNvPr id="29731" name="Text Box 35"/>
          <p:cNvSpPr txBox="1">
            <a:spLocks noChangeArrowheads="1"/>
          </p:cNvSpPr>
          <p:nvPr/>
        </p:nvSpPr>
        <p:spPr bwMode="auto">
          <a:xfrm>
            <a:off x="5435600" y="4191000"/>
            <a:ext cx="3427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Will the air parcel rise, sink, or remain stationary?</a:t>
            </a:r>
          </a:p>
        </p:txBody>
      </p:sp>
      <p:sp>
        <p:nvSpPr>
          <p:cNvPr id="29732" name="Text Box 36"/>
          <p:cNvSpPr txBox="1">
            <a:spLocks noChangeArrowheads="1"/>
          </p:cNvSpPr>
          <p:nvPr/>
        </p:nvSpPr>
        <p:spPr bwMode="auto">
          <a:xfrm>
            <a:off x="7404100" y="45085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Sink</a:t>
            </a:r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5372100" y="5105400"/>
            <a:ext cx="3275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Is the atmosphere stable, unstable, or neutral?</a:t>
            </a:r>
          </a:p>
        </p:txBody>
      </p:sp>
      <p:sp>
        <p:nvSpPr>
          <p:cNvPr id="29734" name="Text Box 38"/>
          <p:cNvSpPr txBox="1">
            <a:spLocks noChangeArrowheads="1"/>
          </p:cNvSpPr>
          <p:nvPr/>
        </p:nvSpPr>
        <p:spPr bwMode="auto">
          <a:xfrm>
            <a:off x="7518400" y="5397500"/>
            <a:ext cx="952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Stable</a:t>
            </a:r>
          </a:p>
        </p:txBody>
      </p:sp>
    </p:spTree>
    <p:extLst>
      <p:ext uri="{BB962C8B-B14F-4D97-AF65-F5344CB8AC3E}">
        <p14:creationId xmlns:p14="http://schemas.microsoft.com/office/powerpoint/2010/main" val="324555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27" grpId="0"/>
      <p:bldP spid="29728" grpId="0"/>
      <p:bldP spid="29729" grpId="0"/>
      <p:bldP spid="29730" grpId="0"/>
      <p:bldP spid="29731" grpId="0"/>
      <p:bldP spid="29732" grpId="0"/>
      <p:bldP spid="29733" grpId="0"/>
      <p:bldP spid="297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Oval 25"/>
          <p:cNvSpPr>
            <a:spLocks noChangeArrowheads="1"/>
          </p:cNvSpPr>
          <p:nvPr/>
        </p:nvSpPr>
        <p:spPr bwMode="auto">
          <a:xfrm>
            <a:off x="1054100" y="1905000"/>
            <a:ext cx="365125" cy="365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698" name="Line 29"/>
          <p:cNvSpPr>
            <a:spLocks noChangeShapeType="1"/>
          </p:cNvSpPr>
          <p:nvPr/>
        </p:nvSpPr>
        <p:spPr bwMode="auto">
          <a:xfrm rot="-5400000">
            <a:off x="2832100" y="3644900"/>
            <a:ext cx="4102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900"/>
            <a:ext cx="7772400" cy="1143000"/>
          </a:xfrm>
        </p:spPr>
        <p:txBody>
          <a:bodyPr/>
          <a:lstStyle/>
          <a:p>
            <a:r>
              <a:rPr lang="en-US" sz="4000" smtClean="0"/>
              <a:t>Determining Atmospheric Stability </a:t>
            </a:r>
            <a:r>
              <a:rPr lang="en-US" sz="2400" smtClean="0"/>
              <a:t>(Case #3: ELR = DALR)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 flipH="1" flipV="1">
            <a:off x="1219200" y="2095500"/>
            <a:ext cx="3657600" cy="360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4711700" y="5499100"/>
            <a:ext cx="365125" cy="365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11"/>
          <p:cNvSpPr>
            <a:spLocks noChangeShapeType="1"/>
          </p:cNvSpPr>
          <p:nvPr/>
        </p:nvSpPr>
        <p:spPr bwMode="auto">
          <a:xfrm>
            <a:off x="1231900" y="1562100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3" name="Line 12"/>
          <p:cNvSpPr>
            <a:spLocks noChangeShapeType="1"/>
          </p:cNvSpPr>
          <p:nvPr/>
        </p:nvSpPr>
        <p:spPr bwMode="auto">
          <a:xfrm>
            <a:off x="1231900" y="57023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4" name="Line 13"/>
          <p:cNvSpPr>
            <a:spLocks noChangeShapeType="1"/>
          </p:cNvSpPr>
          <p:nvPr/>
        </p:nvSpPr>
        <p:spPr bwMode="auto">
          <a:xfrm>
            <a:off x="30480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5" name="Line 14"/>
          <p:cNvSpPr>
            <a:spLocks noChangeShapeType="1"/>
          </p:cNvSpPr>
          <p:nvPr/>
        </p:nvSpPr>
        <p:spPr bwMode="auto">
          <a:xfrm>
            <a:off x="48768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6" name="Line 15"/>
          <p:cNvSpPr>
            <a:spLocks noChangeShapeType="1"/>
          </p:cNvSpPr>
          <p:nvPr/>
        </p:nvSpPr>
        <p:spPr bwMode="auto">
          <a:xfrm>
            <a:off x="1054100" y="38735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Line 17"/>
          <p:cNvSpPr>
            <a:spLocks noChangeShapeType="1"/>
          </p:cNvSpPr>
          <p:nvPr/>
        </p:nvSpPr>
        <p:spPr bwMode="auto">
          <a:xfrm>
            <a:off x="1079500" y="20828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Text Box 19"/>
          <p:cNvSpPr txBox="1">
            <a:spLocks noChangeArrowheads="1"/>
          </p:cNvSpPr>
          <p:nvPr/>
        </p:nvSpPr>
        <p:spPr bwMode="auto">
          <a:xfrm>
            <a:off x="1066800" y="6248400"/>
            <a:ext cx="500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Temperature (</a:t>
            </a:r>
            <a:r>
              <a:rPr lang="en-US">
                <a:sym typeface="Symbol" pitchFamily="18" charset="2"/>
              </a:rPr>
              <a:t></a:t>
            </a:r>
            <a:r>
              <a:rPr lang="en-US"/>
              <a:t>C)</a:t>
            </a:r>
          </a:p>
        </p:txBody>
      </p:sp>
      <p:sp>
        <p:nvSpPr>
          <p:cNvPr id="29709" name="Text Box 20"/>
          <p:cNvSpPr txBox="1">
            <a:spLocks noChangeArrowheads="1"/>
          </p:cNvSpPr>
          <p:nvPr/>
        </p:nvSpPr>
        <p:spPr bwMode="auto">
          <a:xfrm>
            <a:off x="1104900" y="5727700"/>
            <a:ext cx="486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0                         10                         20</a:t>
            </a:r>
          </a:p>
        </p:txBody>
      </p:sp>
      <p:sp>
        <p:nvSpPr>
          <p:cNvPr id="29710" name="Line 21"/>
          <p:cNvSpPr>
            <a:spLocks noChangeShapeType="1"/>
          </p:cNvSpPr>
          <p:nvPr/>
        </p:nvSpPr>
        <p:spPr bwMode="auto">
          <a:xfrm>
            <a:off x="12319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Line 22"/>
          <p:cNvSpPr>
            <a:spLocks noChangeShapeType="1"/>
          </p:cNvSpPr>
          <p:nvPr/>
        </p:nvSpPr>
        <p:spPr bwMode="auto">
          <a:xfrm>
            <a:off x="1066800" y="57023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2" name="Text Box 23"/>
          <p:cNvSpPr txBox="1">
            <a:spLocks noChangeArrowheads="1"/>
          </p:cNvSpPr>
          <p:nvPr/>
        </p:nvSpPr>
        <p:spPr bwMode="auto">
          <a:xfrm>
            <a:off x="762000" y="1866900"/>
            <a:ext cx="685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1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29713" name="Text Box 24"/>
          <p:cNvSpPr txBox="1">
            <a:spLocks noChangeArrowheads="1"/>
          </p:cNvSpPr>
          <p:nvPr/>
        </p:nvSpPr>
        <p:spPr bwMode="auto">
          <a:xfrm rot="-5400000">
            <a:off x="-1955800" y="3390900"/>
            <a:ext cx="482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Altitude (km)</a:t>
            </a:r>
          </a:p>
        </p:txBody>
      </p:sp>
      <p:sp>
        <p:nvSpPr>
          <p:cNvPr id="29714" name="Line 26"/>
          <p:cNvSpPr>
            <a:spLocks noChangeShapeType="1"/>
          </p:cNvSpPr>
          <p:nvPr/>
        </p:nvSpPr>
        <p:spPr bwMode="auto">
          <a:xfrm>
            <a:off x="1219200" y="3873500"/>
            <a:ext cx="455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5" name="Line 27"/>
          <p:cNvSpPr>
            <a:spLocks noChangeShapeType="1"/>
          </p:cNvSpPr>
          <p:nvPr/>
        </p:nvSpPr>
        <p:spPr bwMode="auto">
          <a:xfrm>
            <a:off x="1231900" y="2082800"/>
            <a:ext cx="455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Line 28"/>
          <p:cNvSpPr>
            <a:spLocks noChangeShapeType="1"/>
          </p:cNvSpPr>
          <p:nvPr/>
        </p:nvSpPr>
        <p:spPr bwMode="auto">
          <a:xfrm rot="-5400000">
            <a:off x="1003300" y="3644900"/>
            <a:ext cx="4102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741" name="Group 21"/>
          <p:cNvGrpSpPr>
            <a:grpSpLocks/>
          </p:cNvGrpSpPr>
          <p:nvPr/>
        </p:nvGrpSpPr>
        <p:grpSpPr bwMode="auto">
          <a:xfrm>
            <a:off x="1079500" y="1930400"/>
            <a:ext cx="3900488" cy="3836988"/>
            <a:chOff x="1056" y="1216"/>
            <a:chExt cx="2457" cy="2417"/>
          </a:xfrm>
        </p:grpSpPr>
        <p:sp>
          <p:nvSpPr>
            <p:cNvPr id="29731" name="Rectangle 42"/>
            <p:cNvSpPr>
              <a:spLocks noChangeAspect="1" noChangeArrowheads="1"/>
            </p:cNvSpPr>
            <p:nvPr/>
          </p:nvSpPr>
          <p:spPr bwMode="auto">
            <a:xfrm>
              <a:off x="3392" y="3512"/>
              <a:ext cx="121" cy="12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2" name="Line 23"/>
            <p:cNvSpPr>
              <a:spLocks noChangeShapeType="1"/>
            </p:cNvSpPr>
            <p:nvPr/>
          </p:nvSpPr>
          <p:spPr bwMode="auto">
            <a:xfrm flipH="1" flipV="1">
              <a:off x="1144" y="1312"/>
              <a:ext cx="2304" cy="2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Rectangle 40"/>
            <p:cNvSpPr>
              <a:spLocks noChangeArrowheads="1"/>
            </p:cNvSpPr>
            <p:nvPr/>
          </p:nvSpPr>
          <p:spPr bwMode="auto">
            <a:xfrm>
              <a:off x="1056" y="1216"/>
              <a:ext cx="202" cy="2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9718" name="Group 26"/>
          <p:cNvGrpSpPr>
            <a:grpSpLocks/>
          </p:cNvGrpSpPr>
          <p:nvPr/>
        </p:nvGrpSpPr>
        <p:grpSpPr bwMode="auto">
          <a:xfrm>
            <a:off x="2374900" y="1130301"/>
            <a:ext cx="4940300" cy="830263"/>
            <a:chOff x="320" y="712"/>
            <a:chExt cx="3112" cy="523"/>
          </a:xfrm>
        </p:grpSpPr>
        <p:sp>
          <p:nvSpPr>
            <p:cNvPr id="29727" name="Oval 27"/>
            <p:cNvSpPr>
              <a:spLocks noChangeArrowheads="1"/>
            </p:cNvSpPr>
            <p:nvPr/>
          </p:nvSpPr>
          <p:spPr bwMode="auto">
            <a:xfrm>
              <a:off x="320" y="736"/>
              <a:ext cx="230" cy="23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8" name="Rectangle 40"/>
            <p:cNvSpPr>
              <a:spLocks noChangeArrowheads="1"/>
            </p:cNvSpPr>
            <p:nvPr/>
          </p:nvSpPr>
          <p:spPr bwMode="auto">
            <a:xfrm>
              <a:off x="1936" y="768"/>
              <a:ext cx="202" cy="2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9" name="Text Box 29"/>
            <p:cNvSpPr txBox="1">
              <a:spLocks noChangeArrowheads="1"/>
            </p:cNvSpPr>
            <p:nvPr/>
          </p:nvSpPr>
          <p:spPr bwMode="auto">
            <a:xfrm>
              <a:off x="568" y="712"/>
              <a:ext cx="1264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= </a:t>
              </a:r>
              <a:r>
                <a:rPr lang="en-US" dirty="0" err="1" smtClean="0"/>
                <a:t>Rawinsonde</a:t>
              </a:r>
              <a:r>
                <a:rPr lang="en-US" dirty="0" smtClean="0"/>
                <a:t> (environment)</a:t>
              </a:r>
              <a:endParaRPr lang="en-US" dirty="0"/>
            </a:p>
          </p:txBody>
        </p:sp>
        <p:sp>
          <p:nvSpPr>
            <p:cNvPr id="29730" name="Text Box 30"/>
            <p:cNvSpPr txBox="1">
              <a:spLocks noChangeArrowheads="1"/>
            </p:cNvSpPr>
            <p:nvPr/>
          </p:nvSpPr>
          <p:spPr bwMode="auto">
            <a:xfrm>
              <a:off x="2168" y="712"/>
              <a:ext cx="12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= Air Parcel</a:t>
              </a:r>
            </a:p>
          </p:txBody>
        </p:sp>
      </p:grpSp>
      <p:sp>
        <p:nvSpPr>
          <p:cNvPr id="30751" name="Text Box 31"/>
          <p:cNvSpPr txBox="1">
            <a:spLocks noChangeArrowheads="1"/>
          </p:cNvSpPr>
          <p:nvPr/>
        </p:nvSpPr>
        <p:spPr bwMode="auto">
          <a:xfrm>
            <a:off x="5435600" y="1701800"/>
            <a:ext cx="34401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Is the air parcel colder or warmer than the environment after it has been lifted?</a:t>
            </a:r>
          </a:p>
        </p:txBody>
      </p:sp>
      <p:sp>
        <p:nvSpPr>
          <p:cNvPr id="30752" name="Text Box 32"/>
          <p:cNvSpPr txBox="1">
            <a:spLocks noChangeArrowheads="1"/>
          </p:cNvSpPr>
          <p:nvPr/>
        </p:nvSpPr>
        <p:spPr bwMode="auto">
          <a:xfrm>
            <a:off x="7885113" y="2324100"/>
            <a:ext cx="1155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Same</a:t>
            </a:r>
          </a:p>
        </p:txBody>
      </p:sp>
      <p:sp>
        <p:nvSpPr>
          <p:cNvPr id="30753" name="Text Box 33"/>
          <p:cNvSpPr txBox="1">
            <a:spLocks noChangeArrowheads="1"/>
          </p:cNvSpPr>
          <p:nvPr/>
        </p:nvSpPr>
        <p:spPr bwMode="auto">
          <a:xfrm>
            <a:off x="5422900" y="2921000"/>
            <a:ext cx="3452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Is the air parcel more or less dense than the environment?</a:t>
            </a:r>
          </a:p>
        </p:txBody>
      </p:sp>
      <p:sp>
        <p:nvSpPr>
          <p:cNvPr id="30754" name="Text Box 34"/>
          <p:cNvSpPr txBox="1">
            <a:spLocks noChangeArrowheads="1"/>
          </p:cNvSpPr>
          <p:nvPr/>
        </p:nvSpPr>
        <p:spPr bwMode="auto">
          <a:xfrm>
            <a:off x="5969000" y="3594100"/>
            <a:ext cx="191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Same</a:t>
            </a:r>
          </a:p>
        </p:txBody>
      </p: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5435600" y="4191000"/>
            <a:ext cx="3427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Will the air parcel rise, sink, or remain stationary?</a:t>
            </a:r>
          </a:p>
        </p:txBody>
      </p:sp>
      <p:sp>
        <p:nvSpPr>
          <p:cNvPr id="30756" name="Text Box 36"/>
          <p:cNvSpPr txBox="1">
            <a:spLocks noChangeArrowheads="1"/>
          </p:cNvSpPr>
          <p:nvPr/>
        </p:nvSpPr>
        <p:spPr bwMode="auto">
          <a:xfrm>
            <a:off x="5435600" y="4876800"/>
            <a:ext cx="3302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Remain Stationary</a:t>
            </a:r>
          </a:p>
        </p:txBody>
      </p:sp>
      <p:sp>
        <p:nvSpPr>
          <p:cNvPr id="30757" name="Text Box 37"/>
          <p:cNvSpPr txBox="1">
            <a:spLocks noChangeArrowheads="1"/>
          </p:cNvSpPr>
          <p:nvPr/>
        </p:nvSpPr>
        <p:spPr bwMode="auto">
          <a:xfrm>
            <a:off x="5372100" y="5626100"/>
            <a:ext cx="3275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Is the atmosphere stable, unstable, or neutral?</a:t>
            </a:r>
          </a:p>
        </p:txBody>
      </p:sp>
      <p:sp>
        <p:nvSpPr>
          <p:cNvPr id="30758" name="Text Box 38"/>
          <p:cNvSpPr txBox="1">
            <a:spLocks noChangeArrowheads="1"/>
          </p:cNvSpPr>
          <p:nvPr/>
        </p:nvSpPr>
        <p:spPr bwMode="auto">
          <a:xfrm>
            <a:off x="7505700" y="5930900"/>
            <a:ext cx="952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Neutral</a:t>
            </a:r>
          </a:p>
        </p:txBody>
      </p:sp>
    </p:spTree>
    <p:extLst>
      <p:ext uri="{BB962C8B-B14F-4D97-AF65-F5344CB8AC3E}">
        <p14:creationId xmlns:p14="http://schemas.microsoft.com/office/powerpoint/2010/main" val="795221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1" grpId="0"/>
      <p:bldP spid="30752" grpId="0"/>
      <p:bldP spid="30753" grpId="0"/>
      <p:bldP spid="30754" grpId="0"/>
      <p:bldP spid="30755" grpId="0"/>
      <p:bldP spid="30756" grpId="0"/>
      <p:bldP spid="30757" grpId="0"/>
      <p:bldP spid="3075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Line 29"/>
          <p:cNvSpPr>
            <a:spLocks noChangeShapeType="1"/>
          </p:cNvSpPr>
          <p:nvPr/>
        </p:nvSpPr>
        <p:spPr bwMode="auto">
          <a:xfrm rot="-5400000">
            <a:off x="2832100" y="3644900"/>
            <a:ext cx="4102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900"/>
            <a:ext cx="7772400" cy="1143000"/>
          </a:xfrm>
        </p:spPr>
        <p:txBody>
          <a:bodyPr/>
          <a:lstStyle/>
          <a:p>
            <a:r>
              <a:rPr lang="en-US" sz="4000" smtClean="0"/>
              <a:t>Determining Atmospheric Stability </a:t>
            </a:r>
            <a:r>
              <a:rPr lang="en-US" sz="2400" smtClean="0"/>
              <a:t>(Case #4: ELR &lt; DALR)</a:t>
            </a:r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 flipH="1" flipV="1">
            <a:off x="342900" y="2108200"/>
            <a:ext cx="4533900" cy="35941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" name="Oval 5"/>
          <p:cNvSpPr>
            <a:spLocks noChangeArrowheads="1"/>
          </p:cNvSpPr>
          <p:nvPr/>
        </p:nvSpPr>
        <p:spPr bwMode="auto">
          <a:xfrm>
            <a:off x="4711700" y="5499100"/>
            <a:ext cx="365125" cy="365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Line 11"/>
          <p:cNvSpPr>
            <a:spLocks noChangeShapeType="1"/>
          </p:cNvSpPr>
          <p:nvPr/>
        </p:nvSpPr>
        <p:spPr bwMode="auto">
          <a:xfrm>
            <a:off x="1231900" y="1562100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6" name="Line 12"/>
          <p:cNvSpPr>
            <a:spLocks noChangeShapeType="1"/>
          </p:cNvSpPr>
          <p:nvPr/>
        </p:nvSpPr>
        <p:spPr bwMode="auto">
          <a:xfrm>
            <a:off x="1231900" y="57023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7" name="Line 13"/>
          <p:cNvSpPr>
            <a:spLocks noChangeShapeType="1"/>
          </p:cNvSpPr>
          <p:nvPr/>
        </p:nvSpPr>
        <p:spPr bwMode="auto">
          <a:xfrm>
            <a:off x="30480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8" name="Line 14"/>
          <p:cNvSpPr>
            <a:spLocks noChangeShapeType="1"/>
          </p:cNvSpPr>
          <p:nvPr/>
        </p:nvSpPr>
        <p:spPr bwMode="auto">
          <a:xfrm>
            <a:off x="48768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9" name="Line 15"/>
          <p:cNvSpPr>
            <a:spLocks noChangeShapeType="1"/>
          </p:cNvSpPr>
          <p:nvPr/>
        </p:nvSpPr>
        <p:spPr bwMode="auto">
          <a:xfrm>
            <a:off x="1054100" y="38735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0" name="Line 17"/>
          <p:cNvSpPr>
            <a:spLocks noChangeShapeType="1"/>
          </p:cNvSpPr>
          <p:nvPr/>
        </p:nvSpPr>
        <p:spPr bwMode="auto">
          <a:xfrm>
            <a:off x="1079500" y="20828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1" name="Text Box 19"/>
          <p:cNvSpPr txBox="1">
            <a:spLocks noChangeArrowheads="1"/>
          </p:cNvSpPr>
          <p:nvPr/>
        </p:nvSpPr>
        <p:spPr bwMode="auto">
          <a:xfrm>
            <a:off x="1066800" y="6248400"/>
            <a:ext cx="500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Temperature (</a:t>
            </a:r>
            <a:r>
              <a:rPr lang="en-US">
                <a:sym typeface="Symbol" pitchFamily="18" charset="2"/>
              </a:rPr>
              <a:t></a:t>
            </a:r>
            <a:r>
              <a:rPr lang="en-US"/>
              <a:t>C)</a:t>
            </a:r>
          </a:p>
        </p:txBody>
      </p:sp>
      <p:sp>
        <p:nvSpPr>
          <p:cNvPr id="30732" name="Text Box 20"/>
          <p:cNvSpPr txBox="1">
            <a:spLocks noChangeArrowheads="1"/>
          </p:cNvSpPr>
          <p:nvPr/>
        </p:nvSpPr>
        <p:spPr bwMode="auto">
          <a:xfrm>
            <a:off x="1104900" y="5727700"/>
            <a:ext cx="486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0                         10                         20</a:t>
            </a:r>
          </a:p>
        </p:txBody>
      </p:sp>
      <p:sp>
        <p:nvSpPr>
          <p:cNvPr id="30733" name="Line 21"/>
          <p:cNvSpPr>
            <a:spLocks noChangeShapeType="1"/>
          </p:cNvSpPr>
          <p:nvPr/>
        </p:nvSpPr>
        <p:spPr bwMode="auto">
          <a:xfrm>
            <a:off x="12319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4" name="Line 22"/>
          <p:cNvSpPr>
            <a:spLocks noChangeShapeType="1"/>
          </p:cNvSpPr>
          <p:nvPr/>
        </p:nvSpPr>
        <p:spPr bwMode="auto">
          <a:xfrm>
            <a:off x="1066800" y="57023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5" name="Text Box 23"/>
          <p:cNvSpPr txBox="1">
            <a:spLocks noChangeArrowheads="1"/>
          </p:cNvSpPr>
          <p:nvPr/>
        </p:nvSpPr>
        <p:spPr bwMode="auto">
          <a:xfrm>
            <a:off x="762000" y="1866900"/>
            <a:ext cx="685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1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30736" name="Text Box 24"/>
          <p:cNvSpPr txBox="1">
            <a:spLocks noChangeArrowheads="1"/>
          </p:cNvSpPr>
          <p:nvPr/>
        </p:nvSpPr>
        <p:spPr bwMode="auto">
          <a:xfrm rot="-5400000">
            <a:off x="-1955800" y="3390900"/>
            <a:ext cx="482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Altitude (km)</a:t>
            </a:r>
          </a:p>
        </p:txBody>
      </p:sp>
      <p:sp>
        <p:nvSpPr>
          <p:cNvPr id="30737" name="Line 26"/>
          <p:cNvSpPr>
            <a:spLocks noChangeShapeType="1"/>
          </p:cNvSpPr>
          <p:nvPr/>
        </p:nvSpPr>
        <p:spPr bwMode="auto">
          <a:xfrm>
            <a:off x="1219200" y="3873500"/>
            <a:ext cx="455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8" name="Line 27"/>
          <p:cNvSpPr>
            <a:spLocks noChangeShapeType="1"/>
          </p:cNvSpPr>
          <p:nvPr/>
        </p:nvSpPr>
        <p:spPr bwMode="auto">
          <a:xfrm>
            <a:off x="1231900" y="2082800"/>
            <a:ext cx="455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39" name="Line 28"/>
          <p:cNvSpPr>
            <a:spLocks noChangeShapeType="1"/>
          </p:cNvSpPr>
          <p:nvPr/>
        </p:nvSpPr>
        <p:spPr bwMode="auto">
          <a:xfrm rot="-5400000">
            <a:off x="1003300" y="3644900"/>
            <a:ext cx="4102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1765" name="Group 21"/>
          <p:cNvGrpSpPr>
            <a:grpSpLocks/>
          </p:cNvGrpSpPr>
          <p:nvPr/>
        </p:nvGrpSpPr>
        <p:grpSpPr bwMode="auto">
          <a:xfrm>
            <a:off x="1079500" y="1930400"/>
            <a:ext cx="3900488" cy="3836988"/>
            <a:chOff x="1056" y="1216"/>
            <a:chExt cx="2457" cy="2417"/>
          </a:xfrm>
        </p:grpSpPr>
        <p:sp>
          <p:nvSpPr>
            <p:cNvPr id="30755" name="Rectangle 42"/>
            <p:cNvSpPr>
              <a:spLocks noChangeAspect="1" noChangeArrowheads="1"/>
            </p:cNvSpPr>
            <p:nvPr/>
          </p:nvSpPr>
          <p:spPr bwMode="auto">
            <a:xfrm>
              <a:off x="3392" y="3512"/>
              <a:ext cx="121" cy="12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6" name="Line 23"/>
            <p:cNvSpPr>
              <a:spLocks noChangeShapeType="1"/>
            </p:cNvSpPr>
            <p:nvPr/>
          </p:nvSpPr>
          <p:spPr bwMode="auto">
            <a:xfrm flipH="1" flipV="1">
              <a:off x="1144" y="1312"/>
              <a:ext cx="2304" cy="2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757" name="Rectangle 40"/>
            <p:cNvSpPr>
              <a:spLocks noChangeArrowheads="1"/>
            </p:cNvSpPr>
            <p:nvPr/>
          </p:nvSpPr>
          <p:spPr bwMode="auto">
            <a:xfrm>
              <a:off x="1056" y="1216"/>
              <a:ext cx="202" cy="2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41" name="Oval 25"/>
          <p:cNvSpPr>
            <a:spLocks noChangeArrowheads="1"/>
          </p:cNvSpPr>
          <p:nvPr/>
        </p:nvSpPr>
        <p:spPr bwMode="auto">
          <a:xfrm>
            <a:off x="177800" y="1905000"/>
            <a:ext cx="365125" cy="365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742" name="Group 26"/>
          <p:cNvGrpSpPr>
            <a:grpSpLocks/>
          </p:cNvGrpSpPr>
          <p:nvPr/>
        </p:nvGrpSpPr>
        <p:grpSpPr bwMode="auto">
          <a:xfrm>
            <a:off x="2374900" y="1130300"/>
            <a:ext cx="4940300" cy="457200"/>
            <a:chOff x="320" y="712"/>
            <a:chExt cx="3112" cy="288"/>
          </a:xfrm>
        </p:grpSpPr>
        <p:sp>
          <p:nvSpPr>
            <p:cNvPr id="30751" name="Oval 27"/>
            <p:cNvSpPr>
              <a:spLocks noChangeArrowheads="1"/>
            </p:cNvSpPr>
            <p:nvPr/>
          </p:nvSpPr>
          <p:spPr bwMode="auto">
            <a:xfrm>
              <a:off x="320" y="736"/>
              <a:ext cx="230" cy="23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2" name="Rectangle 40"/>
            <p:cNvSpPr>
              <a:spLocks noChangeArrowheads="1"/>
            </p:cNvSpPr>
            <p:nvPr/>
          </p:nvSpPr>
          <p:spPr bwMode="auto">
            <a:xfrm>
              <a:off x="1936" y="768"/>
              <a:ext cx="202" cy="2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53" name="Text Box 29"/>
            <p:cNvSpPr txBox="1">
              <a:spLocks noChangeArrowheads="1"/>
            </p:cNvSpPr>
            <p:nvPr/>
          </p:nvSpPr>
          <p:spPr bwMode="auto">
            <a:xfrm>
              <a:off x="568" y="712"/>
              <a:ext cx="12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= Rawinsonde</a:t>
              </a:r>
            </a:p>
          </p:txBody>
        </p:sp>
        <p:sp>
          <p:nvSpPr>
            <p:cNvPr id="30754" name="Text Box 30"/>
            <p:cNvSpPr txBox="1">
              <a:spLocks noChangeArrowheads="1"/>
            </p:cNvSpPr>
            <p:nvPr/>
          </p:nvSpPr>
          <p:spPr bwMode="auto">
            <a:xfrm>
              <a:off x="2168" y="712"/>
              <a:ext cx="12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= Air Parcel</a:t>
              </a:r>
            </a:p>
          </p:txBody>
        </p:sp>
      </p:grpSp>
      <p:sp>
        <p:nvSpPr>
          <p:cNvPr id="31775" name="Text Box 31"/>
          <p:cNvSpPr txBox="1">
            <a:spLocks noChangeArrowheads="1"/>
          </p:cNvSpPr>
          <p:nvPr/>
        </p:nvSpPr>
        <p:spPr bwMode="auto">
          <a:xfrm>
            <a:off x="5435600" y="1701800"/>
            <a:ext cx="34401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Is the air parcel colder or warmer than the environment after it has been lifted?</a:t>
            </a:r>
          </a:p>
        </p:txBody>
      </p:sp>
      <p:sp>
        <p:nvSpPr>
          <p:cNvPr id="31776" name="Text Box 32"/>
          <p:cNvSpPr txBox="1">
            <a:spLocks noChangeArrowheads="1"/>
          </p:cNvSpPr>
          <p:nvPr/>
        </p:nvSpPr>
        <p:spPr bwMode="auto">
          <a:xfrm>
            <a:off x="7885113" y="2298700"/>
            <a:ext cx="1155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Warmer</a:t>
            </a:r>
          </a:p>
        </p:txBody>
      </p: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5422900" y="2921000"/>
            <a:ext cx="3452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Is the air parcel more or less dense than the environment?</a:t>
            </a:r>
          </a:p>
        </p:txBody>
      </p:sp>
      <p:sp>
        <p:nvSpPr>
          <p:cNvPr id="31778" name="Text Box 34"/>
          <p:cNvSpPr txBox="1">
            <a:spLocks noChangeArrowheads="1"/>
          </p:cNvSpPr>
          <p:nvPr/>
        </p:nvSpPr>
        <p:spPr bwMode="auto">
          <a:xfrm>
            <a:off x="5969000" y="3594100"/>
            <a:ext cx="191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Less Dense</a:t>
            </a:r>
          </a:p>
        </p:txBody>
      </p:sp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5435600" y="4191000"/>
            <a:ext cx="3427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Will the air parcel rise, sink, or remain stationary?</a:t>
            </a:r>
          </a:p>
        </p:txBody>
      </p:sp>
      <p:sp>
        <p:nvSpPr>
          <p:cNvPr id="31780" name="Text Box 36"/>
          <p:cNvSpPr txBox="1">
            <a:spLocks noChangeArrowheads="1"/>
          </p:cNvSpPr>
          <p:nvPr/>
        </p:nvSpPr>
        <p:spPr bwMode="auto">
          <a:xfrm>
            <a:off x="7404100" y="45085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Rise</a:t>
            </a:r>
          </a:p>
        </p:txBody>
      </p:sp>
      <p:sp>
        <p:nvSpPr>
          <p:cNvPr id="31781" name="Text Box 37"/>
          <p:cNvSpPr txBox="1">
            <a:spLocks noChangeArrowheads="1"/>
          </p:cNvSpPr>
          <p:nvPr/>
        </p:nvSpPr>
        <p:spPr bwMode="auto">
          <a:xfrm>
            <a:off x="5372100" y="5105400"/>
            <a:ext cx="3275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Is the atmosphere stable, unstable, or neutral?</a:t>
            </a:r>
          </a:p>
        </p:txBody>
      </p:sp>
      <p:sp>
        <p:nvSpPr>
          <p:cNvPr id="31782" name="Text Box 38"/>
          <p:cNvSpPr txBox="1">
            <a:spLocks noChangeArrowheads="1"/>
          </p:cNvSpPr>
          <p:nvPr/>
        </p:nvSpPr>
        <p:spPr bwMode="auto">
          <a:xfrm>
            <a:off x="7518400" y="5397500"/>
            <a:ext cx="1181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Unstable</a:t>
            </a:r>
          </a:p>
        </p:txBody>
      </p:sp>
    </p:spTree>
    <p:extLst>
      <p:ext uri="{BB962C8B-B14F-4D97-AF65-F5344CB8AC3E}">
        <p14:creationId xmlns:p14="http://schemas.microsoft.com/office/powerpoint/2010/main" val="388740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75" grpId="0"/>
      <p:bldP spid="31776" grpId="0"/>
      <p:bldP spid="31777" grpId="0"/>
      <p:bldP spid="31778" grpId="0"/>
      <p:bldP spid="31779" grpId="0"/>
      <p:bldP spid="31780" grpId="0"/>
      <p:bldP spid="31781" grpId="0"/>
      <p:bldP spid="317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Line 29"/>
          <p:cNvSpPr>
            <a:spLocks noChangeShapeType="1"/>
          </p:cNvSpPr>
          <p:nvPr/>
        </p:nvSpPr>
        <p:spPr bwMode="auto">
          <a:xfrm rot="-5400000">
            <a:off x="2832100" y="3644900"/>
            <a:ext cx="4102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88900"/>
            <a:ext cx="7772400" cy="1143000"/>
          </a:xfrm>
        </p:spPr>
        <p:txBody>
          <a:bodyPr/>
          <a:lstStyle/>
          <a:p>
            <a:r>
              <a:rPr lang="en-US" sz="4000" smtClean="0"/>
              <a:t>Determining Atmospheric Stability </a:t>
            </a:r>
            <a:r>
              <a:rPr lang="en-US" sz="2400" smtClean="0"/>
              <a:t>(Case #5: Temperature Inversion)</a:t>
            </a:r>
          </a:p>
        </p:txBody>
      </p:sp>
      <p:sp>
        <p:nvSpPr>
          <p:cNvPr id="31747" name="Line 3"/>
          <p:cNvSpPr>
            <a:spLocks noChangeShapeType="1"/>
          </p:cNvSpPr>
          <p:nvPr/>
        </p:nvSpPr>
        <p:spPr bwMode="auto">
          <a:xfrm flipV="1">
            <a:off x="4876800" y="2070100"/>
            <a:ext cx="1854200" cy="3632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48" name="Oval 4"/>
          <p:cNvSpPr>
            <a:spLocks noChangeArrowheads="1"/>
          </p:cNvSpPr>
          <p:nvPr/>
        </p:nvSpPr>
        <p:spPr bwMode="auto">
          <a:xfrm>
            <a:off x="4711700" y="5499100"/>
            <a:ext cx="365125" cy="365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Line 11"/>
          <p:cNvSpPr>
            <a:spLocks noChangeShapeType="1"/>
          </p:cNvSpPr>
          <p:nvPr/>
        </p:nvSpPr>
        <p:spPr bwMode="auto">
          <a:xfrm>
            <a:off x="1231900" y="1562100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0" name="Line 12"/>
          <p:cNvSpPr>
            <a:spLocks noChangeShapeType="1"/>
          </p:cNvSpPr>
          <p:nvPr/>
        </p:nvSpPr>
        <p:spPr bwMode="auto">
          <a:xfrm>
            <a:off x="1231900" y="57023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1" name="Line 13"/>
          <p:cNvSpPr>
            <a:spLocks noChangeShapeType="1"/>
          </p:cNvSpPr>
          <p:nvPr/>
        </p:nvSpPr>
        <p:spPr bwMode="auto">
          <a:xfrm>
            <a:off x="30480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2" name="Line 14"/>
          <p:cNvSpPr>
            <a:spLocks noChangeShapeType="1"/>
          </p:cNvSpPr>
          <p:nvPr/>
        </p:nvSpPr>
        <p:spPr bwMode="auto">
          <a:xfrm>
            <a:off x="48768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3" name="Line 15"/>
          <p:cNvSpPr>
            <a:spLocks noChangeShapeType="1"/>
          </p:cNvSpPr>
          <p:nvPr/>
        </p:nvSpPr>
        <p:spPr bwMode="auto">
          <a:xfrm>
            <a:off x="1054100" y="38735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4" name="Line 17"/>
          <p:cNvSpPr>
            <a:spLocks noChangeShapeType="1"/>
          </p:cNvSpPr>
          <p:nvPr/>
        </p:nvSpPr>
        <p:spPr bwMode="auto">
          <a:xfrm>
            <a:off x="1079500" y="20828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5" name="Text Box 19"/>
          <p:cNvSpPr txBox="1">
            <a:spLocks noChangeArrowheads="1"/>
          </p:cNvSpPr>
          <p:nvPr/>
        </p:nvSpPr>
        <p:spPr bwMode="auto">
          <a:xfrm>
            <a:off x="1066800" y="6248400"/>
            <a:ext cx="500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Temperature (</a:t>
            </a:r>
            <a:r>
              <a:rPr lang="en-US">
                <a:sym typeface="Symbol" pitchFamily="18" charset="2"/>
              </a:rPr>
              <a:t></a:t>
            </a:r>
            <a:r>
              <a:rPr lang="en-US"/>
              <a:t>C)</a:t>
            </a:r>
          </a:p>
        </p:txBody>
      </p:sp>
      <p:sp>
        <p:nvSpPr>
          <p:cNvPr id="31756" name="Text Box 20"/>
          <p:cNvSpPr txBox="1">
            <a:spLocks noChangeArrowheads="1"/>
          </p:cNvSpPr>
          <p:nvPr/>
        </p:nvSpPr>
        <p:spPr bwMode="auto">
          <a:xfrm>
            <a:off x="1104900" y="5727700"/>
            <a:ext cx="486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0                         10                         20</a:t>
            </a:r>
          </a:p>
        </p:txBody>
      </p:sp>
      <p:sp>
        <p:nvSpPr>
          <p:cNvPr id="31757" name="Line 21"/>
          <p:cNvSpPr>
            <a:spLocks noChangeShapeType="1"/>
          </p:cNvSpPr>
          <p:nvPr/>
        </p:nvSpPr>
        <p:spPr bwMode="auto">
          <a:xfrm>
            <a:off x="12319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8" name="Line 22"/>
          <p:cNvSpPr>
            <a:spLocks noChangeShapeType="1"/>
          </p:cNvSpPr>
          <p:nvPr/>
        </p:nvSpPr>
        <p:spPr bwMode="auto">
          <a:xfrm>
            <a:off x="1066800" y="57023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Text Box 23"/>
          <p:cNvSpPr txBox="1">
            <a:spLocks noChangeArrowheads="1"/>
          </p:cNvSpPr>
          <p:nvPr/>
        </p:nvSpPr>
        <p:spPr bwMode="auto">
          <a:xfrm>
            <a:off x="762000" y="1866900"/>
            <a:ext cx="685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1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31760" name="Text Box 24"/>
          <p:cNvSpPr txBox="1">
            <a:spLocks noChangeArrowheads="1"/>
          </p:cNvSpPr>
          <p:nvPr/>
        </p:nvSpPr>
        <p:spPr bwMode="auto">
          <a:xfrm rot="-5400000">
            <a:off x="-1955800" y="3390900"/>
            <a:ext cx="482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Altitude (km)</a:t>
            </a:r>
          </a:p>
        </p:txBody>
      </p:sp>
      <p:sp>
        <p:nvSpPr>
          <p:cNvPr id="31761" name="Line 26"/>
          <p:cNvSpPr>
            <a:spLocks noChangeShapeType="1"/>
          </p:cNvSpPr>
          <p:nvPr/>
        </p:nvSpPr>
        <p:spPr bwMode="auto">
          <a:xfrm>
            <a:off x="1219200" y="3873500"/>
            <a:ext cx="455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2" name="Line 27"/>
          <p:cNvSpPr>
            <a:spLocks noChangeShapeType="1"/>
          </p:cNvSpPr>
          <p:nvPr/>
        </p:nvSpPr>
        <p:spPr bwMode="auto">
          <a:xfrm>
            <a:off x="1231900" y="2082800"/>
            <a:ext cx="455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3" name="Line 28"/>
          <p:cNvSpPr>
            <a:spLocks noChangeShapeType="1"/>
          </p:cNvSpPr>
          <p:nvPr/>
        </p:nvSpPr>
        <p:spPr bwMode="auto">
          <a:xfrm rot="-5400000">
            <a:off x="1003300" y="3644900"/>
            <a:ext cx="4102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5861" name="Group 21"/>
          <p:cNvGrpSpPr>
            <a:grpSpLocks/>
          </p:cNvGrpSpPr>
          <p:nvPr/>
        </p:nvGrpSpPr>
        <p:grpSpPr bwMode="auto">
          <a:xfrm>
            <a:off x="1079500" y="1930400"/>
            <a:ext cx="3900488" cy="3836988"/>
            <a:chOff x="1056" y="1216"/>
            <a:chExt cx="2457" cy="2417"/>
          </a:xfrm>
        </p:grpSpPr>
        <p:sp>
          <p:nvSpPr>
            <p:cNvPr id="31779" name="Rectangle 42"/>
            <p:cNvSpPr>
              <a:spLocks noChangeAspect="1" noChangeArrowheads="1"/>
            </p:cNvSpPr>
            <p:nvPr/>
          </p:nvSpPr>
          <p:spPr bwMode="auto">
            <a:xfrm>
              <a:off x="3392" y="3512"/>
              <a:ext cx="121" cy="12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80" name="Line 23"/>
            <p:cNvSpPr>
              <a:spLocks noChangeShapeType="1"/>
            </p:cNvSpPr>
            <p:nvPr/>
          </p:nvSpPr>
          <p:spPr bwMode="auto">
            <a:xfrm flipH="1" flipV="1">
              <a:off x="1144" y="1312"/>
              <a:ext cx="2304" cy="22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1" name="Rectangle 40"/>
            <p:cNvSpPr>
              <a:spLocks noChangeArrowheads="1"/>
            </p:cNvSpPr>
            <p:nvPr/>
          </p:nvSpPr>
          <p:spPr bwMode="auto">
            <a:xfrm>
              <a:off x="1056" y="1216"/>
              <a:ext cx="202" cy="2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65" name="Oval 25"/>
          <p:cNvSpPr>
            <a:spLocks noChangeArrowheads="1"/>
          </p:cNvSpPr>
          <p:nvPr/>
        </p:nvSpPr>
        <p:spPr bwMode="auto">
          <a:xfrm>
            <a:off x="6515100" y="1879600"/>
            <a:ext cx="365125" cy="365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66" name="Group 26"/>
          <p:cNvGrpSpPr>
            <a:grpSpLocks/>
          </p:cNvGrpSpPr>
          <p:nvPr/>
        </p:nvGrpSpPr>
        <p:grpSpPr bwMode="auto">
          <a:xfrm>
            <a:off x="2374900" y="1130300"/>
            <a:ext cx="4940300" cy="457200"/>
            <a:chOff x="320" y="712"/>
            <a:chExt cx="3112" cy="288"/>
          </a:xfrm>
        </p:grpSpPr>
        <p:sp>
          <p:nvSpPr>
            <p:cNvPr id="31775" name="Oval 27"/>
            <p:cNvSpPr>
              <a:spLocks noChangeArrowheads="1"/>
            </p:cNvSpPr>
            <p:nvPr/>
          </p:nvSpPr>
          <p:spPr bwMode="auto">
            <a:xfrm>
              <a:off x="320" y="736"/>
              <a:ext cx="230" cy="23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6" name="Rectangle 40"/>
            <p:cNvSpPr>
              <a:spLocks noChangeArrowheads="1"/>
            </p:cNvSpPr>
            <p:nvPr/>
          </p:nvSpPr>
          <p:spPr bwMode="auto">
            <a:xfrm>
              <a:off x="1936" y="768"/>
              <a:ext cx="202" cy="202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77" name="Text Box 29"/>
            <p:cNvSpPr txBox="1">
              <a:spLocks noChangeArrowheads="1"/>
            </p:cNvSpPr>
            <p:nvPr/>
          </p:nvSpPr>
          <p:spPr bwMode="auto">
            <a:xfrm>
              <a:off x="568" y="712"/>
              <a:ext cx="12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= Rawinsonde</a:t>
              </a:r>
            </a:p>
          </p:txBody>
        </p:sp>
        <p:sp>
          <p:nvSpPr>
            <p:cNvPr id="31778" name="Text Box 30"/>
            <p:cNvSpPr txBox="1">
              <a:spLocks noChangeArrowheads="1"/>
            </p:cNvSpPr>
            <p:nvPr/>
          </p:nvSpPr>
          <p:spPr bwMode="auto">
            <a:xfrm>
              <a:off x="2168" y="712"/>
              <a:ext cx="126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= Air Parcel</a:t>
              </a:r>
            </a:p>
          </p:txBody>
        </p:sp>
      </p:grp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5435600" y="1701800"/>
            <a:ext cx="34401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Is the air parcel colder or warmer than the environment after it has been lifted?</a:t>
            </a:r>
          </a:p>
        </p:txBody>
      </p:sp>
      <p:sp>
        <p:nvSpPr>
          <p:cNvPr id="35872" name="Text Box 32"/>
          <p:cNvSpPr txBox="1">
            <a:spLocks noChangeArrowheads="1"/>
          </p:cNvSpPr>
          <p:nvPr/>
        </p:nvSpPr>
        <p:spPr bwMode="auto">
          <a:xfrm>
            <a:off x="7885113" y="2298700"/>
            <a:ext cx="1155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Colder</a:t>
            </a:r>
          </a:p>
        </p:txBody>
      </p:sp>
      <p:sp>
        <p:nvSpPr>
          <p:cNvPr id="35873" name="Text Box 33"/>
          <p:cNvSpPr txBox="1">
            <a:spLocks noChangeArrowheads="1"/>
          </p:cNvSpPr>
          <p:nvPr/>
        </p:nvSpPr>
        <p:spPr bwMode="auto">
          <a:xfrm>
            <a:off x="5422900" y="2921000"/>
            <a:ext cx="3452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Is the air parcel more or less dense than the environment?</a:t>
            </a:r>
          </a:p>
        </p:txBody>
      </p:sp>
      <p:sp>
        <p:nvSpPr>
          <p:cNvPr id="35874" name="Text Box 34"/>
          <p:cNvSpPr txBox="1">
            <a:spLocks noChangeArrowheads="1"/>
          </p:cNvSpPr>
          <p:nvPr/>
        </p:nvSpPr>
        <p:spPr bwMode="auto">
          <a:xfrm>
            <a:off x="5969000" y="3594100"/>
            <a:ext cx="191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More Dense</a:t>
            </a:r>
          </a:p>
        </p:txBody>
      </p:sp>
      <p:sp>
        <p:nvSpPr>
          <p:cNvPr id="35875" name="Text Box 35"/>
          <p:cNvSpPr txBox="1">
            <a:spLocks noChangeArrowheads="1"/>
          </p:cNvSpPr>
          <p:nvPr/>
        </p:nvSpPr>
        <p:spPr bwMode="auto">
          <a:xfrm>
            <a:off x="5435600" y="4191000"/>
            <a:ext cx="3427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Will the air parcel rise, sink, or remain stationary?</a:t>
            </a:r>
          </a:p>
        </p:txBody>
      </p:sp>
      <p:sp>
        <p:nvSpPr>
          <p:cNvPr id="35876" name="Text Box 36"/>
          <p:cNvSpPr txBox="1">
            <a:spLocks noChangeArrowheads="1"/>
          </p:cNvSpPr>
          <p:nvPr/>
        </p:nvSpPr>
        <p:spPr bwMode="auto">
          <a:xfrm>
            <a:off x="7404100" y="45085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Sink</a:t>
            </a:r>
          </a:p>
        </p:txBody>
      </p:sp>
      <p:sp>
        <p:nvSpPr>
          <p:cNvPr id="35877" name="Text Box 37"/>
          <p:cNvSpPr txBox="1">
            <a:spLocks noChangeArrowheads="1"/>
          </p:cNvSpPr>
          <p:nvPr/>
        </p:nvSpPr>
        <p:spPr bwMode="auto">
          <a:xfrm>
            <a:off x="5372100" y="5105400"/>
            <a:ext cx="3275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Is the atmosphere stable, unstable, or neutral?</a:t>
            </a:r>
          </a:p>
        </p:txBody>
      </p:sp>
      <p:sp>
        <p:nvSpPr>
          <p:cNvPr id="35878" name="Text Box 38"/>
          <p:cNvSpPr txBox="1">
            <a:spLocks noChangeArrowheads="1"/>
          </p:cNvSpPr>
          <p:nvPr/>
        </p:nvSpPr>
        <p:spPr bwMode="auto">
          <a:xfrm>
            <a:off x="7518400" y="5397500"/>
            <a:ext cx="952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CC"/>
                </a:solidFill>
              </a:rPr>
              <a:t>Stable</a:t>
            </a:r>
          </a:p>
        </p:txBody>
      </p:sp>
    </p:spTree>
    <p:extLst>
      <p:ext uri="{BB962C8B-B14F-4D97-AF65-F5344CB8AC3E}">
        <p14:creationId xmlns:p14="http://schemas.microsoft.com/office/powerpoint/2010/main" val="124389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71" grpId="0"/>
      <p:bldP spid="35872" grpId="0"/>
      <p:bldP spid="35873" grpId="0"/>
      <p:bldP spid="35874" grpId="0"/>
      <p:bldP spid="35875" grpId="0"/>
      <p:bldP spid="35876" grpId="0"/>
      <p:bldP spid="35877" grpId="0"/>
      <p:bldP spid="3587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3637" y="609600"/>
            <a:ext cx="2900363" cy="1143000"/>
          </a:xfrm>
        </p:spPr>
        <p:txBody>
          <a:bodyPr/>
          <a:lstStyle/>
          <a:p>
            <a:r>
              <a:rPr lang="en-US" sz="3600" b="1" dirty="0" smtClean="0"/>
              <a:t>Parcel vs Environment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3799" y="2287588"/>
            <a:ext cx="2204143" cy="4114800"/>
          </a:xfrm>
        </p:spPr>
        <p:txBody>
          <a:bodyPr/>
          <a:lstStyle/>
          <a:p>
            <a:r>
              <a:rPr lang="en-US" sz="2000" b="1" dirty="0" smtClean="0"/>
              <a:t>Black line = </a:t>
            </a:r>
            <a:r>
              <a:rPr lang="en-US" sz="2000" b="1" i="1" u="sng" dirty="0" smtClean="0"/>
              <a:t>Environmental</a:t>
            </a:r>
            <a:r>
              <a:rPr lang="en-US" sz="2000" b="1" dirty="0" smtClean="0"/>
              <a:t> temperature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Red line = Saturated rising </a:t>
            </a:r>
            <a:r>
              <a:rPr lang="en-US" sz="2000" b="1" i="1" u="sng" dirty="0" smtClean="0">
                <a:solidFill>
                  <a:srgbClr val="FF0000"/>
                </a:solidFill>
              </a:rPr>
              <a:t>parcel </a:t>
            </a:r>
            <a:r>
              <a:rPr lang="en-US" sz="2000" b="1" dirty="0" smtClean="0">
                <a:solidFill>
                  <a:srgbClr val="FF0000"/>
                </a:solidFill>
              </a:rPr>
              <a:t>temperature (MALR)</a:t>
            </a:r>
          </a:p>
          <a:p>
            <a:r>
              <a:rPr lang="en-US" sz="2000" b="1" dirty="0" smtClean="0">
                <a:solidFill>
                  <a:srgbClr val="0066FF"/>
                </a:solidFill>
              </a:rPr>
              <a:t>Blue line = Dry rising </a:t>
            </a:r>
            <a:r>
              <a:rPr lang="en-US" sz="2000" b="1" i="1" u="sng" dirty="0" smtClean="0">
                <a:solidFill>
                  <a:srgbClr val="0066FF"/>
                </a:solidFill>
              </a:rPr>
              <a:t>parcel</a:t>
            </a:r>
            <a:r>
              <a:rPr lang="en-US" sz="2000" b="1" dirty="0" smtClean="0">
                <a:solidFill>
                  <a:srgbClr val="0066FF"/>
                </a:solidFill>
              </a:rPr>
              <a:t> temperature (DALR)</a:t>
            </a:r>
            <a:endParaRPr lang="en-US" sz="2000" b="1" dirty="0">
              <a:solidFill>
                <a:srgbClr val="0066FF"/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46063"/>
            <a:ext cx="5700713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309560"/>
            <a:ext cx="1822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UNSTABLE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32325" y="302568"/>
            <a:ext cx="1376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STABLE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04031" y="3207692"/>
            <a:ext cx="1822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UNSTABLE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32325" y="3211015"/>
            <a:ext cx="1376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STABLE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05440" y="1212581"/>
            <a:ext cx="842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DRY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56976" y="4176445"/>
            <a:ext cx="2040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SATURATED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15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Stability: What to Know for Test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/>
      </p:sp>
    </p:spTree>
    <p:extLst>
      <p:ext uri="{BB962C8B-B14F-4D97-AF65-F5344CB8AC3E}">
        <p14:creationId xmlns:p14="http://schemas.microsoft.com/office/powerpoint/2010/main" val="384326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4000" dirty="0" smtClean="0"/>
              <a:t>Atmospheric Stability</a:t>
            </a:r>
            <a:br>
              <a:rPr lang="en-US" sz="4000" dirty="0" smtClean="0"/>
            </a:br>
            <a:r>
              <a:rPr lang="en-US" sz="2400" dirty="0" smtClean="0"/>
              <a:t>(Chapter 6: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half)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2400" dirty="0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What do the terms stable, unstable, and neutral mean?</a:t>
            </a:r>
          </a:p>
          <a:p>
            <a:pPr>
              <a:lnSpc>
                <a:spcPct val="90000"/>
              </a:lnSpc>
            </a:pPr>
            <a:r>
              <a:rPr lang="en-US" smtClean="0"/>
              <a:t>What factors control the stability of the atmosphere?</a:t>
            </a:r>
          </a:p>
          <a:p>
            <a:pPr>
              <a:lnSpc>
                <a:spcPct val="90000"/>
              </a:lnSpc>
            </a:pPr>
            <a:r>
              <a:rPr lang="en-US" smtClean="0"/>
              <a:t>How does the temperature of a dry air parcel change when it is lifted?</a:t>
            </a:r>
          </a:p>
          <a:p>
            <a:pPr>
              <a:lnSpc>
                <a:spcPct val="90000"/>
              </a:lnSpc>
            </a:pPr>
            <a:r>
              <a:rPr lang="en-US" smtClean="0"/>
              <a:t>How does the temperature of a saturated air parcel change when it is lifted?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  <a:buFontTx/>
              <a:buNone/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85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8900"/>
            <a:ext cx="7772400" cy="1143000"/>
          </a:xfrm>
        </p:spPr>
        <p:txBody>
          <a:bodyPr/>
          <a:lstStyle/>
          <a:p>
            <a:r>
              <a:rPr lang="en-US" smtClean="0"/>
              <a:t>Stability Definitions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97000"/>
            <a:ext cx="7772400" cy="4114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b="1" smtClean="0"/>
              <a:t>Stable:</a:t>
            </a:r>
            <a:r>
              <a:rPr lang="en-US" smtClean="0"/>
              <a:t> An object that is displaced will return to its original location</a:t>
            </a:r>
          </a:p>
          <a:p>
            <a:pPr>
              <a:spcBef>
                <a:spcPct val="50000"/>
              </a:spcBef>
            </a:pPr>
            <a:r>
              <a:rPr lang="en-US" b="1" smtClean="0"/>
              <a:t>Unstable:</a:t>
            </a:r>
            <a:r>
              <a:rPr lang="en-US" smtClean="0"/>
              <a:t> An object that is displaced will accelerate away from its original location</a:t>
            </a:r>
          </a:p>
          <a:p>
            <a:pPr>
              <a:spcBef>
                <a:spcPct val="50000"/>
              </a:spcBef>
            </a:pPr>
            <a:r>
              <a:rPr lang="en-US" b="1" smtClean="0"/>
              <a:t>Neutral:</a:t>
            </a:r>
            <a:r>
              <a:rPr lang="en-US" smtClean="0"/>
              <a:t> An object that is displaced will remain in its new position when the displacement force ceases</a:t>
            </a:r>
          </a:p>
        </p:txBody>
      </p:sp>
    </p:spTree>
    <p:extLst>
      <p:ext uri="{BB962C8B-B14F-4D97-AF65-F5344CB8AC3E}">
        <p14:creationId xmlns:p14="http://schemas.microsoft.com/office/powerpoint/2010/main" val="146163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Stable, Unstable, or Neutral?</a:t>
            </a:r>
          </a:p>
        </p:txBody>
      </p:sp>
      <p:sp>
        <p:nvSpPr>
          <p:cNvPr id="19458" name="Oval 5"/>
          <p:cNvSpPr>
            <a:spLocks noChangeArrowheads="1"/>
          </p:cNvSpPr>
          <p:nvPr/>
        </p:nvSpPr>
        <p:spPr bwMode="auto">
          <a:xfrm>
            <a:off x="3454400" y="2044700"/>
            <a:ext cx="4775200" cy="27686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1905000" y="1714500"/>
            <a:ext cx="718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Line 8"/>
          <p:cNvSpPr>
            <a:spLocks noChangeShapeType="1"/>
          </p:cNvSpPr>
          <p:nvPr/>
        </p:nvSpPr>
        <p:spPr bwMode="auto">
          <a:xfrm flipH="1">
            <a:off x="8229600" y="3416300"/>
            <a:ext cx="812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Line 10"/>
          <p:cNvSpPr>
            <a:spLocks noChangeShapeType="1"/>
          </p:cNvSpPr>
          <p:nvPr/>
        </p:nvSpPr>
        <p:spPr bwMode="auto">
          <a:xfrm flipH="1">
            <a:off x="177800" y="3390900"/>
            <a:ext cx="32543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83" name="Oval 11"/>
          <p:cNvSpPr>
            <a:spLocks noChangeAspect="1" noChangeArrowheads="1"/>
          </p:cNvSpPr>
          <p:nvPr/>
        </p:nvSpPr>
        <p:spPr bwMode="auto">
          <a:xfrm>
            <a:off x="5600700" y="4305300"/>
            <a:ext cx="457200" cy="469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Line 12"/>
          <p:cNvSpPr>
            <a:spLocks noChangeShapeType="1"/>
          </p:cNvSpPr>
          <p:nvPr/>
        </p:nvSpPr>
        <p:spPr bwMode="auto">
          <a:xfrm flipH="1" flipV="1">
            <a:off x="5194300" y="4495800"/>
            <a:ext cx="622300" cy="50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5485" name="Oval 13"/>
          <p:cNvSpPr>
            <a:spLocks noChangeArrowheads="1"/>
          </p:cNvSpPr>
          <p:nvPr/>
        </p:nvSpPr>
        <p:spPr bwMode="auto">
          <a:xfrm>
            <a:off x="825500" y="660400"/>
            <a:ext cx="2133600" cy="1168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22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092 C -0.01389 2.96296E-6 -0.02587 2.96296E-6 -0.03889 -0.00278 C -0.05191 -0.00556 -0.06597 -0.01135 -0.07778 -0.01574 C -0.08958 -0.02014 -0.09844 -0.02153 -0.10972 -0.02871 C -0.12101 -0.03588 -0.14583 -0.0581 -0.14583 -0.05834 C -0.14583 -0.05857 -0.12344 -0.03496 -0.10972 -0.02685 C -0.09601 -0.01875 -0.07569 -0.01459 -0.06389 -0.01019 C -0.05208 -0.00579 -0.05885 -0.00278 -0.03889 -0.00093 C -0.01892 0.00092 0.02934 0.00486 0.05556 0.00092 C 0.08177 -0.00301 0.10139 -0.01598 0.11806 -0.025 C 0.13472 -0.03403 0.1592 -0.05486 0.15556 -0.05278 C 0.15191 -0.0507 0.11198 -0.0213 0.09583 -0.01204 C 0.07969 -0.00278 0.06806 0.00023 0.05833 0.00277 C 0.04861 0.00532 0.05556 0.00393 0.0375 0.00277 C 0.01944 0.00162 -0.02778 -0.00093 -0.05 -0.00463 C -0.07222 -0.00834 -0.08247 -0.0132 -0.09583 -0.01945 C -0.1092 -0.0257 -0.13316 -0.0426 -0.13056 -0.04167 C -0.12795 -0.04074 -0.09653 -0.0206 -0.08056 -0.01389 C -0.06458 -0.00718 -0.05399 -0.00371 -0.03472 -0.00093 C -0.01545 0.00185 0.01528 0.0037 0.03472 0.00277 C 0.05417 0.00185 0.06753 -0.00116 0.08194 -0.00648 C 0.09635 -0.01181 0.1217 -0.0294 0.12083 -0.02871 C 0.11997 -0.02801 0.08906 -0.0081 0.07639 -0.00278 C 0.06372 0.00254 0.05747 0.00185 0.04444 0.00277 C 0.03142 0.0037 0.01389 0.00185 0 0.00092 Z " pathEditMode="relative" ptsTypes="aaaaaaaaaaaaaaaaaaaaaaaaa">
                                      <p:cBhvr>
                                        <p:cTn id="6" dur="50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3" grpId="0" animBg="1"/>
      <p:bldP spid="10548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Stable, Unstable, or Neutral?</a:t>
            </a:r>
          </a:p>
        </p:txBody>
      </p:sp>
      <p:sp>
        <p:nvSpPr>
          <p:cNvPr id="20482" name="Oval 3"/>
          <p:cNvSpPr>
            <a:spLocks noChangeArrowheads="1"/>
          </p:cNvSpPr>
          <p:nvPr/>
        </p:nvSpPr>
        <p:spPr bwMode="auto">
          <a:xfrm>
            <a:off x="3479800" y="2095500"/>
            <a:ext cx="4775200" cy="25273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905000" y="1714500"/>
            <a:ext cx="718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 flipH="1">
            <a:off x="8229600" y="3416300"/>
            <a:ext cx="812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6"/>
          <p:cNvSpPr>
            <a:spLocks noChangeShapeType="1"/>
          </p:cNvSpPr>
          <p:nvPr/>
        </p:nvSpPr>
        <p:spPr bwMode="auto">
          <a:xfrm flipH="1">
            <a:off x="177800" y="3390900"/>
            <a:ext cx="33178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8"/>
          <p:cNvSpPr>
            <a:spLocks noChangeShapeType="1"/>
          </p:cNvSpPr>
          <p:nvPr/>
        </p:nvSpPr>
        <p:spPr bwMode="auto">
          <a:xfrm>
            <a:off x="2844800" y="3162300"/>
            <a:ext cx="635000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6505" name="Oval 9"/>
          <p:cNvSpPr>
            <a:spLocks noChangeAspect="1" noChangeArrowheads="1"/>
          </p:cNvSpPr>
          <p:nvPr/>
        </p:nvSpPr>
        <p:spPr bwMode="auto">
          <a:xfrm>
            <a:off x="2374900" y="29337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506" name="Oval 10"/>
          <p:cNvSpPr>
            <a:spLocks noChangeArrowheads="1"/>
          </p:cNvSpPr>
          <p:nvPr/>
        </p:nvSpPr>
        <p:spPr bwMode="auto">
          <a:xfrm>
            <a:off x="2882900" y="660400"/>
            <a:ext cx="2133600" cy="1168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6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0.0044 C 0.01771 0.0044 0.03264 0.00463 0.04584 0.0044 C 0.05903 0.00417 0.07344 0.00232 0.08195 0.00255 C 0.09045 0.00278 0.09028 0.00556 0.09722 0.00625 C 0.10417 0.00695 0.1165 -1.11111E-6 0.12361 0.00625 C 0.13073 0.0125 0.13542 0.03148 0.14028 0.04329 C 0.14514 0.05509 0.1474 0.06644 0.15278 0.07662 C 0.15816 0.08681 0.1658 0.09607 0.17222 0.1044 C 0.17865 0.11273 0.18264 0.11898 0.19167 0.12662 C 0.2007 0.13426 0.21406 0.14421 0.22639 0.1507 C 0.23872 0.15718 0.25191 0.16158 0.26528 0.16551 C 0.27865 0.16945 0.29184 0.17199 0.30695 0.17477 C 0.32205 0.17755 0.3375 0.18102 0.35556 0.18218 C 0.37361 0.18333 0.39809 0.18472 0.41528 0.18218 C 0.43247 0.17963 0.44462 0.17408 0.45834 0.16736 C 0.47205 0.16065 0.48542 0.15162 0.49722 0.14144 C 0.50903 0.13125 0.51997 0.11736 0.52917 0.10625 C 0.53837 0.09514 0.55295 0.075 0.55278 0.07477 C 0.55261 0.07454 0.53872 0.09792 0.53056 0.1081 C 0.5224 0.11829 0.51441 0.12732 0.50417 0.13588 C 0.49393 0.14445 0.48004 0.15278 0.46945 0.15995 C 0.45886 0.16713 0.45191 0.17454 0.44028 0.17847 C 0.42865 0.18241 0.41389 0.1831 0.4 0.18403 C 0.38611 0.18495 0.3724 0.18565 0.35695 0.18403 C 0.3415 0.18241 0.32205 0.17778 0.30695 0.17477 C 0.29184 0.17176 0.28004 0.16921 0.26667 0.16551 C 0.2533 0.16181 0.2375 0.15787 0.22639 0.15255 C 0.21528 0.14722 0.19514 0.13195 0.2 0.13403 C 0.20486 0.13611 0.23976 0.1588 0.25556 0.16551 C 0.27136 0.17222 0.28073 0.17222 0.29445 0.17477 C 0.30816 0.17732 0.32275 0.1787 0.3375 0.18033 C 0.35226 0.18195 0.36875 0.18403 0.38334 0.18403 C 0.39792 0.18403 0.41233 0.18333 0.425 0.18033 C 0.43768 0.17732 0.44879 0.17107 0.45972 0.16551 C 0.47066 0.15995 0.49184 0.14537 0.49028 0.14699 C 0.48872 0.14861 0.4658 0.16852 0.45 0.17477 C 0.4342 0.18102 0.41198 0.18241 0.39584 0.18403 C 0.37969 0.18565 0.36667 0.18472 0.35278 0.18403 C 0.33889 0.18333 0.325 0.18195 0.3125 0.18033 C 0.3 0.1787 0.28802 0.17755 0.27778 0.17477 C 0.26754 0.17199 0.24566 0.16296 0.25139 0.16366 C 0.25712 0.16435 0.29393 0.175 0.3125 0.17847 C 0.33108 0.18195 0.35538 0.1831 0.3625 0.18403 " pathEditMode="relative" rAng="0" ptsTypes="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5" grpId="0" animBg="1"/>
      <p:bldP spid="10650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5-6 Quiz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7258050" cy="4724400"/>
          </a:xfrm>
        </p:spPr>
        <p:txBody>
          <a:bodyPr/>
          <a:lstStyle/>
          <a:p>
            <a:r>
              <a:rPr lang="en-US" dirty="0" smtClean="0"/>
              <a:t>Heat transfer</a:t>
            </a:r>
          </a:p>
          <a:p>
            <a:r>
              <a:rPr lang="en-US" dirty="0" smtClean="0"/>
              <a:t>What causes seasons/weather?</a:t>
            </a:r>
          </a:p>
          <a:p>
            <a:r>
              <a:rPr lang="en-US" b="1" dirty="0" smtClean="0"/>
              <a:t>Parcel theory/stability </a:t>
            </a:r>
            <a:endParaRPr lang="en-US" b="1" dirty="0" smtClean="0"/>
          </a:p>
          <a:p>
            <a:r>
              <a:rPr lang="en-US" dirty="0" smtClean="0"/>
              <a:t>Don’t forget!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300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Stable, Unstable, or Neutral?</a:t>
            </a:r>
          </a:p>
        </p:txBody>
      </p:sp>
      <p:sp>
        <p:nvSpPr>
          <p:cNvPr id="21506" name="Oval 3"/>
          <p:cNvSpPr>
            <a:spLocks noChangeArrowheads="1"/>
          </p:cNvSpPr>
          <p:nvPr/>
        </p:nvSpPr>
        <p:spPr bwMode="auto">
          <a:xfrm>
            <a:off x="3479800" y="2095500"/>
            <a:ext cx="4775200" cy="2527300"/>
          </a:xfrm>
          <a:prstGeom prst="ellips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905000" y="1714500"/>
            <a:ext cx="718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Line 5"/>
          <p:cNvSpPr>
            <a:spLocks noChangeShapeType="1"/>
          </p:cNvSpPr>
          <p:nvPr/>
        </p:nvSpPr>
        <p:spPr bwMode="auto">
          <a:xfrm flipH="1">
            <a:off x="8229600" y="3416300"/>
            <a:ext cx="812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Line 6"/>
          <p:cNvSpPr>
            <a:spLocks noChangeShapeType="1"/>
          </p:cNvSpPr>
          <p:nvPr/>
        </p:nvSpPr>
        <p:spPr bwMode="auto">
          <a:xfrm flipH="1">
            <a:off x="177800" y="3390900"/>
            <a:ext cx="3317875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 flipH="1">
            <a:off x="1739900" y="3162300"/>
            <a:ext cx="635000" cy="1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07528" name="Oval 8"/>
          <p:cNvSpPr>
            <a:spLocks noChangeAspect="1" noChangeArrowheads="1"/>
          </p:cNvSpPr>
          <p:nvPr/>
        </p:nvSpPr>
        <p:spPr bwMode="auto">
          <a:xfrm>
            <a:off x="2374900" y="29337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529" name="Oval 9"/>
          <p:cNvSpPr>
            <a:spLocks noChangeArrowheads="1"/>
          </p:cNvSpPr>
          <p:nvPr/>
        </p:nvSpPr>
        <p:spPr bwMode="auto">
          <a:xfrm>
            <a:off x="5791200" y="660400"/>
            <a:ext cx="2133600" cy="1168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6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11111E-6 C -0.01805 -1.11111E-6 -0.03593 0.00023 -0.05139 -1.11111E-6 C -0.06684 -0.00023 -0.07795 -0.00162 -0.09305 -0.00185 C -0.10816 -0.00208 -0.12725 -0.00185 -0.14166 -0.00185 C -0.15607 -0.00185 -0.175 0.0044 -0.17916 -0.00185 " pathEditMode="relative" ptsTypes="aaaaA">
                                      <p:cBhvr>
                                        <p:cTn id="6" dur="5000" fill="hold"/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8" grpId="0" animBg="1"/>
      <p:bldP spid="1075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Stable, Unstable, or Neutral?</a:t>
            </a: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1905000" y="1714500"/>
            <a:ext cx="718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5" name="Oval 13"/>
          <p:cNvSpPr>
            <a:spLocks noChangeArrowheads="1"/>
          </p:cNvSpPr>
          <p:nvPr/>
        </p:nvSpPr>
        <p:spPr bwMode="auto">
          <a:xfrm>
            <a:off x="825500" y="660400"/>
            <a:ext cx="2133600" cy="1168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2001487"/>
            <a:ext cx="6675120" cy="4443984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 bwMode="auto">
          <a:xfrm>
            <a:off x="4107305" y="2998033"/>
            <a:ext cx="614597" cy="16639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23124" y="161991"/>
            <a:ext cx="3497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In atmosphere…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5456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Stable, Unstable, or Neutral?</a:t>
            </a:r>
          </a:p>
        </p:txBody>
      </p:sp>
      <p:sp>
        <p:nvSpPr>
          <p:cNvPr id="19459" name="Rectangle 6"/>
          <p:cNvSpPr>
            <a:spLocks noChangeArrowheads="1"/>
          </p:cNvSpPr>
          <p:nvPr/>
        </p:nvSpPr>
        <p:spPr bwMode="auto">
          <a:xfrm>
            <a:off x="1905000" y="1714500"/>
            <a:ext cx="718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485" name="Oval 13"/>
          <p:cNvSpPr>
            <a:spLocks noChangeArrowheads="1"/>
          </p:cNvSpPr>
          <p:nvPr/>
        </p:nvSpPr>
        <p:spPr bwMode="auto">
          <a:xfrm>
            <a:off x="825500" y="660400"/>
            <a:ext cx="2133600" cy="1168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47" y="2108215"/>
            <a:ext cx="8216962" cy="3468125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 bwMode="auto">
          <a:xfrm>
            <a:off x="4164694" y="2185352"/>
            <a:ext cx="404734" cy="112426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3124" y="161991"/>
            <a:ext cx="3497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In atmosphere…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26761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Stable, Unstable, or Neutral?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905000" y="1714500"/>
            <a:ext cx="718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0" y="1714500"/>
            <a:ext cx="7775914" cy="5033441"/>
          </a:xfrm>
          <a:prstGeom prst="rect">
            <a:avLst/>
          </a:prstGeom>
        </p:spPr>
      </p:pic>
      <p:sp>
        <p:nvSpPr>
          <p:cNvPr id="106506" name="Oval 10"/>
          <p:cNvSpPr>
            <a:spLocks noChangeArrowheads="1"/>
          </p:cNvSpPr>
          <p:nvPr/>
        </p:nvSpPr>
        <p:spPr bwMode="auto">
          <a:xfrm>
            <a:off x="2882900" y="660400"/>
            <a:ext cx="2133600" cy="1168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Down Arrow 11"/>
          <p:cNvSpPr/>
          <p:nvPr/>
        </p:nvSpPr>
        <p:spPr bwMode="auto">
          <a:xfrm rot="10800000">
            <a:off x="3492708" y="4077324"/>
            <a:ext cx="614597" cy="16639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3124" y="161991"/>
            <a:ext cx="34977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In atmosphere…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11054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Factors Control the Stability of the Atmosphere?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914400"/>
          </a:xfrm>
        </p:spPr>
        <p:txBody>
          <a:bodyPr/>
          <a:lstStyle/>
          <a:p>
            <a:r>
              <a:rPr lang="en-US" dirty="0" smtClean="0"/>
              <a:t>Environmental lapse rate (ELR)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How </a:t>
            </a:r>
            <a:r>
              <a:rPr lang="en-US" b="1" dirty="0" smtClean="0"/>
              <a:t>rapidly the temperature changes with height </a:t>
            </a:r>
            <a:r>
              <a:rPr lang="en-US" dirty="0" smtClean="0"/>
              <a:t>controls the stability of the atmosphere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838200" y="3594100"/>
            <a:ext cx="744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Lapse Rate =</a:t>
            </a:r>
            <a:r>
              <a:rPr lang="en-US" dirty="0"/>
              <a:t> </a:t>
            </a:r>
          </a:p>
        </p:txBody>
      </p:sp>
      <p:sp>
        <p:nvSpPr>
          <p:cNvPr id="22532" name="Line 6"/>
          <p:cNvSpPr>
            <a:spLocks noChangeShapeType="1"/>
          </p:cNvSpPr>
          <p:nvPr/>
        </p:nvSpPr>
        <p:spPr bwMode="auto">
          <a:xfrm>
            <a:off x="3276600" y="3898900"/>
            <a:ext cx="38735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3492500" y="33909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Change in Temperature (</a:t>
            </a:r>
            <a:r>
              <a:rPr lang="en-US" dirty="0">
                <a:sym typeface="Symbol" pitchFamily="18" charset="2"/>
              </a:rPr>
              <a:t></a:t>
            </a:r>
            <a:r>
              <a:rPr lang="en-US" dirty="0"/>
              <a:t>C)</a:t>
            </a: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3771900" y="38989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Change in Height (km)</a:t>
            </a:r>
          </a:p>
        </p:txBody>
      </p:sp>
    </p:spTree>
    <p:extLst>
      <p:ext uri="{BB962C8B-B14F-4D97-AF65-F5344CB8AC3E}">
        <p14:creationId xmlns:p14="http://schemas.microsoft.com/office/powerpoint/2010/main" val="64638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3810"/>
            <a:ext cx="7772400" cy="1143000"/>
          </a:xfrm>
        </p:spPr>
        <p:txBody>
          <a:bodyPr/>
          <a:lstStyle/>
          <a:p>
            <a:r>
              <a:rPr lang="en-US" dirty="0" smtClean="0"/>
              <a:t>Atmospheric Lapse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23829"/>
            <a:ext cx="7772400" cy="4114800"/>
          </a:xfrm>
        </p:spPr>
        <p:txBody>
          <a:bodyPr/>
          <a:lstStyle/>
          <a:p>
            <a:r>
              <a:rPr lang="en-US" dirty="0" smtClean="0"/>
              <a:t>Lapse rate is the rate at which temperature decreases (lapses) with increasing altitude</a:t>
            </a:r>
          </a:p>
          <a:p>
            <a:r>
              <a:rPr lang="en-US" dirty="0" smtClean="0"/>
              <a:t>Is it usually cooler or warmer at Alta (elevation 2600 m) than at Salt Lake City (1300 m)?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42900" y="5093500"/>
            <a:ext cx="7442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Lapse Rate </a:t>
            </a:r>
            <a:r>
              <a:rPr lang="en-US" sz="3200" dirty="0">
                <a:solidFill>
                  <a:srgbClr val="002060"/>
                </a:solidFill>
              </a:rPr>
              <a:t>=</a:t>
            </a: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3276600" y="5370519"/>
            <a:ext cx="38735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814637" y="4967720"/>
            <a:ext cx="6329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20 </a:t>
            </a:r>
            <a:r>
              <a:rPr lang="en-US" dirty="0" smtClean="0">
                <a:sym typeface="Symbol" pitchFamily="18" charset="2"/>
              </a:rPr>
              <a:t></a:t>
            </a:r>
            <a:r>
              <a:rPr lang="en-US" dirty="0" smtClean="0"/>
              <a:t>C (SLC) – 10 </a:t>
            </a:r>
            <a:r>
              <a:rPr lang="en-US" dirty="0">
                <a:sym typeface="Symbol" pitchFamily="18" charset="2"/>
              </a:rPr>
              <a:t></a:t>
            </a:r>
            <a:r>
              <a:rPr lang="en-US" dirty="0"/>
              <a:t>C </a:t>
            </a:r>
            <a:r>
              <a:rPr lang="en-US" dirty="0" smtClean="0"/>
              <a:t>(Alta)            =  7.69</a:t>
            </a:r>
            <a:r>
              <a:rPr lang="en-US" dirty="0" smtClean="0">
                <a:sym typeface="Symbol" pitchFamily="18" charset="2"/>
              </a:rPr>
              <a:t></a:t>
            </a:r>
            <a:r>
              <a:rPr lang="en-US" dirty="0" smtClean="0"/>
              <a:t>C/km     </a:t>
            </a:r>
            <a:endParaRPr lang="en-US" dirty="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771900" y="5370519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1.3 km – 2.6 km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2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4775" y="2263701"/>
            <a:ext cx="4572000" cy="1143000"/>
          </a:xfrm>
        </p:spPr>
        <p:txBody>
          <a:bodyPr/>
          <a:lstStyle/>
          <a:p>
            <a:r>
              <a:rPr lang="en-US" dirty="0" smtClean="0"/>
              <a:t>Example Environmental Lapse Rates</a:t>
            </a:r>
            <a:br>
              <a:rPr lang="en-US" dirty="0" smtClean="0"/>
            </a:br>
            <a:r>
              <a:rPr lang="en-US" sz="2800" dirty="0" smtClean="0"/>
              <a:t>Temperature </a:t>
            </a:r>
            <a:r>
              <a:rPr lang="en-US" sz="2800" dirty="0"/>
              <a:t>decreases (lapses) with increasing </a:t>
            </a:r>
            <a:r>
              <a:rPr lang="en-US" sz="2800" dirty="0" smtClean="0"/>
              <a:t>altitude</a:t>
            </a:r>
            <a:br>
              <a:rPr lang="en-US" sz="2800" dirty="0" smtClean="0"/>
            </a:br>
            <a:r>
              <a:rPr lang="en-US" sz="2800" dirty="0" smtClean="0"/>
              <a:t>(be able to read lapse rate on these for test)</a:t>
            </a:r>
            <a:endParaRPr lang="en-US" sz="28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-44598"/>
            <a:ext cx="3105151" cy="6902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55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 txBox="1">
            <a:spLocks noChangeArrowheads="1"/>
          </p:cNvSpPr>
          <p:nvPr/>
        </p:nvSpPr>
        <p:spPr bwMode="auto">
          <a:xfrm>
            <a:off x="8458200" y="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1600" b="1">
                <a:solidFill>
                  <a:schemeClr val="tx2"/>
                </a:solidFill>
              </a:rPr>
              <a:t>2.6</a:t>
            </a:r>
          </a:p>
        </p:txBody>
      </p:sp>
      <p:pic>
        <p:nvPicPr>
          <p:cNvPr id="819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83" y="1236298"/>
            <a:ext cx="5972503" cy="52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76200" y="6523038"/>
            <a:ext cx="1938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1400"/>
              <a:t>Courtesy of Bob Rauber.</a:t>
            </a:r>
            <a:endParaRPr lang="en-US" altLang="en-US" sz="600"/>
          </a:p>
        </p:txBody>
      </p:sp>
      <p:sp>
        <p:nvSpPr>
          <p:cNvPr id="2" name="TextBox 1"/>
          <p:cNvSpPr txBox="1"/>
          <p:nvPr/>
        </p:nvSpPr>
        <p:spPr>
          <a:xfrm>
            <a:off x="1182414" y="228600"/>
            <a:ext cx="809869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chemeClr val="bg2"/>
                </a:solidFill>
              </a:rPr>
              <a:t>Stuve</a:t>
            </a:r>
            <a:r>
              <a:rPr lang="en-US" b="1" dirty="0" smtClean="0">
                <a:solidFill>
                  <a:schemeClr val="bg2"/>
                </a:solidFill>
              </a:rPr>
              <a:t> Diagram</a:t>
            </a:r>
            <a:r>
              <a:rPr lang="en-US" dirty="0" smtClean="0">
                <a:solidFill>
                  <a:schemeClr val="bg2"/>
                </a:solidFill>
              </a:rPr>
              <a:t>: Red line = Temperature</a:t>
            </a:r>
          </a:p>
          <a:p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                         Blue line = </a:t>
            </a:r>
            <a:r>
              <a:rPr lang="en-US" dirty="0" err="1">
                <a:solidFill>
                  <a:schemeClr val="bg2"/>
                </a:solidFill>
              </a:rPr>
              <a:t>D</a:t>
            </a:r>
            <a:r>
              <a:rPr lang="en-US" dirty="0" err="1" smtClean="0">
                <a:solidFill>
                  <a:schemeClr val="bg2"/>
                </a:solidFill>
              </a:rPr>
              <a:t>ewpoint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007116" y="1451444"/>
            <a:ext cx="19591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determine</a:t>
            </a:r>
          </a:p>
          <a:p>
            <a:r>
              <a:rPr lang="en-US" dirty="0"/>
              <a:t>e</a:t>
            </a:r>
            <a:r>
              <a:rPr lang="en-US" dirty="0" smtClean="0"/>
              <a:t>nvironmental</a:t>
            </a:r>
          </a:p>
          <a:p>
            <a:r>
              <a:rPr lang="en-US" dirty="0" smtClean="0"/>
              <a:t>lapse rate with</a:t>
            </a:r>
          </a:p>
          <a:p>
            <a:r>
              <a:rPr lang="en-US" dirty="0" err="1"/>
              <a:t>r</a:t>
            </a:r>
            <a:r>
              <a:rPr lang="en-US" dirty="0" err="1" smtClean="0"/>
              <a:t>awinsonde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25" y="3289842"/>
            <a:ext cx="2314575" cy="338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1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Stable, Unstable, or Neutral?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1905000" y="1714500"/>
            <a:ext cx="7188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30" y="1714500"/>
            <a:ext cx="7775914" cy="5033441"/>
          </a:xfrm>
          <a:prstGeom prst="rect">
            <a:avLst/>
          </a:prstGeom>
        </p:spPr>
      </p:pic>
      <p:sp>
        <p:nvSpPr>
          <p:cNvPr id="106506" name="Oval 10"/>
          <p:cNvSpPr>
            <a:spLocks noChangeArrowheads="1"/>
          </p:cNvSpPr>
          <p:nvPr/>
        </p:nvSpPr>
        <p:spPr bwMode="auto">
          <a:xfrm>
            <a:off x="2882900" y="660400"/>
            <a:ext cx="2133600" cy="11684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882900" y="4691921"/>
            <a:ext cx="1014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Parcel</a:t>
            </a:r>
            <a:endParaRPr lang="en-US" b="1" dirty="0"/>
          </a:p>
        </p:txBody>
      </p:sp>
      <p:sp>
        <p:nvSpPr>
          <p:cNvPr id="4" name="Oval 3"/>
          <p:cNvSpPr/>
          <p:nvPr/>
        </p:nvSpPr>
        <p:spPr bwMode="auto">
          <a:xfrm>
            <a:off x="2752944" y="4465553"/>
            <a:ext cx="1274164" cy="914400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03156" y="2110084"/>
            <a:ext cx="1923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Environment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2449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515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4361"/>
            <a:ext cx="8229600" cy="338959"/>
          </a:xfrm>
        </p:spPr>
        <p:txBody>
          <a:bodyPr/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Module 1 Test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92773"/>
            <a:ext cx="8418787" cy="4724400"/>
          </a:xfrm>
        </p:spPr>
        <p:txBody>
          <a:bodyPr/>
          <a:lstStyle/>
          <a:p>
            <a:r>
              <a:rPr lang="en-US" dirty="0" smtClean="0"/>
              <a:t>Focus on making sure you understand PPT slides on canvas through 10 Sept.</a:t>
            </a:r>
          </a:p>
          <a:p>
            <a:r>
              <a:rPr lang="en-US" dirty="0" smtClean="0"/>
              <a:t>Use study guide on canvas in concert with PPT presentations</a:t>
            </a:r>
          </a:p>
          <a:p>
            <a:r>
              <a:rPr lang="en-US" dirty="0" smtClean="0"/>
              <a:t>Make sure you understand all of the quiz and practice test problems</a:t>
            </a:r>
          </a:p>
          <a:p>
            <a:r>
              <a:rPr lang="en-US" dirty="0" smtClean="0"/>
              <a:t>Test will have several questions from quizzes and practice test repeated verbatim</a:t>
            </a:r>
          </a:p>
          <a:p>
            <a:r>
              <a:rPr lang="en-US" dirty="0" smtClean="0"/>
              <a:t>Several questions from test will be variations on quiz and practice test problems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988" y="223838"/>
            <a:ext cx="7772400" cy="1143000"/>
          </a:xfrm>
        </p:spPr>
        <p:txBody>
          <a:bodyPr/>
          <a:lstStyle/>
          <a:p>
            <a:r>
              <a:rPr lang="en-US" dirty="0" smtClean="0"/>
              <a:t>Buoyancy: Cool Air Sinks &amp;Warm Air Rises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6838"/>
            <a:ext cx="9096376" cy="4548188"/>
          </a:xfrm>
        </p:spPr>
      </p:pic>
    </p:spTree>
    <p:extLst>
      <p:ext uri="{BB962C8B-B14F-4D97-AF65-F5344CB8AC3E}">
        <p14:creationId xmlns:p14="http://schemas.microsoft.com/office/powerpoint/2010/main" val="238283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9574"/>
            <a:ext cx="7772400" cy="1143000"/>
          </a:xfrm>
        </p:spPr>
        <p:txBody>
          <a:bodyPr/>
          <a:lstStyle/>
          <a:p>
            <a:r>
              <a:rPr lang="en-US" dirty="0" smtClean="0"/>
              <a:t>Why does warm air rise and cold air sink?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1714500"/>
            <a:ext cx="5110162" cy="4818549"/>
          </a:xfrm>
        </p:spPr>
      </p:pic>
      <p:sp>
        <p:nvSpPr>
          <p:cNvPr id="5" name="TextBox 4"/>
          <p:cNvSpPr txBox="1"/>
          <p:nvPr/>
        </p:nvSpPr>
        <p:spPr>
          <a:xfrm>
            <a:off x="6172200" y="2061671"/>
            <a:ext cx="20898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Warm air is</a:t>
            </a:r>
          </a:p>
          <a:p>
            <a:r>
              <a:rPr lang="en-US" sz="3200" dirty="0" smtClean="0"/>
              <a:t> </a:t>
            </a:r>
            <a:r>
              <a:rPr lang="en-US" sz="3200" i="1" dirty="0" smtClean="0"/>
              <a:t>less dense</a:t>
            </a:r>
          </a:p>
          <a:p>
            <a:endParaRPr lang="en-US" sz="3200" i="1" dirty="0"/>
          </a:p>
          <a:p>
            <a:endParaRPr lang="en-US" sz="3200" i="1" dirty="0" smtClean="0"/>
          </a:p>
        </p:txBody>
      </p:sp>
    </p:spTree>
    <p:extLst>
      <p:ext uri="{BB962C8B-B14F-4D97-AF65-F5344CB8AC3E}">
        <p14:creationId xmlns:p14="http://schemas.microsoft.com/office/powerpoint/2010/main" val="363036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Density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Hot </a:t>
            </a:r>
            <a:r>
              <a:rPr lang="en-US" b="1" dirty="0"/>
              <a:t>air rises</a:t>
            </a:r>
            <a:r>
              <a:rPr lang="en-US" dirty="0"/>
              <a:t> because when you heat </a:t>
            </a:r>
            <a:r>
              <a:rPr lang="en-US" b="1" dirty="0"/>
              <a:t>air</a:t>
            </a:r>
            <a:r>
              <a:rPr lang="en-US" dirty="0"/>
              <a:t> (or any other gas for that matter), it expands. When the </a:t>
            </a:r>
            <a:r>
              <a:rPr lang="en-US" b="1" dirty="0"/>
              <a:t>air</a:t>
            </a:r>
            <a:r>
              <a:rPr lang="en-US" dirty="0"/>
              <a:t> expands, it becomes less dense than the </a:t>
            </a:r>
            <a:r>
              <a:rPr lang="en-US" b="1" dirty="0"/>
              <a:t>air</a:t>
            </a:r>
            <a:r>
              <a:rPr lang="en-US" dirty="0"/>
              <a:t> around it. The less dense hot </a:t>
            </a:r>
            <a:r>
              <a:rPr lang="en-US" b="1" dirty="0"/>
              <a:t>air</a:t>
            </a:r>
            <a:r>
              <a:rPr lang="en-US" dirty="0"/>
              <a:t> then floats in the more dense cold </a:t>
            </a:r>
            <a:r>
              <a:rPr lang="en-US" b="1" dirty="0"/>
              <a:t>air</a:t>
            </a:r>
            <a:r>
              <a:rPr lang="en-US" dirty="0"/>
              <a:t> much like wood floats on water because wood is less dense than water.</a:t>
            </a:r>
          </a:p>
        </p:txBody>
      </p:sp>
    </p:spTree>
    <p:extLst>
      <p:ext uri="{BB962C8B-B14F-4D97-AF65-F5344CB8AC3E}">
        <p14:creationId xmlns:p14="http://schemas.microsoft.com/office/powerpoint/2010/main" val="313251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09574"/>
            <a:ext cx="7772400" cy="1143000"/>
          </a:xfrm>
        </p:spPr>
        <p:txBody>
          <a:bodyPr/>
          <a:lstStyle/>
          <a:p>
            <a:r>
              <a:rPr lang="en-US" dirty="0" smtClean="0"/>
              <a:t>Why does a helium weather balloon rise?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0" y="2061671"/>
            <a:ext cx="285123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Helium is</a:t>
            </a:r>
          </a:p>
          <a:p>
            <a:r>
              <a:rPr lang="en-US" sz="3200" dirty="0" smtClean="0"/>
              <a:t> </a:t>
            </a:r>
            <a:r>
              <a:rPr lang="en-US" sz="3200" i="1" dirty="0" smtClean="0"/>
              <a:t>less dense</a:t>
            </a:r>
          </a:p>
          <a:p>
            <a:r>
              <a:rPr lang="en-US" sz="3200" i="1" dirty="0" smtClean="0"/>
              <a:t>Than </a:t>
            </a:r>
          </a:p>
          <a:p>
            <a:r>
              <a:rPr lang="en-US" sz="3200" i="1" dirty="0" smtClean="0"/>
              <a:t>Our atmosphere</a:t>
            </a:r>
          </a:p>
          <a:p>
            <a:endParaRPr lang="en-US" sz="3200" i="1" dirty="0"/>
          </a:p>
          <a:p>
            <a:endParaRPr lang="en-US" sz="3200" i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49" y="2290270"/>
            <a:ext cx="3998749" cy="3896217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 bwMode="auto">
          <a:xfrm rot="10800000">
            <a:off x="2971332" y="3990662"/>
            <a:ext cx="484632" cy="97840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7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1143000"/>
          </a:xfrm>
        </p:spPr>
        <p:txBody>
          <a:bodyPr/>
          <a:lstStyle/>
          <a:p>
            <a:r>
              <a:rPr lang="en-US" dirty="0" smtClean="0"/>
              <a:t>Parcel Theory &amp;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95412"/>
            <a:ext cx="7458075" cy="4114800"/>
          </a:xfrm>
        </p:spPr>
        <p:txBody>
          <a:bodyPr/>
          <a:lstStyle/>
          <a:p>
            <a:r>
              <a:rPr lang="en-US" dirty="0" smtClean="0"/>
              <a:t>Apply the same concept of stability to air parcels of different temperature in the atmosphere</a:t>
            </a:r>
          </a:p>
          <a:p>
            <a:endParaRPr lang="en-US" dirty="0"/>
          </a:p>
          <a:p>
            <a:r>
              <a:rPr lang="en-US" dirty="0" smtClean="0"/>
              <a:t>Assume an </a:t>
            </a:r>
            <a:r>
              <a:rPr lang="en-US" b="1" dirty="0" smtClean="0"/>
              <a:t>adiabatic process </a:t>
            </a:r>
            <a:r>
              <a:rPr lang="en-US" dirty="0" smtClean="0"/>
              <a:t>(parcel does not mix with or exchange heat with its environment (imagine air in a </a:t>
            </a:r>
            <a:r>
              <a:rPr lang="en-US" b="1" dirty="0" smtClean="0"/>
              <a:t>flexible balloon</a:t>
            </a:r>
            <a:r>
              <a:rPr lang="en-US" dirty="0" smtClean="0"/>
              <a:t> that expands as it rises or contracts as it sinks)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FE615722-8156-4909-BF8F-6D8A14E0EB13}" type="slidenum">
              <a:rPr lang="en-US" altLang="en-US" sz="1200" i="0" smtClean="0"/>
              <a:pPr>
                <a:defRPr/>
              </a:pPr>
              <a:t>45</a:t>
            </a:fld>
            <a:endParaRPr lang="en-US" altLang="en-US" sz="1200" i="0" smtClean="0"/>
          </a:p>
        </p:txBody>
      </p:sp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384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Parcel vs. Environment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95436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 parcel is a theoretical concept</a:t>
            </a:r>
          </a:p>
          <a:p>
            <a:pPr lvl="1" eaLnBrk="1" hangingPunct="1"/>
            <a:r>
              <a:rPr lang="en-US" altLang="en-US" sz="2400" dirty="0" smtClean="0"/>
              <a:t>We make assumptions about how the parcel will behave</a:t>
            </a:r>
          </a:p>
          <a:p>
            <a:pPr lvl="1" eaLnBrk="1" hangingPunct="1"/>
            <a:r>
              <a:rPr lang="en-US" altLang="en-US" sz="2400" dirty="0" smtClean="0"/>
              <a:t>We may assume the parcel:</a:t>
            </a:r>
          </a:p>
          <a:p>
            <a:pPr lvl="2" eaLnBrk="1" hangingPunct="1">
              <a:buFontTx/>
              <a:buChar char="•"/>
            </a:pPr>
            <a:r>
              <a:rPr lang="en-US" altLang="en-US" sz="2000" dirty="0" smtClean="0"/>
              <a:t>Begins and remains unsaturated or </a:t>
            </a:r>
          </a:p>
          <a:p>
            <a:pPr lvl="2" eaLnBrk="1" hangingPunct="1">
              <a:buFontTx/>
              <a:buChar char="•"/>
            </a:pPr>
            <a:r>
              <a:rPr lang="en-US" altLang="en-US" sz="2000" dirty="0" smtClean="0"/>
              <a:t>Begins and remains saturated or</a:t>
            </a:r>
          </a:p>
          <a:p>
            <a:pPr lvl="2" eaLnBrk="1" hangingPunct="1">
              <a:buFontTx/>
              <a:buChar char="•"/>
            </a:pPr>
            <a:r>
              <a:rPr lang="en-US" altLang="en-US" sz="2000" dirty="0" smtClean="0"/>
              <a:t>Starts unsaturated and becomes saturated or vice versa</a:t>
            </a:r>
          </a:p>
          <a:p>
            <a:pPr lvl="1" eaLnBrk="1" hangingPunct="1"/>
            <a:r>
              <a:rPr lang="en-US" altLang="en-US" sz="2400" dirty="0" smtClean="0"/>
              <a:t>We usually assume the parcel does not exchange energy with the environment (</a:t>
            </a:r>
            <a:r>
              <a:rPr lang="en-US" altLang="en-US" sz="2400" i="1" dirty="0" smtClean="0"/>
              <a:t>adiabatic</a:t>
            </a:r>
            <a:r>
              <a:rPr lang="en-US" altLang="en-US" sz="2400" dirty="0" smtClean="0"/>
              <a:t>)</a:t>
            </a:r>
          </a:p>
          <a:p>
            <a:pPr eaLnBrk="1" hangingPunct="1"/>
            <a:r>
              <a:rPr lang="en-US" altLang="en-US" sz="2800" dirty="0" smtClean="0"/>
              <a:t>The surrounding environment is what is observed</a:t>
            </a:r>
          </a:p>
          <a:p>
            <a:pPr lvl="1" eaLnBrk="1" hangingPunct="1"/>
            <a:r>
              <a:rPr lang="en-US" altLang="en-US" sz="2400" dirty="0" smtClean="0"/>
              <a:t>The environment changes in time and space</a:t>
            </a:r>
          </a:p>
        </p:txBody>
      </p:sp>
    </p:spTree>
    <p:extLst>
      <p:ext uri="{BB962C8B-B14F-4D97-AF65-F5344CB8AC3E}">
        <p14:creationId xmlns:p14="http://schemas.microsoft.com/office/powerpoint/2010/main" val="15224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fld id="{FE615722-8156-4909-BF8F-6D8A14E0EB13}" type="slidenum">
              <a:rPr lang="en-US" altLang="en-US" sz="1200" i="0" smtClean="0"/>
              <a:pPr>
                <a:defRPr/>
              </a:pPr>
              <a:t>46</a:t>
            </a:fld>
            <a:endParaRPr lang="en-US" altLang="en-US" sz="1200" i="0" dirty="0" smtClean="0"/>
          </a:p>
        </p:txBody>
      </p:sp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23845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Parcel vs. Environment</a:t>
            </a:r>
          </a:p>
        </p:txBody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95436"/>
            <a:ext cx="7772400" cy="41148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A parcel that is WARMER than its environment will RISE (unstable)</a:t>
            </a:r>
          </a:p>
          <a:p>
            <a:pPr marL="0" indent="0" eaLnBrk="1" hangingPunct="1">
              <a:buNone/>
            </a:pPr>
            <a:r>
              <a:rPr lang="en-US" altLang="en-US" sz="2000" dirty="0"/>
              <a:t> </a:t>
            </a:r>
            <a:r>
              <a:rPr lang="en-US" altLang="en-US" sz="2000" dirty="0" smtClean="0"/>
              <a:t>  --Think hot air balloon, warm thunderstorm updraft</a:t>
            </a:r>
          </a:p>
          <a:p>
            <a:pPr eaLnBrk="1" hangingPunct="1"/>
            <a:r>
              <a:rPr lang="en-US" altLang="en-US" sz="2800" dirty="0" smtClean="0"/>
              <a:t>A parcel that is COOLER than its environment will SINK (stable)</a:t>
            </a:r>
          </a:p>
          <a:p>
            <a:pPr marL="0" indent="0" eaLnBrk="1" hangingPunct="1"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</a:t>
            </a:r>
            <a:r>
              <a:rPr lang="en-US" altLang="en-US" sz="2000" dirty="0" smtClean="0"/>
              <a:t>--Think cold outflow </a:t>
            </a:r>
          </a:p>
          <a:p>
            <a:pPr eaLnBrk="1" hangingPunct="1"/>
            <a:r>
              <a:rPr lang="en-US" altLang="en-US" sz="2800" dirty="0" smtClean="0"/>
              <a:t>A parcel that is SAME TEMPERTURE as its environment will not move (neutral)</a:t>
            </a: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9084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38" y="0"/>
            <a:ext cx="6226384" cy="414337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445" y="2762250"/>
            <a:ext cx="4743855" cy="3981450"/>
          </a:xfrm>
        </p:spPr>
      </p:pic>
    </p:spTree>
    <p:extLst>
      <p:ext uri="{BB962C8B-B14F-4D97-AF65-F5344CB8AC3E}">
        <p14:creationId xmlns:p14="http://schemas.microsoft.com/office/powerpoint/2010/main" val="414931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344" y="4805247"/>
            <a:ext cx="7772400" cy="1062038"/>
          </a:xfrm>
        </p:spPr>
        <p:txBody>
          <a:bodyPr/>
          <a:lstStyle/>
          <a:p>
            <a:r>
              <a:rPr lang="en-US" sz="2400" dirty="0" smtClean="0"/>
              <a:t>As air parcel rises, encounters lower pressure causing parcel to expand and temperature to decrease</a:t>
            </a:r>
          </a:p>
          <a:p>
            <a:r>
              <a:rPr lang="en-US" sz="2400" b="1" dirty="0" smtClean="0"/>
              <a:t>Parcel rises, expands, and cools</a:t>
            </a:r>
          </a:p>
          <a:p>
            <a:r>
              <a:rPr lang="en-US" sz="2400" dirty="0" smtClean="0"/>
              <a:t>Number of molecules in parcel stays same but mean vibrational speed of molecules decreases (temperature)</a:t>
            </a:r>
            <a:endParaRPr lang="en-US" sz="24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07" y="0"/>
            <a:ext cx="6800386" cy="48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04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962" y="223837"/>
            <a:ext cx="7772400" cy="1143000"/>
          </a:xfrm>
        </p:spPr>
        <p:txBody>
          <a:bodyPr/>
          <a:lstStyle/>
          <a:p>
            <a:r>
              <a:rPr lang="en-US" dirty="0" smtClean="0"/>
              <a:t>Rising Air Parcels Cool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46" y="1366837"/>
            <a:ext cx="6892785" cy="5162550"/>
          </a:xfrm>
        </p:spPr>
      </p:pic>
    </p:spTree>
    <p:extLst>
      <p:ext uri="{BB962C8B-B14F-4D97-AF65-F5344CB8AC3E}">
        <p14:creationId xmlns:p14="http://schemas.microsoft.com/office/powerpoint/2010/main" val="287953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Test 1 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8229600" cy="4724400"/>
          </a:xfrm>
        </p:spPr>
        <p:txBody>
          <a:bodyPr/>
          <a:lstStyle/>
          <a:p>
            <a:r>
              <a:rPr lang="en-US" dirty="0" smtClean="0"/>
              <a:t>Entire class period, </a:t>
            </a:r>
            <a:r>
              <a:rPr lang="en-US" b="1" dirty="0" smtClean="0"/>
              <a:t>Monday September 17</a:t>
            </a:r>
            <a:r>
              <a:rPr lang="en-US" b="1" baseline="30000" dirty="0" smtClean="0"/>
              <a:t>th</a:t>
            </a:r>
            <a:endParaRPr lang="en-US" b="1" dirty="0" smtClean="0"/>
          </a:p>
          <a:p>
            <a:r>
              <a:rPr lang="en-US" b="1" dirty="0" smtClean="0"/>
              <a:t>No notes or textbook allowed. No calculator needed. </a:t>
            </a:r>
          </a:p>
          <a:p>
            <a:r>
              <a:rPr lang="en-US" b="1" dirty="0" err="1" smtClean="0"/>
              <a:t>Scantron</a:t>
            </a:r>
            <a:r>
              <a:rPr lang="en-US" b="1" dirty="0" smtClean="0"/>
              <a:t> true, false, or multiple choice (see practice test.</a:t>
            </a:r>
          </a:p>
          <a:p>
            <a:r>
              <a:rPr lang="en-US" b="1" dirty="0" smtClean="0"/>
              <a:t>50 questions (2 points each).</a:t>
            </a:r>
          </a:p>
          <a:p>
            <a:r>
              <a:rPr lang="en-US" b="1" dirty="0" smtClean="0"/>
              <a:t>Look at study guide for few quantitative numbers, </a:t>
            </a:r>
            <a:r>
              <a:rPr lang="en-US" b="1" dirty="0" err="1" smtClean="0"/>
              <a:t>etc</a:t>
            </a:r>
            <a:r>
              <a:rPr lang="en-US" b="1" dirty="0" smtClean="0"/>
              <a:t> you need to memorize.</a:t>
            </a:r>
          </a:p>
        </p:txBody>
      </p:sp>
    </p:spTree>
    <p:extLst>
      <p:ext uri="{BB962C8B-B14F-4D97-AF65-F5344CB8AC3E}">
        <p14:creationId xmlns:p14="http://schemas.microsoft.com/office/powerpoint/2010/main" val="28927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209550"/>
            <a:ext cx="7772400" cy="1143000"/>
          </a:xfrm>
        </p:spPr>
        <p:txBody>
          <a:bodyPr/>
          <a:lstStyle/>
          <a:p>
            <a:r>
              <a:rPr lang="en-US" dirty="0" smtClean="0"/>
              <a:t>Sinking Air Parcels Warm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336" y="1352550"/>
            <a:ext cx="6552037" cy="5076825"/>
          </a:xfrm>
        </p:spPr>
      </p:pic>
    </p:spTree>
    <p:extLst>
      <p:ext uri="{BB962C8B-B14F-4D97-AF65-F5344CB8AC3E}">
        <p14:creationId xmlns:p14="http://schemas.microsoft.com/office/powerpoint/2010/main" val="53835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Content Placeholder 3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72" y="280986"/>
            <a:ext cx="5944306" cy="6419851"/>
          </a:xfrm>
        </p:spPr>
      </p:pic>
      <p:sp>
        <p:nvSpPr>
          <p:cNvPr id="37" name="Rectangle 36"/>
          <p:cNvSpPr/>
          <p:nvPr/>
        </p:nvSpPr>
        <p:spPr bwMode="auto">
          <a:xfrm>
            <a:off x="1085850" y="0"/>
            <a:ext cx="6443663" cy="3571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91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Buoyant ‘Parcels’ are What Drive Thunderstorm Instability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https://www.youtube.com/watch?v=-xZMcCkzGCk</a:t>
            </a:r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www.youtube.com/watch?v=LYubHpEMTPM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6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371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3836" y="369793"/>
            <a:ext cx="7772400" cy="1143000"/>
          </a:xfrm>
        </p:spPr>
        <p:txBody>
          <a:bodyPr/>
          <a:lstStyle/>
          <a:p>
            <a:r>
              <a:rPr lang="en-US" dirty="0" smtClean="0"/>
              <a:t>Air Parcel and Surrounding Environment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67908" y="3025586"/>
            <a:ext cx="36677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Environment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Temperature = 50 F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4086224" y="5357813"/>
            <a:ext cx="1014411" cy="89505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75708" y="4616098"/>
            <a:ext cx="5468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3399"/>
                </a:solidFill>
              </a:rPr>
              <a:t>Air Parcel temperature = 30 F</a:t>
            </a:r>
            <a:endParaRPr lang="en-US" sz="32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2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371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098" y="541734"/>
            <a:ext cx="7772400" cy="1143000"/>
          </a:xfrm>
        </p:spPr>
        <p:txBody>
          <a:bodyPr/>
          <a:lstStyle/>
          <a:p>
            <a:r>
              <a:rPr lang="en-US" dirty="0" smtClean="0"/>
              <a:t>Stable Situation</a:t>
            </a:r>
            <a:br>
              <a:rPr lang="en-US" dirty="0" smtClean="0"/>
            </a:br>
            <a:r>
              <a:rPr lang="en-US" dirty="0" smtClean="0"/>
              <a:t>Parcel “sinks” back down if lifted up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3886199" y="4512468"/>
            <a:ext cx="1014411" cy="89505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0635" y="4741050"/>
            <a:ext cx="3946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99"/>
                </a:solidFill>
              </a:rPr>
              <a:t>Parcel temperature cooler than</a:t>
            </a:r>
          </a:p>
          <a:p>
            <a:r>
              <a:rPr lang="en-US" dirty="0" smtClean="0">
                <a:solidFill>
                  <a:srgbClr val="003399"/>
                </a:solidFill>
              </a:rPr>
              <a:t>environment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300535" y="4726961"/>
            <a:ext cx="185738" cy="48984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3477" y="1911155"/>
            <a:ext cx="36677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Environment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Temperature = 50 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1277" y="3501667"/>
            <a:ext cx="5468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3399"/>
                </a:solidFill>
              </a:rPr>
              <a:t>Air Parcel temperature = 30 F</a:t>
            </a:r>
            <a:endParaRPr lang="en-US" sz="32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80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371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5" y="697824"/>
            <a:ext cx="7772400" cy="1143000"/>
          </a:xfrm>
        </p:spPr>
        <p:txBody>
          <a:bodyPr/>
          <a:lstStyle/>
          <a:p>
            <a:r>
              <a:rPr lang="en-US" dirty="0" smtClean="0"/>
              <a:t>Stable Situation</a:t>
            </a:r>
            <a:br>
              <a:rPr lang="en-US" dirty="0" smtClean="0"/>
            </a:br>
            <a:r>
              <a:rPr lang="en-US" dirty="0" smtClean="0"/>
              <a:t>Parcel “sinks” back down if lifted up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3886199" y="5341148"/>
            <a:ext cx="1014411" cy="895054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39921" y="5324664"/>
            <a:ext cx="3946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3399"/>
                </a:solidFill>
              </a:rPr>
              <a:t>Parcel temperature cooler than</a:t>
            </a:r>
          </a:p>
          <a:p>
            <a:r>
              <a:rPr lang="en-US" dirty="0" smtClean="0">
                <a:solidFill>
                  <a:srgbClr val="003399"/>
                </a:solidFill>
              </a:rPr>
              <a:t>environment</a:t>
            </a: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300535" y="5555641"/>
            <a:ext cx="185738" cy="48984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7779" y="2282631"/>
            <a:ext cx="36677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Environment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Temperature = 50 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75579" y="3873143"/>
            <a:ext cx="5468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3399"/>
                </a:solidFill>
              </a:rPr>
              <a:t>Air Parcel temperature = 30 F</a:t>
            </a:r>
            <a:endParaRPr lang="en-US" sz="3200" b="1" dirty="0">
              <a:solidFill>
                <a:srgbClr val="003399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67908" y="3025586"/>
            <a:ext cx="366773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Environment </a:t>
            </a:r>
          </a:p>
          <a:p>
            <a:r>
              <a:rPr lang="en-US" sz="3200" b="1" dirty="0" smtClean="0">
                <a:solidFill>
                  <a:srgbClr val="FF0000"/>
                </a:solidFill>
              </a:rPr>
              <a:t>Temperature = 50 F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75708" y="4616098"/>
            <a:ext cx="5468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3399"/>
                </a:solidFill>
              </a:rPr>
              <a:t>Air Parcel temperature = 30 F</a:t>
            </a:r>
            <a:endParaRPr lang="en-US" sz="32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14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371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5" y="697824"/>
            <a:ext cx="7772400" cy="1143000"/>
          </a:xfrm>
        </p:spPr>
        <p:txBody>
          <a:bodyPr/>
          <a:lstStyle/>
          <a:p>
            <a:r>
              <a:rPr lang="en-US" dirty="0" smtClean="0"/>
              <a:t>Unstable Situation</a:t>
            </a:r>
            <a:br>
              <a:rPr lang="en-US" dirty="0" smtClean="0"/>
            </a:br>
            <a:r>
              <a:rPr lang="en-US" dirty="0" smtClean="0"/>
              <a:t>Parcel keeps “rising” after being lifted up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3886199" y="4161278"/>
            <a:ext cx="1014411" cy="895054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00608" y="4256514"/>
            <a:ext cx="41184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Parcel temperature warmer than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environment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 bwMode="auto">
          <a:xfrm rot="10800000">
            <a:off x="4300535" y="4375771"/>
            <a:ext cx="185738" cy="489845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9841" y="5249943"/>
            <a:ext cx="4780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Parcel temperature = 50 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2433" y="2527503"/>
            <a:ext cx="35675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3399"/>
                </a:solidFill>
              </a:rPr>
              <a:t>Environmental </a:t>
            </a:r>
          </a:p>
          <a:p>
            <a:r>
              <a:rPr lang="en-US" sz="3200" b="1" dirty="0" smtClean="0">
                <a:solidFill>
                  <a:srgbClr val="003399"/>
                </a:solidFill>
              </a:rPr>
              <a:t>temperature = 30 F</a:t>
            </a:r>
            <a:endParaRPr lang="en-US" sz="32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1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3718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4435" y="697824"/>
            <a:ext cx="7772400" cy="721450"/>
          </a:xfrm>
        </p:spPr>
        <p:txBody>
          <a:bodyPr/>
          <a:lstStyle/>
          <a:p>
            <a:r>
              <a:rPr lang="en-US" dirty="0" smtClean="0"/>
              <a:t>Unstable Situation</a:t>
            </a:r>
            <a:br>
              <a:rPr lang="en-US" dirty="0" smtClean="0"/>
            </a:br>
            <a:r>
              <a:rPr lang="en-US" dirty="0" smtClean="0"/>
              <a:t>Parcel keeps “rising” after being lifted up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 bwMode="auto">
          <a:xfrm>
            <a:off x="3886199" y="2273485"/>
            <a:ext cx="1290485" cy="1213765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0869" y="2274730"/>
            <a:ext cx="35894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Parcel temperature warmer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Than environment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Down Arrow 9"/>
          <p:cNvSpPr/>
          <p:nvPr/>
        </p:nvSpPr>
        <p:spPr bwMode="auto">
          <a:xfrm rot="10800000">
            <a:off x="4475665" y="2627662"/>
            <a:ext cx="185738" cy="489845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Cloud 2"/>
          <p:cNvSpPr/>
          <p:nvPr/>
        </p:nvSpPr>
        <p:spPr bwMode="auto">
          <a:xfrm>
            <a:off x="3347884" y="1061884"/>
            <a:ext cx="2684206" cy="1426095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9841" y="5249943"/>
            <a:ext cx="4780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Parcel temperature = 50 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2433" y="2527503"/>
            <a:ext cx="35675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3399"/>
                </a:solidFill>
              </a:rPr>
              <a:t>Environmental </a:t>
            </a:r>
          </a:p>
          <a:p>
            <a:r>
              <a:rPr lang="en-US" sz="3200" b="1" dirty="0" smtClean="0">
                <a:solidFill>
                  <a:srgbClr val="003399"/>
                </a:solidFill>
              </a:rPr>
              <a:t>temperature = 30 F</a:t>
            </a:r>
            <a:endParaRPr lang="en-US" sz="32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2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unstable_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" y="366712"/>
            <a:ext cx="7943850" cy="5957888"/>
          </a:xfrm>
        </p:spPr>
      </p:pic>
    </p:spTree>
    <p:extLst>
      <p:ext uri="{BB962C8B-B14F-4D97-AF65-F5344CB8AC3E}">
        <p14:creationId xmlns:p14="http://schemas.microsoft.com/office/powerpoint/2010/main" val="73517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stable_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7231" y="481011"/>
            <a:ext cx="7729537" cy="5797153"/>
          </a:xfrm>
        </p:spPr>
      </p:pic>
    </p:spTree>
    <p:extLst>
      <p:ext uri="{BB962C8B-B14F-4D97-AF65-F5344CB8AC3E}">
        <p14:creationId xmlns:p14="http://schemas.microsoft.com/office/powerpoint/2010/main" val="143386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1 Review and Test Prep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7900988" cy="4724400"/>
          </a:xfrm>
        </p:spPr>
        <p:txBody>
          <a:bodyPr/>
          <a:lstStyle/>
          <a:p>
            <a:r>
              <a:rPr lang="en-US" dirty="0" smtClean="0"/>
              <a:t>All material thus far in class</a:t>
            </a:r>
          </a:p>
          <a:p>
            <a:r>
              <a:rPr lang="en-US" dirty="0" smtClean="0"/>
              <a:t>Only time you will be directly tested on these concepts (other modules are NOT comprehensive)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170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000" smtClean="0"/>
              <a:t>Dry Adiabatic Lapse Rate (DALR)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58900"/>
            <a:ext cx="7772400" cy="2222500"/>
          </a:xfrm>
        </p:spPr>
        <p:txBody>
          <a:bodyPr/>
          <a:lstStyle/>
          <a:p>
            <a:r>
              <a:rPr lang="en-US" b="1" smtClean="0"/>
              <a:t>Dry:</a:t>
            </a:r>
            <a:r>
              <a:rPr lang="en-US" smtClean="0"/>
              <a:t> A dry air parcel is defined as subsaturated air (i.e., RH &lt; 100%)</a:t>
            </a:r>
          </a:p>
          <a:p>
            <a:r>
              <a:rPr lang="en-US" b="1" smtClean="0"/>
              <a:t>Adiabatic:</a:t>
            </a:r>
            <a:r>
              <a:rPr lang="en-US" smtClean="0"/>
              <a:t> No exchange of mass or energy with the environment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571500" y="4076700"/>
            <a:ext cx="8013700" cy="2066925"/>
          </a:xfrm>
          <a:prstGeom prst="rect">
            <a:avLst/>
          </a:prstGeom>
          <a:solidFill>
            <a:srgbClr val="00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/>
              <a:t>If these conditions are met, then the temperature of an air parcel will </a:t>
            </a:r>
            <a:r>
              <a:rPr lang="en-US" sz="3200" b="1" dirty="0"/>
              <a:t>ALWAYS</a:t>
            </a:r>
            <a:r>
              <a:rPr lang="en-US" sz="3200" dirty="0"/>
              <a:t> decrease at a rate of 10</a:t>
            </a:r>
            <a:r>
              <a:rPr lang="en-US" sz="3200" dirty="0">
                <a:sym typeface="Symbol" pitchFamily="18" charset="2"/>
              </a:rPr>
              <a:t></a:t>
            </a:r>
            <a:r>
              <a:rPr lang="en-US" sz="3200" dirty="0"/>
              <a:t>C km</a:t>
            </a:r>
            <a:r>
              <a:rPr lang="en-US" sz="3200" baseline="30000" dirty="0"/>
              <a:t>-1</a:t>
            </a:r>
            <a:r>
              <a:rPr lang="en-US" sz="3200" dirty="0"/>
              <a:t> (i.e., the DALR) if it is lifted upward.</a:t>
            </a:r>
            <a:endParaRPr lang="en-US" sz="3200" baseline="30000" dirty="0"/>
          </a:p>
        </p:txBody>
      </p:sp>
    </p:spTree>
    <p:extLst>
      <p:ext uri="{BB962C8B-B14F-4D97-AF65-F5344CB8AC3E}">
        <p14:creationId xmlns:p14="http://schemas.microsoft.com/office/powerpoint/2010/main" val="331475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799" y="152400"/>
            <a:ext cx="8086725" cy="835025"/>
          </a:xfrm>
        </p:spPr>
        <p:txBody>
          <a:bodyPr/>
          <a:lstStyle/>
          <a:p>
            <a:r>
              <a:rPr lang="en-US" sz="4000" dirty="0" smtClean="0"/>
              <a:t>Moist Adiabatic Lapse Rate (MALR)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87425"/>
            <a:ext cx="7772400" cy="2222500"/>
          </a:xfrm>
        </p:spPr>
        <p:txBody>
          <a:bodyPr/>
          <a:lstStyle/>
          <a:p>
            <a:r>
              <a:rPr lang="en-US" dirty="0" smtClean="0"/>
              <a:t>Includes effects of latent heat release associated with phase changes as vapor condenses to water or ice (latent heat warms parcel).</a:t>
            </a:r>
            <a:endParaRPr lang="en-US" dirty="0"/>
          </a:p>
          <a:p>
            <a:r>
              <a:rPr lang="en-US" dirty="0" smtClean="0"/>
              <a:t>Saturated parcel does not cool off as fast as it rises because condensation process heats the air, partially offsetting the simultaneous rising and cooling.</a:t>
            </a:r>
            <a:endParaRPr lang="en-US" dirty="0"/>
          </a:p>
          <a:p>
            <a:r>
              <a:rPr lang="en-US" dirty="0" smtClean="0"/>
              <a:t>Moist Adiabatic Lapse Rate varies 6-8</a:t>
            </a:r>
            <a:r>
              <a:rPr lang="en-US" dirty="0">
                <a:sym typeface="Symbol" pitchFamily="18" charset="2"/>
              </a:rPr>
              <a:t> </a:t>
            </a:r>
            <a:r>
              <a:rPr lang="en-US" dirty="0"/>
              <a:t>C km</a:t>
            </a:r>
            <a:r>
              <a:rPr lang="en-US" baseline="30000" dirty="0"/>
              <a:t>-1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965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72320"/>
            <a:ext cx="7703277" cy="6008557"/>
          </a:xfrm>
        </p:spPr>
      </p:pic>
    </p:spTree>
    <p:extLst>
      <p:ext uri="{BB962C8B-B14F-4D97-AF65-F5344CB8AC3E}">
        <p14:creationId xmlns:p14="http://schemas.microsoft.com/office/powerpoint/2010/main" val="300818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336" y="152400"/>
            <a:ext cx="8315325" cy="1143000"/>
          </a:xfrm>
        </p:spPr>
        <p:txBody>
          <a:bodyPr/>
          <a:lstStyle/>
          <a:p>
            <a:r>
              <a:rPr lang="en-US" dirty="0" smtClean="0"/>
              <a:t>Moist Parcel Cools Less As It Rises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7" y="1166812"/>
            <a:ext cx="60864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572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www.youtube.com/watch?v=ltVSKahLlss</a:t>
            </a:r>
            <a:endParaRPr lang="en-US" dirty="0" smtClean="0"/>
          </a:p>
          <a:p>
            <a:r>
              <a:rPr lang="en-US" dirty="0" smtClean="0"/>
              <a:t>1 – 5 min on video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38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Analyzing Atmospheric Stability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9474" y="1253973"/>
            <a:ext cx="2204143" cy="4114800"/>
          </a:xfrm>
        </p:spPr>
        <p:txBody>
          <a:bodyPr/>
          <a:lstStyle/>
          <a:p>
            <a:r>
              <a:rPr lang="en-US" sz="2000" b="1" dirty="0" smtClean="0"/>
              <a:t>Black line = Environmental temperature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Red line = Saturated rising parcel temperature (MALR)</a:t>
            </a:r>
          </a:p>
          <a:p>
            <a:r>
              <a:rPr lang="en-US" sz="2000" b="1" dirty="0" smtClean="0">
                <a:solidFill>
                  <a:srgbClr val="0066FF"/>
                </a:solidFill>
              </a:rPr>
              <a:t>Blue line = Dry rising parcel temperature (DALR)</a:t>
            </a:r>
            <a:endParaRPr lang="en-US" sz="2000" b="1" dirty="0">
              <a:solidFill>
                <a:srgbClr val="0066FF"/>
              </a:solidFill>
            </a:endParaRP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246063"/>
            <a:ext cx="5700713" cy="615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3000" y="309560"/>
            <a:ext cx="1822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UNSTABLE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32325" y="302568"/>
            <a:ext cx="1376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STABLE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04031" y="3207692"/>
            <a:ext cx="1822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UNSTABLE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32325" y="3211015"/>
            <a:ext cx="1376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STABLE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05440" y="1212581"/>
            <a:ext cx="8422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DRY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556976" y="4176445"/>
            <a:ext cx="2040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SATURATED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863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800" y="165100"/>
            <a:ext cx="8255000" cy="1143000"/>
          </a:xfrm>
        </p:spPr>
        <p:txBody>
          <a:bodyPr/>
          <a:lstStyle/>
          <a:p>
            <a:r>
              <a:rPr lang="en-US" sz="3600" smtClean="0"/>
              <a:t>What is the Lifting Condensation Level?</a:t>
            </a:r>
          </a:p>
        </p:txBody>
      </p:sp>
      <p:sp>
        <p:nvSpPr>
          <p:cNvPr id="34818" name="Line 11"/>
          <p:cNvSpPr>
            <a:spLocks noChangeShapeType="1"/>
          </p:cNvSpPr>
          <p:nvPr/>
        </p:nvSpPr>
        <p:spPr bwMode="auto">
          <a:xfrm>
            <a:off x="1828800" y="1562100"/>
            <a:ext cx="0" cy="415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19" name="Line 12"/>
          <p:cNvSpPr>
            <a:spLocks noChangeShapeType="1"/>
          </p:cNvSpPr>
          <p:nvPr/>
        </p:nvSpPr>
        <p:spPr bwMode="auto">
          <a:xfrm>
            <a:off x="1828800" y="5702300"/>
            <a:ext cx="457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Line 13"/>
          <p:cNvSpPr>
            <a:spLocks noChangeShapeType="1"/>
          </p:cNvSpPr>
          <p:nvPr/>
        </p:nvSpPr>
        <p:spPr bwMode="auto">
          <a:xfrm>
            <a:off x="36449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Line 14"/>
          <p:cNvSpPr>
            <a:spLocks noChangeShapeType="1"/>
          </p:cNvSpPr>
          <p:nvPr/>
        </p:nvSpPr>
        <p:spPr bwMode="auto">
          <a:xfrm>
            <a:off x="54737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Line 15"/>
          <p:cNvSpPr>
            <a:spLocks noChangeShapeType="1"/>
          </p:cNvSpPr>
          <p:nvPr/>
        </p:nvSpPr>
        <p:spPr bwMode="auto">
          <a:xfrm>
            <a:off x="1651000" y="38735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3" name="Line 17"/>
          <p:cNvSpPr>
            <a:spLocks noChangeShapeType="1"/>
          </p:cNvSpPr>
          <p:nvPr/>
        </p:nvSpPr>
        <p:spPr bwMode="auto">
          <a:xfrm>
            <a:off x="1676400" y="20828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4" name="Text Box 19"/>
          <p:cNvSpPr txBox="1">
            <a:spLocks noChangeArrowheads="1"/>
          </p:cNvSpPr>
          <p:nvPr/>
        </p:nvSpPr>
        <p:spPr bwMode="auto">
          <a:xfrm>
            <a:off x="1663700" y="6248400"/>
            <a:ext cx="500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Temperature (</a:t>
            </a:r>
            <a:r>
              <a:rPr lang="en-US">
                <a:sym typeface="Symbol" pitchFamily="18" charset="2"/>
              </a:rPr>
              <a:t></a:t>
            </a:r>
            <a:r>
              <a:rPr lang="en-US"/>
              <a:t>C)</a:t>
            </a:r>
          </a:p>
        </p:txBody>
      </p:sp>
      <p:sp>
        <p:nvSpPr>
          <p:cNvPr id="34825" name="Text Box 20"/>
          <p:cNvSpPr txBox="1">
            <a:spLocks noChangeArrowheads="1"/>
          </p:cNvSpPr>
          <p:nvPr/>
        </p:nvSpPr>
        <p:spPr bwMode="auto">
          <a:xfrm>
            <a:off x="1701800" y="5727700"/>
            <a:ext cx="486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0                         10                         20</a:t>
            </a:r>
          </a:p>
        </p:txBody>
      </p:sp>
      <p:sp>
        <p:nvSpPr>
          <p:cNvPr id="34826" name="Line 21"/>
          <p:cNvSpPr>
            <a:spLocks noChangeShapeType="1"/>
          </p:cNvSpPr>
          <p:nvPr/>
        </p:nvSpPr>
        <p:spPr bwMode="auto">
          <a:xfrm>
            <a:off x="1828800" y="5588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7" name="Line 22"/>
          <p:cNvSpPr>
            <a:spLocks noChangeShapeType="1"/>
          </p:cNvSpPr>
          <p:nvPr/>
        </p:nvSpPr>
        <p:spPr bwMode="auto">
          <a:xfrm>
            <a:off x="1663700" y="5702300"/>
            <a:ext cx="317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8" name="Text Box 23"/>
          <p:cNvSpPr txBox="1">
            <a:spLocks noChangeArrowheads="1"/>
          </p:cNvSpPr>
          <p:nvPr/>
        </p:nvSpPr>
        <p:spPr bwMode="auto">
          <a:xfrm>
            <a:off x="1358900" y="1866900"/>
            <a:ext cx="685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2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1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0</a:t>
            </a:r>
          </a:p>
        </p:txBody>
      </p:sp>
      <p:sp>
        <p:nvSpPr>
          <p:cNvPr id="34829" name="Text Box 24"/>
          <p:cNvSpPr txBox="1">
            <a:spLocks noChangeArrowheads="1"/>
          </p:cNvSpPr>
          <p:nvPr/>
        </p:nvSpPr>
        <p:spPr bwMode="auto">
          <a:xfrm rot="-5400000">
            <a:off x="-1358900" y="3390900"/>
            <a:ext cx="482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Altitude (km)</a:t>
            </a:r>
          </a:p>
        </p:txBody>
      </p:sp>
      <p:sp>
        <p:nvSpPr>
          <p:cNvPr id="34830" name="Line 26"/>
          <p:cNvSpPr>
            <a:spLocks noChangeShapeType="1"/>
          </p:cNvSpPr>
          <p:nvPr/>
        </p:nvSpPr>
        <p:spPr bwMode="auto">
          <a:xfrm>
            <a:off x="1816100" y="3873500"/>
            <a:ext cx="455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1" name="Line 27"/>
          <p:cNvSpPr>
            <a:spLocks noChangeShapeType="1"/>
          </p:cNvSpPr>
          <p:nvPr/>
        </p:nvSpPr>
        <p:spPr bwMode="auto">
          <a:xfrm>
            <a:off x="1828800" y="2082800"/>
            <a:ext cx="45593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2" name="Line 28"/>
          <p:cNvSpPr>
            <a:spLocks noChangeShapeType="1"/>
          </p:cNvSpPr>
          <p:nvPr/>
        </p:nvSpPr>
        <p:spPr bwMode="auto">
          <a:xfrm rot="-5400000">
            <a:off x="1600200" y="3644900"/>
            <a:ext cx="4102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3" name="Line 29"/>
          <p:cNvSpPr>
            <a:spLocks noChangeShapeType="1"/>
          </p:cNvSpPr>
          <p:nvPr/>
        </p:nvSpPr>
        <p:spPr bwMode="auto">
          <a:xfrm rot="-5400000">
            <a:off x="3429000" y="3644900"/>
            <a:ext cx="41021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34834" name="AutoShape 14"/>
          <p:cNvCxnSpPr>
            <a:cxnSpLocks noChangeShapeType="1"/>
          </p:cNvCxnSpPr>
          <p:nvPr/>
        </p:nvCxnSpPr>
        <p:spPr bwMode="auto">
          <a:xfrm flipH="1" flipV="1">
            <a:off x="1370013" y="1616075"/>
            <a:ext cx="2278062" cy="2246313"/>
          </a:xfrm>
          <a:prstGeom prst="straightConnector1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none" w="lg" len="lg"/>
          </a:ln>
        </p:spPr>
      </p:cxnSp>
      <p:sp>
        <p:nvSpPr>
          <p:cNvPr id="34835" name="Freeform 20"/>
          <p:cNvSpPr>
            <a:spLocks/>
          </p:cNvSpPr>
          <p:nvPr/>
        </p:nvSpPr>
        <p:spPr bwMode="auto">
          <a:xfrm>
            <a:off x="2641600" y="1600200"/>
            <a:ext cx="1117600" cy="2260600"/>
          </a:xfrm>
          <a:custGeom>
            <a:avLst/>
            <a:gdLst>
              <a:gd name="T0" fmla="*/ 1592738595 w 704"/>
              <a:gd name="T1" fmla="*/ 2147483647 h 1424"/>
              <a:gd name="T2" fmla="*/ 1733867692 w 704"/>
              <a:gd name="T3" fmla="*/ 2147483647 h 1424"/>
              <a:gd name="T4" fmla="*/ 1774190178 w 704"/>
              <a:gd name="T5" fmla="*/ 2147483647 h 1424"/>
              <a:gd name="T6" fmla="*/ 1733867692 w 704"/>
              <a:gd name="T7" fmla="*/ 2147483647 h 1424"/>
              <a:gd name="T8" fmla="*/ 1633061081 w 704"/>
              <a:gd name="T9" fmla="*/ 1895157644 h 1424"/>
              <a:gd name="T10" fmla="*/ 1471771136 w 704"/>
              <a:gd name="T11" fmla="*/ 1512093628 h 1424"/>
              <a:gd name="T12" fmla="*/ 1068546276 w 704"/>
              <a:gd name="T13" fmla="*/ 967740065 h 1424"/>
              <a:gd name="T14" fmla="*/ 725804947 w 704"/>
              <a:gd name="T15" fmla="*/ 604837491 h 1424"/>
              <a:gd name="T16" fmla="*/ 383063716 w 704"/>
              <a:gd name="T17" fmla="*/ 322579989 h 1424"/>
              <a:gd name="T18" fmla="*/ 0 w 704"/>
              <a:gd name="T19" fmla="*/ 0 h 142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04"/>
              <a:gd name="T31" fmla="*/ 0 h 1424"/>
              <a:gd name="T32" fmla="*/ 704 w 704"/>
              <a:gd name="T33" fmla="*/ 1424 h 142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04" h="1424">
                <a:moveTo>
                  <a:pt x="632" y="1424"/>
                </a:moveTo>
                <a:cubicBezTo>
                  <a:pt x="652" y="1364"/>
                  <a:pt x="676" y="1308"/>
                  <a:pt x="688" y="1248"/>
                </a:cubicBezTo>
                <a:cubicBezTo>
                  <a:pt x="700" y="1188"/>
                  <a:pt x="704" y="1119"/>
                  <a:pt x="704" y="1064"/>
                </a:cubicBezTo>
                <a:cubicBezTo>
                  <a:pt x="704" y="1009"/>
                  <a:pt x="697" y="972"/>
                  <a:pt x="688" y="920"/>
                </a:cubicBezTo>
                <a:cubicBezTo>
                  <a:pt x="679" y="868"/>
                  <a:pt x="665" y="805"/>
                  <a:pt x="648" y="752"/>
                </a:cubicBezTo>
                <a:cubicBezTo>
                  <a:pt x="631" y="699"/>
                  <a:pt x="621" y="661"/>
                  <a:pt x="584" y="600"/>
                </a:cubicBezTo>
                <a:cubicBezTo>
                  <a:pt x="547" y="539"/>
                  <a:pt x="473" y="444"/>
                  <a:pt x="424" y="384"/>
                </a:cubicBezTo>
                <a:cubicBezTo>
                  <a:pt x="375" y="324"/>
                  <a:pt x="333" y="283"/>
                  <a:pt x="288" y="240"/>
                </a:cubicBezTo>
                <a:cubicBezTo>
                  <a:pt x="243" y="197"/>
                  <a:pt x="200" y="168"/>
                  <a:pt x="152" y="128"/>
                </a:cubicBezTo>
                <a:cubicBezTo>
                  <a:pt x="104" y="88"/>
                  <a:pt x="32" y="27"/>
                  <a:pt x="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34836" name="Text Box 21"/>
          <p:cNvSpPr txBox="1">
            <a:spLocks noChangeArrowheads="1"/>
          </p:cNvSpPr>
          <p:nvPr/>
        </p:nvSpPr>
        <p:spPr bwMode="auto">
          <a:xfrm>
            <a:off x="3543300" y="2133600"/>
            <a:ext cx="124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</a:t>
            </a:r>
            <a:r>
              <a:rPr lang="en-US" dirty="0" smtClean="0"/>
              <a:t>ALR</a:t>
            </a:r>
            <a:endParaRPr lang="en-US" dirty="0"/>
          </a:p>
        </p:txBody>
      </p:sp>
      <p:sp>
        <p:nvSpPr>
          <p:cNvPr id="34837" name="Line 22"/>
          <p:cNvSpPr>
            <a:spLocks noChangeShapeType="1"/>
          </p:cNvSpPr>
          <p:nvPr/>
        </p:nvSpPr>
        <p:spPr bwMode="auto">
          <a:xfrm flipH="1" flipV="1">
            <a:off x="3644900" y="3886200"/>
            <a:ext cx="1828800" cy="18161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38" name="Rectangle 40"/>
          <p:cNvSpPr>
            <a:spLocks noChangeAspect="1" noChangeArrowheads="1"/>
          </p:cNvSpPr>
          <p:nvPr/>
        </p:nvSpPr>
        <p:spPr bwMode="auto">
          <a:xfrm>
            <a:off x="5308600" y="55245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39" name="Rectangle 40"/>
          <p:cNvSpPr>
            <a:spLocks noChangeAspect="1" noChangeArrowheads="1"/>
          </p:cNvSpPr>
          <p:nvPr/>
        </p:nvSpPr>
        <p:spPr bwMode="auto">
          <a:xfrm>
            <a:off x="5321300" y="5524500"/>
            <a:ext cx="228600" cy="228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0" name="Rectangle 40"/>
          <p:cNvSpPr>
            <a:spLocks noChangeAspect="1" noChangeArrowheads="1"/>
          </p:cNvSpPr>
          <p:nvPr/>
        </p:nvSpPr>
        <p:spPr bwMode="auto">
          <a:xfrm>
            <a:off x="2501900" y="1447800"/>
            <a:ext cx="420688" cy="420688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41" name="Text Box 34"/>
          <p:cNvSpPr txBox="1">
            <a:spLocks noChangeArrowheads="1"/>
          </p:cNvSpPr>
          <p:nvPr/>
        </p:nvSpPr>
        <p:spPr bwMode="auto">
          <a:xfrm>
            <a:off x="3454400" y="4559300"/>
            <a:ext cx="124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DALR</a:t>
            </a:r>
          </a:p>
        </p:txBody>
      </p:sp>
      <p:sp>
        <p:nvSpPr>
          <p:cNvPr id="34842" name="Text Box 35"/>
          <p:cNvSpPr txBox="1">
            <a:spLocks noChangeArrowheads="1"/>
          </p:cNvSpPr>
          <p:nvPr/>
        </p:nvSpPr>
        <p:spPr bwMode="auto">
          <a:xfrm>
            <a:off x="5511800" y="3924300"/>
            <a:ext cx="33528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Where is the cloud in this situation?</a:t>
            </a:r>
          </a:p>
        </p:txBody>
      </p:sp>
      <p:sp>
        <p:nvSpPr>
          <p:cNvPr id="34852" name="Cloud"/>
          <p:cNvSpPr>
            <a:spLocks noChangeAspect="1" noEditPoints="1" noChangeArrowheads="1"/>
          </p:cNvSpPr>
          <p:nvPr/>
        </p:nvSpPr>
        <p:spPr bwMode="auto">
          <a:xfrm rot="5400000">
            <a:off x="4375150" y="1574801"/>
            <a:ext cx="2281237" cy="233521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34856" name="Group 40"/>
          <p:cNvGrpSpPr>
            <a:grpSpLocks/>
          </p:cNvGrpSpPr>
          <p:nvPr/>
        </p:nvGrpSpPr>
        <p:grpSpPr bwMode="auto">
          <a:xfrm>
            <a:off x="215900" y="2720975"/>
            <a:ext cx="3365500" cy="1735138"/>
            <a:chOff x="136" y="1714"/>
            <a:chExt cx="2120" cy="1093"/>
          </a:xfrm>
        </p:grpSpPr>
        <p:sp>
          <p:nvSpPr>
            <p:cNvPr id="34845" name="Text Box 38"/>
            <p:cNvSpPr txBox="1">
              <a:spLocks noChangeArrowheads="1"/>
            </p:cNvSpPr>
            <p:nvPr/>
          </p:nvSpPr>
          <p:spPr bwMode="auto">
            <a:xfrm>
              <a:off x="136" y="1714"/>
              <a:ext cx="1352" cy="109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Lifting Condensation Level </a:t>
              </a:r>
            </a:p>
            <a:p>
              <a:pPr algn="ctr">
                <a:spcBef>
                  <a:spcPct val="50000"/>
                </a:spcBef>
              </a:pPr>
              <a:r>
                <a:rPr lang="en-US"/>
                <a:t>(LCL)</a:t>
              </a:r>
            </a:p>
          </p:txBody>
        </p:sp>
        <p:sp>
          <p:nvSpPr>
            <p:cNvPr id="34846" name="Line 39"/>
            <p:cNvSpPr>
              <a:spLocks noChangeShapeType="1"/>
            </p:cNvSpPr>
            <p:nvPr/>
          </p:nvSpPr>
          <p:spPr bwMode="auto">
            <a:xfrm flipV="1">
              <a:off x="1088" y="2448"/>
              <a:ext cx="11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458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Conditionally Unstable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Conditional </a:t>
            </a:r>
            <a:r>
              <a:rPr lang="en-US" b="1" dirty="0" smtClean="0"/>
              <a:t>instability. </a:t>
            </a:r>
            <a:r>
              <a:rPr lang="en-US" dirty="0" smtClean="0"/>
              <a:t>Environmental </a:t>
            </a:r>
            <a:r>
              <a:rPr lang="en-US" dirty="0"/>
              <a:t>lapse rate is between the moist adiabatic lapse rate and dry adiabatic lapse </a:t>
            </a:r>
            <a:r>
              <a:rPr lang="en-US" dirty="0" smtClean="0"/>
              <a:t>rate. If a parcel becomes saturated it is </a:t>
            </a:r>
            <a:r>
              <a:rPr lang="en-US" b="1" dirty="0" smtClean="0"/>
              <a:t>unstable</a:t>
            </a:r>
            <a:r>
              <a:rPr lang="en-US" dirty="0" smtClean="0"/>
              <a:t>. If a parcel is unsaturated (dry) then is </a:t>
            </a:r>
            <a:r>
              <a:rPr lang="en-US" b="1" dirty="0" smtClean="0"/>
              <a:t>stable</a:t>
            </a:r>
            <a:r>
              <a:rPr lang="en-US" dirty="0" smtClean="0"/>
              <a:t>. 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b="1" dirty="0"/>
              <a:t>atmosphere</a:t>
            </a:r>
            <a:r>
              <a:rPr lang="en-US" dirty="0"/>
              <a:t> is </a:t>
            </a:r>
            <a:r>
              <a:rPr lang="en-US" dirty="0" smtClean="0"/>
              <a:t>often </a:t>
            </a:r>
            <a:r>
              <a:rPr lang="en-US" dirty="0"/>
              <a:t>in a </a:t>
            </a:r>
            <a:r>
              <a:rPr lang="en-US" b="1" dirty="0"/>
              <a:t>conditionally unstable</a:t>
            </a:r>
            <a:r>
              <a:rPr lang="en-US" dirty="0"/>
              <a:t> state</a:t>
            </a:r>
          </a:p>
        </p:txBody>
      </p:sp>
    </p:spTree>
    <p:extLst>
      <p:ext uri="{BB962C8B-B14F-4D97-AF65-F5344CB8AC3E}">
        <p14:creationId xmlns:p14="http://schemas.microsoft.com/office/powerpoint/2010/main" val="270923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579" y="6138862"/>
            <a:ext cx="7772400" cy="719138"/>
          </a:xfrm>
        </p:spPr>
        <p:txBody>
          <a:bodyPr/>
          <a:lstStyle/>
          <a:p>
            <a:r>
              <a:rPr lang="en-US" sz="2000" dirty="0"/>
              <a:t>Source: </a:t>
            </a:r>
            <a:r>
              <a:rPr lang="en-US" sz="2000" dirty="0">
                <a:hlinkClick r:id="rId2"/>
              </a:rPr>
              <a:t>http://www.ux1.eiu.edu/~</a:t>
            </a:r>
            <a:r>
              <a:rPr lang="en-US" sz="2000" dirty="0" smtClean="0">
                <a:hlinkClick r:id="rId2"/>
              </a:rPr>
              <a:t>cfjps/1400/stability.html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87" y="809625"/>
            <a:ext cx="8550983" cy="4576763"/>
          </a:xfrm>
        </p:spPr>
      </p:pic>
    </p:spTree>
    <p:extLst>
      <p:ext uri="{BB962C8B-B14F-4D97-AF65-F5344CB8AC3E}">
        <p14:creationId xmlns:p14="http://schemas.microsoft.com/office/powerpoint/2010/main" val="402768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1 Review and Test Prep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14425"/>
            <a:ext cx="7900988" cy="4724400"/>
          </a:xfrm>
        </p:spPr>
        <p:txBody>
          <a:bodyPr/>
          <a:lstStyle/>
          <a:p>
            <a:r>
              <a:rPr lang="en-US" dirty="0" smtClean="0"/>
              <a:t>Atmospheric composition</a:t>
            </a:r>
          </a:p>
          <a:p>
            <a:r>
              <a:rPr lang="en-US" dirty="0" smtClean="0"/>
              <a:t>Atmospheric pressure, temperature, water vapor, winds </a:t>
            </a:r>
          </a:p>
          <a:p>
            <a:r>
              <a:rPr lang="en-US" dirty="0" err="1" smtClean="0"/>
              <a:t>Rawinsonde</a:t>
            </a:r>
            <a:r>
              <a:rPr lang="en-US" dirty="0" smtClean="0"/>
              <a:t>/Radiosonde/Weather Balloon</a:t>
            </a:r>
          </a:p>
          <a:p>
            <a:r>
              <a:rPr lang="en-US" dirty="0" smtClean="0"/>
              <a:t>Radar</a:t>
            </a:r>
          </a:p>
          <a:p>
            <a:r>
              <a:rPr lang="en-US" dirty="0" smtClean="0"/>
              <a:t>Weather satellite</a:t>
            </a:r>
          </a:p>
          <a:p>
            <a:r>
              <a:rPr lang="en-US" dirty="0" smtClean="0"/>
              <a:t>Planetary orbit</a:t>
            </a:r>
          </a:p>
          <a:p>
            <a:r>
              <a:rPr lang="en-US" dirty="0" smtClean="0"/>
              <a:t>Atmospheric stability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83726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453072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325" y="1676400"/>
            <a:ext cx="4318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43588" y="1057275"/>
            <a:ext cx="22091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VERY STABLE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8176" y="1033165"/>
            <a:ext cx="4335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CONDITIONALLY UNSTABLE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04029" y="328375"/>
            <a:ext cx="5910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Real Examples using </a:t>
            </a:r>
            <a:r>
              <a:rPr lang="en-US" sz="2800" b="1" dirty="0" err="1" smtClean="0"/>
              <a:t>Stuve</a:t>
            </a:r>
            <a:r>
              <a:rPr lang="en-US" sz="2800" b="1" dirty="0" smtClean="0"/>
              <a:t> Diagrams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344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1 Review and Test Prep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14425"/>
            <a:ext cx="7900988" cy="4724400"/>
          </a:xfrm>
        </p:spPr>
        <p:txBody>
          <a:bodyPr/>
          <a:lstStyle/>
          <a:p>
            <a:r>
              <a:rPr lang="en-US" dirty="0" smtClean="0"/>
              <a:t>Atmospheric composition</a:t>
            </a:r>
          </a:p>
          <a:p>
            <a:r>
              <a:rPr lang="en-US" dirty="0" smtClean="0"/>
              <a:t>Atmospheric pressure, temperature, water vapor, winds </a:t>
            </a:r>
          </a:p>
          <a:p>
            <a:r>
              <a:rPr lang="en-US" dirty="0" err="1" smtClean="0"/>
              <a:t>Rawinsonde</a:t>
            </a:r>
            <a:r>
              <a:rPr lang="en-US" dirty="0" smtClean="0"/>
              <a:t>/Radiosonde/Weather Balloon</a:t>
            </a:r>
          </a:p>
          <a:p>
            <a:r>
              <a:rPr lang="en-US" dirty="0" smtClean="0"/>
              <a:t>Radar</a:t>
            </a:r>
          </a:p>
          <a:p>
            <a:r>
              <a:rPr lang="en-US" dirty="0" smtClean="0"/>
              <a:t>Weather satellite</a:t>
            </a:r>
          </a:p>
          <a:p>
            <a:r>
              <a:rPr lang="en-US" dirty="0" smtClean="0"/>
              <a:t>Planetary orbit</a:t>
            </a:r>
          </a:p>
          <a:p>
            <a:r>
              <a:rPr lang="en-US" b="1" dirty="0" smtClean="0"/>
              <a:t>Atmospheric stability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7007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Content Placeholder 3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372" y="280986"/>
            <a:ext cx="5944306" cy="6419851"/>
          </a:xfrm>
        </p:spPr>
      </p:pic>
      <p:sp>
        <p:nvSpPr>
          <p:cNvPr id="37" name="Rectangle 36"/>
          <p:cNvSpPr/>
          <p:nvPr/>
        </p:nvSpPr>
        <p:spPr bwMode="auto">
          <a:xfrm>
            <a:off x="1085850" y="0"/>
            <a:ext cx="6443663" cy="3571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44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7666</TotalTime>
  <Words>2204</Words>
  <Application>Microsoft Office PowerPoint</Application>
  <PresentationFormat>Overhead</PresentationFormat>
  <Paragraphs>416</Paragraphs>
  <Slides>70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5" baseType="lpstr">
      <vt:lpstr>Arial</vt:lpstr>
      <vt:lpstr>Calibri</vt:lpstr>
      <vt:lpstr>Symbol</vt:lpstr>
      <vt:lpstr>Times New Roman</vt:lpstr>
      <vt:lpstr>Office Theme</vt:lpstr>
      <vt:lpstr>ATMOS 1010: Severe and Unusual Weather FASB 295 MW 11:50-1:10 </vt:lpstr>
      <vt:lpstr> Assignments</vt:lpstr>
      <vt:lpstr>Chapter 5-6 Quiz</vt:lpstr>
      <vt:lpstr> Module 1 Test </vt:lpstr>
      <vt:lpstr>Test 1 </vt:lpstr>
      <vt:lpstr>Module 1 Review and Test Prep</vt:lpstr>
      <vt:lpstr>Module 1 Review and Test Prep</vt:lpstr>
      <vt:lpstr>Module 1 Review and Test Prep</vt:lpstr>
      <vt:lpstr>PowerPoint Presentation</vt:lpstr>
      <vt:lpstr>Dry Adiabatic Lapse Rate (DALR)</vt:lpstr>
      <vt:lpstr>How Does the Temperature of a Dry Air Parcel Change When it is Lifted?</vt:lpstr>
      <vt:lpstr>How Does the Temperature of a Dry Air Parcel Change When it Forced Downward?</vt:lpstr>
      <vt:lpstr>Moist Adiabatic Lapse Rate (MALR)</vt:lpstr>
      <vt:lpstr>Moist Adiabatic Lapse Rate (MALR)</vt:lpstr>
      <vt:lpstr>How Does the Temperature of an Moist Air Parcel Change When it is Lifted?</vt:lpstr>
      <vt:lpstr>Example Environmental Lapse Rates Temperature decreases (lapses) with increasing altitude (be able to read lapse rate on these for test)</vt:lpstr>
      <vt:lpstr>Putting it all together…</vt:lpstr>
      <vt:lpstr>Atmospheric Stability</vt:lpstr>
      <vt:lpstr>Determining Atmospheric Stability (Example #1: Isothermal Atmosphere)</vt:lpstr>
      <vt:lpstr>Determining Atmospheric Stability (Case #2: ELR &gt; DALR)</vt:lpstr>
      <vt:lpstr>Determining Atmospheric Stability (Case #3: ELR = DALR)</vt:lpstr>
      <vt:lpstr>Determining Atmospheric Stability (Case #4: ELR &lt; DALR)</vt:lpstr>
      <vt:lpstr>Determining Atmospheric Stability (Case #5: Temperature Inversion)</vt:lpstr>
      <vt:lpstr>Parcel vs Environment</vt:lpstr>
      <vt:lpstr>Atmospheric Stability: What to Know for Test</vt:lpstr>
      <vt:lpstr>Atmospheric Stability (Chapter 6: 1st half) </vt:lpstr>
      <vt:lpstr>Stability Definitions</vt:lpstr>
      <vt:lpstr>Stable, Unstable, or Neutral?</vt:lpstr>
      <vt:lpstr>Stable, Unstable, or Neutral?</vt:lpstr>
      <vt:lpstr>Stable, Unstable, or Neutral?</vt:lpstr>
      <vt:lpstr>Stable, Unstable, or Neutral?</vt:lpstr>
      <vt:lpstr>Stable, Unstable, or Neutral?</vt:lpstr>
      <vt:lpstr>Stable, Unstable, or Neutral?</vt:lpstr>
      <vt:lpstr>What Factors Control the Stability of the Atmosphere?</vt:lpstr>
      <vt:lpstr>Atmospheric Lapse Rates</vt:lpstr>
      <vt:lpstr>Example Environmental Lapse Rates Temperature decreases (lapses) with increasing altitude (be able to read lapse rate on these for test)</vt:lpstr>
      <vt:lpstr>PowerPoint Presentation</vt:lpstr>
      <vt:lpstr>Stable, Unstable, or Neutral?</vt:lpstr>
      <vt:lpstr>PowerPoint Presentation</vt:lpstr>
      <vt:lpstr>Buoyancy: Cool Air Sinks &amp;Warm Air Rises</vt:lpstr>
      <vt:lpstr>Why does warm air rise and cold air sink?</vt:lpstr>
      <vt:lpstr>More on Density</vt:lpstr>
      <vt:lpstr>Why does a helium weather balloon rise?</vt:lpstr>
      <vt:lpstr>Parcel Theory &amp; Stability</vt:lpstr>
      <vt:lpstr>Parcel vs. Environment</vt:lpstr>
      <vt:lpstr>Parcel vs. Environment</vt:lpstr>
      <vt:lpstr>PowerPoint Presentation</vt:lpstr>
      <vt:lpstr>PowerPoint Presentation</vt:lpstr>
      <vt:lpstr>Rising Air Parcels Cool</vt:lpstr>
      <vt:lpstr>Sinking Air Parcels Warm</vt:lpstr>
      <vt:lpstr>PowerPoint Presentation</vt:lpstr>
      <vt:lpstr>Buoyant ‘Parcels’ are What Drive Thunderstorm Instability</vt:lpstr>
      <vt:lpstr>Air Parcel and Surrounding Environment</vt:lpstr>
      <vt:lpstr>Stable Situation Parcel “sinks” back down if lifted up</vt:lpstr>
      <vt:lpstr>Stable Situation Parcel “sinks” back down if lifted up</vt:lpstr>
      <vt:lpstr>Unstable Situation Parcel keeps “rising” after being lifted up</vt:lpstr>
      <vt:lpstr>Unstable Situation Parcel keeps “rising” after being lifted up</vt:lpstr>
      <vt:lpstr>PowerPoint Presentation</vt:lpstr>
      <vt:lpstr>PowerPoint Presentation</vt:lpstr>
      <vt:lpstr>Dry Adiabatic Lapse Rate (DALR)</vt:lpstr>
      <vt:lpstr>Moist Adiabatic Lapse Rate (MALR)</vt:lpstr>
      <vt:lpstr>PowerPoint Presentation</vt:lpstr>
      <vt:lpstr>Moist Parcel Cools Less As It Rises</vt:lpstr>
      <vt:lpstr>Video</vt:lpstr>
      <vt:lpstr>Analyzing Atmospheric Stability</vt:lpstr>
      <vt:lpstr>c</vt:lpstr>
      <vt:lpstr>What is the Lifting Condensation Level?</vt:lpstr>
      <vt:lpstr>Conditionally Unstable </vt:lpstr>
      <vt:lpstr>Source: http://www.ux1.eiu.edu/~cfjps/1400/stability.html </vt:lpstr>
      <vt:lpstr>PowerPoint Presentation</vt:lpstr>
    </vt:vector>
  </TitlesOfParts>
  <Company>SJSU Meteorology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Convergence/Divergence</dc:title>
  <dc:creator>Kevin D. Perry</dc:creator>
  <cp:lastModifiedBy>Erik</cp:lastModifiedBy>
  <cp:revision>381</cp:revision>
  <cp:lastPrinted>1999-08-16T23:55:26Z</cp:lastPrinted>
  <dcterms:created xsi:type="dcterms:W3CDTF">1999-08-07T15:18:56Z</dcterms:created>
  <dcterms:modified xsi:type="dcterms:W3CDTF">2018-09-10T20:52:20Z</dcterms:modified>
</cp:coreProperties>
</file>