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481" r:id="rId2"/>
    <p:sldId id="548" r:id="rId3"/>
    <p:sldId id="614" r:id="rId4"/>
    <p:sldId id="619" r:id="rId5"/>
    <p:sldId id="616" r:id="rId6"/>
    <p:sldId id="612" r:id="rId7"/>
    <p:sldId id="568" r:id="rId8"/>
    <p:sldId id="589" r:id="rId9"/>
    <p:sldId id="636" r:id="rId10"/>
    <p:sldId id="549" r:id="rId11"/>
    <p:sldId id="582" r:id="rId12"/>
    <p:sldId id="629" r:id="rId13"/>
    <p:sldId id="590" r:id="rId14"/>
    <p:sldId id="638" r:id="rId15"/>
    <p:sldId id="584" r:id="rId16"/>
    <p:sldId id="583" r:id="rId17"/>
    <p:sldId id="586" r:id="rId18"/>
    <p:sldId id="585" r:id="rId19"/>
    <p:sldId id="588" r:id="rId20"/>
    <p:sldId id="591" r:id="rId21"/>
    <p:sldId id="592" r:id="rId22"/>
    <p:sldId id="566" r:id="rId23"/>
    <p:sldId id="620" r:id="rId24"/>
    <p:sldId id="631" r:id="rId25"/>
    <p:sldId id="632" r:id="rId26"/>
    <p:sldId id="593" r:id="rId27"/>
    <p:sldId id="596" r:id="rId28"/>
    <p:sldId id="597" r:id="rId29"/>
    <p:sldId id="598" r:id="rId30"/>
    <p:sldId id="637" r:id="rId31"/>
    <p:sldId id="630" r:id="rId32"/>
    <p:sldId id="536" r:id="rId33"/>
    <p:sldId id="621" r:id="rId34"/>
    <p:sldId id="538" r:id="rId35"/>
    <p:sldId id="627" r:id="rId36"/>
    <p:sldId id="626" r:id="rId37"/>
    <p:sldId id="606" r:id="rId38"/>
    <p:sldId id="635" r:id="rId39"/>
    <p:sldId id="634" r:id="rId40"/>
    <p:sldId id="541" r:id="rId41"/>
    <p:sldId id="623" r:id="rId42"/>
    <p:sldId id="625" r:id="rId43"/>
    <p:sldId id="628" r:id="rId44"/>
    <p:sldId id="565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4267" autoAdjust="0"/>
    <p:restoredTop sz="99464" autoAdjust="0"/>
  </p:normalViewPr>
  <p:slideViewPr>
    <p:cSldViewPr snapToGrid="0"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26"/>
    </p:cViewPr>
  </p:sorterViewPr>
  <p:notesViewPr>
    <p:cSldViewPr snapToGrid="0">
      <p:cViewPr varScale="1">
        <p:scale>
          <a:sx n="46" d="100"/>
          <a:sy n="46" d="100"/>
        </p:scale>
        <p:origin x="-192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Meteorology 1010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i="0">
                <a:latin typeface="Times New Roman" panose="02020603050405020304" pitchFamily="18" charset="0"/>
              </a:defRPr>
            </a:lvl1pPr>
          </a:lstStyle>
          <a:p>
            <a:fld id="{6250D8D6-F6B9-4509-A9C8-E40219DD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94DA90-7871-4C44-B1BB-2609F2E06A64}" type="slidenum">
              <a:rPr lang="en-US" altLang="en-US" sz="1200" i="0">
                <a:latin typeface="Times New Roman" panose="02020603050405020304" pitchFamily="18" charset="0"/>
              </a:rPr>
              <a:pPr/>
              <a:t>35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178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94DA90-7871-4C44-B1BB-2609F2E06A64}" type="slidenum">
              <a:rPr lang="en-US" altLang="en-US" sz="1200" i="0">
                <a:latin typeface="Times New Roman" panose="02020603050405020304" pitchFamily="18" charset="0"/>
              </a:rPr>
              <a:pPr/>
              <a:t>39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01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BEC5F-E1BE-441E-A6B1-DE4CA4356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6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1A2B6-2708-4DE0-8A32-870742168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4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87EDF-C33D-4514-AAED-38BFCC16D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19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F4F0C-4CDF-4478-9EF1-915DF739D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5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1C34-A544-4DB2-93F6-3507ABF3A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96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6619B-2E53-4C19-82A0-A962F1424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6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4A056-7A11-452C-9052-64835A73A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4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8C81A-EF08-4DA3-947B-A6A9BA9DD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46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C4FF7-F59E-4136-8D62-7EDDB3B2E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0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5AA4-F819-4D3D-9AB3-577F50E3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92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542CE-69EC-4A5D-AABB-E487E21A7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5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CB4B5-2F3D-4FD3-BF50-325CAF8C7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5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5D1CF26-F24D-4CBF-B219-C646C85D83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pusguides.lib.utah.edu/course_reserves_guid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cc.utah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tLulh_KKd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g5NiOwf_Zw" TargetMode="Externa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ws.noaa.gov/om/hazstats.s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1610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After completing the course, you should know…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08075"/>
            <a:ext cx="8896350" cy="493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discuss </a:t>
            </a:r>
            <a:r>
              <a:rPr lang="en-US" sz="2000" dirty="0"/>
              <a:t>societal impacts of weather including local air </a:t>
            </a:r>
            <a:r>
              <a:rPr lang="en-US" sz="2000" dirty="0" smtClean="0"/>
              <a:t>quality and severe storms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relate </a:t>
            </a:r>
            <a:r>
              <a:rPr lang="en-US" sz="2000" dirty="0"/>
              <a:t>how to be safe out of </a:t>
            </a:r>
            <a:r>
              <a:rPr lang="en-US" sz="2000" dirty="0" smtClean="0"/>
              <a:t>doors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basic math concepts to the physical </a:t>
            </a:r>
            <a:r>
              <a:rPr lang="en-US" sz="2000" dirty="0" smtClean="0"/>
              <a:t>world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know </a:t>
            </a:r>
            <a:r>
              <a:rPr lang="en-US" sz="2000" dirty="0"/>
              <a:t>where to go for current and past weather </a:t>
            </a:r>
            <a:r>
              <a:rPr lang="en-US" sz="2000" dirty="0" smtClean="0"/>
              <a:t>information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have </a:t>
            </a:r>
            <a:r>
              <a:rPr lang="en-US" sz="2000" dirty="0"/>
              <a:t>some familiarity with how environmental instrumentation </a:t>
            </a:r>
            <a:r>
              <a:rPr lang="en-US" sz="2000" dirty="0" smtClean="0"/>
              <a:t>works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define </a:t>
            </a:r>
            <a:r>
              <a:rPr lang="en-US" sz="2000" dirty="0"/>
              <a:t>some of the causes for weather that may affect you during all </a:t>
            </a:r>
            <a:r>
              <a:rPr lang="en-US" sz="2000" dirty="0" smtClean="0"/>
              <a:t>seasons 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Course Outline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Four ‘modules’ or blocks each lasting 3-4 weeks: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(1) The basics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Properties of atmosphere, observing weather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(2) </a:t>
            </a:r>
            <a:r>
              <a:rPr lang="en-US" altLang="en-US" sz="2800" dirty="0"/>
              <a:t>Summer thunderstorms and </a:t>
            </a:r>
            <a:r>
              <a:rPr lang="en-US" altLang="en-US" sz="2800" dirty="0" smtClean="0"/>
              <a:t>other severe </a:t>
            </a:r>
            <a:r>
              <a:rPr lang="en-US" altLang="en-US" sz="2800" dirty="0"/>
              <a:t>weather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Leading cause of weather-related deaths in Intermountain </a:t>
            </a:r>
            <a:r>
              <a:rPr lang="en-US" altLang="en-US" sz="2000" dirty="0" smtClean="0"/>
              <a:t>Region 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(3) Weather forecasting and mid-latitude cyclones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Major impact on economy of Intermountain Region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(4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Clouds, snow, avalanches, and air quality</a:t>
            </a:r>
            <a:endParaRPr lang="en-US" altLang="en-US" sz="2800" dirty="0"/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    Wasatch mountain ski weather!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pic>
        <p:nvPicPr>
          <p:cNvPr id="27652" name="Picture 8" descr="mtogd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11781"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7594600" y="579120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chemeClr val="bg1"/>
                </a:solidFill>
                <a:latin typeface="Times New Roman" panose="02020603050405020304" pitchFamily="18" charset="0"/>
              </a:rPr>
              <a:t>Photo: D. Judd</a:t>
            </a:r>
          </a:p>
        </p:txBody>
      </p:sp>
    </p:spTree>
    <p:extLst>
      <p:ext uri="{BB962C8B-B14F-4D97-AF65-F5344CB8AC3E}">
        <p14:creationId xmlns:p14="http://schemas.microsoft.com/office/powerpoint/2010/main" val="3399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Classroom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First 10-20 minutes of class: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    Weather discussion. Show and discuss recent “breaking” weather impacting Utah or USA. Please be involved!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Remainder of class: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    Lecture/class activities. Please ask questions/interrupt if something is not clear to you!</a:t>
            </a:r>
            <a:endParaRPr lang="en-US" altLang="en-US" sz="2800" dirty="0"/>
          </a:p>
          <a:p>
            <a:pPr lvl="2"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442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Textbook: Severe and Hazardous Weather (3</a:t>
            </a:r>
            <a:r>
              <a:rPr lang="en-US" baseline="30000" dirty="0" smtClean="0"/>
              <a:t>rd</a:t>
            </a:r>
            <a:r>
              <a:rPr lang="en-US" dirty="0" smtClean="0"/>
              <a:t>, 4</a:t>
            </a:r>
            <a:r>
              <a:rPr lang="en-US" baseline="30000" dirty="0" smtClean="0"/>
              <a:t>th</a:t>
            </a:r>
            <a:r>
              <a:rPr lang="en-US" dirty="0" smtClean="0"/>
              <a:t>, or 5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9" y="1323808"/>
            <a:ext cx="3314735" cy="4238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4" y="1277471"/>
            <a:ext cx="3213847" cy="4285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118" y="5849471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Library reserve copy available. </a:t>
            </a:r>
            <a:r>
              <a:rPr lang="en-US" sz="2000" dirty="0">
                <a:solidFill>
                  <a:schemeClr val="bg2"/>
                </a:solidFill>
              </a:rPr>
              <a:t>Refer to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  <a:hlinkClick r:id="rId4"/>
              </a:rPr>
              <a:t>http</a:t>
            </a:r>
            <a:r>
              <a:rPr lang="en-US" sz="2000" dirty="0">
                <a:solidFill>
                  <a:schemeClr val="bg2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chemeClr val="bg2"/>
                </a:solidFill>
                <a:hlinkClick r:id="rId4"/>
              </a:rPr>
              <a:t>campusguides.lib.utah.edu/course_reserves_guide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 at bookstore NOT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800" y="2405062"/>
            <a:ext cx="4724400" cy="2657475"/>
          </a:xfrm>
        </p:spPr>
      </p:pic>
    </p:spTree>
    <p:extLst>
      <p:ext uri="{BB962C8B-B14F-4D97-AF65-F5344CB8AC3E}">
        <p14:creationId xmlns:p14="http://schemas.microsoft.com/office/powerpoint/2010/main" val="4137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Grading: see syllabus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675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Lowest of 4 exam grades will be dropped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There are no makeup exams after the scheduled exam periods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With petition by the student at least two days in advance and instructor approval, a student may be able to schedule taking an exam early.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3 exams worth 60% of total grade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Assignments (in-class 15%; online quizzes 25%) worth 40% of total grade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THERE IS NO EXTRA CREDIT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Final grades are based on the following scale:</a:t>
            </a:r>
            <a:br>
              <a:rPr lang="en-US" altLang="en-US" sz="1600" dirty="0" smtClean="0"/>
            </a:br>
            <a:r>
              <a:rPr lang="en-US" altLang="en-US" sz="1600" dirty="0" smtClean="0"/>
              <a:t>&gt; 90 % guarantees an A or A-</a:t>
            </a:r>
            <a:br>
              <a:rPr lang="en-US" altLang="en-US" sz="1600" dirty="0" smtClean="0"/>
            </a:br>
            <a:r>
              <a:rPr lang="en-US" altLang="en-US" sz="1600" dirty="0" smtClean="0"/>
              <a:t>&gt; 80 % guarantees a B+, B, or B-</a:t>
            </a:r>
            <a:br>
              <a:rPr lang="en-US" altLang="en-US" sz="1600" dirty="0" smtClean="0"/>
            </a:br>
            <a:r>
              <a:rPr lang="en-US" altLang="en-US" sz="1600" dirty="0" smtClean="0"/>
              <a:t>&gt; 70 % guarantees a C+, C, or C-</a:t>
            </a:r>
            <a:br>
              <a:rPr lang="en-US" altLang="en-US" sz="1600" dirty="0" smtClean="0"/>
            </a:br>
            <a:r>
              <a:rPr lang="en-US" altLang="en-US" sz="1600" dirty="0" smtClean="0"/>
              <a:t>&gt; 60 % guarantees a D+, D, or D-</a:t>
            </a:r>
            <a:br>
              <a:rPr lang="en-US" altLang="en-US" sz="1600" dirty="0" smtClean="0"/>
            </a:br>
            <a:r>
              <a:rPr lang="en-US" altLang="en-US" sz="1600" dirty="0" smtClean="0"/>
              <a:t>&lt; 60% may result in an E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Cutoff points for the specific grades are identified to define reasonable distribution of grades</a:t>
            </a:r>
          </a:p>
        </p:txBody>
      </p:sp>
    </p:spTree>
    <p:extLst>
      <p:ext uri="{BB962C8B-B14F-4D97-AF65-F5344CB8AC3E}">
        <p14:creationId xmlns:p14="http://schemas.microsoft.com/office/powerpoint/2010/main" val="7943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During Each of the Four Blocks…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7244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1-3 canvas-based quizzes or in-class required assignments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In-class exam review session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Practice exam on canvas – no points but a few or similar questions will also be on the exam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1 exam (final exam for module 4 is </a:t>
            </a:r>
            <a:r>
              <a:rPr lang="en-US" sz="2800" i="1" dirty="0" smtClean="0"/>
              <a:t>not</a:t>
            </a:r>
            <a:r>
              <a:rPr lang="en-US" sz="2800" dirty="0" smtClean="0"/>
              <a:t> comprehensive)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Homework/Quiz Assignments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Designed to review and expand on material presented in class 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Assignments completed in canvas or in class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Exam content will depend in part on homework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Intended to take 1-2 hours to complete</a:t>
            </a:r>
          </a:p>
        </p:txBody>
      </p:sp>
    </p:spTree>
    <p:extLst>
      <p:ext uri="{BB962C8B-B14F-4D97-AF65-F5344CB8AC3E}">
        <p14:creationId xmlns:p14="http://schemas.microsoft.com/office/powerpoint/2010/main" val="33515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Grade Anxiety?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Your grade will improve if YOU: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come to class with the class notes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ake notes!!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ask questions in class, via canvas or email, or during office hours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complete all homework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complete the practice 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Class Policies</a:t>
            </a:r>
            <a:br>
              <a:rPr lang="en-US" sz="2400" b="1" dirty="0" smtClean="0"/>
            </a:br>
            <a:r>
              <a:rPr lang="en-US" sz="2400" b="1" dirty="0" smtClean="0"/>
              <a:t>Official Syllabus in canvas and Distributed in Class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Missing just one class may result in a lack of understanding for future classes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Be on time  and stay for the entire class period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You are expected to participate in class and pay attention: use of cell phones and mobile devices is discouraged except when they are used in the context of the class to access weather information or other course content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Class policies and requirements may be modified during the semester as necessary, especially if unusually high rates of student absenteeism arise due to illness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ADA Accommodations: see online syllabus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9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Take This Course?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Fulfills Science Foundation requirement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It’ll immerse you in science that affects your life every day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We’ll discuss current weather locally and around the world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We’ll cover a few key weather subjects in depth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You’re at a research university with one of the best atmospheric science programs in the country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</a:t>
            </a:r>
            <a:r>
              <a:rPr lang="en-US" altLang="en-US" sz="2400" dirty="0" smtClean="0"/>
              <a:t>eather is </a:t>
            </a:r>
            <a:r>
              <a:rPr lang="en-US" altLang="en-US" sz="2400" i="1" dirty="0" smtClean="0"/>
              <a:t>exciting</a:t>
            </a:r>
            <a:r>
              <a:rPr lang="en-US" altLang="en-US" sz="2400" dirty="0" smtClean="0"/>
              <a:t>!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457200" y="1304292"/>
            <a:ext cx="5867400" cy="3554413"/>
            <a:chOff x="381000" y="2362200"/>
            <a:chExt cx="6524625" cy="3952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362200"/>
              <a:ext cx="6524625" cy="39528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59366" y="4843790"/>
              <a:ext cx="137160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i="0" dirty="0">
                  <a:solidFill>
                    <a:schemeClr val="bg1"/>
                  </a:solidFill>
                  <a:effectLst>
                    <a:glow rad="228600">
                      <a:schemeClr val="tx1">
                        <a:lumMod val="75000"/>
                        <a:lumOff val="25000"/>
                        <a:alpha val="40000"/>
                      </a:schemeClr>
                    </a:glow>
                  </a:effectLst>
                  <a:cs typeface="Arial" pitchFamily="34" charset="0"/>
                </a:rPr>
                <a:t>INSCC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7080" y="4724391"/>
              <a:ext cx="609036" cy="53317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75" y="1004888"/>
            <a:ext cx="3848100" cy="256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0584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Office Location – INSCC 480/483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02827" y="5042118"/>
            <a:ext cx="43538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bg2"/>
                </a:solidFill>
              </a:rPr>
              <a:t>Erik Crosman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phone: </a:t>
            </a:r>
            <a:r>
              <a:rPr lang="en-US" altLang="en-US" dirty="0" smtClean="0">
                <a:solidFill>
                  <a:schemeClr val="bg2"/>
                </a:solidFill>
              </a:rPr>
              <a:t>505-570-0552 office: 480-10 INSCC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Won/Wed 4-5 pm or </a:t>
            </a:r>
            <a:r>
              <a:rPr lang="en-US" altLang="en-US" dirty="0" err="1" smtClean="0">
                <a:solidFill>
                  <a:schemeClr val="bg2"/>
                </a:solidFill>
              </a:rPr>
              <a:t>appt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508375" y="3718019"/>
            <a:ext cx="30255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TA: </a:t>
            </a:r>
            <a:r>
              <a:rPr lang="en-US" altLang="en-US" dirty="0" smtClean="0">
                <a:solidFill>
                  <a:schemeClr val="bg2"/>
                </a:solidFill>
              </a:rPr>
              <a:t>Nola </a:t>
            </a:r>
            <a:r>
              <a:rPr lang="en-US" altLang="en-US" dirty="0" err="1" smtClean="0">
                <a:solidFill>
                  <a:schemeClr val="bg2"/>
                </a:solidFill>
              </a:rPr>
              <a:t>Lucke</a:t>
            </a:r>
            <a:endParaRPr lang="en-US" altLang="en-US" dirty="0" smtClean="0">
              <a:solidFill>
                <a:schemeClr val="bg2"/>
              </a:solidFill>
            </a:endParaRPr>
          </a:p>
          <a:p>
            <a:r>
              <a:rPr lang="en-US" altLang="en-US" dirty="0" smtClean="0">
                <a:solidFill>
                  <a:schemeClr val="bg2"/>
                </a:solidFill>
              </a:rPr>
              <a:t>office</a:t>
            </a:r>
            <a:r>
              <a:rPr lang="en-US" altLang="en-US" dirty="0">
                <a:solidFill>
                  <a:schemeClr val="bg2"/>
                </a:solidFill>
              </a:rPr>
              <a:t>: </a:t>
            </a:r>
            <a:r>
              <a:rPr lang="en-US" altLang="en-US" dirty="0" smtClean="0">
                <a:solidFill>
                  <a:schemeClr val="bg2"/>
                </a:solidFill>
              </a:rPr>
              <a:t>484 </a:t>
            </a:r>
            <a:r>
              <a:rPr lang="en-US" altLang="en-US" dirty="0">
                <a:solidFill>
                  <a:schemeClr val="bg2"/>
                </a:solidFill>
              </a:rPr>
              <a:t>INSCC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37367" y="5050533"/>
            <a:ext cx="43237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bg2"/>
                </a:solidFill>
              </a:rPr>
              <a:t>Taylor McCorkle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phone: </a:t>
            </a:r>
            <a:r>
              <a:rPr lang="en-US" altLang="en-US" dirty="0" smtClean="0">
                <a:solidFill>
                  <a:schemeClr val="bg2"/>
                </a:solidFill>
              </a:rPr>
              <a:t>918-284-2379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office: </a:t>
            </a:r>
            <a:r>
              <a:rPr lang="en-US" altLang="en-US" dirty="0" smtClean="0">
                <a:solidFill>
                  <a:schemeClr val="bg2"/>
                </a:solidFill>
              </a:rPr>
              <a:t>480-5 INSCC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Tues, 10-12 or by appt.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25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Canvas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3763"/>
            <a:ext cx="8229600" cy="405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Check class lectures online before class (and after).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Simplifies the need to be taking rapid-fire notes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Official course syllabus online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All course material (including lecture material) will be available in Canvas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Many assignments will be posted and completed using Canvas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It is your responsibility to become familiar with Canvas-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For help, contact support at </a:t>
            </a:r>
            <a:r>
              <a:rPr lang="en-US" altLang="en-US" sz="2400" dirty="0" smtClean="0">
                <a:hlinkClick r:id="rId2"/>
              </a:rPr>
              <a:t>http://www.tacc.utah.edu/</a:t>
            </a:r>
            <a:r>
              <a:rPr lang="en-US" altLang="en-US" sz="2400" dirty="0" smtClean="0"/>
              <a:t> or call 585-5959 immediately.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95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Take charge of your education</a:t>
            </a:r>
          </a:p>
          <a:p>
            <a:pPr lvl="1" eaLnBrk="1" hangingPunct="1"/>
            <a:r>
              <a:rPr lang="en-US" altLang="en-US" sz="2400" smtClean="0"/>
              <a:t>Be an active learner</a:t>
            </a:r>
          </a:p>
          <a:p>
            <a:pPr lvl="1" eaLnBrk="1" hangingPunct="1"/>
            <a:r>
              <a:rPr lang="en-US" altLang="en-US" sz="2400" smtClean="0"/>
              <a:t>You (or someone!) is paying for your education</a:t>
            </a:r>
          </a:p>
          <a:p>
            <a:pPr lvl="1" eaLnBrk="1" hangingPunct="1"/>
            <a:r>
              <a:rPr lang="en-US" altLang="en-US" sz="2400" smtClean="0"/>
              <a:t>Take full advantage of opportunities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Be prepared to participate fully in class</a:t>
            </a:r>
          </a:p>
          <a:p>
            <a:pPr lvl="1" eaLnBrk="1" hangingPunct="1"/>
            <a:r>
              <a:rPr lang="en-US" altLang="en-US" sz="2400" smtClean="0"/>
              <a:t>Read and do prep before class</a:t>
            </a:r>
          </a:p>
          <a:p>
            <a:pPr lvl="1" eaLnBrk="1" hangingPunct="1"/>
            <a:r>
              <a:rPr lang="en-US" altLang="en-US" sz="2400" smtClean="0"/>
              <a:t>Take notes during class</a:t>
            </a:r>
          </a:p>
          <a:p>
            <a:pPr lvl="1" eaLnBrk="1" hangingPunct="1"/>
            <a:r>
              <a:rPr lang="en-US" altLang="en-US" sz="2400" smtClean="0"/>
              <a:t>Ask questions</a:t>
            </a:r>
          </a:p>
          <a:p>
            <a:pPr lvl="1" eaLnBrk="1" hangingPunct="1"/>
            <a:r>
              <a:rPr lang="en-US" altLang="en-US" sz="2400" smtClean="0"/>
              <a:t>Share your experiences related to the class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881" y="1640541"/>
            <a:ext cx="80144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Properties of the atmosphere (Chapter 1)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Meteorological measurements (Chapter 2; Surface station beginning Chapter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Radiation and the seasons (Chapter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Atmospheric stability (Chapter 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Forces and force balances (Chapter 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0" y="990600"/>
            <a:ext cx="5812959" cy="277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order to discuss this…</a:t>
            </a:r>
            <a:endParaRPr lang="en-US" dirty="0"/>
          </a:p>
        </p:txBody>
      </p:sp>
      <p:sp>
        <p:nvSpPr>
          <p:cNvPr id="3" name="AutoShape 2" descr="Image result for torn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4652682" cy="3096148"/>
          </a:xfrm>
          <a:prstGeom prst="rect">
            <a:avLst/>
          </a:prstGeom>
        </p:spPr>
      </p:pic>
      <p:sp>
        <p:nvSpPr>
          <p:cNvPr id="5" name="AutoShape 4" descr="Image result for hurrica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2" y="3489512"/>
            <a:ext cx="4491317" cy="3368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14"/>
            <a:ext cx="4829359" cy="27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get some stuff out of the way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AutoShape 2" descr="Image result for torn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urrica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95" y="1211263"/>
            <a:ext cx="4124034" cy="52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Properties of the Atmosphere (Chapter 1)</a:t>
            </a:r>
            <a:endParaRPr lang="en-US" sz="24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Why does the Earth have an atmosphere?</a:t>
            </a:r>
          </a:p>
          <a:p>
            <a:r>
              <a:rPr lang="en-US" dirty="0" smtClean="0"/>
              <a:t>Composition of the Earth’s atmosphere</a:t>
            </a:r>
          </a:p>
          <a:p>
            <a:r>
              <a:rPr lang="en-US" dirty="0" smtClean="0"/>
              <a:t>Temperature definition/Temperature Scales</a:t>
            </a:r>
          </a:p>
          <a:p>
            <a:r>
              <a:rPr lang="en-US" dirty="0" smtClean="0"/>
              <a:t>Pressure definition/units</a:t>
            </a:r>
          </a:p>
        </p:txBody>
      </p:sp>
    </p:spTree>
    <p:extLst>
      <p:ext uri="{BB962C8B-B14F-4D97-AF65-F5344CB8AC3E}">
        <p14:creationId xmlns:p14="http://schemas.microsoft.com/office/powerpoint/2010/main" val="40057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olar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4572000" y="45116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Jupiter, Saturn, Uranus, and Neptune are the gas giants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495800" y="5654675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Mercury and Pluto have almost no atmospheres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350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Venus’s atmosphere is much more dense than Earth’s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28600" y="5289550"/>
            <a:ext cx="350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Earth’s atmosphere is much more dense than Mars’s</a:t>
            </a:r>
          </a:p>
        </p:txBody>
      </p:sp>
      <p:pic>
        <p:nvPicPr>
          <p:cNvPr id="7" name="Picture 3" descr="E:\Met10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199" y="3614925"/>
            <a:ext cx="3103201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5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Does the Earth </a:t>
            </a:r>
            <a:br>
              <a:rPr lang="en-US" sz="4000" dirty="0" smtClean="0"/>
            </a:br>
            <a:r>
              <a:rPr lang="en-US" sz="4000" dirty="0" smtClean="0"/>
              <a:t>Have an Atmosphere?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Gravity is Important</a:t>
            </a:r>
          </a:p>
          <a:p>
            <a:pPr lvl="1"/>
            <a:r>
              <a:rPr lang="en-US" dirty="0" smtClean="0"/>
              <a:t>Higher gravity increases the likelihood that a planetary body will have an atmosphere</a:t>
            </a:r>
          </a:p>
          <a:p>
            <a:r>
              <a:rPr lang="en-US" dirty="0" smtClean="0"/>
              <a:t>Need a Source of Gases</a:t>
            </a:r>
          </a:p>
          <a:p>
            <a:pPr lvl="1"/>
            <a:r>
              <a:rPr lang="en-US" dirty="0" smtClean="0"/>
              <a:t>Volcanoes</a:t>
            </a:r>
          </a:p>
          <a:p>
            <a:r>
              <a:rPr lang="en-US" dirty="0" smtClean="0"/>
              <a:t>Must be Shielded from the Solar Wind</a:t>
            </a:r>
          </a:p>
          <a:p>
            <a:pPr lvl="1"/>
            <a:r>
              <a:rPr lang="en-US" dirty="0" smtClean="0"/>
              <a:t>Need a magnetic field or distance from the sun</a:t>
            </a:r>
          </a:p>
        </p:txBody>
      </p:sp>
    </p:spTree>
    <p:extLst>
      <p:ext uri="{BB962C8B-B14F-4D97-AF65-F5344CB8AC3E}">
        <p14:creationId xmlns:p14="http://schemas.microsoft.com/office/powerpoint/2010/main" val="33089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Atmospheric Composition</a:t>
            </a:r>
          </a:p>
        </p:txBody>
      </p:sp>
      <p:pic>
        <p:nvPicPr>
          <p:cNvPr id="20482" name="Picture 7" descr="com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31938"/>
            <a:ext cx="88868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" y="708212"/>
            <a:ext cx="9131195" cy="54639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7882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389" y="766482"/>
            <a:ext cx="86195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Nitrogen (78%)</a:t>
            </a:r>
            <a:r>
              <a:rPr lang="en-US" dirty="0" smtClean="0">
                <a:solidFill>
                  <a:schemeClr val="bg2"/>
                </a:solidFill>
              </a:rPr>
              <a:t> – Important building block for life. Soil forms nitrates out of nitrogen in the air.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Lightning also reacts with nitrogen and adds nitrates to soil.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Oxygen (21%) </a:t>
            </a:r>
            <a:r>
              <a:rPr lang="en-US" dirty="0" smtClean="0">
                <a:solidFill>
                  <a:schemeClr val="bg2"/>
                </a:solidFill>
              </a:rPr>
              <a:t>– Role in survival of many forms of life elevates its significance.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Water vapor (0-4%) </a:t>
            </a:r>
            <a:r>
              <a:rPr lang="en-US" dirty="0" smtClean="0">
                <a:solidFill>
                  <a:schemeClr val="bg2"/>
                </a:solidFill>
              </a:rPr>
              <a:t>– Most important greenhouse gas, keeps earth warm enough to support life. Superb solvent, carries nutrients to cells and waste away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Carbon Dioxide, Methane </a:t>
            </a:r>
            <a:r>
              <a:rPr lang="en-US" dirty="0" smtClean="0">
                <a:solidFill>
                  <a:schemeClr val="bg2"/>
                </a:solidFill>
              </a:rPr>
              <a:t>– Important greenhouse gases. CO2 vital for plant processes – photosynthesis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Ozone</a:t>
            </a:r>
            <a:r>
              <a:rPr lang="en-US" dirty="0" smtClean="0">
                <a:solidFill>
                  <a:schemeClr val="bg2"/>
                </a:solidFill>
              </a:rPr>
              <a:t> – Good up high, bad down low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Properties of the Atmosphere</a:t>
            </a:r>
            <a:endParaRPr lang="en-US" sz="24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We describe the atmosphere in terms of its properties</a:t>
            </a:r>
          </a:p>
          <a:p>
            <a:r>
              <a:rPr lang="en-US" dirty="0" smtClean="0"/>
              <a:t>These include: temperature, pressure, moisture, wind, clouds, precipitation,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Our ability to measure and predict these properties have become increasingly complex</a:t>
            </a:r>
          </a:p>
        </p:txBody>
      </p:sp>
    </p:spTree>
    <p:extLst>
      <p:ext uri="{BB962C8B-B14F-4D97-AF65-F5344CB8AC3E}">
        <p14:creationId xmlns:p14="http://schemas.microsoft.com/office/powerpoint/2010/main" val="41760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What’s Temperature?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Measure of the vibrational energy of molecules in solids or the average speed at which molecules in a gas (or liquid) move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Cold air: air molecules are moving slower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Hot air: air molecules are moving faster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Jiggling atoms video demonstration</a:t>
            </a:r>
            <a:endParaRPr lang="en-US" altLang="en-US" sz="2800" dirty="0"/>
          </a:p>
          <a:p>
            <a:pPr eaLnBrk="1" hangingPunct="1"/>
            <a:r>
              <a:rPr lang="en-US" altLang="en-US" sz="2800" dirty="0">
                <a:hlinkClick r:id="rId2"/>
              </a:rPr>
              <a:t>https://</a:t>
            </a:r>
            <a:r>
              <a:rPr lang="en-US" altLang="en-US" sz="2800" dirty="0" smtClean="0">
                <a:hlinkClick r:id="rId2"/>
              </a:rPr>
              <a:t>www.youtube.com/watch?v=StLulh_KKd0</a:t>
            </a: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English vs. Metric Units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/>
              <a:t>English units: conventional but awkward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We’ll use English units when relating weather to common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Temperature (Fahrenheit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F</a:t>
            </a:r>
            <a:r>
              <a:rPr lang="en-US" alt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/>
              <a:t>Metric units: easier to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Most homework and exams will expect answers in metric units, make sure to specify units you are using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Temperature (Celsius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 smtClean="0"/>
              <a:t>Guestimating</a:t>
            </a:r>
            <a:r>
              <a:rPr lang="en-US" altLang="en-US" sz="2400" dirty="0" smtClean="0"/>
              <a:t>: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F</a:t>
            </a:r>
            <a:r>
              <a:rPr lang="en-US" altLang="en-US" sz="2400" dirty="0" smtClean="0"/>
              <a:t> ~ 2 *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 + 30. So 10 </a:t>
            </a:r>
            <a:r>
              <a:rPr lang="en-US" altLang="en-US" sz="2400" baseline="30000" dirty="0" err="1" smtClean="0"/>
              <a:t>o</a:t>
            </a:r>
            <a:r>
              <a:rPr lang="en-US" altLang="en-US" sz="2400" dirty="0" err="1" smtClean="0"/>
              <a:t>C</a:t>
            </a:r>
            <a:r>
              <a:rPr lang="en-US" altLang="en-US" sz="2400" dirty="0" smtClean="0"/>
              <a:t> ~ 50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But, have to know that 0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C = 32</a:t>
            </a:r>
            <a:r>
              <a:rPr lang="en-US" altLang="en-US" sz="2400" baseline="30000" dirty="0" smtClean="0"/>
              <a:t>o</a:t>
            </a:r>
            <a:r>
              <a:rPr lang="en-US" altLang="en-US" sz="2400" dirty="0" smtClean="0"/>
              <a:t>F melting point of ice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1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7" y="990600"/>
            <a:ext cx="7349425" cy="58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What’s Pressure?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7386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Atmospheric pressure - force (weight) of column of air above a 1 m</a:t>
            </a:r>
            <a:r>
              <a:rPr lang="en-US" altLang="en-US" sz="2400" baseline="30000" dirty="0" smtClean="0"/>
              <a:t>2 </a:t>
            </a:r>
            <a:r>
              <a:rPr lang="en-US" altLang="en-US" sz="2400" dirty="0" smtClean="0"/>
              <a:t>surface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Depends the most on the number of air molecules above you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Pressure ALWAYS decreases with height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(Temperature usually decreases with height)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324600" y="1524000"/>
            <a:ext cx="1905000" cy="2971800"/>
          </a:xfrm>
          <a:prstGeom prst="can">
            <a:avLst>
              <a:gd name="adj" fmla="val 39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789738" y="1524000"/>
            <a:ext cx="94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0">
                <a:solidFill>
                  <a:srgbClr val="FF0000"/>
                </a:solidFill>
                <a:latin typeface="Times New Roman" panose="02020603050405020304" pitchFamily="18" charset="0"/>
              </a:rPr>
              <a:t>1 m</a:t>
            </a:r>
            <a:r>
              <a:rPr lang="en-US" altLang="en-US" sz="3200" i="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7239000" y="3733800"/>
            <a:ext cx="0" cy="1371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039" name="Picture 7" descr="j0186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53" y="5120855"/>
            <a:ext cx="1627094" cy="16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What is Pressure?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430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force applied divided by the area over which the force is distributed (i.e., Force/Area)</a:t>
            </a:r>
          </a:p>
          <a:p>
            <a:endParaRPr lang="en-US" dirty="0"/>
          </a:p>
        </p:txBody>
      </p:sp>
      <p:pic>
        <p:nvPicPr>
          <p:cNvPr id="1029" name="Picture 5" descr="C:\Documents and Settings\u0302380.ad\Local Settings\Temporary Internet Files\Content.IE5\MIY8UYX2\MC9003910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4257"/>
            <a:ext cx="622706" cy="917143"/>
          </a:xfrm>
          <a:prstGeom prst="rect">
            <a:avLst/>
          </a:prstGeom>
          <a:noFill/>
        </p:spPr>
      </p:pic>
      <p:pic>
        <p:nvPicPr>
          <p:cNvPr id="1030" name="Picture 6" descr="C:\Documents and Settings\u0302380.ad\Local Settings\Temporary Internet Files\Content.IE5\BP3BETSI\MC9003910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40137"/>
            <a:ext cx="708025" cy="855663"/>
          </a:xfrm>
          <a:prstGeom prst="rect">
            <a:avLst/>
          </a:prstGeom>
          <a:noFill/>
        </p:spPr>
      </p:pic>
      <p:pic>
        <p:nvPicPr>
          <p:cNvPr id="1031" name="Picture 7" descr="C:\Documents and Settings\u0302380.ad\Local Settings\Temporary Internet Files\Content.IE5\J1ZVN8E0\MC9003835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91202"/>
            <a:ext cx="905256" cy="895198"/>
          </a:xfrm>
          <a:prstGeom prst="rect">
            <a:avLst/>
          </a:prstGeom>
          <a:noFill/>
        </p:spPr>
      </p:pic>
      <p:pic>
        <p:nvPicPr>
          <p:cNvPr id="1032" name="Picture 8" descr="C:\Documents and Settings\u0302380.ad\Local Settings\Temporary Internet Files\Content.IE5\Y9IQ0DT6\MC90038920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944575" cy="5952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867400" y="141194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Pressure in the atmosphere can be thought of as the weight of the gases that are above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428" y="1904999"/>
            <a:ext cx="3160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chemeClr val="bg2"/>
                </a:solidFill>
                <a:hlinkClick r:id="rId6"/>
              </a:rPr>
              <a:t>www.youtube.com/watch?v=xg5NiOwf_Zw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2377"/>
            <a:ext cx="7772400" cy="1143000"/>
          </a:xfrm>
        </p:spPr>
        <p:txBody>
          <a:bodyPr/>
          <a:lstStyle/>
          <a:p>
            <a:r>
              <a:rPr lang="en-US" dirty="0" smtClean="0"/>
              <a:t>Can Crushing Demonstration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429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Demonstration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16859" y="1492623"/>
            <a:ext cx="86330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Step 1: Place water in an aluminum can and place it on a stove.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Step 2: Wait for the water in the can to boil. (This replaces all of the air inside the can with water vapor.)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Step 3: Turn the can upside down and place the top of the can in an ice bath.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Step 4: All of the water vapor inside the can condenses which creates a near vacuum inside the can.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Step 5: The atmospheric pressure (14.7 pounds per square inch at sea level) crushes the can.</a:t>
            </a:r>
          </a:p>
        </p:txBody>
      </p:sp>
    </p:spTree>
    <p:extLst>
      <p:ext uri="{BB962C8B-B14F-4D97-AF65-F5344CB8AC3E}">
        <p14:creationId xmlns:p14="http://schemas.microsoft.com/office/powerpoint/2010/main" val="15567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Units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941" y="1008534"/>
            <a:ext cx="8565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chemeClr val="bg2"/>
                </a:solidFill>
              </a:rPr>
              <a:t>Atmospheric pressure - force (weight) of column of air above a 1 m</a:t>
            </a:r>
            <a:r>
              <a:rPr lang="en-US" altLang="en-US" sz="3200" baseline="30000" dirty="0">
                <a:solidFill>
                  <a:schemeClr val="bg2"/>
                </a:solidFill>
              </a:rPr>
              <a:t>2 </a:t>
            </a:r>
            <a:r>
              <a:rPr lang="en-US" altLang="en-US" sz="3200" dirty="0" smtClean="0">
                <a:solidFill>
                  <a:schemeClr val="bg2"/>
                </a:solidFill>
              </a:rPr>
              <a:t>surface</a:t>
            </a:r>
          </a:p>
          <a:p>
            <a:pPr algn="ctr"/>
            <a:endParaRPr lang="en-US" altLang="en-US" sz="3200" dirty="0" smtClean="0">
              <a:solidFill>
                <a:schemeClr val="bg2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chemeClr val="bg2"/>
                </a:solidFill>
              </a:rPr>
              <a:t>English units of </a:t>
            </a:r>
            <a:r>
              <a:rPr lang="en-US" altLang="en-US" sz="3200" dirty="0" err="1" smtClean="0">
                <a:solidFill>
                  <a:schemeClr val="bg2"/>
                </a:solidFill>
              </a:rPr>
              <a:t>lbs</a:t>
            </a:r>
            <a:r>
              <a:rPr lang="en-US" altLang="en-US" sz="3200" dirty="0" smtClean="0">
                <a:solidFill>
                  <a:schemeClr val="bg2"/>
                </a:solidFill>
              </a:rPr>
              <a:t> per square inch rarely used. Meteorologists use special unit called </a:t>
            </a:r>
            <a:r>
              <a:rPr lang="en-US" altLang="en-US" sz="3200" dirty="0" err="1" smtClean="0">
                <a:solidFill>
                  <a:schemeClr val="bg2"/>
                </a:solidFill>
              </a:rPr>
              <a:t>millibar</a:t>
            </a:r>
            <a:endParaRPr lang="en-US" altLang="en-US" sz="3200" dirty="0">
              <a:solidFill>
                <a:schemeClr val="bg2"/>
              </a:solidFill>
            </a:endParaRPr>
          </a:p>
          <a:p>
            <a:pPr algn="ctr"/>
            <a:endParaRPr lang="en-US" alt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1 atmosphere (</a:t>
            </a:r>
            <a:r>
              <a:rPr lang="en-US" sz="3200" dirty="0" err="1" smtClean="0">
                <a:solidFill>
                  <a:schemeClr val="bg2"/>
                </a:solidFill>
              </a:rPr>
              <a:t>atm</a:t>
            </a:r>
            <a:r>
              <a:rPr lang="en-US" sz="3200" dirty="0" smtClean="0">
                <a:solidFill>
                  <a:schemeClr val="bg2"/>
                </a:solidFill>
              </a:rPr>
              <a:t>) = 1013.25 </a:t>
            </a:r>
            <a:r>
              <a:rPr lang="en-US" sz="3200" dirty="0" err="1" smtClean="0">
                <a:solidFill>
                  <a:schemeClr val="bg2"/>
                </a:solidFill>
              </a:rPr>
              <a:t>millibars</a:t>
            </a:r>
            <a:r>
              <a:rPr lang="en-US" sz="3200" dirty="0" smtClean="0">
                <a:solidFill>
                  <a:schemeClr val="bg2"/>
                </a:solidFill>
              </a:rPr>
              <a:t> (</a:t>
            </a:r>
            <a:r>
              <a:rPr lang="en-US" sz="3200" dirty="0" err="1" smtClean="0">
                <a:solidFill>
                  <a:schemeClr val="bg2"/>
                </a:solidFill>
              </a:rPr>
              <a:t>mb</a:t>
            </a:r>
            <a:r>
              <a:rPr lang="en-US" sz="3200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3200" dirty="0" smtClean="0">
              <a:solidFill>
                <a:schemeClr val="bg2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1 atmosphere (</a:t>
            </a:r>
            <a:r>
              <a:rPr lang="en-US" sz="3200" dirty="0" err="1" smtClean="0">
                <a:solidFill>
                  <a:schemeClr val="bg2"/>
                </a:solidFill>
              </a:rPr>
              <a:t>atm</a:t>
            </a:r>
            <a:r>
              <a:rPr lang="en-US" sz="3200" dirty="0" smtClean="0">
                <a:solidFill>
                  <a:schemeClr val="bg2"/>
                </a:solidFill>
              </a:rPr>
              <a:t>) = 29.92 inches of mercury</a:t>
            </a:r>
          </a:p>
        </p:txBody>
      </p:sp>
    </p:spTree>
    <p:extLst>
      <p:ext uri="{BB962C8B-B14F-4D97-AF65-F5344CB8AC3E}">
        <p14:creationId xmlns:p14="http://schemas.microsoft.com/office/powerpoint/2010/main" val="38668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Mercury Barometer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7386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The height of the mercury column is proportional to atmospheric pressure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41" y="1143000"/>
            <a:ext cx="3160059" cy="521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https://www.climate.gov/news-features/blogs/beyond-data/2017-us-billion-dollar-weather-and-climate-disasters-historic-year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" y="990600"/>
            <a:ext cx="9116938" cy="55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53" y="1034636"/>
            <a:ext cx="5611447" cy="5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Decrease of pressure with height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867400" y="6553200"/>
            <a:ext cx="1066800" cy="304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6086" name="Group 7"/>
          <p:cNvGrpSpPr>
            <a:grpSpLocks/>
          </p:cNvGrpSpPr>
          <p:nvPr/>
        </p:nvGrpSpPr>
        <p:grpSpPr bwMode="auto">
          <a:xfrm>
            <a:off x="2057400" y="5715000"/>
            <a:ext cx="3886200" cy="457200"/>
            <a:chOff x="1296" y="3600"/>
            <a:chExt cx="2544" cy="288"/>
          </a:xfrm>
        </p:grpSpPr>
        <p:sp>
          <p:nvSpPr>
            <p:cNvPr id="46087" name="Rectangle 8"/>
            <p:cNvSpPr>
              <a:spLocks noChangeArrowheads="1"/>
            </p:cNvSpPr>
            <p:nvPr/>
          </p:nvSpPr>
          <p:spPr bwMode="auto">
            <a:xfrm>
              <a:off x="1344" y="3600"/>
              <a:ext cx="1008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Sea level</a:t>
              </a:r>
            </a:p>
          </p:txBody>
        </p:sp>
        <p:sp>
          <p:nvSpPr>
            <p:cNvPr id="46088" name="Line 9"/>
            <p:cNvSpPr>
              <a:spLocks noChangeShapeType="1"/>
            </p:cNvSpPr>
            <p:nvPr/>
          </p:nvSpPr>
          <p:spPr bwMode="auto">
            <a:xfrm>
              <a:off x="1296" y="3888"/>
              <a:ext cx="2544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53" y="1034636"/>
            <a:ext cx="5611447" cy="5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Decrease of pressure with height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867400" y="6553200"/>
            <a:ext cx="1066800" cy="304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089150" y="5975350"/>
            <a:ext cx="3243263" cy="9525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33600" y="5638800"/>
            <a:ext cx="2590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1.5 km: Salt Lake</a:t>
            </a:r>
          </a:p>
        </p:txBody>
      </p:sp>
    </p:spTree>
    <p:extLst>
      <p:ext uri="{BB962C8B-B14F-4D97-AF65-F5344CB8AC3E}">
        <p14:creationId xmlns:p14="http://schemas.microsoft.com/office/powerpoint/2010/main" val="2701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53" y="1034636"/>
            <a:ext cx="5611447" cy="5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Decrease of pressure with height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867400" y="6553200"/>
            <a:ext cx="1066800" cy="304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079625" y="5791200"/>
            <a:ext cx="2695575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09800" y="5334000"/>
            <a:ext cx="13716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/>
              <a:t>3 </a:t>
            </a:r>
            <a:r>
              <a:rPr lang="en-US" altLang="en-US" sz="2400" dirty="0" err="1"/>
              <a:t>km:Alta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20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DEFINITIONS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81000" y="1447800"/>
            <a:ext cx="8458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Atmosphere</a:t>
            </a:r>
            <a:r>
              <a:rPr lang="en-US" sz="2400" dirty="0">
                <a:solidFill>
                  <a:schemeClr val="bg2"/>
                </a:solidFill>
              </a:rPr>
              <a:t>: The envelope of gases that surround a planet and  are held to it by the planet’s gravitational attraction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Mass</a:t>
            </a:r>
            <a:r>
              <a:rPr lang="en-US" sz="2400" dirty="0">
                <a:solidFill>
                  <a:schemeClr val="bg2"/>
                </a:solidFill>
              </a:rPr>
              <a:t>: The amount of matter contained in a physical object (units are kg)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Volume</a:t>
            </a:r>
            <a:r>
              <a:rPr lang="en-US" sz="2400" dirty="0">
                <a:solidFill>
                  <a:schemeClr val="bg2"/>
                </a:solidFill>
              </a:rPr>
              <a:t>: The size or extent of a three-dimensional object or region of space (units are cubic meters: m</a:t>
            </a:r>
            <a:r>
              <a:rPr lang="en-US" sz="2400" baseline="30000" dirty="0">
                <a:solidFill>
                  <a:schemeClr val="bg2"/>
                </a:solidFill>
              </a:rPr>
              <a:t>3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Density</a:t>
            </a:r>
            <a:r>
              <a:rPr lang="en-US" sz="2400" dirty="0">
                <a:solidFill>
                  <a:schemeClr val="bg2"/>
                </a:solidFill>
              </a:rPr>
              <a:t>: The mass per unit volume of a substance (Mass/Volume) (units are kg/m</a:t>
            </a:r>
            <a:r>
              <a:rPr lang="en-US" sz="2400" baseline="30000" dirty="0">
                <a:solidFill>
                  <a:schemeClr val="bg2"/>
                </a:solidFill>
              </a:rPr>
              <a:t>3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</a:p>
          <a:p>
            <a:pPr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Pressure</a:t>
            </a:r>
            <a:r>
              <a:rPr lang="en-US" sz="2400" dirty="0">
                <a:solidFill>
                  <a:schemeClr val="bg2"/>
                </a:solidFill>
              </a:rPr>
              <a:t>: The force applied over a given surface area (Force/Area) (common units are </a:t>
            </a:r>
            <a:r>
              <a:rPr lang="en-US" sz="2400" dirty="0" err="1">
                <a:solidFill>
                  <a:schemeClr val="bg2"/>
                </a:solidFill>
              </a:rPr>
              <a:t>millibars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en-US" sz="2400" dirty="0" err="1">
                <a:solidFill>
                  <a:schemeClr val="bg2"/>
                </a:solidFill>
              </a:rPr>
              <a:t>hectopascals</a:t>
            </a:r>
            <a:r>
              <a:rPr lang="en-US" sz="2400" dirty="0">
                <a:solidFill>
                  <a:schemeClr val="bg2"/>
                </a:solidFill>
              </a:rPr>
              <a:t>, inches of mercury, </a:t>
            </a:r>
            <a:r>
              <a:rPr lang="en-US" sz="2400" dirty="0" err="1">
                <a:solidFill>
                  <a:schemeClr val="bg2"/>
                </a:solidFill>
              </a:rPr>
              <a:t>torr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6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What you should have</a:t>
            </a:r>
          </a:p>
          <a:p>
            <a:pPr marL="457200" indent="-457200">
              <a:buFontTx/>
              <a:buChar char="•"/>
              <a:defRPr/>
            </a:pPr>
            <a:r>
              <a:rPr lang="en-US" dirty="0" smtClean="0"/>
              <a:t>Syllabus</a:t>
            </a:r>
          </a:p>
          <a:p>
            <a:pPr marL="0" indent="0">
              <a:defRPr/>
            </a:pPr>
            <a:r>
              <a:rPr lang="en-US" dirty="0" smtClean="0"/>
              <a:t>For </a:t>
            </a:r>
            <a:r>
              <a:rPr lang="en-US" dirty="0"/>
              <a:t>W</a:t>
            </a:r>
            <a:r>
              <a:rPr lang="en-US" dirty="0" smtClean="0"/>
              <a:t>ednesday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Can start reading textbook chapters 1,2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Check out wed in-class lecture on canvas (will be posted this evening).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2" y="48431"/>
            <a:ext cx="7145016" cy="68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Weather Impacts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74688" y="6334125"/>
            <a:ext cx="733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hlinkClick r:id="rId2"/>
              </a:rPr>
              <a:t>http://www.nws.noaa.gov/om/hazstats.shtml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nws.noaa.gov/om/hazstats/images/weather_fatal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42" y="837229"/>
            <a:ext cx="7319029" cy="54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897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www.weather.gov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</p:txBody>
      </p:sp>
      <p:sp>
        <p:nvSpPr>
          <p:cNvPr id="6148" name="Media Placeholder 3"/>
          <p:cNvSpPr>
            <a:spLocks noGrp="1" noTextEdit="1"/>
          </p:cNvSpPr>
          <p:nvPr>
            <p:ph type="media" sz="half" idx="2"/>
          </p:nvPr>
        </p:nvSpPr>
        <p:spPr>
          <a:xfrm>
            <a:off x="4755777" y="1371600"/>
            <a:ext cx="4038600" cy="4724400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3" y="938934"/>
            <a:ext cx="5871715" cy="4412995"/>
          </a:xfrm>
          <a:prstGeom prst="rect">
            <a:avLst/>
          </a:prstGeom>
        </p:spPr>
      </p:pic>
      <p:sp>
        <p:nvSpPr>
          <p:cNvPr id="3" name="AutoShape 2" descr="Image result for cell phone with weather alert on it"/>
          <p:cNvSpPr>
            <a:spLocks noChangeAspect="1" noChangeArrowheads="1"/>
          </p:cNvSpPr>
          <p:nvPr/>
        </p:nvSpPr>
        <p:spPr bwMode="auto">
          <a:xfrm>
            <a:off x="155575" y="-1608138"/>
            <a:ext cx="20193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77" y="73025"/>
            <a:ext cx="1714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77" y="30861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4" y="1754188"/>
            <a:ext cx="285750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Student Expectations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No prerequisites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Show interest in learning about atmosphere and fundamental laws of nature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Participate in class discussions and assignments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Willingness to learn scientific process and critical thinking skills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3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first name</a:t>
            </a:r>
          </a:p>
          <a:p>
            <a:r>
              <a:rPr lang="en-US" dirty="0" smtClean="0"/>
              <a:t>Major (if declared)</a:t>
            </a:r>
          </a:p>
          <a:p>
            <a:r>
              <a:rPr lang="en-US" dirty="0" smtClean="0"/>
              <a:t>Fr/So/Jr/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Most interesting aspect of weather to you (if you have one)….frequent answer in Utah is snow!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texasam</Template>
  <TotalTime>12553</TotalTime>
  <Words>1687</Words>
  <Application>Microsoft Office PowerPoint</Application>
  <PresentationFormat>On-screen Show (4:3)</PresentationFormat>
  <Paragraphs>283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Wingdings</vt:lpstr>
      <vt:lpstr>Mountain Top</vt:lpstr>
      <vt:lpstr>ATMOS 1010: Severe and Unusual Weather FASB 295 MW 11:50-1:10 </vt:lpstr>
      <vt:lpstr>Why Take This Course?</vt:lpstr>
      <vt:lpstr>PowerPoint Presentation</vt:lpstr>
      <vt:lpstr>https://www.climate.gov/news-features/blogs/beyond-data/2017-us-billion-dollar-weather-and-climate-disasters-historic-year</vt:lpstr>
      <vt:lpstr>PowerPoint Presentation</vt:lpstr>
      <vt:lpstr>Weather Impacts</vt:lpstr>
      <vt:lpstr>www.weather.gov</vt:lpstr>
      <vt:lpstr>Student Expectations</vt:lpstr>
      <vt:lpstr>Quick Introductions</vt:lpstr>
      <vt:lpstr>After completing the course, you should know…</vt:lpstr>
      <vt:lpstr>Course Outline</vt:lpstr>
      <vt:lpstr>Classroom Structure</vt:lpstr>
      <vt:lpstr>Course Textbook: Severe and Hazardous Weather (3rd, 4th, or 5th edition)</vt:lpstr>
      <vt:lpstr>Handout at bookstore NOT required</vt:lpstr>
      <vt:lpstr>Grading: see syllabus</vt:lpstr>
      <vt:lpstr>During Each of the Four Blocks…</vt:lpstr>
      <vt:lpstr>Homework/Quiz Assignments</vt:lpstr>
      <vt:lpstr>Grade Anxiety?</vt:lpstr>
      <vt:lpstr>Class Policies Official Syllabus in canvas and Distributed in Class </vt:lpstr>
      <vt:lpstr>Office Location – INSCC 480/483</vt:lpstr>
      <vt:lpstr>Canvas</vt:lpstr>
      <vt:lpstr>Summary</vt:lpstr>
      <vt:lpstr>Module 1 Topics</vt:lpstr>
      <vt:lpstr>In order to discuss this…</vt:lpstr>
      <vt:lpstr>We need to get some stuff out of the way </vt:lpstr>
      <vt:lpstr>Properties of the Atmosphere (Chapter 1)</vt:lpstr>
      <vt:lpstr>PowerPoint Presentation</vt:lpstr>
      <vt:lpstr>Why Does the Earth  Have an Atmosphere?</vt:lpstr>
      <vt:lpstr>Atmospheric Composition</vt:lpstr>
      <vt:lpstr>Atmospheric Composition</vt:lpstr>
      <vt:lpstr>Properties of the Atmosphere</vt:lpstr>
      <vt:lpstr>What’s Temperature?</vt:lpstr>
      <vt:lpstr>English vs. Metric Units</vt:lpstr>
      <vt:lpstr>Temperature</vt:lpstr>
      <vt:lpstr>What’s Pressure?</vt:lpstr>
      <vt:lpstr>What is Pressure?</vt:lpstr>
      <vt:lpstr>Can Crushing Demonstration</vt:lpstr>
      <vt:lpstr>Pressure Units</vt:lpstr>
      <vt:lpstr>Mercury Barometer</vt:lpstr>
      <vt:lpstr>Decrease of pressure with height</vt:lpstr>
      <vt:lpstr>Decrease of pressure with height</vt:lpstr>
      <vt:lpstr>Decrease of pressure with height</vt:lpstr>
      <vt:lpstr>DEFINITIONS</vt:lpstr>
      <vt:lpstr>Summary: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Meteorology</dc:title>
  <dc:creator>John Horel</dc:creator>
  <cp:lastModifiedBy>Erik</cp:lastModifiedBy>
  <cp:revision>257</cp:revision>
  <cp:lastPrinted>1601-01-01T00:00:00Z</cp:lastPrinted>
  <dcterms:created xsi:type="dcterms:W3CDTF">2001-08-19T21:41:49Z</dcterms:created>
  <dcterms:modified xsi:type="dcterms:W3CDTF">2018-08-20T22:40:01Z</dcterms:modified>
</cp:coreProperties>
</file>