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422" r:id="rId2"/>
    <p:sldId id="474" r:id="rId3"/>
    <p:sldId id="475" r:id="rId4"/>
    <p:sldId id="476" r:id="rId5"/>
    <p:sldId id="478" r:id="rId6"/>
    <p:sldId id="435" r:id="rId7"/>
    <p:sldId id="436" r:id="rId8"/>
    <p:sldId id="437" r:id="rId9"/>
    <p:sldId id="443" r:id="rId10"/>
    <p:sldId id="445" r:id="rId11"/>
    <p:sldId id="446" r:id="rId12"/>
    <p:sldId id="450" r:id="rId13"/>
    <p:sldId id="455" r:id="rId14"/>
    <p:sldId id="477" r:id="rId15"/>
    <p:sldId id="453" r:id="rId16"/>
    <p:sldId id="458" r:id="rId17"/>
    <p:sldId id="459" r:id="rId18"/>
    <p:sldId id="461" r:id="rId19"/>
    <p:sldId id="466" r:id="rId20"/>
    <p:sldId id="345" r:id="rId21"/>
    <p:sldId id="352" r:id="rId22"/>
    <p:sldId id="389" r:id="rId23"/>
    <p:sldId id="354" r:id="rId24"/>
    <p:sldId id="346" r:id="rId25"/>
    <p:sldId id="349" r:id="rId26"/>
    <p:sldId id="350" r:id="rId27"/>
    <p:sldId id="390" r:id="rId28"/>
    <p:sldId id="356" r:id="rId29"/>
    <p:sldId id="434" r:id="rId30"/>
    <p:sldId id="388" r:id="rId31"/>
    <p:sldId id="431" r:id="rId32"/>
    <p:sldId id="377" r:id="rId33"/>
    <p:sldId id="360" r:id="rId34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 snapToGrid="0">
      <p:cViewPr varScale="1">
        <p:scale>
          <a:sx n="61" d="100"/>
          <a:sy n="61" d="100"/>
        </p:scale>
        <p:origin x="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10E4-FA9F-4614-94E7-EC1942408704}" type="datetimeFigureOut">
              <a:rPr lang="en-US" smtClean="0"/>
              <a:t>8/28/2018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37AC4-3023-424F-BEAD-658D99F9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5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0D04-7282-4297-891B-A0B3E496F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80A9E-DC3D-4A33-8A71-D97F1D067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3C53-B476-441B-A77C-9873FE18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D209-1700-4F6D-8D8D-A6E30E5E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F4F0C-4CDF-4478-9EF1-915DF739D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81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3993-7137-47CB-81F2-27DB59B8E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D9928-5BD8-4B39-AB5B-09B9616CF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C5E95-8E6D-4E4F-AB8E-495EDD0BB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DEBE-B111-4B12-B095-92EFAA903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EF6B-D885-4315-AAC0-BC631F957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2B20-1F81-4FB1-9781-75DEC3B1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E988-99AF-4E65-BA65-F03153B32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3DDB-77DA-4BD3-A514-D69778597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A86BE4CD-9CF3-4F8B-80F2-14055D73B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uwyo.edu/upperair/sounding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pusguides.lib.utah.edu/course_reserves_gu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efhS7XBa4" TargetMode="External"/><Relationship Id="rId2" Type="http://schemas.openxmlformats.org/officeDocument/2006/relationships/hyperlink" Target="https://www.youtube.com/watch?v=uOwbbsgaRa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28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Changes in the Atmosphere in Space and Time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798124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Atmospheric fields change in </a:t>
            </a:r>
            <a:r>
              <a:rPr lang="en-US" altLang="en-US" b="1" dirty="0" smtClean="0"/>
              <a:t>4 dimensions</a:t>
            </a:r>
          </a:p>
          <a:p>
            <a:r>
              <a:rPr lang="en-US" altLang="en-US" dirty="0" smtClean="0"/>
              <a:t> horizontal (2 dimensions)</a:t>
            </a:r>
          </a:p>
          <a:p>
            <a:r>
              <a:rPr lang="en-US" altLang="en-US" dirty="0" smtClean="0"/>
              <a:t> vertical </a:t>
            </a:r>
          </a:p>
          <a:p>
            <a:r>
              <a:rPr lang="en-US" altLang="en-US" dirty="0" smtClean="0"/>
              <a:t> time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46785" y="2837349"/>
            <a:ext cx="4324340" cy="3910291"/>
            <a:chOff x="3846785" y="2837349"/>
            <a:chExt cx="4324340" cy="39102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785" y="3306093"/>
              <a:ext cx="4324340" cy="3441547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4918841" y="5517931"/>
              <a:ext cx="1450428" cy="31531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flipV="1">
              <a:off x="4918841" y="4589374"/>
              <a:ext cx="0" cy="960088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6369269" y="5318629"/>
              <a:ext cx="1423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East-West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70298" y="416298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North-South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7195" y="4436156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Up-Down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4918841" y="4897821"/>
              <a:ext cx="567559" cy="620110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6008955" y="2837349"/>
              <a:ext cx="821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5" y="5912924"/>
            <a:ext cx="793220" cy="85423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846785" y="2832089"/>
            <a:ext cx="4382144" cy="3910291"/>
            <a:chOff x="3846785" y="2837349"/>
            <a:chExt cx="4324340" cy="39102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785" y="3306093"/>
              <a:ext cx="4324340" cy="3441547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4918841" y="5517931"/>
              <a:ext cx="1450428" cy="31531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918841" y="4589374"/>
              <a:ext cx="0" cy="960088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369269" y="5318629"/>
              <a:ext cx="1423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East-West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70298" y="4162987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North-South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7195" y="4436156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Up-Down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4918841" y="4897821"/>
              <a:ext cx="567559" cy="620110"/>
            </a:xfrm>
            <a:prstGeom prst="straightConnector1">
              <a:avLst/>
            </a:prstGeom>
            <a:solidFill>
              <a:schemeClr val="accent1"/>
            </a:solidFill>
            <a:ln w="603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008955" y="2837349"/>
              <a:ext cx="154042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Later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3" y="5295870"/>
            <a:ext cx="793220" cy="85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Variations in Atmospheric Properties</a:t>
            </a:r>
            <a:endParaRPr lang="en-US" dirty="0"/>
          </a:p>
        </p:txBody>
      </p:sp>
      <p:pic>
        <p:nvPicPr>
          <p:cNvPr id="4" name="Picture 2" descr="http://images.intellicast.com/WxImages/CurrentTemps/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90" y="2124516"/>
            <a:ext cx="6878620" cy="47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4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in Temperature with Time: 1 Week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800225" y="2655888"/>
            <a:ext cx="2438400" cy="27622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3600"/>
            <a:ext cx="8528050" cy="42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10975" y="1290935"/>
            <a:ext cx="2525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kern="0" dirty="0" smtClean="0"/>
              <a:t>mesowest.utah.edu</a:t>
            </a:r>
          </a:p>
          <a:p>
            <a:pPr eaLnBrk="1" hangingPunct="1">
              <a:defRPr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14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3"/>
          <a:stretch>
            <a:fillRect/>
          </a:stretch>
        </p:blipFill>
        <p:spPr bwMode="auto">
          <a:xfrm>
            <a:off x="4616450" y="1466850"/>
            <a:ext cx="452755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029200" y="363538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i="0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Winter morning</a:t>
            </a:r>
          </a:p>
        </p:txBody>
      </p:sp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6221413" y="5046663"/>
            <a:ext cx="237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Inversion</a:t>
            </a:r>
          </a:p>
        </p:txBody>
      </p:sp>
      <p:cxnSp>
        <p:nvCxnSpPr>
          <p:cNvPr id="31752" name="Straight Arrow Connector 14"/>
          <p:cNvCxnSpPr>
            <a:cxnSpLocks noChangeShapeType="1"/>
            <a:endCxn id="31751" idx="3"/>
          </p:cNvCxnSpPr>
          <p:nvPr/>
        </p:nvCxnSpPr>
        <p:spPr bwMode="auto">
          <a:xfrm flipV="1">
            <a:off x="7896225" y="5308600"/>
            <a:ext cx="703263" cy="17463"/>
          </a:xfrm>
          <a:prstGeom prst="straightConnector1">
            <a:avLst/>
          </a:prstGeom>
          <a:noFill/>
          <a:ln w="44450" cap="sq" algn="ctr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77925" y="1806575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i="0" kern="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Summer afternoon</a:t>
            </a: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-8350" r="24774" b="533"/>
          <a:stretch>
            <a:fillRect/>
          </a:stretch>
        </p:blipFill>
        <p:spPr bwMode="auto">
          <a:xfrm>
            <a:off x="383492" y="460375"/>
            <a:ext cx="41148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83492" y="79375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i="0" kern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Summer afternoon</a:t>
            </a:r>
            <a:endParaRPr lang="en-US" sz="2400" i="0" kern="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2799" y="6069943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21413" y="6027330"/>
            <a:ext cx="173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-5400000">
            <a:off x="-314264" y="298702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503" y="38100"/>
            <a:ext cx="7772400" cy="1143000"/>
          </a:xfrm>
        </p:spPr>
        <p:txBody>
          <a:bodyPr/>
          <a:lstStyle/>
          <a:p>
            <a:r>
              <a:rPr lang="en-US" dirty="0" smtClean="0"/>
              <a:t>‘Temperature Inversion’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" y="1181100"/>
            <a:ext cx="8965790" cy="313982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7" y="1456997"/>
            <a:ext cx="7609956" cy="50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of Pressure in Time: 1 month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64188"/>
            <a:ext cx="8229600" cy="1690687"/>
          </a:xfrm>
        </p:spPr>
        <p:txBody>
          <a:bodyPr/>
          <a:lstStyle/>
          <a:p>
            <a:pPr eaLnBrk="1" hangingPunct="1"/>
            <a:r>
              <a:rPr lang="en-US" altLang="en-US" smtClean="0"/>
              <a:t>Changes in pressure with time are much smaller than those with height</a:t>
            </a: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05793"/>
            <a:ext cx="71437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2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73426" y="38100"/>
            <a:ext cx="670821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Dew Point Temperature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1100"/>
            <a:ext cx="8458200" cy="5524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/>
              <a:t>Dew point temperature T</a:t>
            </a:r>
            <a:r>
              <a:rPr lang="en-US" altLang="en-US" sz="2800" baseline="-25000" dirty="0" smtClean="0"/>
              <a:t>d</a:t>
            </a:r>
            <a:r>
              <a:rPr lang="en-US" altLang="en-US" sz="2800" dirty="0" smtClean="0"/>
              <a:t> : temperature to which air must be cooled at constant pressure until saturation occurs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en-US" sz="2800" dirty="0" smtClean="0"/>
              <a:t>Although dew point temperature is reported in (</a:t>
            </a:r>
            <a:r>
              <a:rPr lang="en-US" altLang="en-US" sz="2800" baseline="30000" dirty="0" err="1" smtClean="0"/>
              <a:t>o</a:t>
            </a:r>
            <a:r>
              <a:rPr lang="en-US" altLang="en-US" sz="2800" dirty="0" err="1" smtClean="0"/>
              <a:t>C</a:t>
            </a:r>
            <a:r>
              <a:rPr lang="en-US" altLang="en-US" sz="2800" dirty="0" smtClean="0"/>
              <a:t>), it is a measure of moisture content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4400" dirty="0" smtClean="0"/>
              <a:t>Relative Humidity</a:t>
            </a:r>
            <a:endParaRPr lang="en-US" altLang="en-US" sz="4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Relative humidity measures how close the air is to saturation with respect to invisible water vapor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Relative humidity has no units and is reported as a percent value ranging from 0-100%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altLang="en-US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60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38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Common Daily (Diurnal) Changes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3796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14488"/>
            <a:ext cx="8027988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4914900" y="4806950"/>
            <a:ext cx="303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463416"/>
                </a:solidFill>
              </a:rPr>
              <a:t>amount of water vapor constant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55800" y="2559050"/>
            <a:ext cx="1416050" cy="2205038"/>
            <a:chOff x="1232" y="1612"/>
            <a:chExt cx="892" cy="1389"/>
          </a:xfrm>
        </p:grpSpPr>
        <p:sp>
          <p:nvSpPr>
            <p:cNvPr id="33802" name="Line 7"/>
            <p:cNvSpPr>
              <a:spLocks noChangeShapeType="1"/>
            </p:cNvSpPr>
            <p:nvPr/>
          </p:nvSpPr>
          <p:spPr bwMode="auto">
            <a:xfrm flipV="1">
              <a:off x="1435" y="2819"/>
              <a:ext cx="9" cy="182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3" name="Text Box 9"/>
            <p:cNvSpPr txBox="1">
              <a:spLocks noChangeArrowheads="1"/>
            </p:cNvSpPr>
            <p:nvPr/>
          </p:nvSpPr>
          <p:spPr bwMode="auto">
            <a:xfrm>
              <a:off x="1232" y="1612"/>
              <a:ext cx="89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463416"/>
                  </a:solidFill>
                </a:rPr>
                <a:t>Small difference between air and dewpoint temperature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79975" y="2189163"/>
            <a:ext cx="1457325" cy="2538412"/>
            <a:chOff x="3074" y="1379"/>
            <a:chExt cx="918" cy="1599"/>
          </a:xfrm>
        </p:grpSpPr>
        <p:sp>
          <p:nvSpPr>
            <p:cNvPr id="33800" name="Line 12"/>
            <p:cNvSpPr>
              <a:spLocks noChangeShapeType="1"/>
            </p:cNvSpPr>
            <p:nvPr/>
          </p:nvSpPr>
          <p:spPr bwMode="auto">
            <a:xfrm flipV="1">
              <a:off x="3074" y="1379"/>
              <a:ext cx="9" cy="1599"/>
            </a:xfrm>
            <a:prstGeom prst="line">
              <a:avLst/>
            </a:prstGeom>
            <a:noFill/>
            <a:ln w="28575" cap="sq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1" name="Text Box 13"/>
            <p:cNvSpPr txBox="1">
              <a:spLocks noChangeArrowheads="1"/>
            </p:cNvSpPr>
            <p:nvPr/>
          </p:nvSpPr>
          <p:spPr bwMode="auto">
            <a:xfrm>
              <a:off x="3100" y="1612"/>
              <a:ext cx="892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463416"/>
                  </a:solidFill>
                </a:rPr>
                <a:t>Large</a:t>
              </a:r>
            </a:p>
            <a:p>
              <a:r>
                <a:rPr lang="en-US" altLang="en-US" sz="1800">
                  <a:solidFill>
                    <a:srgbClr val="463416"/>
                  </a:solidFill>
                </a:rPr>
                <a:t>difference between air and dewpoint temperature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4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Variation in T, TH,TD with Time: 1 Week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800225" y="2655888"/>
            <a:ext cx="2438400" cy="276225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9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3117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16117"/>
            <a:ext cx="7772400" cy="457988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Wind, temperature, pressure, moisture and clouds vary in all 4 dimensions (horizontally, vertically, and in time)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Changes in those parameters in the vertical tend to be much more abrupt than those horizontally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How much water vapor is in the atmosphere is measured by the dew point temperature or the vapor pressure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400" dirty="0" smtClean="0"/>
              <a:t>The degree of saturation in the atmosphere is measured by relative humidity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/>
              <a:t>The water vapor present over a summer desert when the relative humidity is 10% may be higher than that on a cold day when the RH is 100%</a:t>
            </a:r>
          </a:p>
        </p:txBody>
      </p:sp>
    </p:spTree>
    <p:extLst>
      <p:ext uri="{BB962C8B-B14F-4D97-AF65-F5344CB8AC3E}">
        <p14:creationId xmlns:p14="http://schemas.microsoft.com/office/powerpoint/2010/main" val="39970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b="1" dirty="0"/>
              <a:t>Chapter 1 + 2 </a:t>
            </a:r>
            <a:r>
              <a:rPr lang="en-US" b="1" dirty="0" smtClean="0"/>
              <a:t>Quiz             </a:t>
            </a:r>
            <a:r>
              <a:rPr lang="en-US" dirty="0" smtClean="0"/>
              <a:t>Canvas due 5 Sept </a:t>
            </a:r>
          </a:p>
          <a:p>
            <a:r>
              <a:rPr lang="en-US" b="1" dirty="0" smtClean="0"/>
              <a:t>In-class exercise 1     </a:t>
            </a:r>
            <a:r>
              <a:rPr lang="en-US" dirty="0" smtClean="0"/>
              <a:t>Due at end of today’s class</a:t>
            </a:r>
          </a:p>
          <a:p>
            <a:r>
              <a:rPr lang="en-US" b="1" dirty="0" smtClean="0"/>
              <a:t>In-class exercise 2          </a:t>
            </a:r>
            <a:r>
              <a:rPr lang="en-US" dirty="0" smtClean="0"/>
              <a:t>(next week)</a:t>
            </a:r>
          </a:p>
          <a:p>
            <a:r>
              <a:rPr lang="fr-FR" b="1" dirty="0" err="1"/>
              <a:t>Chapter</a:t>
            </a:r>
            <a:r>
              <a:rPr lang="fr-FR" b="1" dirty="0"/>
              <a:t> 5, 6, 7 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         </a:t>
            </a:r>
            <a:r>
              <a:rPr lang="fr-FR" dirty="0" err="1" smtClean="0"/>
              <a:t>Available</a:t>
            </a:r>
            <a:r>
              <a:rPr lang="fr-FR" dirty="0" smtClean="0"/>
              <a:t> on </a:t>
            </a:r>
            <a:r>
              <a:rPr lang="fr-FR" dirty="0" err="1" smtClean="0"/>
              <a:t>canvas</a:t>
            </a:r>
            <a:r>
              <a:rPr lang="fr-FR" dirty="0" smtClean="0"/>
              <a:t> 10 Sept</a:t>
            </a:r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</a:t>
            </a:r>
            <a:r>
              <a:rPr lang="fr-FR" dirty="0" smtClean="0"/>
              <a:t>12 Sept</a:t>
            </a:r>
          </a:p>
          <a:p>
            <a:r>
              <a:rPr lang="fr-FR" b="1" dirty="0" smtClean="0"/>
              <a:t>Module 1 test (in class)        </a:t>
            </a:r>
            <a:r>
              <a:rPr lang="fr-FR" dirty="0" smtClean="0"/>
              <a:t>17 Sept                  </a:t>
            </a:r>
          </a:p>
          <a:p>
            <a:pPr marL="0" indent="0">
              <a:buNone/>
            </a:pPr>
            <a:endParaRPr lang="fr-FR" b="1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Meteorological Measurements</a:t>
            </a:r>
            <a:br>
              <a:rPr lang="en-US" sz="4000" dirty="0" smtClean="0"/>
            </a:br>
            <a:r>
              <a:rPr lang="en-US" sz="2400" dirty="0" smtClean="0"/>
              <a:t>(Chapter 2)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/>
              <a:t>Universal Coordinated Time (UTC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What meteorological measurements need to be made?</a:t>
            </a:r>
          </a:p>
          <a:p>
            <a:r>
              <a:rPr lang="en-US" sz="2800" dirty="0" smtClean="0"/>
              <a:t>Automated Surface Weather Observing System (ASOS)</a:t>
            </a:r>
          </a:p>
          <a:p>
            <a:r>
              <a:rPr lang="en-US" sz="2800" dirty="0" smtClean="0"/>
              <a:t>Surface station model description</a:t>
            </a:r>
          </a:p>
          <a:p>
            <a:r>
              <a:rPr lang="en-US" sz="2800" dirty="0" smtClean="0"/>
              <a:t>Upper-air measurement system (</a:t>
            </a:r>
            <a:r>
              <a:rPr lang="en-US" sz="2800" dirty="0" err="1" smtClean="0"/>
              <a:t>Rawinsonde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Radar</a:t>
            </a:r>
          </a:p>
          <a:p>
            <a:r>
              <a:rPr lang="en-US" sz="2800" dirty="0" smtClean="0"/>
              <a:t>Satellite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Universal Coordinated Time (UTC)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Is defined as the time in the Greenwich England (time zone Z)</a:t>
            </a:r>
          </a:p>
          <a:p>
            <a:r>
              <a:rPr lang="en-US" smtClean="0"/>
              <a:t>All meteorological measurements are reported in UTC time to avoid confusion</a:t>
            </a:r>
          </a:p>
          <a:p>
            <a:r>
              <a:rPr lang="en-US" smtClean="0"/>
              <a:t>UTC is sometimes called Zulu (Z) time or Greenwich Mean Time (GMT)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458200" y="0"/>
            <a:ext cx="533400" cy="457200"/>
          </a:xfrm>
        </p:spPr>
        <p:txBody>
          <a:bodyPr/>
          <a:lstStyle/>
          <a:p>
            <a:pPr eaLnBrk="1" hangingPunct="1"/>
            <a:r>
              <a:rPr lang="en-US" altLang="en-US" sz="1600" b="1" smtClean="0"/>
              <a:t>2.1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6645275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76200" y="652303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Courtesy of Bob Rauber.</a:t>
            </a:r>
            <a:endParaRPr lang="en-US" altLang="en-US" sz="600"/>
          </a:p>
        </p:txBody>
      </p:sp>
    </p:spTree>
    <p:extLst>
      <p:ext uri="{BB962C8B-B14F-4D97-AF65-F5344CB8AC3E}">
        <p14:creationId xmlns:p14="http://schemas.microsoft.com/office/powerpoint/2010/main" val="11292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TimeZoneMap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1006475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2971800" y="1066800"/>
            <a:ext cx="5943600" cy="5791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Conversion to UTC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276600" y="1295400"/>
            <a:ext cx="3810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Convert 0600 MST to UTC</a:t>
            </a:r>
          </a:p>
          <a:p>
            <a:pPr>
              <a:spcBef>
                <a:spcPct val="50000"/>
              </a:spcBef>
            </a:pPr>
            <a:r>
              <a:rPr lang="en-US"/>
              <a:t>Convert 2100 MST to UTC</a:t>
            </a:r>
          </a:p>
          <a:p>
            <a:pPr>
              <a:spcBef>
                <a:spcPct val="50000"/>
              </a:spcBef>
            </a:pPr>
            <a:r>
              <a:rPr lang="en-US"/>
              <a:t>Convert 1200 MDT to UTC</a:t>
            </a:r>
          </a:p>
          <a:p>
            <a:pPr>
              <a:spcBef>
                <a:spcPct val="50000"/>
              </a:spcBef>
            </a:pPr>
            <a:r>
              <a:rPr lang="en-US"/>
              <a:t>Convert 2300 MDT to UTC</a:t>
            </a:r>
          </a:p>
          <a:p>
            <a:pPr>
              <a:spcBef>
                <a:spcPct val="50000"/>
              </a:spcBef>
            </a:pPr>
            <a:r>
              <a:rPr lang="en-US"/>
              <a:t>Convert 0600 Z to MST</a:t>
            </a:r>
          </a:p>
          <a:p>
            <a:pPr>
              <a:spcBef>
                <a:spcPct val="50000"/>
              </a:spcBef>
            </a:pPr>
            <a:r>
              <a:rPr lang="en-US"/>
              <a:t>Convert 1200 Z to MDT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162800" y="1295400"/>
            <a:ext cx="1981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1300 Z</a:t>
            </a:r>
          </a:p>
          <a:p>
            <a:pPr>
              <a:spcBef>
                <a:spcPct val="50000"/>
              </a:spcBef>
            </a:pPr>
            <a:r>
              <a:rPr lang="en-US"/>
              <a:t>0400 Z </a:t>
            </a:r>
          </a:p>
          <a:p>
            <a:pPr>
              <a:spcBef>
                <a:spcPct val="50000"/>
              </a:spcBef>
            </a:pPr>
            <a:r>
              <a:rPr lang="en-US"/>
              <a:t>1800 Z</a:t>
            </a:r>
          </a:p>
          <a:p>
            <a:pPr>
              <a:spcBef>
                <a:spcPct val="50000"/>
              </a:spcBef>
            </a:pPr>
            <a:r>
              <a:rPr lang="en-US"/>
              <a:t>0500 Z</a:t>
            </a:r>
          </a:p>
          <a:p>
            <a:pPr>
              <a:spcBef>
                <a:spcPct val="50000"/>
              </a:spcBef>
            </a:pPr>
            <a:r>
              <a:rPr lang="en-US"/>
              <a:t>2300 MST</a:t>
            </a:r>
          </a:p>
          <a:p>
            <a:pPr>
              <a:spcBef>
                <a:spcPct val="50000"/>
              </a:spcBef>
            </a:pPr>
            <a:r>
              <a:rPr lang="en-US"/>
              <a:t>0600 MDT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measurements need to be made?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Temperature</a:t>
            </a:r>
          </a:p>
          <a:p>
            <a:r>
              <a:rPr lang="en-US" sz="2800" smtClean="0"/>
              <a:t>Dewpoint Temperature/Relative Humidity</a:t>
            </a:r>
          </a:p>
          <a:p>
            <a:r>
              <a:rPr lang="en-US" sz="2800" smtClean="0"/>
              <a:t>Pressure</a:t>
            </a:r>
          </a:p>
          <a:p>
            <a:r>
              <a:rPr lang="en-US" sz="2800" smtClean="0"/>
              <a:t>Windspeed/Wind Direction</a:t>
            </a:r>
          </a:p>
          <a:p>
            <a:r>
              <a:rPr lang="en-US" sz="2800" smtClean="0"/>
              <a:t>Precipitation Amount/Type/Intensity</a:t>
            </a:r>
          </a:p>
          <a:p>
            <a:r>
              <a:rPr lang="en-US" sz="2800" smtClean="0"/>
              <a:t>Cloud Coverage/Height</a:t>
            </a:r>
          </a:p>
          <a:p>
            <a:r>
              <a:rPr lang="en-US" sz="2800" smtClean="0"/>
              <a:t>Visibility</a:t>
            </a:r>
          </a:p>
          <a:p>
            <a:r>
              <a:rPr lang="en-US" sz="2800" smtClean="0"/>
              <a:t>Lightning</a:t>
            </a:r>
          </a:p>
          <a:p>
            <a:endParaRPr lang="en-US" sz="2800" smtClean="0"/>
          </a:p>
          <a:p>
            <a:endParaRPr lang="en-US" sz="1800" smtClean="0"/>
          </a:p>
          <a:p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28600"/>
            <a:ext cx="3657600" cy="2819400"/>
          </a:xfrm>
        </p:spPr>
        <p:txBody>
          <a:bodyPr/>
          <a:lstStyle/>
          <a:p>
            <a:r>
              <a:rPr lang="en-US" sz="3200" smtClean="0"/>
              <a:t>Automated Surface Weather Observing System (ASOS)</a:t>
            </a:r>
            <a:br>
              <a:rPr lang="en-US" sz="3200" smtClean="0"/>
            </a:br>
            <a:endParaRPr lang="en-US" sz="3200" smtClean="0"/>
          </a:p>
        </p:txBody>
      </p:sp>
      <p:pic>
        <p:nvPicPr>
          <p:cNvPr id="18434" name="Picture 4" descr="A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938"/>
            <a:ext cx="5524500" cy="71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191000" y="1462088"/>
            <a:ext cx="990600" cy="2143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Visibility Sensor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638800" y="2209800"/>
            <a:ext cx="3200400" cy="4114800"/>
          </a:xfrm>
        </p:spPr>
        <p:txBody>
          <a:bodyPr/>
          <a:lstStyle/>
          <a:p>
            <a:r>
              <a:rPr lang="en-US" sz="2000" smtClean="0"/>
              <a:t>Usually located near airport runways</a:t>
            </a:r>
          </a:p>
          <a:p>
            <a:r>
              <a:rPr lang="en-US" sz="2000" smtClean="0"/>
              <a:t>Completely automated</a:t>
            </a:r>
          </a:p>
          <a:p>
            <a:r>
              <a:rPr lang="en-US" sz="2000" smtClean="0"/>
              <a:t>Introduced in 1994</a:t>
            </a:r>
          </a:p>
          <a:p>
            <a:r>
              <a:rPr lang="en-US" sz="2000" smtClean="0"/>
              <a:t>Freed meteorologists to do other tasks</a:t>
            </a:r>
          </a:p>
          <a:p>
            <a:r>
              <a:rPr lang="en-US" sz="2000" smtClean="0"/>
              <a:t>Very reliable and cost effective</a:t>
            </a:r>
          </a:p>
          <a:p>
            <a:r>
              <a:rPr lang="en-US" sz="2000" smtClean="0"/>
              <a:t>Measurements taken hourly in the last 10 minutes of the hour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ASOS Instruments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Temperature/Humidity </a:t>
            </a:r>
            <a:r>
              <a:rPr lang="en-US" dirty="0" err="1" smtClean="0"/>
              <a:t>Windspeed</a:t>
            </a:r>
            <a:r>
              <a:rPr lang="en-US" dirty="0" smtClean="0"/>
              <a:t>/Direction</a:t>
            </a:r>
          </a:p>
          <a:p>
            <a:r>
              <a:rPr lang="en-US" dirty="0" smtClean="0"/>
              <a:t>Precipitation </a:t>
            </a:r>
          </a:p>
          <a:p>
            <a:r>
              <a:rPr lang="en-US" dirty="0" smtClean="0"/>
              <a:t>Visibility </a:t>
            </a:r>
          </a:p>
          <a:p>
            <a:r>
              <a:rPr lang="en-US" dirty="0" smtClean="0"/>
              <a:t>Cloud coverage/amount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4" descr="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75" y="-381000"/>
            <a:ext cx="1143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35000" y="2003425"/>
            <a:ext cx="22828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Routine</a:t>
            </a:r>
          </a:p>
          <a:p>
            <a:r>
              <a:rPr lang="en-US" altLang="en-US"/>
              <a:t>Surface </a:t>
            </a:r>
          </a:p>
          <a:p>
            <a:r>
              <a:rPr lang="en-US" altLang="en-US"/>
              <a:t>Observations</a:t>
            </a:r>
          </a:p>
          <a:p>
            <a:r>
              <a:rPr lang="en-US" altLang="en-US"/>
              <a:t>(mainly at </a:t>
            </a:r>
          </a:p>
          <a:p>
            <a:r>
              <a:rPr lang="en-US" altLang="en-US"/>
              <a:t>airports)</a:t>
            </a:r>
          </a:p>
        </p:txBody>
      </p:sp>
    </p:spTree>
    <p:extLst>
      <p:ext uri="{BB962C8B-B14F-4D97-AF65-F5344CB8AC3E}">
        <p14:creationId xmlns:p14="http://schemas.microsoft.com/office/powerpoint/2010/main" val="11705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3858"/>
            <a:ext cx="7772400" cy="1143000"/>
          </a:xfrm>
        </p:spPr>
        <p:txBody>
          <a:bodyPr/>
          <a:lstStyle/>
          <a:p>
            <a:r>
              <a:rPr lang="en-US" sz="2800" dirty="0" smtClean="0"/>
              <a:t>Surface Station Model Explained (beginning of Chapter 3; </a:t>
            </a:r>
            <a:r>
              <a:rPr lang="en-US" sz="2800" b="1" dirty="0" smtClean="0"/>
              <a:t>not included on tests</a:t>
            </a:r>
            <a:r>
              <a:rPr lang="en-US" sz="2800" dirty="0" smtClean="0"/>
              <a:t>)</a:t>
            </a:r>
          </a:p>
        </p:txBody>
      </p:sp>
      <p:grpSp>
        <p:nvGrpSpPr>
          <p:cNvPr id="25602" name="Group 14"/>
          <p:cNvGrpSpPr>
            <a:grpSpLocks/>
          </p:cNvGrpSpPr>
          <p:nvPr/>
        </p:nvGrpSpPr>
        <p:grpSpPr bwMode="auto">
          <a:xfrm>
            <a:off x="304800" y="2362200"/>
            <a:ext cx="4114800" cy="3200400"/>
            <a:chOff x="1488" y="1776"/>
            <a:chExt cx="2592" cy="2016"/>
          </a:xfrm>
        </p:grpSpPr>
        <p:sp>
          <p:nvSpPr>
            <p:cNvPr id="25604" name="Line 4"/>
            <p:cNvSpPr>
              <a:spLocks noChangeShapeType="1"/>
            </p:cNvSpPr>
            <p:nvPr/>
          </p:nvSpPr>
          <p:spPr bwMode="auto">
            <a:xfrm>
              <a:off x="2880" y="2448"/>
              <a:ext cx="912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Line 5"/>
            <p:cNvSpPr>
              <a:spLocks noChangeShapeType="1"/>
            </p:cNvSpPr>
            <p:nvPr/>
          </p:nvSpPr>
          <p:spPr bwMode="auto">
            <a:xfrm flipV="1">
              <a:off x="3792" y="360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 flipV="1">
              <a:off x="3744" y="360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auto">
            <a:xfrm>
              <a:off x="2304" y="1872"/>
              <a:ext cx="1104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968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TT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968" y="273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Td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3408" y="1776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ppp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488" y="220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Vis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1824" y="220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Wx</a:t>
              </a:r>
            </a:p>
          </p:txBody>
        </p:sp>
        <p:sp>
          <p:nvSpPr>
            <p:cNvPr id="25613" name="Freeform 13"/>
            <p:cNvSpPr>
              <a:spLocks/>
            </p:cNvSpPr>
            <p:nvPr/>
          </p:nvSpPr>
          <p:spPr bwMode="auto">
            <a:xfrm>
              <a:off x="2880" y="1872"/>
              <a:ext cx="528" cy="576"/>
            </a:xfrm>
            <a:custGeom>
              <a:avLst/>
              <a:gdLst>
                <a:gd name="T0" fmla="*/ 0 w 528"/>
                <a:gd name="T1" fmla="*/ 0 h 576"/>
                <a:gd name="T2" fmla="*/ 0 w 528"/>
                <a:gd name="T3" fmla="*/ 576 h 576"/>
                <a:gd name="T4" fmla="*/ 528 w 528"/>
                <a:gd name="T5" fmla="*/ 576 h 576"/>
                <a:gd name="T6" fmla="*/ 528 w 528"/>
                <a:gd name="T7" fmla="*/ 480 h 576"/>
                <a:gd name="T8" fmla="*/ 504 w 528"/>
                <a:gd name="T9" fmla="*/ 384 h 576"/>
                <a:gd name="T10" fmla="*/ 468 w 528"/>
                <a:gd name="T11" fmla="*/ 282 h 576"/>
                <a:gd name="T12" fmla="*/ 381 w 528"/>
                <a:gd name="T13" fmla="*/ 174 h 576"/>
                <a:gd name="T14" fmla="*/ 288 w 528"/>
                <a:gd name="T15" fmla="*/ 96 h 576"/>
                <a:gd name="T16" fmla="*/ 162 w 528"/>
                <a:gd name="T17" fmla="*/ 21 h 576"/>
                <a:gd name="T18" fmla="*/ 48 w 528"/>
                <a:gd name="T19" fmla="*/ 0 h 576"/>
                <a:gd name="T20" fmla="*/ 0 w 528"/>
                <a:gd name="T21" fmla="*/ 0 h 5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8"/>
                <a:gd name="T34" fmla="*/ 0 h 576"/>
                <a:gd name="T35" fmla="*/ 528 w 528"/>
                <a:gd name="T36" fmla="*/ 576 h 5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8" h="576">
                  <a:moveTo>
                    <a:pt x="0" y="0"/>
                  </a:moveTo>
                  <a:lnTo>
                    <a:pt x="0" y="576"/>
                  </a:lnTo>
                  <a:lnTo>
                    <a:pt x="528" y="576"/>
                  </a:lnTo>
                  <a:lnTo>
                    <a:pt x="528" y="480"/>
                  </a:lnTo>
                  <a:lnTo>
                    <a:pt x="504" y="384"/>
                  </a:lnTo>
                  <a:lnTo>
                    <a:pt x="468" y="282"/>
                  </a:lnTo>
                  <a:lnTo>
                    <a:pt x="381" y="174"/>
                  </a:lnTo>
                  <a:lnTo>
                    <a:pt x="288" y="96"/>
                  </a:lnTo>
                  <a:lnTo>
                    <a:pt x="162" y="21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038600" y="1828800"/>
            <a:ext cx="5257800" cy="4114800"/>
          </a:xfrm>
        </p:spPr>
        <p:txBody>
          <a:bodyPr/>
          <a:lstStyle/>
          <a:p>
            <a:r>
              <a:rPr lang="en-US" sz="1600" dirty="0" smtClean="0"/>
              <a:t>TT is the temperature in </a:t>
            </a:r>
            <a:r>
              <a:rPr lang="en-US" sz="1600" dirty="0" smtClean="0">
                <a:cs typeface="Times New Roman" pitchFamily="18" charset="0"/>
              </a:rPr>
              <a:t>˚</a:t>
            </a:r>
            <a:r>
              <a:rPr lang="en-US" sz="1600" dirty="0" smtClean="0"/>
              <a:t>F</a:t>
            </a:r>
          </a:p>
          <a:p>
            <a:r>
              <a:rPr lang="en-US" sz="1600" dirty="0" smtClean="0"/>
              <a:t>Td is the </a:t>
            </a:r>
            <a:r>
              <a:rPr lang="en-US" sz="1600" dirty="0" err="1" smtClean="0"/>
              <a:t>dewpoint</a:t>
            </a:r>
            <a:r>
              <a:rPr lang="en-US" sz="1600" dirty="0" smtClean="0"/>
              <a:t> temperature in </a:t>
            </a:r>
            <a:r>
              <a:rPr lang="en-US" sz="1600" dirty="0" smtClean="0">
                <a:cs typeface="Times New Roman" pitchFamily="18" charset="0"/>
              </a:rPr>
              <a:t>˚</a:t>
            </a:r>
            <a:r>
              <a:rPr lang="en-US" sz="1600" dirty="0" smtClean="0"/>
              <a:t>F</a:t>
            </a:r>
          </a:p>
          <a:p>
            <a:r>
              <a:rPr lang="en-US" sz="1600" dirty="0" smtClean="0"/>
              <a:t>Vis is the visibility in statute miles</a:t>
            </a:r>
          </a:p>
          <a:p>
            <a:r>
              <a:rPr lang="en-US" sz="1600" dirty="0" err="1" smtClean="0"/>
              <a:t>ppp</a:t>
            </a:r>
            <a:r>
              <a:rPr lang="en-US" sz="1600" dirty="0" smtClean="0"/>
              <a:t> is the sea-level pressure in tenths of a </a:t>
            </a:r>
            <a:r>
              <a:rPr lang="en-US" sz="1600" dirty="0" err="1" smtClean="0"/>
              <a:t>millibar</a:t>
            </a:r>
            <a:r>
              <a:rPr lang="en-US" sz="1600" dirty="0" smtClean="0"/>
              <a:t> (leading 10 or 9 removed)</a:t>
            </a:r>
          </a:p>
          <a:p>
            <a:r>
              <a:rPr lang="en-US" sz="1600" dirty="0" smtClean="0"/>
              <a:t>Wind speed/direction are given in knots by arrow with barbs</a:t>
            </a:r>
          </a:p>
          <a:p>
            <a:r>
              <a:rPr lang="en-US" sz="1600" dirty="0" err="1" smtClean="0"/>
              <a:t>Wx</a:t>
            </a:r>
            <a:r>
              <a:rPr lang="en-US" sz="1600" dirty="0" smtClean="0"/>
              <a:t> is a placeholder for symbols that can be used to describe the present weather at the site (see Figure 3.1 in book for details)</a:t>
            </a:r>
          </a:p>
          <a:p>
            <a:r>
              <a:rPr lang="en-US" sz="1600" dirty="0" smtClean="0"/>
              <a:t>Cloud coverage</a:t>
            </a:r>
          </a:p>
          <a:p>
            <a:pPr lvl="1"/>
            <a:r>
              <a:rPr lang="en-US" sz="1600" dirty="0" smtClean="0"/>
              <a:t>CLR = 0/8</a:t>
            </a:r>
          </a:p>
          <a:p>
            <a:pPr lvl="1"/>
            <a:r>
              <a:rPr lang="en-US" sz="1600" dirty="0" smtClean="0"/>
              <a:t>FEW = 1/8 – 2/8</a:t>
            </a:r>
          </a:p>
          <a:p>
            <a:pPr lvl="1"/>
            <a:r>
              <a:rPr lang="en-US" sz="1600" dirty="0" smtClean="0"/>
              <a:t>SCT = 3/8 – 4/8</a:t>
            </a:r>
          </a:p>
          <a:p>
            <a:pPr lvl="1"/>
            <a:r>
              <a:rPr lang="en-US" sz="1600" dirty="0" smtClean="0"/>
              <a:t>BKN = 5/8 – 7/8</a:t>
            </a:r>
          </a:p>
          <a:p>
            <a:pPr lvl="1"/>
            <a:r>
              <a:rPr lang="en-US" sz="1600" dirty="0" smtClean="0"/>
              <a:t>OVC = 8/8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684" y="2139012"/>
            <a:ext cx="3523592" cy="1143000"/>
          </a:xfrm>
        </p:spPr>
        <p:txBody>
          <a:bodyPr/>
          <a:lstStyle/>
          <a:p>
            <a:r>
              <a:rPr lang="en-US" dirty="0" smtClean="0"/>
              <a:t>Wind Speed Barbs</a:t>
            </a:r>
            <a:br>
              <a:rPr lang="en-US" dirty="0" smtClean="0"/>
            </a:br>
            <a:r>
              <a:rPr lang="en-US" dirty="0" smtClean="0"/>
              <a:t>1 knot = 1.15 mph = 0.514 meters/second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9" y="215462"/>
            <a:ext cx="4887124" cy="6133100"/>
          </a:xfrm>
        </p:spPr>
      </p:pic>
    </p:spTree>
    <p:extLst>
      <p:ext uri="{BB962C8B-B14F-4D97-AF65-F5344CB8AC3E}">
        <p14:creationId xmlns:p14="http://schemas.microsoft.com/office/powerpoint/2010/main" val="10712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dirty="0" smtClean="0"/>
              <a:t>Module 1 Topics/Text Reference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881" y="1640541"/>
            <a:ext cx="80144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Properties of the atmosphere (Chapter 1)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Meteorological measurements (Chapter 2; Surface station beginning Chapter 3 </a:t>
            </a:r>
            <a:r>
              <a:rPr lang="en-US" dirty="0" err="1" smtClean="0"/>
              <a:t>pg</a:t>
            </a:r>
            <a:r>
              <a:rPr lang="en-US" dirty="0" smtClean="0"/>
              <a:t> 46-48)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Radiation and the seasons (starting 2 pages of Chapter 5 </a:t>
            </a:r>
            <a:r>
              <a:rPr lang="en-US" dirty="0" err="1" smtClean="0"/>
              <a:t>pg</a:t>
            </a:r>
            <a:r>
              <a:rPr lang="en-US" dirty="0" smtClean="0"/>
              <a:t> 83-84)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Atmospheric stability (Chapter 6 112-123)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Forces and force balances (Chapter 7 132-137)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wxs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708025"/>
            <a:ext cx="75438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5" y="0"/>
            <a:ext cx="7062952" cy="7062952"/>
          </a:xfrm>
        </p:spPr>
      </p:pic>
    </p:spTree>
    <p:extLst>
      <p:ext uri="{BB962C8B-B14F-4D97-AF65-F5344CB8AC3E}">
        <p14:creationId xmlns:p14="http://schemas.microsoft.com/office/powerpoint/2010/main" val="17312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Upper-Air Observing System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Rawinsondes</a:t>
            </a:r>
            <a:r>
              <a:rPr lang="en-US" sz="2800" dirty="0" smtClean="0"/>
              <a:t> are a critical data source for the National Weather Service and Climate Research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Provide measurements of temperature, </a:t>
            </a:r>
            <a:r>
              <a:rPr lang="en-US" sz="2800" dirty="0" err="1" smtClean="0"/>
              <a:t>dewpoint</a:t>
            </a:r>
            <a:r>
              <a:rPr lang="en-US" sz="2800" dirty="0" smtClean="0"/>
              <a:t> temperature, pressure, </a:t>
            </a:r>
            <a:r>
              <a:rPr lang="en-US" sz="2800" dirty="0" err="1" smtClean="0"/>
              <a:t>windspeed</a:t>
            </a:r>
            <a:r>
              <a:rPr lang="en-US" sz="2800" dirty="0" smtClean="0"/>
              <a:t>, and wind direction from the surface to the lower stratosphere (meteorologists call them “Soundings”)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Observations are collected twice daily (00Z and 12Z) from an extensive network spanning the globe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Data can be accessed at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hlinkClick r:id="rId2"/>
              </a:rPr>
              <a:t>http://weather.uwyo.edu/upperair/sounding.html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rs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4267200" cy="533400"/>
          </a:xfrm>
        </p:spPr>
        <p:txBody>
          <a:bodyPr/>
          <a:lstStyle/>
          <a:p>
            <a:r>
              <a:rPr lang="en-US" sz="3600" b="1" i="1" u="sng" smtClean="0"/>
              <a:t>Upper Air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Course Textbook: Severe and Hazardous Weather (3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,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or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34" y="1752600"/>
            <a:ext cx="2123511" cy="27154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071" y="1709141"/>
            <a:ext cx="2046891" cy="27291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071" y="4872009"/>
            <a:ext cx="61416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Library reserve copy available. </a:t>
            </a:r>
            <a:r>
              <a:rPr lang="en-US" sz="2000" dirty="0"/>
              <a:t>Refer to 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campusguides.lib.utah.edu/course_reserves_guide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Reserve copy also available next to my office 480-INSCC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48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8"/>
          <p:cNvGrpSpPr>
            <a:grpSpLocks/>
          </p:cNvGrpSpPr>
          <p:nvPr/>
        </p:nvGrpSpPr>
        <p:grpSpPr bwMode="auto">
          <a:xfrm>
            <a:off x="457200" y="1304292"/>
            <a:ext cx="5867400" cy="3554413"/>
            <a:chOff x="381000" y="2362200"/>
            <a:chExt cx="6524625" cy="39528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362200"/>
              <a:ext cx="6524625" cy="3952875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2259366" y="4843790"/>
              <a:ext cx="1371600" cy="2616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i="0" dirty="0">
                  <a:solidFill>
                    <a:schemeClr val="bg1"/>
                  </a:solidFill>
                  <a:effectLst>
                    <a:glow rad="228600">
                      <a:schemeClr val="tx1">
                        <a:lumMod val="75000"/>
                        <a:lumOff val="25000"/>
                        <a:alpha val="40000"/>
                      </a:schemeClr>
                    </a:glow>
                  </a:effectLst>
                  <a:cs typeface="Arial" pitchFamily="34" charset="0"/>
                </a:rPr>
                <a:t>INSCC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37080" y="4724391"/>
              <a:ext cx="609036" cy="53317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i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2375" y="1004888"/>
            <a:ext cx="3848100" cy="256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0584" name="Title 9"/>
          <p:cNvSpPr>
            <a:spLocks noGrp="1"/>
          </p:cNvSpPr>
          <p:nvPr>
            <p:ph type="title" idx="4294967295"/>
          </p:nvPr>
        </p:nvSpPr>
        <p:spPr>
          <a:xfrm>
            <a:off x="-134007" y="-733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Office Location – INSCC 480/483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02827" y="5042118"/>
            <a:ext cx="435385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bg2"/>
                </a:solidFill>
              </a:rPr>
              <a:t>Erik Crosman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phone: </a:t>
            </a:r>
            <a:r>
              <a:rPr lang="en-US" altLang="en-US" dirty="0" smtClean="0">
                <a:solidFill>
                  <a:schemeClr val="bg2"/>
                </a:solidFill>
              </a:rPr>
              <a:t>505-570-0552 office: 480-10 INSCC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Won/Wed 4-5 pm or </a:t>
            </a:r>
            <a:r>
              <a:rPr lang="en-US" altLang="en-US" dirty="0" err="1" smtClean="0">
                <a:solidFill>
                  <a:schemeClr val="bg2"/>
                </a:solidFill>
              </a:rPr>
              <a:t>appt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637367" y="5050533"/>
            <a:ext cx="432379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bg2"/>
                </a:solidFill>
              </a:rPr>
              <a:t>Taylor McCorkle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phone: </a:t>
            </a:r>
            <a:r>
              <a:rPr lang="en-US" altLang="en-US" dirty="0" smtClean="0">
                <a:solidFill>
                  <a:schemeClr val="bg2"/>
                </a:solidFill>
              </a:rPr>
              <a:t>918-284-2379</a:t>
            </a:r>
            <a:r>
              <a:rPr lang="en-US" altLang="en-US" dirty="0">
                <a:solidFill>
                  <a:schemeClr val="bg2"/>
                </a:solidFill>
              </a:rPr>
              <a:t/>
            </a:r>
            <a:br>
              <a:rPr lang="en-US" altLang="en-US" dirty="0">
                <a:solidFill>
                  <a:schemeClr val="bg2"/>
                </a:solidFill>
              </a:rPr>
            </a:br>
            <a:r>
              <a:rPr lang="en-US" altLang="en-US" dirty="0">
                <a:solidFill>
                  <a:schemeClr val="bg2"/>
                </a:solidFill>
              </a:rPr>
              <a:t>office: </a:t>
            </a:r>
            <a:r>
              <a:rPr lang="en-US" altLang="en-US" dirty="0" smtClean="0">
                <a:solidFill>
                  <a:schemeClr val="bg2"/>
                </a:solidFill>
              </a:rPr>
              <a:t>480-5 INSCC</a:t>
            </a:r>
          </a:p>
          <a:p>
            <a:r>
              <a:rPr lang="en-US" altLang="en-US" dirty="0" smtClean="0">
                <a:solidFill>
                  <a:schemeClr val="bg2"/>
                </a:solidFill>
              </a:rPr>
              <a:t>Tues, 10-12 or by appt.</a:t>
            </a:r>
            <a:endParaRPr lang="en-US" alt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"/>
              </a:rPr>
              <a:t>Trucks versus wind video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www.youtube.com/watch?v=uOwbbsgaRaQ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www.youtube.com/watch?v=tZefhS7XBa4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1823"/>
            <a:ext cx="7772400" cy="1143000"/>
          </a:xfrm>
        </p:spPr>
        <p:txBody>
          <a:bodyPr/>
          <a:lstStyle/>
          <a:p>
            <a:r>
              <a:rPr lang="en-US" dirty="0" smtClean="0"/>
              <a:t>What’s Wind?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5624623" cy="472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Bulk </a:t>
            </a:r>
            <a:r>
              <a:rPr lang="en-US" sz="2000" dirty="0"/>
              <a:t>movement of </a:t>
            </a:r>
            <a:r>
              <a:rPr lang="en-US" sz="2000" dirty="0" smtClean="0"/>
              <a:t>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3-dimensional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wind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Wind speed and direction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Direction from which wind blows</a:t>
            </a:r>
          </a:p>
          <a:p>
            <a:pPr marL="1257300" lvl="2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Or zonal (east-west); </a:t>
            </a:r>
            <a:r>
              <a:rPr lang="en-US" sz="2000" dirty="0" err="1" smtClean="0"/>
              <a:t>meridional</a:t>
            </a:r>
            <a:r>
              <a:rPr lang="en-US" sz="2000" dirty="0" smtClean="0"/>
              <a:t> (north-south)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Vertical component of the wind (speed and up/down)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Horizontal wind speeds can be much larger than vertical ones (~50 m/s vs ~1 m/s)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But vertical motions of 1-5 m/s often associated with severe weather</a:t>
            </a:r>
          </a:p>
          <a:p>
            <a:pPr marL="400050" lvl="1" indent="0">
              <a:buNone/>
            </a:pPr>
            <a:endParaRPr lang="en-US" sz="2000" dirty="0"/>
          </a:p>
        </p:txBody>
      </p:sp>
      <p:pic>
        <p:nvPicPr>
          <p:cNvPr id="77826" name="Picture 2" descr="http://www.cimms.ou.edu/~doswell/vorticity/simple_definitio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23" y="1195245"/>
            <a:ext cx="2721935" cy="232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35174" y="3210580"/>
            <a:ext cx="128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West -east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245645">
            <a:off x="6028207" y="209162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South-north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49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Measuring the Horizontal Wind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Has both a magnitude (speed) and direction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Metric unit of speed: meters per second (m/s)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 mile per hour equals .45 m/s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10 miles per hour ~ 5 m/s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dirty="0" smtClean="0"/>
              <a:t>Horizontal direction defined in degrees from 0-360 or “cardinal directions (N,E,S,W)”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The direction of the wind is the direction from which the wind is blowing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A north wind means you would feel on your face the wind when you face north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549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4290"/>
            <a:ext cx="7772400" cy="1143000"/>
          </a:xfrm>
        </p:spPr>
        <p:txBody>
          <a:bodyPr/>
          <a:lstStyle/>
          <a:p>
            <a:r>
              <a:rPr lang="en-US" dirty="0" smtClean="0"/>
              <a:t>Summary of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318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described the following key atmospheric processes: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Pressure</a:t>
            </a:r>
          </a:p>
          <a:p>
            <a:r>
              <a:rPr lang="en-US" dirty="0" smtClean="0"/>
              <a:t>Moisture</a:t>
            </a:r>
          </a:p>
          <a:p>
            <a:r>
              <a:rPr lang="en-US" dirty="0" smtClean="0"/>
              <a:t>Clouds</a:t>
            </a:r>
          </a:p>
          <a:p>
            <a:r>
              <a:rPr lang="en-US" dirty="0" smtClean="0"/>
              <a:t>Wind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1062</Words>
  <Application>Microsoft Office PowerPoint</Application>
  <PresentationFormat>Overhead</PresentationFormat>
  <Paragraphs>196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ATMOS 1010: Severe and Unusual Weather FASB 295 MW 11:50-1:10 </vt:lpstr>
      <vt:lpstr> Assignments</vt:lpstr>
      <vt:lpstr>Module 1 Topics/Text Reference</vt:lpstr>
      <vt:lpstr>Course Textbook: Severe and Hazardous Weather (3rd, 4th, or 5th edition)</vt:lpstr>
      <vt:lpstr>Office Location – INSCC 480/483</vt:lpstr>
      <vt:lpstr>What’s Wind</vt:lpstr>
      <vt:lpstr>What’s Wind?</vt:lpstr>
      <vt:lpstr>Measuring the Horizontal Wind</vt:lpstr>
      <vt:lpstr>Summary of Chapter 1</vt:lpstr>
      <vt:lpstr>Changes in the Atmosphere in Space and Time</vt:lpstr>
      <vt:lpstr>Examples of Variations in Atmospheric Properties</vt:lpstr>
      <vt:lpstr>Variation in Temperature with Time: 1 Week </vt:lpstr>
      <vt:lpstr>PowerPoint Presentation</vt:lpstr>
      <vt:lpstr>‘Temperature Inversion’</vt:lpstr>
      <vt:lpstr>Variation of Pressure in Time: 1 month</vt:lpstr>
      <vt:lpstr>Dew Point Temperature</vt:lpstr>
      <vt:lpstr>Common Daily (Diurnal) Changes</vt:lpstr>
      <vt:lpstr>Variation in T, TH,TD with Time: 1 Week</vt:lpstr>
      <vt:lpstr>Summary</vt:lpstr>
      <vt:lpstr>Meteorological Measurements (Chapter 2)</vt:lpstr>
      <vt:lpstr>Universal Coordinated Time (UTC)</vt:lpstr>
      <vt:lpstr>2.1</vt:lpstr>
      <vt:lpstr>Conversion to UTC</vt:lpstr>
      <vt:lpstr>What measurements need to be made? </vt:lpstr>
      <vt:lpstr>Automated Surface Weather Observing System (ASOS) </vt:lpstr>
      <vt:lpstr>ASOS Instruments</vt:lpstr>
      <vt:lpstr>PowerPoint Presentation</vt:lpstr>
      <vt:lpstr>Surface Station Model Explained (beginning of Chapter 3; not included on tests)</vt:lpstr>
      <vt:lpstr>Wind Speed Barbs 1 knot = 1.15 mph = 0.514 meters/second </vt:lpstr>
      <vt:lpstr>PowerPoint Presentation</vt:lpstr>
      <vt:lpstr>PowerPoint Presentation</vt:lpstr>
      <vt:lpstr>Upper-Air Observing System</vt:lpstr>
      <vt:lpstr>Upper Air Network</vt:lpstr>
    </vt:vector>
  </TitlesOfParts>
  <Company>SJSU Meteorology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Convergence/Divergence</dc:title>
  <dc:creator>Kevin D. Perry</dc:creator>
  <cp:lastModifiedBy>Erik</cp:lastModifiedBy>
  <cp:revision>165</cp:revision>
  <cp:lastPrinted>2013-09-04T15:52:21Z</cp:lastPrinted>
  <dcterms:created xsi:type="dcterms:W3CDTF">1999-08-07T15:18:56Z</dcterms:created>
  <dcterms:modified xsi:type="dcterms:W3CDTF">2018-08-28T23:55:20Z</dcterms:modified>
</cp:coreProperties>
</file>