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88" r:id="rId2"/>
  </p:sldMasterIdLst>
  <p:notesMasterIdLst>
    <p:notesMasterId r:id="rId56"/>
  </p:notesMasterIdLst>
  <p:handoutMasterIdLst>
    <p:handoutMasterId r:id="rId57"/>
  </p:handoutMasterIdLst>
  <p:sldIdLst>
    <p:sldId id="848" r:id="rId3"/>
    <p:sldId id="888" r:id="rId4"/>
    <p:sldId id="902" r:id="rId5"/>
    <p:sldId id="898" r:id="rId6"/>
    <p:sldId id="903" r:id="rId7"/>
    <p:sldId id="899" r:id="rId8"/>
    <p:sldId id="900" r:id="rId9"/>
    <p:sldId id="880" r:id="rId10"/>
    <p:sldId id="881" r:id="rId11"/>
    <p:sldId id="882" r:id="rId12"/>
    <p:sldId id="879" r:id="rId13"/>
    <p:sldId id="884" r:id="rId14"/>
    <p:sldId id="885" r:id="rId15"/>
    <p:sldId id="886" r:id="rId16"/>
    <p:sldId id="897" r:id="rId17"/>
    <p:sldId id="858" r:id="rId18"/>
    <p:sldId id="868" r:id="rId19"/>
    <p:sldId id="859" r:id="rId20"/>
    <p:sldId id="860" r:id="rId21"/>
    <p:sldId id="861" r:id="rId22"/>
    <p:sldId id="862" r:id="rId23"/>
    <p:sldId id="863" r:id="rId24"/>
    <p:sldId id="864" r:id="rId25"/>
    <p:sldId id="878" r:id="rId26"/>
    <p:sldId id="869" r:id="rId27"/>
    <p:sldId id="865" r:id="rId28"/>
    <p:sldId id="892" r:id="rId29"/>
    <p:sldId id="877" r:id="rId30"/>
    <p:sldId id="866" r:id="rId31"/>
    <p:sldId id="867" r:id="rId32"/>
    <p:sldId id="871" r:id="rId33"/>
    <p:sldId id="782" r:id="rId34"/>
    <p:sldId id="783" r:id="rId35"/>
    <p:sldId id="784" r:id="rId36"/>
    <p:sldId id="781" r:id="rId37"/>
    <p:sldId id="785" r:id="rId38"/>
    <p:sldId id="786" r:id="rId39"/>
    <p:sldId id="889" r:id="rId40"/>
    <p:sldId id="849" r:id="rId41"/>
    <p:sldId id="890" r:id="rId42"/>
    <p:sldId id="872" r:id="rId43"/>
    <p:sldId id="873" r:id="rId44"/>
    <p:sldId id="874" r:id="rId45"/>
    <p:sldId id="891" r:id="rId46"/>
    <p:sldId id="904" r:id="rId47"/>
    <p:sldId id="905" r:id="rId48"/>
    <p:sldId id="906" r:id="rId49"/>
    <p:sldId id="907" r:id="rId50"/>
    <p:sldId id="908" r:id="rId51"/>
    <p:sldId id="909" r:id="rId52"/>
    <p:sldId id="910" r:id="rId53"/>
    <p:sldId id="911" r:id="rId54"/>
    <p:sldId id="912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99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24" autoAdjust="0"/>
    <p:restoredTop sz="99464" autoAdjust="0"/>
  </p:normalViewPr>
  <p:slideViewPr>
    <p:cSldViewPr snapToGrid="0">
      <p:cViewPr varScale="1">
        <p:scale>
          <a:sx n="67" d="100"/>
          <a:sy n="67" d="100"/>
        </p:scale>
        <p:origin x="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714"/>
    </p:cViewPr>
  </p:sorterViewPr>
  <p:notesViewPr>
    <p:cSldViewPr snapToGrid="0">
      <p:cViewPr>
        <p:scale>
          <a:sx n="100" d="100"/>
          <a:sy n="100" d="100"/>
        </p:scale>
        <p:origin x="-636" y="7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Meteorology 1010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i="0">
                <a:latin typeface="Times New Roman" panose="02020603050405020304" pitchFamily="18" charset="0"/>
              </a:defRPr>
            </a:lvl1pPr>
          </a:lstStyle>
          <a:p>
            <a:fld id="{40A05918-DD87-417D-A656-F2CD1D11D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531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9F5336-D853-4D1A-A5CA-6BDC33A6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4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31674-4409-41AB-9490-408417CD7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6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EBC8E-B0CA-4583-B55D-9876C924C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BBA68-3EA5-460C-A599-983947BB7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32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002DA-B1DC-4FFA-BA43-435FAD9CF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42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E4014-0FC3-404F-ABFB-661242951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60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19392-4E0E-4C9D-B513-CE2168F88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28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5ED58-9A4F-49A2-A2EE-B3E7F0441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0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69963-C6CC-4F7B-AB51-52727E715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450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4F8B6-51CB-4888-A2B0-59A73510C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17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DC685-4857-4F68-B989-60BB4B45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746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B8C3F-5FEA-4633-875D-0AE325411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13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F5336-D853-4D1A-A5CA-6BDC33A6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8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43F4-FB6F-4758-986A-20F3F5DF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3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4C86-F1DC-4201-A9C8-DFD21285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0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65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9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1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62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7274816-FD19-4061-A239-6834585241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jjbauSvBE" TargetMode="External"/><Relationship Id="rId2" Type="http://schemas.openxmlformats.org/officeDocument/2006/relationships/hyperlink" Target="https://www.youtube.com/watch?v=dLpyTodmfg8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2010.atmos.uiuc.edu/(Gh)/guides/rs/rad/ptrn/ptrn1.rxml" TargetMode="External"/><Relationship Id="rId2" Type="http://schemas.openxmlformats.org/officeDocument/2006/relationships/hyperlink" Target="https://www.youtube.com/watch?v=WrNNb4wHDMg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dISKhVdX7g" TargetMode="External"/><Relationship Id="rId2" Type="http://schemas.openxmlformats.org/officeDocument/2006/relationships/hyperlink" Target="https://www.youtube.com/watch?v=NIyFJCBUdp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nnotation_id=annotation_3161642435&amp;feature=iv&amp;src_vid=ttOHhnBwukU&amp;v=6Q7Leqvzfg4" TargetMode="External"/><Relationship Id="rId2" Type="http://schemas.openxmlformats.org/officeDocument/2006/relationships/hyperlink" Target="https://www.youtube.com/watch?v=7Q8a8DSmeO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ammb-slider.cira.colostate.ed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zDXXUiqR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wyo.edu/upperair/sounding.html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6kSju2rIFPs" TargetMode="External"/><Relationship Id="rId3" Type="http://schemas.openxmlformats.org/officeDocument/2006/relationships/hyperlink" Target="http://www.youtube.com/watch?v=WTnRV38ubf8" TargetMode="External"/><Relationship Id="rId7" Type="http://schemas.openxmlformats.org/officeDocument/2006/relationships/hyperlink" Target="http://www.youtube.com/watch?v=fja3qfm7rwU" TargetMode="External"/><Relationship Id="rId2" Type="http://schemas.openxmlformats.org/officeDocument/2006/relationships/hyperlink" Target="https://www.youtube.com/watch?v=DKwKmN4kHl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outube.com/watch?v=m9UB_ENmWwY" TargetMode="External"/><Relationship Id="rId5" Type="http://schemas.openxmlformats.org/officeDocument/2006/relationships/hyperlink" Target="http://www.abc.net.au/science/articles/2010/10/25/3047696.htm" TargetMode="External"/><Relationship Id="rId4" Type="http://schemas.openxmlformats.org/officeDocument/2006/relationships/hyperlink" Target="http://www.youtube.com/watch?v=i0xNFh5Wm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2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Weather Balloon Launch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www.youtube.com/watch?v=dLpyTodmfg8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www.youtube.com/watch?v=9CjjbauSvBE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7158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Stuve</a:t>
            </a:r>
            <a:r>
              <a:rPr lang="en-US" dirty="0" smtClean="0"/>
              <a:t> or Skew-T Diagrams?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plot of temperature/</a:t>
            </a:r>
            <a:r>
              <a:rPr lang="en-US" dirty="0" err="1" smtClean="0"/>
              <a:t>dewpoint</a:t>
            </a:r>
            <a:r>
              <a:rPr lang="en-US" dirty="0" smtClean="0"/>
              <a:t> temperature on the x-axis versus pressure/height on the y-axis</a:t>
            </a:r>
          </a:p>
          <a:p>
            <a:r>
              <a:rPr lang="en-US" dirty="0" smtClean="0"/>
              <a:t>Useful for identifying moist layers, dry layers, temperature inversions, tropopause height, etc.</a:t>
            </a:r>
          </a:p>
        </p:txBody>
      </p:sp>
    </p:spTree>
    <p:extLst>
      <p:ext uri="{BB962C8B-B14F-4D97-AF65-F5344CB8AC3E}">
        <p14:creationId xmlns:p14="http://schemas.microsoft.com/office/powerpoint/2010/main" val="14280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8458200" y="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tx2"/>
                </a:solidFill>
              </a:rPr>
              <a:t>2.6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1236298"/>
            <a:ext cx="5972503" cy="52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" y="6523038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Courtesy of Bob Rauber.</a:t>
            </a:r>
            <a:endParaRPr lang="en-US" altLang="en-US" sz="600"/>
          </a:p>
        </p:txBody>
      </p:sp>
      <p:sp>
        <p:nvSpPr>
          <p:cNvPr id="2" name="TextBox 1"/>
          <p:cNvSpPr txBox="1"/>
          <p:nvPr/>
        </p:nvSpPr>
        <p:spPr>
          <a:xfrm>
            <a:off x="1182414" y="228600"/>
            <a:ext cx="8098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Stuve</a:t>
            </a:r>
            <a:r>
              <a:rPr lang="en-US" b="1" dirty="0" smtClean="0">
                <a:solidFill>
                  <a:schemeClr val="bg2"/>
                </a:solidFill>
              </a:rPr>
              <a:t> Diagram</a:t>
            </a:r>
            <a:r>
              <a:rPr lang="en-US" dirty="0" smtClean="0">
                <a:solidFill>
                  <a:schemeClr val="bg2"/>
                </a:solidFill>
              </a:rPr>
              <a:t>: Red line = Temperature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                    Blue line = </a:t>
            </a:r>
            <a:r>
              <a:rPr lang="en-US" dirty="0" err="1">
                <a:solidFill>
                  <a:schemeClr val="bg2"/>
                </a:solidFill>
              </a:rPr>
              <a:t>D</a:t>
            </a:r>
            <a:r>
              <a:rPr lang="en-US" dirty="0" err="1" smtClean="0">
                <a:solidFill>
                  <a:schemeClr val="bg2"/>
                </a:solidFill>
              </a:rPr>
              <a:t>ewpoint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2062" y="2096814"/>
            <a:ext cx="21181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layers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/>
              <a:t>Saturated air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Temperature = </a:t>
            </a:r>
          </a:p>
          <a:p>
            <a:r>
              <a:rPr lang="en-US" dirty="0" smtClean="0"/>
              <a:t>Dew point </a:t>
            </a:r>
          </a:p>
          <a:p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8458200" y="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tx2"/>
                </a:solidFill>
              </a:rPr>
              <a:t>2.7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1059597"/>
            <a:ext cx="6460519" cy="55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6200" y="6523038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Courtesy of Bob Rauber.</a:t>
            </a:r>
            <a:endParaRPr lang="en-US" altLang="en-US" sz="600"/>
          </a:p>
        </p:txBody>
      </p:sp>
      <p:sp>
        <p:nvSpPr>
          <p:cNvPr id="5" name="TextBox 4"/>
          <p:cNvSpPr txBox="1"/>
          <p:nvPr/>
        </p:nvSpPr>
        <p:spPr>
          <a:xfrm>
            <a:off x="1182414" y="228600"/>
            <a:ext cx="8098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Skew-T Diagram</a:t>
            </a:r>
            <a:r>
              <a:rPr lang="en-US" dirty="0" smtClean="0">
                <a:solidFill>
                  <a:schemeClr val="bg2"/>
                </a:solidFill>
              </a:rPr>
              <a:t>: Red line = Temperature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                    Blue line = </a:t>
            </a:r>
            <a:r>
              <a:rPr lang="en-US" dirty="0" err="1">
                <a:solidFill>
                  <a:schemeClr val="bg2"/>
                </a:solidFill>
              </a:rPr>
              <a:t>D</a:t>
            </a:r>
            <a:r>
              <a:rPr lang="en-US" dirty="0" err="1" smtClean="0">
                <a:solidFill>
                  <a:schemeClr val="bg2"/>
                </a:solidFill>
              </a:rPr>
              <a:t>ewpoint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5856" y="2262367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 of </a:t>
            </a:r>
          </a:p>
          <a:p>
            <a:r>
              <a:rPr lang="en-US" dirty="0"/>
              <a:t>t</a:t>
            </a:r>
            <a:r>
              <a:rPr lang="en-US" dirty="0" smtClean="0"/>
              <a:t>emperature</a:t>
            </a:r>
          </a:p>
          <a:p>
            <a:r>
              <a:rPr lang="en-US" dirty="0" smtClean="0"/>
              <a:t>Are ‘skewed’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479176"/>
            <a:ext cx="6965578" cy="5378824"/>
          </a:xfrm>
        </p:spPr>
      </p:pic>
      <p:sp>
        <p:nvSpPr>
          <p:cNvPr id="7" name="Rectangle 6"/>
          <p:cNvSpPr/>
          <p:nvPr/>
        </p:nvSpPr>
        <p:spPr bwMode="auto">
          <a:xfrm>
            <a:off x="416859" y="1156447"/>
            <a:ext cx="8390965" cy="1304365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867335"/>
            <a:ext cx="8229600" cy="900954"/>
          </a:xfrm>
        </p:spPr>
        <p:txBody>
          <a:bodyPr/>
          <a:lstStyle/>
          <a:p>
            <a:r>
              <a:rPr lang="en-US" dirty="0" smtClean="0"/>
              <a:t>Frequency </a:t>
            </a:r>
            <a:r>
              <a:rPr lang="en-US" dirty="0"/>
              <a:t>and </a:t>
            </a:r>
            <a:r>
              <a:rPr lang="en-US" dirty="0" smtClean="0"/>
              <a:t>Wavelength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Frequency </a:t>
            </a:r>
            <a:r>
              <a:rPr lang="en-US" sz="2400" dirty="0" smtClean="0"/>
              <a:t>= The </a:t>
            </a:r>
            <a:r>
              <a:rPr lang="en-US" sz="2400" dirty="0"/>
              <a:t>number of oscillations of a wave per unit time</a:t>
            </a:r>
            <a:br>
              <a:rPr lang="en-US" sz="2400" dirty="0"/>
            </a:br>
            <a:r>
              <a:rPr lang="en-US" sz="2400" dirty="0" smtClean="0"/>
              <a:t>Wavelength = Distance between adjacent </a:t>
            </a:r>
            <a:r>
              <a:rPr lang="en-US" sz="2400" dirty="0"/>
              <a:t>peaks or troughs </a:t>
            </a:r>
            <a:r>
              <a:rPr lang="en-US" sz="2400" dirty="0" smtClean="0"/>
              <a:t> is the wavelength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5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RADAR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smtClean="0"/>
              <a:t>RA</a:t>
            </a:r>
            <a:r>
              <a:rPr lang="en-US" sz="2800" smtClean="0"/>
              <a:t>dio </a:t>
            </a:r>
            <a:r>
              <a:rPr lang="en-US" sz="2800" b="1" u="sng" smtClean="0"/>
              <a:t>D</a:t>
            </a:r>
            <a:r>
              <a:rPr lang="en-US" sz="2800" smtClean="0"/>
              <a:t>etection </a:t>
            </a:r>
            <a:r>
              <a:rPr lang="en-US" sz="2800" b="1" u="sng" smtClean="0"/>
              <a:t>A</a:t>
            </a:r>
            <a:r>
              <a:rPr lang="en-US" sz="2800" smtClean="0"/>
              <a:t>nd </a:t>
            </a:r>
            <a:r>
              <a:rPr lang="en-US" sz="2800" b="1" u="sng" smtClean="0"/>
              <a:t>R</a:t>
            </a:r>
            <a:r>
              <a:rPr lang="en-US" sz="2800" smtClean="0"/>
              <a:t>anging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Developed during WWII for detection of enemy aircraft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Useful in identifying location and intensity of precipitation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3787666"/>
            <a:ext cx="71151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04" y="5921266"/>
            <a:ext cx="265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Transmitted 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9558" y="4623633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Backscatter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exr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" y="1007875"/>
            <a:ext cx="8780929" cy="56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102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WSR-88D Network</a:t>
            </a:r>
            <a:b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en-US" dirty="0"/>
              <a:t>Weather Surveillance Doppler Radar</a:t>
            </a:r>
            <a:endParaRPr lang="en-US" dirty="0" smtClean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Animated_Radar_Explination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0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Principal Components of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" y="1181100"/>
            <a:ext cx="9054656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b="1" dirty="0"/>
              <a:t>Chapter 1 + 2 </a:t>
            </a:r>
            <a:r>
              <a:rPr lang="en-US" b="1" dirty="0" smtClean="0"/>
              <a:t>Quiz             </a:t>
            </a:r>
            <a:r>
              <a:rPr lang="en-US" dirty="0" smtClean="0"/>
              <a:t>Canvas due </a:t>
            </a:r>
            <a:r>
              <a:rPr lang="en-US" b="1" dirty="0" smtClean="0"/>
              <a:t>7 Sept </a:t>
            </a:r>
          </a:p>
          <a:p>
            <a:r>
              <a:rPr lang="en-US" b="1" dirty="0" smtClean="0"/>
              <a:t>In-class exercise 2          </a:t>
            </a:r>
            <a:r>
              <a:rPr lang="en-US" dirty="0" smtClean="0"/>
              <a:t>(next week)</a:t>
            </a:r>
          </a:p>
          <a:p>
            <a:r>
              <a:rPr lang="fr-FR" b="1" dirty="0" err="1"/>
              <a:t>Chapter</a:t>
            </a:r>
            <a:r>
              <a:rPr lang="fr-FR" b="1" dirty="0"/>
              <a:t> 5, </a:t>
            </a:r>
            <a:r>
              <a:rPr lang="fr-FR" b="1" dirty="0" smtClean="0"/>
              <a:t>6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/>
              <a:t>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         </a:t>
            </a:r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r>
              <a:rPr lang="fr-FR" dirty="0" err="1" smtClean="0"/>
              <a:t>canvas</a:t>
            </a:r>
            <a:r>
              <a:rPr lang="fr-FR" dirty="0" smtClean="0"/>
              <a:t> 10 Sept</a:t>
            </a:r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</a:t>
            </a:r>
            <a:r>
              <a:rPr lang="fr-FR" dirty="0" smtClean="0"/>
              <a:t>12 Sept</a:t>
            </a:r>
          </a:p>
          <a:p>
            <a:r>
              <a:rPr lang="fr-FR" b="1" dirty="0" smtClean="0"/>
              <a:t>Module 1 test (in class)        </a:t>
            </a:r>
            <a:r>
              <a:rPr lang="fr-FR" dirty="0" smtClean="0"/>
              <a:t>17 Sept                  </a:t>
            </a:r>
          </a:p>
          <a:p>
            <a:pPr marL="0" indent="0">
              <a:buNone/>
            </a:pPr>
            <a:endParaRPr lang="fr-FR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DYX_r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5438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4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-554785"/>
            <a:ext cx="6022428" cy="65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04952" y="2317531"/>
            <a:ext cx="8686800" cy="4240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2" y="2324100"/>
            <a:ext cx="8128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89" y="-3703075"/>
            <a:ext cx="6022428" cy="65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04952" y="2317531"/>
            <a:ext cx="8686800" cy="4240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" y="1702675"/>
            <a:ext cx="6873767" cy="51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precip_db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772400" cy="1143000"/>
          </a:xfrm>
        </p:spPr>
        <p:txBody>
          <a:bodyPr/>
          <a:lstStyle/>
          <a:p>
            <a:r>
              <a:rPr lang="en-US" smtClean="0"/>
              <a:t>Radar Return Signal Strength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371600"/>
            <a:ext cx="8077200" cy="533400"/>
          </a:xfrm>
        </p:spPr>
        <p:txBody>
          <a:bodyPr/>
          <a:lstStyle/>
          <a:p>
            <a:r>
              <a:rPr lang="en-US" sz="2400" smtClean="0"/>
              <a:t>Return signal strength is measured in dBZ</a:t>
            </a:r>
          </a:p>
          <a:p>
            <a:endParaRPr lang="en-US" sz="2400" smtClean="0"/>
          </a:p>
        </p:txBody>
      </p:sp>
      <p:graphicFrame>
        <p:nvGraphicFramePr>
          <p:cNvPr id="91188" name="Group 5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3516090"/>
              </p:ext>
            </p:extLst>
          </p:nvPr>
        </p:nvGraphicFramePr>
        <p:xfrm>
          <a:off x="3375211" y="2111188"/>
          <a:ext cx="3810000" cy="44196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6454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Rainfall Rate (in/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hr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dBZ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Trace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16.0+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Scan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" y="1752599"/>
            <a:ext cx="8874052" cy="3948953"/>
          </a:xfrm>
        </p:spPr>
      </p:pic>
    </p:spTree>
    <p:extLst>
      <p:ext uri="{BB962C8B-B14F-4D97-AF65-F5344CB8AC3E}">
        <p14:creationId xmlns:p14="http://schemas.microsoft.com/office/powerpoint/2010/main" val="42079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Doppler Effect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>
                <a:latin typeface="Book Antiqua" pitchFamily="18" charset="0"/>
              </a:rPr>
              <a:t>Based on frequency changes associated with moving objects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>
                <a:latin typeface="Book Antiqua" pitchFamily="18" charset="0"/>
              </a:rPr>
              <a:t>E-M energy scattered by hydrometeors moving toward/away from radar cause frequency change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mtClean="0">
                <a:latin typeface="Book Antiqua" pitchFamily="18" charset="0"/>
              </a:rPr>
              <a:t>Frequency of return signal compared to transmitted signal frequency </a:t>
            </a:r>
            <a:r>
              <a:rPr lang="en-US" smtClean="0">
                <a:latin typeface="Book Antiqua" pitchFamily="18" charset="0"/>
                <a:sym typeface="Symbol" pitchFamily="18" charset="2"/>
              </a:rPr>
              <a:t> radial velocity</a:t>
            </a:r>
            <a:endParaRPr lang="en-US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en-US" b="1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38" y="-5311154"/>
            <a:ext cx="6022428" cy="65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04952" y="2317531"/>
            <a:ext cx="8686800" cy="4240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 descr="doppler_c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06" y="1064173"/>
            <a:ext cx="7725103" cy="579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have noticed that as a fast moving siren </a:t>
            </a:r>
            <a:r>
              <a:rPr lang="en-US" dirty="0" smtClean="0"/>
              <a:t>or loud engine passes </a:t>
            </a:r>
            <a:r>
              <a:rPr lang="en-US" dirty="0"/>
              <a:t>by you, the pitch of the </a:t>
            </a:r>
            <a:r>
              <a:rPr lang="en-US" dirty="0" smtClean="0"/>
              <a:t>siren or engine </a:t>
            </a:r>
            <a:r>
              <a:rPr lang="en-US" dirty="0"/>
              <a:t>abruptly drops in pitch. At first, the </a:t>
            </a:r>
            <a:r>
              <a:rPr lang="en-US" dirty="0" smtClean="0"/>
              <a:t>siren (engine) </a:t>
            </a:r>
            <a:r>
              <a:rPr lang="en-US" dirty="0"/>
              <a:t>is coming towards you, when the pitch is higher. After passing you, the </a:t>
            </a:r>
            <a:r>
              <a:rPr lang="en-US" dirty="0" smtClean="0"/>
              <a:t>siren (engine) </a:t>
            </a:r>
            <a:r>
              <a:rPr lang="en-US" dirty="0"/>
              <a:t>is going away from you and the pitch is lower. This is a manifestation of the Doppler effect.</a:t>
            </a:r>
          </a:p>
        </p:txBody>
      </p:sp>
    </p:spTree>
    <p:extLst>
      <p:ext uri="{BB962C8B-B14F-4D97-AF65-F5344CB8AC3E}">
        <p14:creationId xmlns:p14="http://schemas.microsoft.com/office/powerpoint/2010/main" val="17695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30" y="228600"/>
            <a:ext cx="8541870" cy="762000"/>
          </a:xfrm>
        </p:spPr>
        <p:txBody>
          <a:bodyPr/>
          <a:lstStyle/>
          <a:p>
            <a:r>
              <a:rPr lang="en-US" dirty="0" smtClean="0"/>
              <a:t>Frequency of Radar Signal Changes Based on Wind Speed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0" y="1358153"/>
            <a:ext cx="6299200" cy="4724400"/>
          </a:xfr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44130" y="1339948"/>
            <a:ext cx="269987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when a target (usually precipitation in the case of a weather radar) is moving away from the radar, the wavelength of the return echo is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longer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than that of the emitted electromagnetic pulse.  When the target is moving toward the radar, the return echo has a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shorter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wavelength than that of the emitted pulse </a:t>
            </a:r>
          </a:p>
        </p:txBody>
      </p:sp>
    </p:spTree>
    <p:extLst>
      <p:ext uri="{BB962C8B-B14F-4D97-AF65-F5344CB8AC3E}">
        <p14:creationId xmlns:p14="http://schemas.microsoft.com/office/powerpoint/2010/main" val="33356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2438400" y="5181600"/>
            <a:ext cx="33924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>
                <a:latin typeface="Book Antiqua" pitchFamily="18" charset="0"/>
              </a:rPr>
              <a:t>Buffalo, NY (KBUF)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>
                <a:latin typeface="Book Antiqua" pitchFamily="18" charset="0"/>
              </a:rPr>
              <a:t>1944 UTC 28 April 2002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>
                <a:latin typeface="Book Antiqua" pitchFamily="18" charset="0"/>
              </a:rPr>
              <a:t>Storm-Relative Velocity</a:t>
            </a:r>
          </a:p>
        </p:txBody>
      </p:sp>
      <p:pic>
        <p:nvPicPr>
          <p:cNvPr id="20482" name="Picture 3" descr="buf_sr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Freeform 4"/>
          <p:cNvSpPr>
            <a:spLocks/>
          </p:cNvSpPr>
          <p:nvPr/>
        </p:nvSpPr>
        <p:spPr bwMode="auto">
          <a:xfrm>
            <a:off x="2728913" y="2817813"/>
            <a:ext cx="4495800" cy="2085975"/>
          </a:xfrm>
          <a:custGeom>
            <a:avLst/>
            <a:gdLst>
              <a:gd name="T0" fmla="*/ 2147483647 w 2832"/>
              <a:gd name="T1" fmla="*/ 2147483647 h 1314"/>
              <a:gd name="T2" fmla="*/ 2147483647 w 2832"/>
              <a:gd name="T3" fmla="*/ 2147483647 h 1314"/>
              <a:gd name="T4" fmla="*/ 2147483647 w 2832"/>
              <a:gd name="T5" fmla="*/ 2147483647 h 1314"/>
              <a:gd name="T6" fmla="*/ 2147483647 w 2832"/>
              <a:gd name="T7" fmla="*/ 2147483647 h 1314"/>
              <a:gd name="T8" fmla="*/ 2147483647 w 2832"/>
              <a:gd name="T9" fmla="*/ 2147483647 h 1314"/>
              <a:gd name="T10" fmla="*/ 2147483647 w 2832"/>
              <a:gd name="T11" fmla="*/ 2147483647 h 1314"/>
              <a:gd name="T12" fmla="*/ 2147483647 w 2832"/>
              <a:gd name="T13" fmla="*/ 2147483647 h 1314"/>
              <a:gd name="T14" fmla="*/ 2147483647 w 2832"/>
              <a:gd name="T15" fmla="*/ 2147483647 h 1314"/>
              <a:gd name="T16" fmla="*/ 2147483647 w 2832"/>
              <a:gd name="T17" fmla="*/ 2147483647 h 1314"/>
              <a:gd name="T18" fmla="*/ 2147483647 w 2832"/>
              <a:gd name="T19" fmla="*/ 2147483647 h 1314"/>
              <a:gd name="T20" fmla="*/ 2147483647 w 2832"/>
              <a:gd name="T21" fmla="*/ 2147483647 h 1314"/>
              <a:gd name="T22" fmla="*/ 2147483647 w 2832"/>
              <a:gd name="T23" fmla="*/ 2147483647 h 1314"/>
              <a:gd name="T24" fmla="*/ 2147483647 w 2832"/>
              <a:gd name="T25" fmla="*/ 2147483647 h 1314"/>
              <a:gd name="T26" fmla="*/ 2147483647 w 2832"/>
              <a:gd name="T27" fmla="*/ 2147483647 h 1314"/>
              <a:gd name="T28" fmla="*/ 2147483647 w 2832"/>
              <a:gd name="T29" fmla="*/ 2147483647 h 1314"/>
              <a:gd name="T30" fmla="*/ 2147483647 w 2832"/>
              <a:gd name="T31" fmla="*/ 2147483647 h 1314"/>
              <a:gd name="T32" fmla="*/ 2147483647 w 2832"/>
              <a:gd name="T33" fmla="*/ 2147483647 h 1314"/>
              <a:gd name="T34" fmla="*/ 2147483647 w 2832"/>
              <a:gd name="T35" fmla="*/ 2147483647 h 1314"/>
              <a:gd name="T36" fmla="*/ 2147483647 w 2832"/>
              <a:gd name="T37" fmla="*/ 2147483647 h 1314"/>
              <a:gd name="T38" fmla="*/ 2147483647 w 2832"/>
              <a:gd name="T39" fmla="*/ 2147483647 h 1314"/>
              <a:gd name="T40" fmla="*/ 2147483647 w 2832"/>
              <a:gd name="T41" fmla="*/ 2147483647 h 1314"/>
              <a:gd name="T42" fmla="*/ 2147483647 w 2832"/>
              <a:gd name="T43" fmla="*/ 2147483647 h 1314"/>
              <a:gd name="T44" fmla="*/ 2147483647 w 2832"/>
              <a:gd name="T45" fmla="*/ 2147483647 h 1314"/>
              <a:gd name="T46" fmla="*/ 2147483647 w 2832"/>
              <a:gd name="T47" fmla="*/ 2147483647 h 1314"/>
              <a:gd name="T48" fmla="*/ 2147483647 w 2832"/>
              <a:gd name="T49" fmla="*/ 2147483647 h 1314"/>
              <a:gd name="T50" fmla="*/ 2147483647 w 2832"/>
              <a:gd name="T51" fmla="*/ 2147483647 h 1314"/>
              <a:gd name="T52" fmla="*/ 2147483647 w 2832"/>
              <a:gd name="T53" fmla="*/ 2147483647 h 1314"/>
              <a:gd name="T54" fmla="*/ 2147483647 w 2832"/>
              <a:gd name="T55" fmla="*/ 2147483647 h 1314"/>
              <a:gd name="T56" fmla="*/ 2147483647 w 2832"/>
              <a:gd name="T57" fmla="*/ 2147483647 h 1314"/>
              <a:gd name="T58" fmla="*/ 2147483647 w 2832"/>
              <a:gd name="T59" fmla="*/ 2147483647 h 1314"/>
              <a:gd name="T60" fmla="*/ 2147483647 w 2832"/>
              <a:gd name="T61" fmla="*/ 0 h 1314"/>
              <a:gd name="T62" fmla="*/ 2147483647 w 2832"/>
              <a:gd name="T63" fmla="*/ 2147483647 h 1314"/>
              <a:gd name="T64" fmla="*/ 2147483647 w 2832"/>
              <a:gd name="T65" fmla="*/ 2147483647 h 1314"/>
              <a:gd name="T66" fmla="*/ 2147483647 w 2832"/>
              <a:gd name="T67" fmla="*/ 2147483647 h 1314"/>
              <a:gd name="T68" fmla="*/ 2147483647 w 2832"/>
              <a:gd name="T69" fmla="*/ 2147483647 h 1314"/>
              <a:gd name="T70" fmla="*/ 2147483647 w 2832"/>
              <a:gd name="T71" fmla="*/ 2147483647 h 1314"/>
              <a:gd name="T72" fmla="*/ 2147483647 w 2832"/>
              <a:gd name="T73" fmla="*/ 2147483647 h 1314"/>
              <a:gd name="T74" fmla="*/ 2147483647 w 2832"/>
              <a:gd name="T75" fmla="*/ 2147483647 h 1314"/>
              <a:gd name="T76" fmla="*/ 2147483647 w 2832"/>
              <a:gd name="T77" fmla="*/ 2147483647 h 131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32"/>
              <a:gd name="T118" fmla="*/ 0 h 1314"/>
              <a:gd name="T119" fmla="*/ 2832 w 2832"/>
              <a:gd name="T120" fmla="*/ 1314 h 131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32" h="1314">
                <a:moveTo>
                  <a:pt x="2785" y="302"/>
                </a:moveTo>
                <a:cubicBezTo>
                  <a:pt x="2782" y="318"/>
                  <a:pt x="2780" y="334"/>
                  <a:pt x="2776" y="350"/>
                </a:cubicBezTo>
                <a:cubicBezTo>
                  <a:pt x="2768" y="379"/>
                  <a:pt x="2747" y="435"/>
                  <a:pt x="2747" y="435"/>
                </a:cubicBezTo>
                <a:cubicBezTo>
                  <a:pt x="2726" y="566"/>
                  <a:pt x="2762" y="403"/>
                  <a:pt x="2672" y="567"/>
                </a:cubicBezTo>
                <a:cubicBezTo>
                  <a:pt x="2593" y="711"/>
                  <a:pt x="2689" y="662"/>
                  <a:pt x="2577" y="699"/>
                </a:cubicBezTo>
                <a:cubicBezTo>
                  <a:pt x="2538" y="822"/>
                  <a:pt x="2457" y="818"/>
                  <a:pt x="2351" y="850"/>
                </a:cubicBezTo>
                <a:cubicBezTo>
                  <a:pt x="2313" y="862"/>
                  <a:pt x="2237" y="888"/>
                  <a:pt x="2237" y="888"/>
                </a:cubicBezTo>
                <a:cubicBezTo>
                  <a:pt x="2126" y="972"/>
                  <a:pt x="2271" y="866"/>
                  <a:pt x="2162" y="935"/>
                </a:cubicBezTo>
                <a:cubicBezTo>
                  <a:pt x="2081" y="987"/>
                  <a:pt x="2068" y="1014"/>
                  <a:pt x="1973" y="1029"/>
                </a:cubicBezTo>
                <a:cubicBezTo>
                  <a:pt x="1877" y="1094"/>
                  <a:pt x="1775" y="1109"/>
                  <a:pt x="1661" y="1124"/>
                </a:cubicBezTo>
                <a:cubicBezTo>
                  <a:pt x="1575" y="1150"/>
                  <a:pt x="1486" y="1176"/>
                  <a:pt x="1397" y="1190"/>
                </a:cubicBezTo>
                <a:cubicBezTo>
                  <a:pt x="1323" y="1227"/>
                  <a:pt x="1233" y="1233"/>
                  <a:pt x="1152" y="1247"/>
                </a:cubicBezTo>
                <a:cubicBezTo>
                  <a:pt x="1070" y="1261"/>
                  <a:pt x="990" y="1287"/>
                  <a:pt x="906" y="1294"/>
                </a:cubicBezTo>
                <a:cubicBezTo>
                  <a:pt x="812" y="1302"/>
                  <a:pt x="623" y="1313"/>
                  <a:pt x="623" y="1313"/>
                </a:cubicBezTo>
                <a:cubicBezTo>
                  <a:pt x="326" y="1304"/>
                  <a:pt x="272" y="1314"/>
                  <a:pt x="37" y="1228"/>
                </a:cubicBezTo>
                <a:cubicBezTo>
                  <a:pt x="0" y="1109"/>
                  <a:pt x="15" y="1139"/>
                  <a:pt x="28" y="926"/>
                </a:cubicBezTo>
                <a:cubicBezTo>
                  <a:pt x="36" y="796"/>
                  <a:pt x="133" y="774"/>
                  <a:pt x="236" y="737"/>
                </a:cubicBezTo>
                <a:cubicBezTo>
                  <a:pt x="249" y="732"/>
                  <a:pt x="261" y="725"/>
                  <a:pt x="273" y="718"/>
                </a:cubicBezTo>
                <a:cubicBezTo>
                  <a:pt x="286" y="710"/>
                  <a:pt x="296" y="696"/>
                  <a:pt x="311" y="690"/>
                </a:cubicBezTo>
                <a:cubicBezTo>
                  <a:pt x="329" y="683"/>
                  <a:pt x="349" y="685"/>
                  <a:pt x="368" y="680"/>
                </a:cubicBezTo>
                <a:cubicBezTo>
                  <a:pt x="419" y="667"/>
                  <a:pt x="469" y="649"/>
                  <a:pt x="519" y="633"/>
                </a:cubicBezTo>
                <a:cubicBezTo>
                  <a:pt x="608" y="605"/>
                  <a:pt x="690" y="563"/>
                  <a:pt x="783" y="548"/>
                </a:cubicBezTo>
                <a:cubicBezTo>
                  <a:pt x="821" y="529"/>
                  <a:pt x="859" y="510"/>
                  <a:pt x="897" y="491"/>
                </a:cubicBezTo>
                <a:cubicBezTo>
                  <a:pt x="911" y="484"/>
                  <a:pt x="920" y="469"/>
                  <a:pt x="934" y="463"/>
                </a:cubicBezTo>
                <a:cubicBezTo>
                  <a:pt x="970" y="448"/>
                  <a:pt x="1012" y="449"/>
                  <a:pt x="1048" y="435"/>
                </a:cubicBezTo>
                <a:cubicBezTo>
                  <a:pt x="1145" y="397"/>
                  <a:pt x="1231" y="345"/>
                  <a:pt x="1331" y="312"/>
                </a:cubicBezTo>
                <a:cubicBezTo>
                  <a:pt x="1415" y="248"/>
                  <a:pt x="1313" y="320"/>
                  <a:pt x="1444" y="255"/>
                </a:cubicBezTo>
                <a:cubicBezTo>
                  <a:pt x="1538" y="208"/>
                  <a:pt x="1417" y="238"/>
                  <a:pt x="1539" y="217"/>
                </a:cubicBezTo>
                <a:cubicBezTo>
                  <a:pt x="1593" y="176"/>
                  <a:pt x="1827" y="105"/>
                  <a:pt x="1860" y="95"/>
                </a:cubicBezTo>
                <a:cubicBezTo>
                  <a:pt x="1954" y="67"/>
                  <a:pt x="2049" y="44"/>
                  <a:pt x="2143" y="19"/>
                </a:cubicBezTo>
                <a:cubicBezTo>
                  <a:pt x="2162" y="14"/>
                  <a:pt x="2200" y="0"/>
                  <a:pt x="2200" y="0"/>
                </a:cubicBezTo>
                <a:cubicBezTo>
                  <a:pt x="2385" y="7"/>
                  <a:pt x="2563" y="19"/>
                  <a:pt x="2747" y="29"/>
                </a:cubicBezTo>
                <a:cubicBezTo>
                  <a:pt x="2793" y="57"/>
                  <a:pt x="2796" y="79"/>
                  <a:pt x="2813" y="132"/>
                </a:cubicBezTo>
                <a:cubicBezTo>
                  <a:pt x="2816" y="142"/>
                  <a:pt x="2820" y="151"/>
                  <a:pt x="2823" y="161"/>
                </a:cubicBezTo>
                <a:cubicBezTo>
                  <a:pt x="2826" y="170"/>
                  <a:pt x="2832" y="189"/>
                  <a:pt x="2832" y="189"/>
                </a:cubicBezTo>
                <a:cubicBezTo>
                  <a:pt x="2819" y="257"/>
                  <a:pt x="2828" y="219"/>
                  <a:pt x="2804" y="293"/>
                </a:cubicBezTo>
                <a:cubicBezTo>
                  <a:pt x="2801" y="302"/>
                  <a:pt x="2800" y="313"/>
                  <a:pt x="2795" y="321"/>
                </a:cubicBezTo>
                <a:cubicBezTo>
                  <a:pt x="2789" y="331"/>
                  <a:pt x="2781" y="360"/>
                  <a:pt x="2776" y="350"/>
                </a:cubicBezTo>
                <a:cubicBezTo>
                  <a:pt x="2768" y="336"/>
                  <a:pt x="2782" y="318"/>
                  <a:pt x="2785" y="302"/>
                </a:cubicBez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3276600" y="3962400"/>
            <a:ext cx="76200" cy="76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98525" y="5643563"/>
            <a:ext cx="13271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kumimoji="1" lang="en-US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3429000" y="4114800"/>
            <a:ext cx="76200" cy="76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4572000" y="2057400"/>
            <a:ext cx="914400" cy="76200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 flipV="1">
            <a:off x="5334000" y="2819400"/>
            <a:ext cx="91440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5334000" y="3810000"/>
            <a:ext cx="1914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>
                <a:solidFill>
                  <a:srgbClr val="FFFF00"/>
                </a:solidFill>
                <a:latin typeface="Book Antiqua" pitchFamily="18" charset="0"/>
              </a:rPr>
              <a:t>mesocyclone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1563688" y="6392863"/>
            <a:ext cx="55991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600">
                <a:latin typeface="Book Antiqua" pitchFamily="18" charset="0"/>
              </a:rPr>
              <a:t>(http://www.srh.weather.gov/jetstream/remote/srm.htm)</a:t>
            </a:r>
          </a:p>
        </p:txBody>
      </p:sp>
    </p:spTree>
    <p:extLst>
      <p:ext uri="{BB962C8B-B14F-4D97-AF65-F5344CB8AC3E}">
        <p14:creationId xmlns:p14="http://schemas.microsoft.com/office/powerpoint/2010/main" val="27792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Module 1 Topics/Text Reference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881" y="1640541"/>
            <a:ext cx="80144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Properties of the atmosphere (Chapter 1)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Meteorological measurements (Chapter 2; Surface station beginning Chapter 3 </a:t>
            </a:r>
            <a:r>
              <a:rPr lang="en-US" dirty="0" err="1" smtClean="0">
                <a:solidFill>
                  <a:schemeClr val="bg2"/>
                </a:solidFill>
              </a:rPr>
              <a:t>pg</a:t>
            </a:r>
            <a:r>
              <a:rPr lang="en-US" dirty="0" smtClean="0">
                <a:solidFill>
                  <a:schemeClr val="bg2"/>
                </a:solidFill>
              </a:rPr>
              <a:t> 46-48)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Radiation and the seasons (starting 2 pages of Chapter 5 </a:t>
            </a:r>
            <a:r>
              <a:rPr lang="en-US" dirty="0" err="1" smtClean="0">
                <a:solidFill>
                  <a:schemeClr val="bg2"/>
                </a:solidFill>
              </a:rPr>
              <a:t>pg</a:t>
            </a:r>
            <a:r>
              <a:rPr lang="en-US" dirty="0" smtClean="0">
                <a:solidFill>
                  <a:schemeClr val="bg2"/>
                </a:solidFill>
              </a:rPr>
              <a:t> 83-84)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Atmospheric stability (Chapter 6 112-123)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Billings NWS Radar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www.youtube.com/watch?v=WrNNb4wHDMg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6141" y="2951947"/>
            <a:ext cx="7772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Doppler Radar Wind Velocity </a:t>
            </a:r>
            <a:r>
              <a:rPr lang="en-US" dirty="0" smtClean="0">
                <a:solidFill>
                  <a:schemeClr val="bg2"/>
                </a:solidFill>
              </a:rPr>
              <a:t>Examples</a:t>
            </a:r>
          </a:p>
          <a:p>
            <a:r>
              <a:rPr lang="en-US" dirty="0">
                <a:hlinkClick r:id="rId3"/>
              </a:rPr>
              <a:t>http://ww2010.atmos.uiuc.edu/(Gh)/guides/rs/rad/ptrn/ptrn1.rxml</a:t>
            </a:r>
            <a:endParaRPr lang="en-US" dirty="0"/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Satellites and Satellite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successful meteorological satellite was in 1960.</a:t>
            </a:r>
          </a:p>
          <a:p>
            <a:r>
              <a:rPr lang="en-US" dirty="0" smtClean="0"/>
              <a:t>Today many satellites are used in daily weather operations globally.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3533693"/>
            <a:ext cx="6037326" cy="33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D52F37-DBE0-4C80-B5D0-35FDFDBBD63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Critical Aspects of Satellite </a:t>
            </a:r>
            <a:r>
              <a:rPr lang="en-US" dirty="0" smtClean="0"/>
              <a:t>Observations (Chapter 2)</a:t>
            </a:r>
            <a:endParaRPr 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satellite orbit</a:t>
            </a:r>
          </a:p>
          <a:p>
            <a:pPr lvl="1"/>
            <a:r>
              <a:rPr lang="en-US" altLang="en-US" dirty="0" smtClean="0"/>
              <a:t>Geostationary (GOES) </a:t>
            </a:r>
          </a:p>
          <a:p>
            <a:pPr lvl="2"/>
            <a:r>
              <a:rPr lang="en-US" altLang="en-US" dirty="0" smtClean="0"/>
              <a:t>~36000 km above surface</a:t>
            </a:r>
          </a:p>
          <a:p>
            <a:pPr lvl="2"/>
            <a:r>
              <a:rPr lang="en-US" altLang="en-US" dirty="0" smtClean="0"/>
              <a:t>Remains fixed above particular point on equator</a:t>
            </a:r>
          </a:p>
          <a:p>
            <a:pPr lvl="2"/>
            <a:r>
              <a:rPr lang="en-US" altLang="en-US" dirty="0" smtClean="0"/>
              <a:t>Rotates with earth</a:t>
            </a:r>
          </a:p>
          <a:p>
            <a:pPr lvl="1"/>
            <a:r>
              <a:rPr lang="en-US" altLang="en-US" dirty="0" smtClean="0"/>
              <a:t>Polar (POES) (“low earth orbits”)</a:t>
            </a:r>
          </a:p>
          <a:p>
            <a:pPr lvl="2"/>
            <a:r>
              <a:rPr lang="en-US" altLang="en-US" dirty="0" smtClean="0"/>
              <a:t>~850 km above surface</a:t>
            </a:r>
          </a:p>
          <a:p>
            <a:pPr lvl="2"/>
            <a:r>
              <a:rPr lang="en-US" altLang="en-US" dirty="0" smtClean="0"/>
              <a:t>Earth rotates beneath satellite (satellite is sun synchronous)</a:t>
            </a:r>
          </a:p>
          <a:p>
            <a:pPr lvl="2"/>
            <a:r>
              <a:rPr lang="en-US" altLang="en-US" dirty="0" smtClean="0"/>
              <a:t>Travels north and south over poles</a:t>
            </a:r>
          </a:p>
          <a:p>
            <a:pPr lvl="2"/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www.youtube.com/watch?v=NIyFJCBUdpY</a:t>
            </a:r>
            <a:endParaRPr lang="en-US" altLang="en-US" dirty="0" smtClean="0"/>
          </a:p>
          <a:p>
            <a:pPr lvl="2"/>
            <a:r>
              <a:rPr lang="en-US" altLang="en-US" dirty="0">
                <a:hlinkClick r:id="rId3"/>
              </a:rPr>
              <a:t>https://</a:t>
            </a:r>
            <a:r>
              <a:rPr lang="en-US" altLang="en-US" dirty="0" smtClean="0">
                <a:hlinkClick r:id="rId3"/>
              </a:rPr>
              <a:t>www.youtube.com/watch?v=6dISKhVdX7g</a:t>
            </a:r>
            <a:endParaRPr lang="en-US" altLang="en-US" dirty="0" smtClean="0"/>
          </a:p>
          <a:p>
            <a:pPr lvl="2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1E823-784C-4F83-A985-6F41C5AD973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vs. geostationary orbit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63625"/>
            <a:ext cx="8547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07292-2064-40E4-9D52-E2B109D67E2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GOES satellites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82688"/>
            <a:ext cx="381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100" y="3454400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8E3AA4-4D21-46C7-B300-52301D9F9D4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8925"/>
            <a:ext cx="85725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B132A3-CBDF-431C-8D9F-08A47D6E0B3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9D2423-D360-42AE-9C09-DDCF31520041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Polar orbits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095375"/>
            <a:ext cx="48577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952500"/>
            <a:ext cx="1758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Weather Satellites up There!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2" y="1157568"/>
            <a:ext cx="7600576" cy="5700432"/>
          </a:xfrm>
        </p:spPr>
      </p:pic>
    </p:spTree>
    <p:extLst>
      <p:ext uri="{BB962C8B-B14F-4D97-AF65-F5344CB8AC3E}">
        <p14:creationId xmlns:p14="http://schemas.microsoft.com/office/powerpoint/2010/main" val="4771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Advances in Geostationary Satellites!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16 </a:t>
            </a:r>
            <a:r>
              <a:rPr lang="en-US" dirty="0" smtClean="0">
                <a:sym typeface="Wingdings" panose="05000000000000000000" pitchFamily="2" charset="2"/>
              </a:rPr>
              <a:t> 17 years from development to launch in 2016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Advanced Baseline Imager (ABI)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16 spectral bands (up from 5 on old geostationary satellites)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Four times greater spatial resolution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Five times great temporal image frequency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59"/>
            <a:ext cx="8229600" cy="762000"/>
          </a:xfrm>
        </p:spPr>
        <p:txBody>
          <a:bodyPr/>
          <a:lstStyle/>
          <a:p>
            <a:r>
              <a:rPr lang="en-US" dirty="0" smtClean="0"/>
              <a:t>In-Class Hand-Held Weather Station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9794" y="1048871"/>
            <a:ext cx="8404412" cy="4724400"/>
          </a:xfrm>
        </p:spPr>
        <p:txBody>
          <a:bodyPr/>
          <a:lstStyle/>
          <a:p>
            <a:r>
              <a:rPr lang="en-US" sz="1600" b="1" dirty="0"/>
              <a:t>ATMOS 1010 Fall 2018 – In-Class Activity 1 Worksheet </a:t>
            </a:r>
            <a:endParaRPr lang="en-US" sz="1600" dirty="0"/>
          </a:p>
          <a:p>
            <a:r>
              <a:rPr lang="en-US" sz="1600" dirty="0"/>
              <a:t>  </a:t>
            </a:r>
          </a:p>
          <a:p>
            <a:r>
              <a:rPr lang="en-US" sz="1600" dirty="0"/>
              <a:t>Date: __________  Time (UTC): ____________ Time (MST/MDT): ______    Location: __________________</a:t>
            </a:r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u="sng" dirty="0"/>
              <a:t>Current Conditions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1. Wind speed (tenths m/s): </a:t>
            </a:r>
            <a:r>
              <a:rPr lang="en-US" sz="1600" b="1" dirty="0" smtClean="0"/>
              <a:t>0.3 -2.7     </a:t>
            </a:r>
            <a:r>
              <a:rPr lang="en-US" sz="1600" dirty="0"/>
              <a:t>2. Direction (whole degrees and direction) </a:t>
            </a:r>
            <a:r>
              <a:rPr lang="en-US" sz="1600" b="1" dirty="0" smtClean="0"/>
              <a:t>N, NW, NE, SE</a:t>
            </a:r>
            <a:endParaRPr lang="en-US" sz="1600" b="1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3. Temperature (tenths °C): </a:t>
            </a:r>
            <a:r>
              <a:rPr lang="en-US" sz="1600" dirty="0" smtClean="0"/>
              <a:t>__</a:t>
            </a:r>
            <a:r>
              <a:rPr lang="en-US" sz="1600" b="1" dirty="0" smtClean="0"/>
              <a:t>21-26</a:t>
            </a:r>
            <a:r>
              <a:rPr lang="en-US" sz="1600" dirty="0" smtClean="0"/>
              <a:t>_______ </a:t>
            </a:r>
            <a:r>
              <a:rPr lang="en-US" sz="1600" dirty="0"/>
              <a:t>4. Relative humidity (whole %): </a:t>
            </a:r>
            <a:r>
              <a:rPr lang="en-US" sz="1600" dirty="0" smtClean="0"/>
              <a:t>_</a:t>
            </a:r>
            <a:r>
              <a:rPr lang="en-US" sz="1600" b="1" dirty="0" smtClean="0"/>
              <a:t>20-40%</a:t>
            </a:r>
            <a:r>
              <a:rPr lang="en-US" sz="1600" dirty="0" smtClean="0"/>
              <a:t>___ 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5. Pressure (tenths </a:t>
            </a:r>
            <a:r>
              <a:rPr lang="en-US" sz="1600" dirty="0" err="1"/>
              <a:t>mb</a:t>
            </a:r>
            <a:r>
              <a:rPr lang="en-US" sz="1600" dirty="0"/>
              <a:t>) </a:t>
            </a:r>
            <a:r>
              <a:rPr lang="en-US" sz="1600" b="1" dirty="0" smtClean="0"/>
              <a:t>851-863</a:t>
            </a:r>
            <a:r>
              <a:rPr lang="en-US" sz="1600" dirty="0" smtClean="0"/>
              <a:t>_________  </a:t>
            </a:r>
            <a:r>
              <a:rPr lang="en-US" sz="1600" dirty="0"/>
              <a:t>6. Cloud amount (</a:t>
            </a:r>
            <a:r>
              <a:rPr lang="en-US" sz="1600" b="1" dirty="0"/>
              <a:t>clear, scattered</a:t>
            </a:r>
            <a:r>
              <a:rPr lang="en-US" sz="1600" dirty="0"/>
              <a:t>, mostly cloudy, overcast): ____________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7. Any other interesting weather taking place now? </a:t>
            </a:r>
            <a:r>
              <a:rPr lang="en-US" sz="1600" b="1" dirty="0" smtClean="0"/>
              <a:t>___________________________Hazy/Smokey</a:t>
            </a:r>
            <a:r>
              <a:rPr lang="en-US" sz="1600" dirty="0" smtClean="0"/>
              <a:t>________________</a:t>
            </a:r>
            <a:endParaRPr lang="en-US" sz="16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GOES16 (previously named GOESR)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https://www.youtube.com/watch?v=ttOHhnBwukU</a:t>
            </a: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www.youtube.com/watch?annotation_id=annotation_3161642435&amp;feature=iv&amp;src_vid=ttOHhnBwukU&amp;v=6Q7Leqvzfg4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https://www.goes-r.gov/spacesegment/abi-improvements.html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392"/>
            <a:ext cx="9068204" cy="4568608"/>
          </a:xfrm>
        </p:spPr>
      </p:pic>
    </p:spTree>
    <p:extLst>
      <p:ext uri="{BB962C8B-B14F-4D97-AF65-F5344CB8AC3E}">
        <p14:creationId xmlns:p14="http://schemas.microsoft.com/office/powerpoint/2010/main" val="4875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https://www.goes-r.gov/spacesegment/abi-improvements.html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0"/>
            <a:ext cx="9135341" cy="4019550"/>
          </a:xfrm>
        </p:spPr>
      </p:pic>
    </p:spTree>
    <p:extLst>
      <p:ext uri="{BB962C8B-B14F-4D97-AF65-F5344CB8AC3E}">
        <p14:creationId xmlns:p14="http://schemas.microsoft.com/office/powerpoint/2010/main" val="9120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to Watch GOES16 Satellite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http://rammb-slider.cira.colostate.edu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Online This Month: GOES 17!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b="1" dirty="0"/>
              <a:t>Chapter 1 + 2 </a:t>
            </a:r>
            <a:r>
              <a:rPr lang="en-US" b="1" dirty="0" smtClean="0"/>
              <a:t>Quiz             </a:t>
            </a:r>
            <a:r>
              <a:rPr lang="en-US" dirty="0" smtClean="0"/>
              <a:t>Canvas due </a:t>
            </a:r>
            <a:r>
              <a:rPr lang="en-US" b="1" dirty="0" smtClean="0"/>
              <a:t>7 Sept </a:t>
            </a:r>
          </a:p>
          <a:p>
            <a:r>
              <a:rPr lang="en-US" b="1" dirty="0" smtClean="0"/>
              <a:t>In-class exercise 2          </a:t>
            </a:r>
            <a:r>
              <a:rPr lang="en-US" dirty="0" smtClean="0"/>
              <a:t>(next week)</a:t>
            </a:r>
          </a:p>
          <a:p>
            <a:r>
              <a:rPr lang="fr-FR" b="1" dirty="0" err="1"/>
              <a:t>Chapter</a:t>
            </a:r>
            <a:r>
              <a:rPr lang="fr-FR" b="1" dirty="0"/>
              <a:t> 5, </a:t>
            </a:r>
            <a:r>
              <a:rPr lang="fr-FR" b="1" dirty="0" smtClean="0"/>
              <a:t>6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/>
              <a:t>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         </a:t>
            </a:r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r>
              <a:rPr lang="fr-FR" dirty="0" err="1" smtClean="0"/>
              <a:t>canvas</a:t>
            </a:r>
            <a:r>
              <a:rPr lang="fr-FR" dirty="0" smtClean="0"/>
              <a:t> 10 Sept</a:t>
            </a:r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</a:t>
            </a:r>
            <a:r>
              <a:rPr lang="fr-FR" dirty="0" smtClean="0"/>
              <a:t>12 Sept</a:t>
            </a:r>
          </a:p>
          <a:p>
            <a:r>
              <a:rPr lang="fr-FR" b="1" dirty="0" smtClean="0"/>
              <a:t>Module 1 test (in class)        </a:t>
            </a:r>
            <a:r>
              <a:rPr lang="fr-FR" dirty="0" smtClean="0"/>
              <a:t>17 Sept                  </a:t>
            </a:r>
          </a:p>
          <a:p>
            <a:pPr marL="0" indent="0">
              <a:buNone/>
            </a:pPr>
            <a:endParaRPr lang="fr-FR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What is Radiation? (Start of Chapter 5)</a:t>
            </a:r>
          </a:p>
        </p:txBody>
      </p:sp>
      <p:pic>
        <p:nvPicPr>
          <p:cNvPr id="18434" name="Picture 6" descr="FIG02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5257800" cy="5334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Transfer of energy by electromagnetic waves</a:t>
            </a:r>
          </a:p>
          <a:p>
            <a:pPr lvl="1">
              <a:spcBef>
                <a:spcPct val="50000"/>
              </a:spcBef>
            </a:pPr>
            <a:r>
              <a:rPr lang="en-US" smtClean="0"/>
              <a:t>Doesn’t require a medium for transport</a:t>
            </a:r>
          </a:p>
          <a:p>
            <a:pPr lvl="1">
              <a:spcBef>
                <a:spcPct val="50000"/>
              </a:spcBef>
            </a:pPr>
            <a:r>
              <a:rPr lang="en-US" smtClean="0"/>
              <a:t>Travels at the speed of light 186,000 miles per second!</a:t>
            </a:r>
          </a:p>
          <a:p>
            <a:pPr lvl="1">
              <a:spcBef>
                <a:spcPct val="50000"/>
              </a:spcBef>
            </a:pPr>
            <a:r>
              <a:rPr lang="en-US" smtClean="0"/>
              <a:t>Only takes 8.5 minutes to travel from the sun to the Earth</a:t>
            </a:r>
          </a:p>
        </p:txBody>
      </p:sp>
    </p:spTree>
    <p:extLst>
      <p:ext uri="{BB962C8B-B14F-4D97-AF65-F5344CB8AC3E}">
        <p14:creationId xmlns:p14="http://schemas.microsoft.com/office/powerpoint/2010/main" val="12132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</a:t>
            </a:r>
            <a:r>
              <a:rPr lang="en-US" dirty="0" err="1" smtClean="0"/>
              <a:t>Spectum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21"/>
            <a:ext cx="9018595" cy="4221185"/>
          </a:xfrm>
        </p:spPr>
      </p:pic>
    </p:spTree>
    <p:extLst>
      <p:ext uri="{BB962C8B-B14F-4D97-AF65-F5344CB8AC3E}">
        <p14:creationId xmlns:p14="http://schemas.microsoft.com/office/powerpoint/2010/main" val="28107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Types of Radiation</a:t>
            </a:r>
          </a:p>
        </p:txBody>
      </p:sp>
      <p:pic>
        <p:nvPicPr>
          <p:cNvPr id="19458" name="Picture 4" descr="FIG02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5029200" y="1879600"/>
            <a:ext cx="2362200" cy="330200"/>
            <a:chOff x="3024" y="1184"/>
            <a:chExt cx="1488" cy="208"/>
          </a:xfrm>
        </p:grpSpPr>
        <p:sp>
          <p:nvSpPr>
            <p:cNvPr id="19461" name="Text Box 5"/>
            <p:cNvSpPr txBox="1">
              <a:spLocks noChangeAspect="1" noChangeArrowheads="1"/>
            </p:cNvSpPr>
            <p:nvPr/>
          </p:nvSpPr>
          <p:spPr bwMode="auto">
            <a:xfrm>
              <a:off x="3024" y="1184"/>
              <a:ext cx="816" cy="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Microwave</a:t>
              </a:r>
            </a:p>
          </p:txBody>
        </p:sp>
        <p:sp>
          <p:nvSpPr>
            <p:cNvPr id="19462" name="Text Box 6"/>
            <p:cNvSpPr txBox="1">
              <a:spLocks noChangeAspect="1" noChangeArrowheads="1"/>
            </p:cNvSpPr>
            <p:nvPr/>
          </p:nvSpPr>
          <p:spPr bwMode="auto">
            <a:xfrm>
              <a:off x="3744" y="1184"/>
              <a:ext cx="768" cy="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sz="1800"/>
                <a:t>/Radio</a:t>
              </a:r>
            </a:p>
          </p:txBody>
        </p:sp>
      </p:grpSp>
      <p:sp>
        <p:nvSpPr>
          <p:cNvPr id="19460" name="Line 8"/>
          <p:cNvSpPr>
            <a:spLocks noChangeShapeType="1"/>
          </p:cNvSpPr>
          <p:nvPr/>
        </p:nvSpPr>
        <p:spPr bwMode="auto">
          <a:xfrm>
            <a:off x="4572000" y="25146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2385" y="-2618401"/>
            <a:ext cx="19516725" cy="10972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4217410" y="1015505"/>
            <a:ext cx="633046" cy="661181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6863878" y="910549"/>
            <a:ext cx="466579" cy="66118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16726" y="1015505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 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1525" y="50272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NW wind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5775977" y="5094848"/>
            <a:ext cx="75742" cy="1001152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169" y="6477000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South 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4314" y="5595424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South wind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Controls the Type of Radiation Emitted by an Object?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objects emit electromagnetic radiation</a:t>
            </a:r>
          </a:p>
          <a:p>
            <a:r>
              <a:rPr lang="en-US" dirty="0" smtClean="0"/>
              <a:t>Hotter objects emit shorter wavelengths of radiation</a:t>
            </a:r>
          </a:p>
          <a:p>
            <a:r>
              <a:rPr lang="en-US" dirty="0" smtClean="0"/>
              <a:t>Cooler objects emit longer wavelengths of radiation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www.youtube.com/watch?v=nNzDXXUiqRs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0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669" y="1657909"/>
            <a:ext cx="3563471" cy="762000"/>
          </a:xfrm>
        </p:spPr>
        <p:txBody>
          <a:bodyPr/>
          <a:lstStyle/>
          <a:p>
            <a:r>
              <a:rPr lang="en-US" dirty="0" smtClean="0"/>
              <a:t>Shortwave solar radiation from sun</a:t>
            </a:r>
            <a:br>
              <a:rPr lang="en-US" dirty="0" smtClean="0"/>
            </a:br>
            <a:r>
              <a:rPr lang="en-US" dirty="0" smtClean="0"/>
              <a:t>Temperature = 9,941 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" y="1978115"/>
            <a:ext cx="4623880" cy="357299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163669" y="4789113"/>
            <a:ext cx="35634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i="0" kern="0" dirty="0" smtClean="0"/>
              <a:t>Longwave radiation from Earth</a:t>
            </a:r>
          </a:p>
          <a:p>
            <a:r>
              <a:rPr lang="en-US" i="0" kern="0" dirty="0" smtClean="0"/>
              <a:t>Temperature 58 F</a:t>
            </a:r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37122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0154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71" y="3203575"/>
            <a:ext cx="2635441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6425"/>
            <a:ext cx="1271587" cy="1271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60" y="5029200"/>
            <a:ext cx="1828800" cy="1828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1728787" y="4418012"/>
            <a:ext cx="1471613" cy="1011238"/>
          </a:xfrm>
          <a:prstGeom prst="straightConnector1">
            <a:avLst/>
          </a:prstGeom>
          <a:solidFill>
            <a:schemeClr val="accent1"/>
          </a:solidFill>
          <a:ln w="47625" cap="sq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199760" y="4803775"/>
            <a:ext cx="1180211" cy="634206"/>
          </a:xfrm>
          <a:prstGeom prst="straightConnector1">
            <a:avLst/>
          </a:prstGeom>
          <a:solidFill>
            <a:schemeClr val="accent1"/>
          </a:solidFill>
          <a:ln w="47625" cap="sq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0134600" y="5943600"/>
            <a:ext cx="914400" cy="9144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370320" y="5120878"/>
            <a:ext cx="1278130" cy="725884"/>
          </a:xfrm>
          <a:prstGeom prst="straightConnector1">
            <a:avLst/>
          </a:prstGeom>
          <a:solidFill>
            <a:schemeClr val="accent1"/>
          </a:solidFill>
          <a:ln w="107950" cap="sq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5320" y="5053003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Solar radiation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3327" y="3871893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Reflected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Solar radiation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5769" y="5429250"/>
            <a:ext cx="3406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Longwave radiation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from Earth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D68F5-F3A8-4D40-ABF7-278FDEF67F00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0"/>
            <a:ext cx="8581103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Satellite Observations (Chapter 2)</a:t>
            </a:r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7100"/>
            <a:ext cx="82296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Portion of electromagnetic spectrum that sensor measures</a:t>
            </a:r>
          </a:p>
          <a:p>
            <a:pPr lvl="1"/>
            <a:r>
              <a:rPr lang="en-US" altLang="en-US" dirty="0" smtClean="0"/>
              <a:t>Visible light (wavelength ~ .4 - .7 microns)</a:t>
            </a:r>
          </a:p>
          <a:p>
            <a:pPr lvl="1"/>
            <a:r>
              <a:rPr lang="en-US" altLang="en-US" dirty="0" smtClean="0"/>
              <a:t>Water vapor (wavelength ~ 6-7 microns)</a:t>
            </a:r>
          </a:p>
          <a:p>
            <a:pPr lvl="1"/>
            <a:r>
              <a:rPr lang="en-US" altLang="en-US" dirty="0" smtClean="0"/>
              <a:t>Infrared (wavelength 10-11 microns)</a:t>
            </a:r>
          </a:p>
          <a:p>
            <a:pPr>
              <a:buFontTx/>
              <a:buChar char="•"/>
            </a:pPr>
            <a:r>
              <a:rPr lang="en-US" altLang="en-US" dirty="0" smtClean="0"/>
              <a:t>Satellite sensor sees radiation returned upwards from earth’s surface or top of clouds</a:t>
            </a:r>
          </a:p>
          <a:p>
            <a:pPr>
              <a:buFontTx/>
              <a:buChar char="•"/>
            </a:pPr>
            <a:r>
              <a:rPr lang="en-US" altLang="en-US" dirty="0" smtClean="0"/>
              <a:t>If atmosphere or clouds absorb radiation before it reaches top of atmosphere, then sensor can not detect it</a:t>
            </a:r>
          </a:p>
        </p:txBody>
      </p:sp>
    </p:spTree>
    <p:extLst>
      <p:ext uri="{BB962C8B-B14F-4D97-AF65-F5344CB8AC3E}">
        <p14:creationId xmlns:p14="http://schemas.microsoft.com/office/powerpoint/2010/main" val="15324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Upper-Air Observing System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Rawinsondes</a:t>
            </a:r>
            <a:r>
              <a:rPr lang="en-US" sz="2800" dirty="0" smtClean="0"/>
              <a:t> are a critical data source for the National Weather Service and Climate Research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Provide measurements of temperature, </a:t>
            </a:r>
            <a:r>
              <a:rPr lang="en-US" sz="2800" dirty="0" err="1" smtClean="0"/>
              <a:t>dewpoint</a:t>
            </a:r>
            <a:r>
              <a:rPr lang="en-US" sz="2800" dirty="0" smtClean="0"/>
              <a:t> temperature, pressure, </a:t>
            </a:r>
            <a:r>
              <a:rPr lang="en-US" sz="2800" dirty="0" err="1" smtClean="0"/>
              <a:t>windspeed</a:t>
            </a:r>
            <a:r>
              <a:rPr lang="en-US" sz="2800" dirty="0" smtClean="0"/>
              <a:t>, and wind direction from the surface to the lower stratosphere (meteorologists call them “Soundings”)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Observations are collected twice daily (00Z and 12Z) from an extensive network spanning the globe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Data can be accessed at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hlinkClick r:id="rId2"/>
              </a:rPr>
              <a:t>http://weather.uwyo.edu/upperair/sounding.html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95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rs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4267200" cy="533400"/>
          </a:xfrm>
        </p:spPr>
        <p:txBody>
          <a:bodyPr/>
          <a:lstStyle/>
          <a:p>
            <a:r>
              <a:rPr lang="en-US" sz="3600" b="1" i="1" u="sng" smtClean="0"/>
              <a:t>Upper Air Network</a:t>
            </a:r>
          </a:p>
        </p:txBody>
      </p:sp>
    </p:spTree>
    <p:extLst>
      <p:ext uri="{BB962C8B-B14F-4D97-AF65-F5344CB8AC3E}">
        <p14:creationId xmlns:p14="http://schemas.microsoft.com/office/powerpoint/2010/main" val="25626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22" name="Picture 3" descr="rr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67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2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0"/>
            <a:ext cx="7772400" cy="1143000"/>
          </a:xfrm>
        </p:spPr>
        <p:txBody>
          <a:bodyPr/>
          <a:lstStyle/>
          <a:p>
            <a:r>
              <a:rPr lang="en-US" dirty="0" smtClean="0"/>
              <a:t>Fun </a:t>
            </a:r>
            <a:r>
              <a:rPr lang="en-US" dirty="0" err="1" smtClean="0"/>
              <a:t>Wx</a:t>
            </a:r>
            <a:r>
              <a:rPr lang="en-US" dirty="0" smtClean="0"/>
              <a:t> Balloon Launching Video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189" y="1524818"/>
            <a:ext cx="8363607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https://www.youtube.com/watch?v=DKwKmN4kHl4</a:t>
            </a:r>
            <a:endParaRPr lang="en-US" sz="1800" dirty="0"/>
          </a:p>
          <a:p>
            <a:endParaRPr lang="en-US" sz="1800" dirty="0" smtClean="0">
              <a:hlinkClick r:id=""/>
            </a:endParaRPr>
          </a:p>
          <a:p>
            <a:r>
              <a:rPr lang="en-US" sz="1800" dirty="0" smtClean="0">
                <a:hlinkClick r:id=""/>
              </a:rPr>
              <a:t>http</a:t>
            </a:r>
            <a:r>
              <a:rPr lang="en-US" sz="1800" dirty="0">
                <a:hlinkClick r:id="rId3"/>
              </a:rPr>
              <a:t>://www.youtube.com/watch?v=WTnRV38ubf8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4"/>
              </a:rPr>
              <a:t>http://www.youtube.com/watch?v=i0xNFh5Wm4U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What caused it:</a:t>
            </a:r>
          </a:p>
          <a:p>
            <a:r>
              <a:rPr lang="en-US" sz="1800" dirty="0">
                <a:hlinkClick r:id="rId5"/>
              </a:rPr>
              <a:t>http://www.abc.net.au/science/articles/2010/10/25/3047696.htm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6"/>
              </a:rPr>
              <a:t>http://www.youtube.com/watch?v=m9UB_ENmWwY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7"/>
              </a:rPr>
              <a:t>http://www.youtube.com/watch?v=fja3qfm7rwU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Go pro </a:t>
            </a:r>
            <a:r>
              <a:rPr lang="en-US" sz="1800" dirty="0">
                <a:hlinkClick r:id="rId8"/>
              </a:rPr>
              <a:t>http://www.youtube.com/watch?v=6kSju2rIFPs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97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texasam</Template>
  <TotalTime>15341</TotalTime>
  <Words>1042</Words>
  <Application>Microsoft Office PowerPoint</Application>
  <PresentationFormat>On-screen Show (4:3)</PresentationFormat>
  <Paragraphs>234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Book Antiqua</vt:lpstr>
      <vt:lpstr>Symbol</vt:lpstr>
      <vt:lpstr>Times New Roman</vt:lpstr>
      <vt:lpstr>Wingdings</vt:lpstr>
      <vt:lpstr>Mountain Top</vt:lpstr>
      <vt:lpstr>6_Mountain Top</vt:lpstr>
      <vt:lpstr>ATMOS 1010: Severe and Unusual Weather FASB 295 MW 11:50-1:10 </vt:lpstr>
      <vt:lpstr> Assignments</vt:lpstr>
      <vt:lpstr>Module 1 Topics/Text Reference</vt:lpstr>
      <vt:lpstr>In-Class Hand-Held Weather Station Results</vt:lpstr>
      <vt:lpstr>PowerPoint Presentation</vt:lpstr>
      <vt:lpstr>Upper-Air Observing System</vt:lpstr>
      <vt:lpstr>Upper Air Network</vt:lpstr>
      <vt:lpstr>PowerPoint Presentation</vt:lpstr>
      <vt:lpstr>Fun Wx Balloon Launching Video</vt:lpstr>
      <vt:lpstr>PowerPoint Presentation</vt:lpstr>
      <vt:lpstr>NWS Weather Balloon Launch Process</vt:lpstr>
      <vt:lpstr>What are Stuve or Skew-T Diagrams?</vt:lpstr>
      <vt:lpstr>PowerPoint Presentation</vt:lpstr>
      <vt:lpstr>PowerPoint Presentation</vt:lpstr>
      <vt:lpstr>Frequency and Wavelength  Frequency = The number of oscillations of a wave per unit time Wavelength = Distance between adjacent peaks or troughs  is the wavelength</vt:lpstr>
      <vt:lpstr>RADAR</vt:lpstr>
      <vt:lpstr>WSR-88D Network Weather Surveillance Doppler Radar</vt:lpstr>
      <vt:lpstr>PowerPoint Presentation</vt:lpstr>
      <vt:lpstr>Principal Components of Radar</vt:lpstr>
      <vt:lpstr>PowerPoint Presentation</vt:lpstr>
      <vt:lpstr>PowerPoint Presentation</vt:lpstr>
      <vt:lpstr>PowerPoint Presentation</vt:lpstr>
      <vt:lpstr>Radar Return Signal Strength</vt:lpstr>
      <vt:lpstr>Radar Scan Cycle</vt:lpstr>
      <vt:lpstr>Doppler Effect</vt:lpstr>
      <vt:lpstr>PowerPoint Presentation</vt:lpstr>
      <vt:lpstr>Explanation</vt:lpstr>
      <vt:lpstr>Frequency of Radar Signal Changes Based on Wind Speed</vt:lpstr>
      <vt:lpstr>PowerPoint Presentation</vt:lpstr>
      <vt:lpstr>Billings NWS Radar Explanation</vt:lpstr>
      <vt:lpstr>Weather Satellites and Satellite Imagery</vt:lpstr>
      <vt:lpstr>Critical Aspects of Satellite Observations (Chapter 2)</vt:lpstr>
      <vt:lpstr>Polar vs. geostationary orbit</vt:lpstr>
      <vt:lpstr>GOES satellites</vt:lpstr>
      <vt:lpstr>PowerPoint Presentation</vt:lpstr>
      <vt:lpstr>PowerPoint Presentation</vt:lpstr>
      <vt:lpstr>Polar orbits</vt:lpstr>
      <vt:lpstr>Lots of Weather Satellites up There!</vt:lpstr>
      <vt:lpstr>New Advances in Geostationary Satellites!</vt:lpstr>
      <vt:lpstr>GOES16 (previously named GOESR)</vt:lpstr>
      <vt:lpstr>https://www.goes-r.gov/spacesegment/abi-improvements.html</vt:lpstr>
      <vt:lpstr>https://www.goes-r.gov/spacesegment/abi-improvements.html</vt:lpstr>
      <vt:lpstr>Website to Watch GOES16 Satellite Data</vt:lpstr>
      <vt:lpstr>Just Online This Month: GOES 17!</vt:lpstr>
      <vt:lpstr>ATMOS 1010: Severe and Unusual Weather FASB 295 MW 11:50-1:10 </vt:lpstr>
      <vt:lpstr> Assignments</vt:lpstr>
      <vt:lpstr>What is Radiation? (Start of Chapter 5)</vt:lpstr>
      <vt:lpstr>Electromagnetic Spectum</vt:lpstr>
      <vt:lpstr>Types of Radiation</vt:lpstr>
      <vt:lpstr>What Controls the Type of Radiation Emitted by an Object?</vt:lpstr>
      <vt:lpstr>Shortwave solar radiation from sun Temperature = 9,941 F</vt:lpstr>
      <vt:lpstr>PowerPoint Presentation</vt:lpstr>
      <vt:lpstr>Satellite Observations (Chapter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Meteorology</dc:title>
  <dc:creator>John Horel</dc:creator>
  <cp:lastModifiedBy>Erik</cp:lastModifiedBy>
  <cp:revision>280</cp:revision>
  <cp:lastPrinted>1601-01-01T00:00:00Z</cp:lastPrinted>
  <dcterms:created xsi:type="dcterms:W3CDTF">2001-08-19T21:41:49Z</dcterms:created>
  <dcterms:modified xsi:type="dcterms:W3CDTF">2018-08-31T02:44:37Z</dcterms:modified>
</cp:coreProperties>
</file>