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43"/>
  </p:notesMasterIdLst>
  <p:handoutMasterIdLst>
    <p:handoutMasterId r:id="rId44"/>
  </p:handoutMasterIdLst>
  <p:sldIdLst>
    <p:sldId id="408" r:id="rId2"/>
    <p:sldId id="410" r:id="rId3"/>
    <p:sldId id="387" r:id="rId4"/>
    <p:sldId id="388" r:id="rId5"/>
    <p:sldId id="416" r:id="rId6"/>
    <p:sldId id="417" r:id="rId7"/>
    <p:sldId id="418" r:id="rId8"/>
    <p:sldId id="419" r:id="rId9"/>
    <p:sldId id="411" r:id="rId10"/>
    <p:sldId id="433" r:id="rId11"/>
    <p:sldId id="392" r:id="rId12"/>
    <p:sldId id="390" r:id="rId13"/>
    <p:sldId id="432" r:id="rId14"/>
    <p:sldId id="421" r:id="rId15"/>
    <p:sldId id="413" r:id="rId16"/>
    <p:sldId id="422" r:id="rId17"/>
    <p:sldId id="423" r:id="rId18"/>
    <p:sldId id="412" r:id="rId19"/>
    <p:sldId id="420" r:id="rId20"/>
    <p:sldId id="414" r:id="rId21"/>
    <p:sldId id="424" r:id="rId22"/>
    <p:sldId id="397" r:id="rId23"/>
    <p:sldId id="401" r:id="rId24"/>
    <p:sldId id="429" r:id="rId25"/>
    <p:sldId id="400" r:id="rId26"/>
    <p:sldId id="430" r:id="rId27"/>
    <p:sldId id="436" r:id="rId28"/>
    <p:sldId id="437" r:id="rId29"/>
    <p:sldId id="398" r:id="rId30"/>
    <p:sldId id="431" r:id="rId31"/>
    <p:sldId id="402" r:id="rId32"/>
    <p:sldId id="407" r:id="rId33"/>
    <p:sldId id="435" r:id="rId34"/>
    <p:sldId id="434" r:id="rId35"/>
    <p:sldId id="440" r:id="rId36"/>
    <p:sldId id="438" r:id="rId37"/>
    <p:sldId id="439" r:id="rId38"/>
    <p:sldId id="441" r:id="rId39"/>
    <p:sldId id="442" r:id="rId40"/>
    <p:sldId id="393" r:id="rId41"/>
    <p:sldId id="3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65"/>
    <p:restoredTop sz="99388" autoAdjust="0"/>
  </p:normalViewPr>
  <p:slideViewPr>
    <p:cSldViewPr snapToGrid="0" snapToObjects="1">
      <p:cViewPr varScale="1">
        <p:scale>
          <a:sx n="71" d="100"/>
          <a:sy n="71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4F9FC-FC55-A843-9CFE-D095987F958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9B44-7FEE-E34F-96C6-A20B373F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72C4-D415-EA47-B874-2EEA956827A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1B7E-AA0B-3446-9D8B-26F8493E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66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650" indent="-2905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36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3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55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A9FBAC-2C58-4EE7-A8DC-491A289C2086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51B7E-AA0B-3446-9D8B-26F8493EA3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059345-559E-46B0-A7B8-5C738C81F64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48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C9D3-0C2D-1E42-ADCA-696C2ADC7A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9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226590-0CC5-4BC1-B5F0-981C81EC4726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55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5408-D965-4395-B7DA-2B8C6EB81CCE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C12-5225-436E-9A66-C51C695D5ED9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48F2-AD8F-4B5F-8DCE-33C68B449F5A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CE7F-E65C-46BA-B38D-F18683868A23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A133-BC01-4566-859B-B342419850B6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BFEE-32FE-4134-B139-53A2B865C0FC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36EB-7548-4B01-8A77-6846A0DD8DAC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C8D7-77D8-4E18-90D0-A68135067D74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3160-BA6F-4504-9DA6-6E66B36B0427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83E2-4024-4450-8978-82FBC4B198EA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61E5-D32C-424E-8190-DB51C7FCAB48}" type="datetime2">
              <a:rPr lang="en-US" smtClean="0"/>
              <a:t>Tuesday, November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D80C1E-53BF-456F-BDA0-54390D0C6638}" type="datetime2">
              <a:rPr lang="en-US" smtClean="0"/>
              <a:t>Tuesday, November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ome.chpc.utah.edu/~whiteman/PM2.5/PM2.5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irnow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irnow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q.utah.gov/division-air-quality" TargetMode="External"/><Relationship Id="rId2" Type="http://schemas.openxmlformats.org/officeDocument/2006/relationships/hyperlink" Target="http://meso2.chpc.utah.edu/aq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ozone-pollution/basic-information-about-ozone" TargetMode="External"/><Relationship Id="rId4" Type="http://schemas.openxmlformats.org/officeDocument/2006/relationships/hyperlink" Target="http://home.chpc.utah.edu/~whiteman/PM2.5/PM2.5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cap="none" spc="0" dirty="0" smtClean="0">
                <a:ln/>
              </a:rPr>
              <a:t>MODULE 4</a:t>
            </a:r>
            <a:br>
              <a:rPr lang="en-US" b="1" cap="none" spc="0" dirty="0" smtClean="0">
                <a:ln/>
              </a:rPr>
            </a:br>
            <a:r>
              <a:rPr lang="en-US" sz="2800" b="1" cap="none" spc="0" dirty="0" smtClean="0">
                <a:ln/>
              </a:rPr>
              <a:t>WINTER WEATHER HAZARDS</a:t>
            </a:r>
            <a:endParaRPr lang="en-US" sz="2800" b="1" cap="none" spc="0" dirty="0">
              <a:ln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2098675"/>
          </a:xfrm>
        </p:spPr>
        <p:txBody>
          <a:bodyPr>
            <a:normAutofit/>
          </a:bodyPr>
          <a:lstStyle/>
          <a:p>
            <a:r>
              <a:rPr lang="en-US" dirty="0"/>
              <a:t>ATMOS 1010 </a:t>
            </a:r>
            <a:r>
              <a:rPr lang="mr-IN" dirty="0"/>
              <a:t>–</a:t>
            </a:r>
            <a:r>
              <a:rPr lang="en-US" dirty="0"/>
              <a:t> Fall 2018</a:t>
            </a:r>
          </a:p>
          <a:p>
            <a:endParaRPr lang="en-US" dirty="0"/>
          </a:p>
          <a:p>
            <a:r>
              <a:rPr lang="en-US" dirty="0" smtClean="0"/>
              <a:t>Erik Crosman and Taylor </a:t>
            </a:r>
            <a:r>
              <a:rPr lang="en-US" dirty="0"/>
              <a:t>McCorkle</a:t>
            </a:r>
          </a:p>
          <a:p>
            <a:r>
              <a:rPr lang="en-US" dirty="0" smtClean="0"/>
              <a:t>11/19/2018 – 12/13/2018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457200" y="656431"/>
            <a:ext cx="8229600" cy="515937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Why are Small Particulates (PM2.5) a Health Problem?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706" y="1492624"/>
            <a:ext cx="8659906" cy="452596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Particles </a:t>
            </a:r>
            <a:r>
              <a:rPr lang="en-US" sz="1900" dirty="0"/>
              <a:t>smaller than 2.5 micrometers are hazardous to human health because they are readily inhaled into human lungs, where they can be </a:t>
            </a:r>
            <a:r>
              <a:rPr lang="en-US" sz="1900" dirty="0" smtClean="0"/>
              <a:t>deposited</a:t>
            </a:r>
          </a:p>
          <a:p>
            <a:r>
              <a:rPr lang="en-US" sz="1900" dirty="0" smtClean="0"/>
              <a:t>The </a:t>
            </a:r>
            <a:r>
              <a:rPr lang="en-US" sz="1900" dirty="0"/>
              <a:t>Environmental Protection Agency's (EPA) standard has been established because of known health effects, including:</a:t>
            </a:r>
          </a:p>
          <a:p>
            <a:pPr lvl="1"/>
            <a:r>
              <a:rPr lang="en-US" sz="1900" dirty="0"/>
              <a:t>reduced lung function,</a:t>
            </a:r>
          </a:p>
          <a:p>
            <a:pPr lvl="1"/>
            <a:r>
              <a:rPr lang="en-US" sz="1900" dirty="0"/>
              <a:t>harmful cardiovascular effects such as heart attacks and strokes, and</a:t>
            </a:r>
          </a:p>
          <a:p>
            <a:pPr lvl="1"/>
            <a:r>
              <a:rPr lang="en-US" sz="1900" dirty="0"/>
              <a:t>premature death,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 smtClean="0"/>
              <a:t>Web resource on PM 2.5 issues: 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 smtClean="0">
                <a:hlinkClick r:id="rId2"/>
              </a:rPr>
              <a:t>http://home.chpc.utah.edu/~whiteman/PM2.5/PM2.5.html</a:t>
            </a:r>
            <a:endParaRPr lang="en-US" sz="1900" dirty="0" smtClean="0"/>
          </a:p>
          <a:p>
            <a:pPr>
              <a:buFont typeface="Arial" charset="0"/>
              <a:buChar char="•"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02" y="5440362"/>
            <a:ext cx="2307898" cy="13719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7482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Primary Sources of Wintertime PM 2.5 in Salt Lake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227138"/>
            <a:ext cx="8229600" cy="4525962"/>
          </a:xfrm>
        </p:spPr>
        <p:txBody>
          <a:bodyPr/>
          <a:lstStyle/>
          <a:p>
            <a:pPr lvl="1"/>
            <a:endParaRPr lang="en-US" altLang="en-US" sz="1800" dirty="0" smtClean="0"/>
          </a:p>
          <a:p>
            <a:pPr lvl="1"/>
            <a:endParaRPr lang="en-US" altLang="en-US" sz="1800" dirty="0" smtClean="0"/>
          </a:p>
          <a:p>
            <a:endParaRPr lang="en-US" altLang="en-US" sz="1400" dirty="0" smtClean="0"/>
          </a:p>
          <a:p>
            <a:endParaRPr lang="en-US" altLang="en-US" sz="1400" dirty="0" smtClean="0"/>
          </a:p>
        </p:txBody>
      </p:sp>
      <p:pic>
        <p:nvPicPr>
          <p:cNvPr id="50180" name="Picture 4" descr="contrib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204"/>
            <a:ext cx="5105400" cy="547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2590800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heating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753826"/>
            <a:ext cx="8229600" cy="518006"/>
          </a:xfrm>
        </p:spPr>
        <p:txBody>
          <a:bodyPr>
            <a:noAutofit/>
          </a:bodyPr>
          <a:lstStyle/>
          <a:p>
            <a:r>
              <a:rPr lang="en-US" sz="3600" dirty="0" smtClean="0"/>
              <a:t>EPA </a:t>
            </a:r>
            <a:r>
              <a:rPr lang="en-US" sz="3600" dirty="0" smtClean="0"/>
              <a:t>STANDARD FOR PM2.5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http://www.airnow.gov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5300" y="1869367"/>
            <a:ext cx="4038600" cy="4525963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average: 12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micrograms per cubic meter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Daily average:  35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micrograms per cubic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Quality Index (AQI)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Evaluates </a:t>
            </a:r>
            <a:r>
              <a:rPr lang="en-US" sz="2400" dirty="0" smtClean="0"/>
              <a:t>daily </a:t>
            </a:r>
            <a:r>
              <a:rPr lang="en-US" sz="2400" dirty="0"/>
              <a:t>air </a:t>
            </a:r>
            <a:r>
              <a:rPr lang="en-US" sz="2400" dirty="0" smtClean="0"/>
              <a:t>quality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Calculated for both particulate and ozone levels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Focuses </a:t>
            </a:r>
            <a:r>
              <a:rPr lang="en-US" sz="2400" dirty="0"/>
              <a:t>on health effects you may experience within a few hours or days after breathing polluted </a:t>
            </a:r>
            <a:r>
              <a:rPr lang="en-US" sz="2400" dirty="0" smtClean="0"/>
              <a:t>air 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00600" y="990600"/>
            <a:ext cx="3819072" cy="2743200"/>
            <a:chOff x="5638800" y="3276600"/>
            <a:chExt cx="3514272" cy="2447926"/>
          </a:xfrm>
        </p:grpSpPr>
        <p:pic>
          <p:nvPicPr>
            <p:cNvPr id="1030" name="Picture 6" descr="AQI_tab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68" t="-3213" r="61742" b="3213"/>
            <a:stretch/>
          </p:blipFill>
          <p:spPr bwMode="auto">
            <a:xfrm>
              <a:off x="5638800" y="3276600"/>
              <a:ext cx="1828800" cy="237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QI_tab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80"/>
            <a:stretch/>
          </p:blipFill>
          <p:spPr bwMode="auto">
            <a:xfrm>
              <a:off x="7391400" y="3352800"/>
              <a:ext cx="1761672" cy="237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0371" t="38889" r="38518" b="12778"/>
          <a:stretch/>
        </p:blipFill>
        <p:spPr>
          <a:xfrm>
            <a:off x="5105400" y="3730649"/>
            <a:ext cx="3019511" cy="312735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Dust Storms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290" y="533400"/>
            <a:ext cx="4085234" cy="6171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4517"/>
            <a:ext cx="3629413" cy="4106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801" y="6024537"/>
            <a:ext cx="312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</a:rPr>
              <a:t>Hahnenburg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Nicoll</a:t>
            </a:r>
            <a:r>
              <a:rPr lang="en-US" dirty="0" smtClean="0">
                <a:solidFill>
                  <a:schemeClr val="accent4"/>
                </a:solidFill>
              </a:rPr>
              <a:t> 2012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unstable </a:t>
            </a:r>
            <a:r>
              <a:rPr lang="en-US" dirty="0"/>
              <a:t>toxic gas with a pungent odor and powerful oxidizing properties, formed from oxygen by electrical discharges or ultraviolet light. It differs from normal oxygen </a:t>
            </a:r>
            <a:r>
              <a:rPr lang="en-US" dirty="0" smtClean="0"/>
              <a:t>(O</a:t>
            </a:r>
            <a:r>
              <a:rPr lang="en-US" baseline="-25000" dirty="0" smtClean="0"/>
              <a:t>2</a:t>
            </a:r>
            <a:r>
              <a:rPr lang="en-US" dirty="0"/>
              <a:t>) in having three atoms in its molecule (O</a:t>
            </a:r>
            <a:r>
              <a:rPr lang="en-US" baseline="-25000" dirty="0"/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Created </a:t>
            </a:r>
            <a:r>
              <a:rPr lang="en-US" dirty="0"/>
              <a:t>by chemical reactions between oxides of nitrogen (NOx) and volatile organic compounds (VOC) in the presence of sunlight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8" y="4273177"/>
            <a:ext cx="3966882" cy="2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4" y="178398"/>
            <a:ext cx="8229600" cy="990600"/>
          </a:xfrm>
        </p:spPr>
        <p:txBody>
          <a:bodyPr/>
          <a:lstStyle/>
          <a:p>
            <a:r>
              <a:rPr lang="en-US" dirty="0" smtClean="0"/>
              <a:t>OZONE POLLUTION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0" y="994187"/>
            <a:ext cx="7474044" cy="5626801"/>
          </a:xfrm>
        </p:spPr>
      </p:pic>
      <p:sp>
        <p:nvSpPr>
          <p:cNvPr id="6" name="Rectangle 5"/>
          <p:cNvSpPr/>
          <p:nvPr/>
        </p:nvSpPr>
        <p:spPr>
          <a:xfrm>
            <a:off x="5728317" y="507582"/>
            <a:ext cx="2227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https://airnow.gov/</a:t>
            </a:r>
          </a:p>
        </p:txBody>
      </p:sp>
    </p:spTree>
    <p:extLst>
      <p:ext uri="{BB962C8B-B14F-4D97-AF65-F5344CB8AC3E}">
        <p14:creationId xmlns:p14="http://schemas.microsoft.com/office/powerpoint/2010/main" val="37089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0" y="259080"/>
            <a:ext cx="8229600" cy="990600"/>
          </a:xfrm>
        </p:spPr>
        <p:txBody>
          <a:bodyPr/>
          <a:lstStyle/>
          <a:p>
            <a:r>
              <a:rPr lang="en-US" dirty="0" smtClean="0"/>
              <a:t>WILDFIRE POLLUTION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8" y="1653092"/>
            <a:ext cx="6567156" cy="4061908"/>
          </a:xfrm>
        </p:spPr>
      </p:pic>
    </p:spTree>
    <p:extLst>
      <p:ext uri="{BB962C8B-B14F-4D97-AF65-F5344CB8AC3E}">
        <p14:creationId xmlns:p14="http://schemas.microsoft.com/office/powerpoint/2010/main" val="4923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http://www.climatecentral.org/gallery/graphics/smoke-pollution-health-impacts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2" y="1709928"/>
            <a:ext cx="8464276" cy="47611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4" y="178398"/>
            <a:ext cx="8229600" cy="990600"/>
          </a:xfrm>
        </p:spPr>
        <p:txBody>
          <a:bodyPr/>
          <a:lstStyle/>
          <a:p>
            <a:r>
              <a:rPr lang="en-US" dirty="0" smtClean="0"/>
              <a:t>OZONE POLLUTION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252746"/>
            <a:ext cx="3738282" cy="518006"/>
          </a:xfrm>
        </p:spPr>
        <p:txBody>
          <a:bodyPr>
            <a:noAutofit/>
          </a:bodyPr>
          <a:lstStyle/>
          <a:p>
            <a:r>
              <a:rPr lang="en-US" sz="3600" dirty="0" smtClean="0"/>
              <a:t>EPA </a:t>
            </a:r>
            <a:r>
              <a:rPr lang="en-US" sz="3600" dirty="0" smtClean="0"/>
              <a:t>STANDARD FOR OZONE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http://www.airnow.gov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783767"/>
            <a:ext cx="4038600" cy="452596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b="1" dirty="0" smtClean="0"/>
              <a:t>ozone </a:t>
            </a:r>
            <a:r>
              <a:rPr lang="en-US" b="1" dirty="0"/>
              <a:t>standard</a:t>
            </a:r>
            <a:r>
              <a:rPr lang="en-US" dirty="0"/>
              <a:t> is set at a level of </a:t>
            </a:r>
            <a:r>
              <a:rPr lang="en-US" dirty="0" smtClean="0"/>
              <a:t>70 ppb </a:t>
            </a:r>
            <a:r>
              <a:rPr lang="en-US" dirty="0"/>
              <a:t>averaged over an </a:t>
            </a:r>
            <a:r>
              <a:rPr lang="en-US" b="1" dirty="0"/>
              <a:t>8</a:t>
            </a:r>
            <a:r>
              <a:rPr lang="en-US" dirty="0"/>
              <a:t>-</a:t>
            </a:r>
            <a:r>
              <a:rPr lang="en-US" b="1" dirty="0"/>
              <a:t>hour</a:t>
            </a:r>
            <a:r>
              <a:rPr lang="en-US" dirty="0"/>
              <a:t> period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0" y="0"/>
            <a:ext cx="553207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cap="none" spc="0" dirty="0" smtClean="0">
                <a:ln/>
              </a:rPr>
              <a:t>AIR POLLUTION</a:t>
            </a:r>
            <a:endParaRPr lang="en-US" b="1" cap="none" spc="0" dirty="0">
              <a:ln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2098675"/>
          </a:xfrm>
        </p:spPr>
        <p:txBody>
          <a:bodyPr>
            <a:normAutofit/>
          </a:bodyPr>
          <a:lstStyle/>
          <a:p>
            <a:r>
              <a:rPr lang="en-US" dirty="0"/>
              <a:t>ATMOS 1010 </a:t>
            </a:r>
            <a:r>
              <a:rPr lang="mr-IN" dirty="0"/>
              <a:t>–</a:t>
            </a:r>
            <a:r>
              <a:rPr lang="en-US" dirty="0"/>
              <a:t> Fall 2018</a:t>
            </a:r>
          </a:p>
          <a:p>
            <a:r>
              <a:rPr lang="en-US" dirty="0"/>
              <a:t>Module 4</a:t>
            </a:r>
            <a:r>
              <a:rPr lang="en-US" dirty="0" smtClean="0"/>
              <a:t>: </a:t>
            </a:r>
            <a:r>
              <a:rPr lang="en-US" dirty="0" smtClean="0">
                <a:ln/>
              </a:rPr>
              <a:t>Winter Weather Hazards</a:t>
            </a:r>
            <a:endParaRPr lang="en-US" dirty="0"/>
          </a:p>
          <a:p>
            <a:r>
              <a:rPr lang="en-US" dirty="0" smtClean="0"/>
              <a:t>Erik Crosman</a:t>
            </a:r>
            <a:endParaRPr lang="en-US" dirty="0"/>
          </a:p>
          <a:p>
            <a:r>
              <a:rPr lang="en-US" dirty="0" smtClean="0"/>
              <a:t>11/26/18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EFFECTS OF OZONE AND PARTICULATE MATTER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96" y="1524000"/>
            <a:ext cx="6714385" cy="533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AND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Summertime: High pressure and heat </a:t>
            </a:r>
            <a:r>
              <a:rPr lang="en-US" dirty="0" smtClean="0">
                <a:sym typeface="Wingdings" panose="05000000000000000000" pitchFamily="2" charset="2"/>
              </a:rPr>
              <a:t> high ozone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Summertime: High winds and heat  Wildfires and ozone and PM</a:t>
            </a:r>
            <a:r>
              <a:rPr lang="en-US" baseline="-25000" dirty="0" smtClean="0">
                <a:sym typeface="Wingdings" panose="05000000000000000000" pitchFamily="2" charset="2"/>
              </a:rPr>
              <a:t>2.5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Wintertime: High pressure and inversions  </a:t>
            </a:r>
            <a:r>
              <a:rPr lang="en-US" dirty="0">
                <a:sym typeface="Wingdings" panose="05000000000000000000" pitchFamily="2" charset="2"/>
              </a:rPr>
              <a:t>PM</a:t>
            </a:r>
            <a:r>
              <a:rPr lang="en-US" baseline="-25000" dirty="0">
                <a:sym typeface="Wingdings" panose="05000000000000000000" pitchFamily="2" charset="2"/>
              </a:rPr>
              <a:t>2.5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Springtime: High winds (dust storms) </a:t>
            </a:r>
            <a:r>
              <a:rPr lang="en-US" dirty="0" smtClean="0">
                <a:sym typeface="Wingdings" panose="05000000000000000000" pitchFamily="2" charset="2"/>
              </a:rPr>
              <a:t> PM</a:t>
            </a:r>
            <a:r>
              <a:rPr lang="en-US" baseline="-25000" dirty="0" smtClean="0">
                <a:sym typeface="Wingdings" panose="05000000000000000000" pitchFamily="2" charset="2"/>
              </a:rPr>
              <a:t>10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5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965200" y="190500"/>
            <a:ext cx="7162800" cy="787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/>
                <a:ea typeface="ＭＳ Ｐゴシック" charset="0"/>
                <a:cs typeface="Arial"/>
              </a:rPr>
              <a:t>The </a:t>
            </a:r>
            <a:r>
              <a:rPr lang="en-US" sz="3200" b="1" dirty="0" smtClean="0">
                <a:latin typeface="Arial"/>
                <a:ea typeface="ＭＳ Ｐゴシック" charset="0"/>
                <a:cs typeface="Arial"/>
              </a:rPr>
              <a:t>Dreaded Wintertime “inversions”</a:t>
            </a:r>
            <a:endParaRPr lang="en-US" sz="3200" b="1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0483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1" y="1159933"/>
            <a:ext cx="3533245" cy="26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/>
          </p:cNvSpPr>
          <p:nvPr/>
        </p:nvSpPr>
        <p:spPr bwMode="auto">
          <a:xfrm>
            <a:off x="2780829" y="3544101"/>
            <a:ext cx="14566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Craig Clements photo</a:t>
            </a:r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193800"/>
            <a:ext cx="3511330" cy="2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cold_pool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3" y="4097865"/>
            <a:ext cx="323426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5997" y="1354673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4669" y="4013206"/>
            <a:ext cx="17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Heterogeneous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44537" y="1384880"/>
            <a:ext cx="5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</a:t>
            </a:r>
            <a:endParaRPr lang="en-US" dirty="0"/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4886502" y="3535634"/>
            <a:ext cx="14956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Jim </a:t>
            </a:r>
            <a:r>
              <a:rPr lang="en-US" sz="1200" dirty="0" err="1" smtClean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Steenburgh</a:t>
            </a:r>
            <a:r>
              <a:rPr lang="en-US" sz="1200" dirty="0" smtClean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photo</a:t>
            </a: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5243674" y="6236487"/>
            <a:ext cx="12131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Erik </a:t>
            </a:r>
            <a:r>
              <a:rPr lang="en-US" sz="1200" dirty="0" err="1" smtClean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Crosman</a:t>
            </a:r>
            <a:r>
              <a:rPr lang="en-US" sz="1200" dirty="0" smtClean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ahoma" charset="0"/>
                <a:ea typeface="ヒラギノ明朝 ProN W3" charset="0"/>
                <a:cs typeface="ヒラギノ明朝 ProN W3" charset="0"/>
                <a:sym typeface="Tahoma" charset="0"/>
              </a:rPr>
              <a:t>photo</a:t>
            </a:r>
          </a:p>
        </p:txBody>
      </p:sp>
      <p:pic>
        <p:nvPicPr>
          <p:cNvPr id="16" name="Picture 15" descr="Screen Shot 2013-02-18 at 4.47.48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1" y="4198959"/>
            <a:ext cx="4395303" cy="21002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1069" y="4284140"/>
            <a:ext cx="168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Homogeneous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60400" y="165100"/>
            <a:ext cx="8102600" cy="723900"/>
          </a:xfrm>
        </p:spPr>
        <p:txBody>
          <a:bodyPr/>
          <a:lstStyle/>
          <a:p>
            <a:pPr algn="ctr" defTabSz="317500"/>
            <a:r>
              <a:rPr lang="en-US" sz="2400" dirty="0">
                <a:solidFill>
                  <a:srgbClr val="56533A"/>
                </a:solidFill>
                <a:latin typeface="Helvetica"/>
                <a:cs typeface="Helvetica"/>
                <a:sym typeface="Hoefler Text" charset="0"/>
              </a:rPr>
              <a:t>Typical </a:t>
            </a:r>
            <a:r>
              <a:rPr lang="en-US" sz="2400" dirty="0" smtClean="0">
                <a:solidFill>
                  <a:srgbClr val="56533A"/>
                </a:solidFill>
                <a:latin typeface="Helvetica"/>
                <a:cs typeface="Helvetica"/>
                <a:sym typeface="Hoefler Text" charset="0"/>
              </a:rPr>
              <a:t>“Inversion”</a:t>
            </a:r>
            <a:r>
              <a:rPr lang="en-US" sz="2400" dirty="0" smtClean="0">
                <a:solidFill>
                  <a:srgbClr val="56533A"/>
                </a:solidFill>
                <a:latin typeface="Helvetica"/>
                <a:cs typeface="Helvetica"/>
                <a:sym typeface="Hoefler Text" charset="0"/>
              </a:rPr>
              <a:t> </a:t>
            </a:r>
            <a:r>
              <a:rPr lang="en-US" sz="2400" dirty="0">
                <a:solidFill>
                  <a:srgbClr val="56533A"/>
                </a:solidFill>
                <a:latin typeface="Helvetica"/>
                <a:cs typeface="Helvetica"/>
                <a:sym typeface="Hoefler Text" charset="0"/>
              </a:rPr>
              <a:t>weather maps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6386" name="Picture 2" descr="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" y="876300"/>
            <a:ext cx="5411137" cy="435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7" name="Picture 3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810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AutoShape 4"/>
          <p:cNvSpPr>
            <a:spLocks/>
          </p:cNvSpPr>
          <p:nvPr/>
        </p:nvSpPr>
        <p:spPr bwMode="auto">
          <a:xfrm>
            <a:off x="5619750" y="2176463"/>
            <a:ext cx="3200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defTabSz="317500"/>
            <a:r>
              <a:rPr lang="en-US" sz="2000" dirty="0">
                <a:latin typeface="Tahoma" charset="0"/>
                <a:cs typeface="Tahoma" charset="0"/>
                <a:sym typeface="Tahoma" charset="0"/>
              </a:rPr>
              <a:t>SLC </a:t>
            </a:r>
            <a:r>
              <a:rPr lang="en-US" sz="2000" dirty="0" smtClean="0">
                <a:latin typeface="Tahoma" charset="0"/>
                <a:cs typeface="Tahoma" charset="0"/>
                <a:sym typeface="Tahoma" charset="0"/>
              </a:rPr>
              <a:t>persistent cold-air pool</a:t>
            </a:r>
            <a:r>
              <a:rPr lang="en-US" sz="2000" dirty="0">
                <a:latin typeface="Tahoma" charset="0"/>
                <a:cs typeface="Tahoma" charset="0"/>
                <a:sym typeface="Tahoma" charset="0"/>
              </a:rPr>
              <a:t/>
            </a:r>
            <a:br>
              <a:rPr lang="en-US" sz="2000" dirty="0">
                <a:latin typeface="Tahoma" charset="0"/>
                <a:cs typeface="Tahoma" charset="0"/>
                <a:sym typeface="Tahoma" charset="0"/>
              </a:rPr>
            </a:br>
            <a:r>
              <a:rPr lang="en-US" sz="2000" dirty="0">
                <a:latin typeface="Tahoma" charset="0"/>
                <a:cs typeface="Tahoma" charset="0"/>
                <a:sym typeface="Tahoma" charset="0"/>
              </a:rPr>
              <a:t>1 Jan 2001-9 Jan 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6375" y="234315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498157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pressure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1550" y="5981700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of Atmosphere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8775" y="446722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‘Ridge’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657850" y="3705225"/>
            <a:ext cx="457200" cy="192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" y="5610225"/>
            <a:ext cx="467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does ‘high pressure’ or an ‘anticyclone’</a:t>
            </a:r>
          </a:p>
          <a:p>
            <a:r>
              <a:rPr lang="en-US" dirty="0" smtClean="0"/>
              <a:t>lead to </a:t>
            </a:r>
            <a:r>
              <a:rPr lang="en-US" dirty="0" smtClean="0"/>
              <a:t>bad </a:t>
            </a:r>
            <a:r>
              <a:rPr lang="en-US" dirty="0" smtClean="0"/>
              <a:t>air quality?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6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High Surface Pressure               Low Surface Pressure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09" y="1524000"/>
            <a:ext cx="6514982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494" y="3231087"/>
            <a:ext cx="1990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Sinking </a:t>
            </a:r>
            <a:r>
              <a:rPr lang="en-US" b="1" dirty="0" smtClean="0"/>
              <a:t>air –</a:t>
            </a:r>
          </a:p>
          <a:p>
            <a:r>
              <a:rPr lang="en-US" b="1" dirty="0" smtClean="0"/>
              <a:t>Warms at the dry a</a:t>
            </a:r>
            <a:r>
              <a:rPr lang="en-US" b="1" dirty="0" smtClean="0"/>
              <a:t>diabatic lapse rate</a:t>
            </a:r>
          </a:p>
          <a:p>
            <a:r>
              <a:rPr lang="en-US" b="1" dirty="0" smtClean="0"/>
              <a:t>~10 C/km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0348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Rising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36911" y="629277"/>
            <a:ext cx="75438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Cold-Air </a:t>
            </a:r>
            <a:r>
              <a:rPr lang="en-US" sz="3200" b="1" dirty="0" smtClean="0"/>
              <a:t>Pools (CAPs)</a:t>
            </a:r>
            <a:endParaRPr lang="en-US" sz="3200" b="1" dirty="0"/>
          </a:p>
        </p:txBody>
      </p:sp>
      <p:grpSp>
        <p:nvGrpSpPr>
          <p:cNvPr id="2" name="Group 5"/>
          <p:cNvGrpSpPr/>
          <p:nvPr/>
        </p:nvGrpSpPr>
        <p:grpSpPr>
          <a:xfrm>
            <a:off x="929640" y="1234809"/>
            <a:ext cx="7989257" cy="5806070"/>
            <a:chOff x="4800600" y="3766828"/>
            <a:chExt cx="4343400" cy="2405372"/>
          </a:xfrm>
        </p:grpSpPr>
        <p:sp>
          <p:nvSpPr>
            <p:cNvPr id="9" name="Freeform 8"/>
            <p:cNvSpPr/>
            <p:nvPr/>
          </p:nvSpPr>
          <p:spPr>
            <a:xfrm>
              <a:off x="5894261" y="4928398"/>
              <a:ext cx="2030540" cy="667184"/>
            </a:xfrm>
            <a:custGeom>
              <a:avLst/>
              <a:gdLst>
                <a:gd name="connsiteX0" fmla="*/ 0 w 1801505"/>
                <a:gd name="connsiteY0" fmla="*/ 13648 h 723331"/>
                <a:gd name="connsiteX1" fmla="*/ 1801505 w 1801505"/>
                <a:gd name="connsiteY1" fmla="*/ 0 h 723331"/>
                <a:gd name="connsiteX2" fmla="*/ 1569493 w 1801505"/>
                <a:gd name="connsiteY2" fmla="*/ 464024 h 723331"/>
                <a:gd name="connsiteX3" fmla="*/ 1296538 w 1801505"/>
                <a:gd name="connsiteY3" fmla="*/ 614149 h 723331"/>
                <a:gd name="connsiteX4" fmla="*/ 1023582 w 1801505"/>
                <a:gd name="connsiteY4" fmla="*/ 723331 h 723331"/>
                <a:gd name="connsiteX5" fmla="*/ 409433 w 1801505"/>
                <a:gd name="connsiteY5" fmla="*/ 627797 h 723331"/>
                <a:gd name="connsiteX6" fmla="*/ 163773 w 1801505"/>
                <a:gd name="connsiteY6" fmla="*/ 423080 h 723331"/>
                <a:gd name="connsiteX7" fmla="*/ 0 w 1801505"/>
                <a:gd name="connsiteY7" fmla="*/ 13648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1505" h="723331">
                  <a:moveTo>
                    <a:pt x="0" y="13648"/>
                  </a:moveTo>
                  <a:lnTo>
                    <a:pt x="1801505" y="0"/>
                  </a:lnTo>
                  <a:lnTo>
                    <a:pt x="1569493" y="464024"/>
                  </a:lnTo>
                  <a:lnTo>
                    <a:pt x="1296538" y="614149"/>
                  </a:lnTo>
                  <a:lnTo>
                    <a:pt x="1023582" y="723331"/>
                  </a:lnTo>
                  <a:lnTo>
                    <a:pt x="409433" y="627797"/>
                  </a:lnTo>
                  <a:lnTo>
                    <a:pt x="163773" y="42308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0600" y="3962400"/>
              <a:ext cx="4343400" cy="2209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78705" y="3766828"/>
              <a:ext cx="2759720" cy="1218394"/>
            </a:xfrm>
            <a:custGeom>
              <a:avLst/>
              <a:gdLst>
                <a:gd name="connsiteX0" fmla="*/ 0 w 2129051"/>
                <a:gd name="connsiteY0" fmla="*/ 0 h 436728"/>
                <a:gd name="connsiteX1" fmla="*/ 177421 w 2129051"/>
                <a:gd name="connsiteY1" fmla="*/ 436728 h 436728"/>
                <a:gd name="connsiteX2" fmla="*/ 2019869 w 2129051"/>
                <a:gd name="connsiteY2" fmla="*/ 423081 h 436728"/>
                <a:gd name="connsiteX3" fmla="*/ 2129051 w 2129051"/>
                <a:gd name="connsiteY3" fmla="*/ 54591 h 436728"/>
                <a:gd name="connsiteX4" fmla="*/ 27295 w 2129051"/>
                <a:gd name="connsiteY4" fmla="*/ 68239 h 436728"/>
                <a:gd name="connsiteX0" fmla="*/ 0 w 2964976"/>
                <a:gd name="connsiteY0" fmla="*/ 0 h 947382"/>
                <a:gd name="connsiteX1" fmla="*/ 177421 w 2964976"/>
                <a:gd name="connsiteY1" fmla="*/ 436728 h 947382"/>
                <a:gd name="connsiteX2" fmla="*/ 2964976 w 2964976"/>
                <a:gd name="connsiteY2" fmla="*/ 947382 h 947382"/>
                <a:gd name="connsiteX3" fmla="*/ 2129051 w 2964976"/>
                <a:gd name="connsiteY3" fmla="*/ 54591 h 947382"/>
                <a:gd name="connsiteX4" fmla="*/ 27295 w 2964976"/>
                <a:gd name="connsiteY4" fmla="*/ 68239 h 947382"/>
                <a:gd name="connsiteX0" fmla="*/ 0 w 2129051"/>
                <a:gd name="connsiteY0" fmla="*/ 0 h 436728"/>
                <a:gd name="connsiteX1" fmla="*/ 177421 w 2129051"/>
                <a:gd name="connsiteY1" fmla="*/ 436728 h 436728"/>
                <a:gd name="connsiteX2" fmla="*/ 1974375 w 2129051"/>
                <a:gd name="connsiteY2" fmla="*/ 413982 h 436728"/>
                <a:gd name="connsiteX3" fmla="*/ 2129051 w 2129051"/>
                <a:gd name="connsiteY3" fmla="*/ 54591 h 436728"/>
                <a:gd name="connsiteX4" fmla="*/ 27295 w 2129051"/>
                <a:gd name="connsiteY4" fmla="*/ 68239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051" h="436728">
                  <a:moveTo>
                    <a:pt x="0" y="0"/>
                  </a:moveTo>
                  <a:lnTo>
                    <a:pt x="177421" y="436728"/>
                  </a:lnTo>
                  <a:lnTo>
                    <a:pt x="1974375" y="413982"/>
                  </a:lnTo>
                  <a:lnTo>
                    <a:pt x="2129051" y="54591"/>
                  </a:lnTo>
                  <a:lnTo>
                    <a:pt x="27295" y="6823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2895" y="5262463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Cold Pool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0" y="4509841"/>
              <a:ext cx="1219200" cy="582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Inversion (warmer)</a:t>
              </a:r>
              <a:endParaRPr lang="en-US" b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37469" y="3970637"/>
              <a:ext cx="4047478" cy="1944581"/>
            </a:xfrm>
            <a:custGeom>
              <a:avLst/>
              <a:gdLst>
                <a:gd name="connsiteX0" fmla="*/ 232012 w 6373504"/>
                <a:gd name="connsiteY0" fmla="*/ 1460311 h 1719618"/>
                <a:gd name="connsiteX1" fmla="*/ 395785 w 6373504"/>
                <a:gd name="connsiteY1" fmla="*/ 655093 h 1719618"/>
                <a:gd name="connsiteX2" fmla="*/ 764275 w 6373504"/>
                <a:gd name="connsiteY2" fmla="*/ 313899 h 1719618"/>
                <a:gd name="connsiteX3" fmla="*/ 1269242 w 6373504"/>
                <a:gd name="connsiteY3" fmla="*/ 204717 h 1719618"/>
                <a:gd name="connsiteX4" fmla="*/ 1637731 w 6373504"/>
                <a:gd name="connsiteY4" fmla="*/ 450376 h 1719618"/>
                <a:gd name="connsiteX5" fmla="*/ 2115403 w 6373504"/>
                <a:gd name="connsiteY5" fmla="*/ 1078173 h 1719618"/>
                <a:gd name="connsiteX6" fmla="*/ 2456597 w 6373504"/>
                <a:gd name="connsiteY6" fmla="*/ 1296537 h 1719618"/>
                <a:gd name="connsiteX7" fmla="*/ 3398293 w 6373504"/>
                <a:gd name="connsiteY7" fmla="*/ 1378424 h 1719618"/>
                <a:gd name="connsiteX8" fmla="*/ 3862316 w 6373504"/>
                <a:gd name="connsiteY8" fmla="*/ 1269242 h 1719618"/>
                <a:gd name="connsiteX9" fmla="*/ 4271749 w 6373504"/>
                <a:gd name="connsiteY9" fmla="*/ 1119117 h 1719618"/>
                <a:gd name="connsiteX10" fmla="*/ 4599296 w 6373504"/>
                <a:gd name="connsiteY10" fmla="*/ 777923 h 1719618"/>
                <a:gd name="connsiteX11" fmla="*/ 4653887 w 6373504"/>
                <a:gd name="connsiteY11" fmla="*/ 668740 h 1719618"/>
                <a:gd name="connsiteX12" fmla="*/ 4831307 w 6373504"/>
                <a:gd name="connsiteY12" fmla="*/ 341194 h 1719618"/>
                <a:gd name="connsiteX13" fmla="*/ 5240740 w 6373504"/>
                <a:gd name="connsiteY13" fmla="*/ 0 h 1719618"/>
                <a:gd name="connsiteX14" fmla="*/ 5691116 w 6373504"/>
                <a:gd name="connsiteY14" fmla="*/ 518615 h 1719618"/>
                <a:gd name="connsiteX15" fmla="*/ 5936776 w 6373504"/>
                <a:gd name="connsiteY15" fmla="*/ 1173708 h 1719618"/>
                <a:gd name="connsiteX16" fmla="*/ 6373504 w 6373504"/>
                <a:gd name="connsiteY16" fmla="*/ 1719618 h 1719618"/>
                <a:gd name="connsiteX17" fmla="*/ 0 w 6373504"/>
                <a:gd name="connsiteY17" fmla="*/ 1719618 h 1719618"/>
                <a:gd name="connsiteX0" fmla="*/ 232012 w 6373504"/>
                <a:gd name="connsiteY0" fmla="*/ 1606801 h 1866108"/>
                <a:gd name="connsiteX1" fmla="*/ 395785 w 6373504"/>
                <a:gd name="connsiteY1" fmla="*/ 801583 h 1866108"/>
                <a:gd name="connsiteX2" fmla="*/ 764275 w 6373504"/>
                <a:gd name="connsiteY2" fmla="*/ 460389 h 1866108"/>
                <a:gd name="connsiteX3" fmla="*/ 1251938 w 6373504"/>
                <a:gd name="connsiteY3" fmla="*/ 0 h 1866108"/>
                <a:gd name="connsiteX4" fmla="*/ 1637731 w 6373504"/>
                <a:gd name="connsiteY4" fmla="*/ 596866 h 1866108"/>
                <a:gd name="connsiteX5" fmla="*/ 2115403 w 6373504"/>
                <a:gd name="connsiteY5" fmla="*/ 1224663 h 1866108"/>
                <a:gd name="connsiteX6" fmla="*/ 2456597 w 6373504"/>
                <a:gd name="connsiteY6" fmla="*/ 1443027 h 1866108"/>
                <a:gd name="connsiteX7" fmla="*/ 3398293 w 6373504"/>
                <a:gd name="connsiteY7" fmla="*/ 1524914 h 1866108"/>
                <a:gd name="connsiteX8" fmla="*/ 3862316 w 6373504"/>
                <a:gd name="connsiteY8" fmla="*/ 1415732 h 1866108"/>
                <a:gd name="connsiteX9" fmla="*/ 4271749 w 6373504"/>
                <a:gd name="connsiteY9" fmla="*/ 1265607 h 1866108"/>
                <a:gd name="connsiteX10" fmla="*/ 4599296 w 6373504"/>
                <a:gd name="connsiteY10" fmla="*/ 924413 h 1866108"/>
                <a:gd name="connsiteX11" fmla="*/ 4653887 w 6373504"/>
                <a:gd name="connsiteY11" fmla="*/ 815230 h 1866108"/>
                <a:gd name="connsiteX12" fmla="*/ 4831307 w 6373504"/>
                <a:gd name="connsiteY12" fmla="*/ 487684 h 1866108"/>
                <a:gd name="connsiteX13" fmla="*/ 5240740 w 6373504"/>
                <a:gd name="connsiteY13" fmla="*/ 146490 h 1866108"/>
                <a:gd name="connsiteX14" fmla="*/ 5691116 w 6373504"/>
                <a:gd name="connsiteY14" fmla="*/ 665105 h 1866108"/>
                <a:gd name="connsiteX15" fmla="*/ 5936776 w 6373504"/>
                <a:gd name="connsiteY15" fmla="*/ 1320198 h 1866108"/>
                <a:gd name="connsiteX16" fmla="*/ 6373504 w 6373504"/>
                <a:gd name="connsiteY16" fmla="*/ 1866108 h 1866108"/>
                <a:gd name="connsiteX17" fmla="*/ 0 w 6373504"/>
                <a:gd name="connsiteY17" fmla="*/ 1866108 h 1866108"/>
                <a:gd name="connsiteX0" fmla="*/ 1 w 6141493"/>
                <a:gd name="connsiteY0" fmla="*/ 1606801 h 1866108"/>
                <a:gd name="connsiteX1" fmla="*/ 163774 w 6141493"/>
                <a:gd name="connsiteY1" fmla="*/ 801583 h 1866108"/>
                <a:gd name="connsiteX2" fmla="*/ 532264 w 6141493"/>
                <a:gd name="connsiteY2" fmla="*/ 460389 h 1866108"/>
                <a:gd name="connsiteX3" fmla="*/ 1019927 w 6141493"/>
                <a:gd name="connsiteY3" fmla="*/ 0 h 1866108"/>
                <a:gd name="connsiteX4" fmla="*/ 1405720 w 6141493"/>
                <a:gd name="connsiteY4" fmla="*/ 596866 h 1866108"/>
                <a:gd name="connsiteX5" fmla="*/ 1883392 w 6141493"/>
                <a:gd name="connsiteY5" fmla="*/ 1224663 h 1866108"/>
                <a:gd name="connsiteX6" fmla="*/ 2224586 w 6141493"/>
                <a:gd name="connsiteY6" fmla="*/ 1443027 h 1866108"/>
                <a:gd name="connsiteX7" fmla="*/ 3166282 w 6141493"/>
                <a:gd name="connsiteY7" fmla="*/ 1524914 h 1866108"/>
                <a:gd name="connsiteX8" fmla="*/ 3630305 w 6141493"/>
                <a:gd name="connsiteY8" fmla="*/ 1415732 h 1866108"/>
                <a:gd name="connsiteX9" fmla="*/ 4039738 w 6141493"/>
                <a:gd name="connsiteY9" fmla="*/ 1265607 h 1866108"/>
                <a:gd name="connsiteX10" fmla="*/ 4367285 w 6141493"/>
                <a:gd name="connsiteY10" fmla="*/ 924413 h 1866108"/>
                <a:gd name="connsiteX11" fmla="*/ 4421876 w 6141493"/>
                <a:gd name="connsiteY11" fmla="*/ 815230 h 1866108"/>
                <a:gd name="connsiteX12" fmla="*/ 4599296 w 6141493"/>
                <a:gd name="connsiteY12" fmla="*/ 487684 h 1866108"/>
                <a:gd name="connsiteX13" fmla="*/ 5008729 w 6141493"/>
                <a:gd name="connsiteY13" fmla="*/ 146490 h 1866108"/>
                <a:gd name="connsiteX14" fmla="*/ 5459105 w 6141493"/>
                <a:gd name="connsiteY14" fmla="*/ 665105 h 1866108"/>
                <a:gd name="connsiteX15" fmla="*/ 5704765 w 6141493"/>
                <a:gd name="connsiteY15" fmla="*/ 1320198 h 1866108"/>
                <a:gd name="connsiteX16" fmla="*/ 6141493 w 6141493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44559 w 6183769"/>
                <a:gd name="connsiteY1" fmla="*/ 1636534 h 1866108"/>
                <a:gd name="connsiteX2" fmla="*/ 206050 w 6183769"/>
                <a:gd name="connsiteY2" fmla="*/ 801583 h 1866108"/>
                <a:gd name="connsiteX3" fmla="*/ 574540 w 6183769"/>
                <a:gd name="connsiteY3" fmla="*/ 460389 h 1866108"/>
                <a:gd name="connsiteX4" fmla="*/ 1062203 w 6183769"/>
                <a:gd name="connsiteY4" fmla="*/ 0 h 1866108"/>
                <a:gd name="connsiteX5" fmla="*/ 1447996 w 6183769"/>
                <a:gd name="connsiteY5" fmla="*/ 596866 h 1866108"/>
                <a:gd name="connsiteX6" fmla="*/ 1925668 w 6183769"/>
                <a:gd name="connsiteY6" fmla="*/ 1224663 h 1866108"/>
                <a:gd name="connsiteX7" fmla="*/ 2266862 w 6183769"/>
                <a:gd name="connsiteY7" fmla="*/ 1443027 h 1866108"/>
                <a:gd name="connsiteX8" fmla="*/ 3208558 w 6183769"/>
                <a:gd name="connsiteY8" fmla="*/ 1524914 h 1866108"/>
                <a:gd name="connsiteX9" fmla="*/ 3672581 w 6183769"/>
                <a:gd name="connsiteY9" fmla="*/ 1415732 h 1866108"/>
                <a:gd name="connsiteX10" fmla="*/ 4082014 w 6183769"/>
                <a:gd name="connsiteY10" fmla="*/ 1265607 h 1866108"/>
                <a:gd name="connsiteX11" fmla="*/ 4409561 w 6183769"/>
                <a:gd name="connsiteY11" fmla="*/ 924413 h 1866108"/>
                <a:gd name="connsiteX12" fmla="*/ 4464152 w 6183769"/>
                <a:gd name="connsiteY12" fmla="*/ 815230 h 1866108"/>
                <a:gd name="connsiteX13" fmla="*/ 4641572 w 6183769"/>
                <a:gd name="connsiteY13" fmla="*/ 487684 h 1866108"/>
                <a:gd name="connsiteX14" fmla="*/ 5051005 w 6183769"/>
                <a:gd name="connsiteY14" fmla="*/ 146490 h 1866108"/>
                <a:gd name="connsiteX15" fmla="*/ 5501381 w 6183769"/>
                <a:gd name="connsiteY15" fmla="*/ 665105 h 1866108"/>
                <a:gd name="connsiteX16" fmla="*/ 5747041 w 6183769"/>
                <a:gd name="connsiteY16" fmla="*/ 1320198 h 1866108"/>
                <a:gd name="connsiteX17" fmla="*/ 6183769 w 6183769"/>
                <a:gd name="connsiteY17" fmla="*/ 1866108 h 1866108"/>
                <a:gd name="connsiteX0" fmla="*/ 399367 w 6139210"/>
                <a:gd name="connsiteY0" fmla="*/ 1777342 h 1866108"/>
                <a:gd name="connsiteX1" fmla="*/ 0 w 6139210"/>
                <a:gd name="connsiteY1" fmla="*/ 1636534 h 1866108"/>
                <a:gd name="connsiteX2" fmla="*/ 161491 w 6139210"/>
                <a:gd name="connsiteY2" fmla="*/ 801583 h 1866108"/>
                <a:gd name="connsiteX3" fmla="*/ 529981 w 6139210"/>
                <a:gd name="connsiteY3" fmla="*/ 460389 h 1866108"/>
                <a:gd name="connsiteX4" fmla="*/ 1017644 w 6139210"/>
                <a:gd name="connsiteY4" fmla="*/ 0 h 1866108"/>
                <a:gd name="connsiteX5" fmla="*/ 1403437 w 6139210"/>
                <a:gd name="connsiteY5" fmla="*/ 596866 h 1866108"/>
                <a:gd name="connsiteX6" fmla="*/ 1881109 w 6139210"/>
                <a:gd name="connsiteY6" fmla="*/ 1224663 h 1866108"/>
                <a:gd name="connsiteX7" fmla="*/ 2222303 w 6139210"/>
                <a:gd name="connsiteY7" fmla="*/ 1443027 h 1866108"/>
                <a:gd name="connsiteX8" fmla="*/ 3163999 w 6139210"/>
                <a:gd name="connsiteY8" fmla="*/ 1524914 h 1866108"/>
                <a:gd name="connsiteX9" fmla="*/ 3628022 w 6139210"/>
                <a:gd name="connsiteY9" fmla="*/ 1415732 h 1866108"/>
                <a:gd name="connsiteX10" fmla="*/ 4037455 w 6139210"/>
                <a:gd name="connsiteY10" fmla="*/ 1265607 h 1866108"/>
                <a:gd name="connsiteX11" fmla="*/ 4365002 w 6139210"/>
                <a:gd name="connsiteY11" fmla="*/ 924413 h 1866108"/>
                <a:gd name="connsiteX12" fmla="*/ 4419593 w 6139210"/>
                <a:gd name="connsiteY12" fmla="*/ 815230 h 1866108"/>
                <a:gd name="connsiteX13" fmla="*/ 4597013 w 6139210"/>
                <a:gd name="connsiteY13" fmla="*/ 487684 h 1866108"/>
                <a:gd name="connsiteX14" fmla="*/ 5006446 w 6139210"/>
                <a:gd name="connsiteY14" fmla="*/ 146490 h 1866108"/>
                <a:gd name="connsiteX15" fmla="*/ 5456822 w 6139210"/>
                <a:gd name="connsiteY15" fmla="*/ 665105 h 1866108"/>
                <a:gd name="connsiteX16" fmla="*/ 5702482 w 6139210"/>
                <a:gd name="connsiteY16" fmla="*/ 1320198 h 1866108"/>
                <a:gd name="connsiteX17" fmla="*/ 6139210 w 6139210"/>
                <a:gd name="connsiteY17" fmla="*/ 1866108 h 1866108"/>
                <a:gd name="connsiteX0" fmla="*/ 399367 w 6139210"/>
                <a:gd name="connsiteY0" fmla="*/ 1777342 h 1866108"/>
                <a:gd name="connsiteX1" fmla="*/ 0 w 6139210"/>
                <a:gd name="connsiteY1" fmla="*/ 1636534 h 1866108"/>
                <a:gd name="connsiteX2" fmla="*/ 161491 w 6139210"/>
                <a:gd name="connsiteY2" fmla="*/ 801583 h 1866108"/>
                <a:gd name="connsiteX3" fmla="*/ 529981 w 6139210"/>
                <a:gd name="connsiteY3" fmla="*/ 460389 h 1866108"/>
                <a:gd name="connsiteX4" fmla="*/ 1017644 w 6139210"/>
                <a:gd name="connsiteY4" fmla="*/ 0 h 1866108"/>
                <a:gd name="connsiteX5" fmla="*/ 1403437 w 6139210"/>
                <a:gd name="connsiteY5" fmla="*/ 596866 h 1866108"/>
                <a:gd name="connsiteX6" fmla="*/ 1881109 w 6139210"/>
                <a:gd name="connsiteY6" fmla="*/ 1224663 h 1866108"/>
                <a:gd name="connsiteX7" fmla="*/ 2222303 w 6139210"/>
                <a:gd name="connsiteY7" fmla="*/ 1443027 h 1866108"/>
                <a:gd name="connsiteX8" fmla="*/ 3163999 w 6139210"/>
                <a:gd name="connsiteY8" fmla="*/ 1524914 h 1866108"/>
                <a:gd name="connsiteX9" fmla="*/ 3628022 w 6139210"/>
                <a:gd name="connsiteY9" fmla="*/ 1415732 h 1866108"/>
                <a:gd name="connsiteX10" fmla="*/ 4037455 w 6139210"/>
                <a:gd name="connsiteY10" fmla="*/ 1265607 h 1866108"/>
                <a:gd name="connsiteX11" fmla="*/ 4365002 w 6139210"/>
                <a:gd name="connsiteY11" fmla="*/ 924413 h 1866108"/>
                <a:gd name="connsiteX12" fmla="*/ 4419593 w 6139210"/>
                <a:gd name="connsiteY12" fmla="*/ 815230 h 1866108"/>
                <a:gd name="connsiteX13" fmla="*/ 4597013 w 6139210"/>
                <a:gd name="connsiteY13" fmla="*/ 487684 h 1866108"/>
                <a:gd name="connsiteX14" fmla="*/ 5006446 w 6139210"/>
                <a:gd name="connsiteY14" fmla="*/ 146490 h 1866108"/>
                <a:gd name="connsiteX15" fmla="*/ 5456822 w 6139210"/>
                <a:gd name="connsiteY15" fmla="*/ 665105 h 1866108"/>
                <a:gd name="connsiteX16" fmla="*/ 5702482 w 6139210"/>
                <a:gd name="connsiteY16" fmla="*/ 1320198 h 1866108"/>
                <a:gd name="connsiteX17" fmla="*/ 6139210 w 6139210"/>
                <a:gd name="connsiteY17" fmla="*/ 1866108 h 1866108"/>
                <a:gd name="connsiteX0" fmla="*/ 4944320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064704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064704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136752 w 6211258"/>
                <a:gd name="connsiteY0" fmla="*/ 1869171 h 1869171"/>
                <a:gd name="connsiteX1" fmla="*/ 621669 w 6211258"/>
                <a:gd name="connsiteY1" fmla="*/ 1807074 h 1869171"/>
                <a:gd name="connsiteX2" fmla="*/ 72048 w 6211258"/>
                <a:gd name="connsiteY2" fmla="*/ 1636534 h 1869171"/>
                <a:gd name="connsiteX3" fmla="*/ 233539 w 6211258"/>
                <a:gd name="connsiteY3" fmla="*/ 801583 h 1869171"/>
                <a:gd name="connsiteX4" fmla="*/ 602029 w 6211258"/>
                <a:gd name="connsiteY4" fmla="*/ 460389 h 1869171"/>
                <a:gd name="connsiteX5" fmla="*/ 1089692 w 6211258"/>
                <a:gd name="connsiteY5" fmla="*/ 0 h 1869171"/>
                <a:gd name="connsiteX6" fmla="*/ 1475485 w 6211258"/>
                <a:gd name="connsiteY6" fmla="*/ 596866 h 1869171"/>
                <a:gd name="connsiteX7" fmla="*/ 1953157 w 6211258"/>
                <a:gd name="connsiteY7" fmla="*/ 1224663 h 1869171"/>
                <a:gd name="connsiteX8" fmla="*/ 2294351 w 6211258"/>
                <a:gd name="connsiteY8" fmla="*/ 1443027 h 1869171"/>
                <a:gd name="connsiteX9" fmla="*/ 3236047 w 6211258"/>
                <a:gd name="connsiteY9" fmla="*/ 1524914 h 1869171"/>
                <a:gd name="connsiteX10" fmla="*/ 3700070 w 6211258"/>
                <a:gd name="connsiteY10" fmla="*/ 1415732 h 1869171"/>
                <a:gd name="connsiteX11" fmla="*/ 4109503 w 6211258"/>
                <a:gd name="connsiteY11" fmla="*/ 1265607 h 1869171"/>
                <a:gd name="connsiteX12" fmla="*/ 4437050 w 6211258"/>
                <a:gd name="connsiteY12" fmla="*/ 924413 h 1869171"/>
                <a:gd name="connsiteX13" fmla="*/ 4491641 w 6211258"/>
                <a:gd name="connsiteY13" fmla="*/ 815230 h 1869171"/>
                <a:gd name="connsiteX14" fmla="*/ 4669061 w 6211258"/>
                <a:gd name="connsiteY14" fmla="*/ 487684 h 1869171"/>
                <a:gd name="connsiteX15" fmla="*/ 5078494 w 6211258"/>
                <a:gd name="connsiteY15" fmla="*/ 146490 h 1869171"/>
                <a:gd name="connsiteX16" fmla="*/ 5528870 w 6211258"/>
                <a:gd name="connsiteY16" fmla="*/ 665105 h 1869171"/>
                <a:gd name="connsiteX17" fmla="*/ 5774530 w 6211258"/>
                <a:gd name="connsiteY17" fmla="*/ 1320198 h 1869171"/>
                <a:gd name="connsiteX18" fmla="*/ 6211258 w 6211258"/>
                <a:gd name="connsiteY18" fmla="*/ 1866108 h 1869171"/>
                <a:gd name="connsiteX0" fmla="*/ 6194722 w 6269228"/>
                <a:gd name="connsiteY0" fmla="*/ 1869171 h 1869171"/>
                <a:gd name="connsiteX1" fmla="*/ 679639 w 6269228"/>
                <a:gd name="connsiteY1" fmla="*/ 1807074 h 1869171"/>
                <a:gd name="connsiteX2" fmla="*/ 24321 w 6269228"/>
                <a:gd name="connsiteY2" fmla="*/ 1715246 h 1869171"/>
                <a:gd name="connsiteX3" fmla="*/ 291509 w 6269228"/>
                <a:gd name="connsiteY3" fmla="*/ 801583 h 1869171"/>
                <a:gd name="connsiteX4" fmla="*/ 659999 w 6269228"/>
                <a:gd name="connsiteY4" fmla="*/ 460389 h 1869171"/>
                <a:gd name="connsiteX5" fmla="*/ 1147662 w 6269228"/>
                <a:gd name="connsiteY5" fmla="*/ 0 h 1869171"/>
                <a:gd name="connsiteX6" fmla="*/ 1533455 w 6269228"/>
                <a:gd name="connsiteY6" fmla="*/ 596866 h 1869171"/>
                <a:gd name="connsiteX7" fmla="*/ 2011127 w 6269228"/>
                <a:gd name="connsiteY7" fmla="*/ 1224663 h 1869171"/>
                <a:gd name="connsiteX8" fmla="*/ 2352321 w 6269228"/>
                <a:gd name="connsiteY8" fmla="*/ 1443027 h 1869171"/>
                <a:gd name="connsiteX9" fmla="*/ 3294017 w 6269228"/>
                <a:gd name="connsiteY9" fmla="*/ 1524914 h 1869171"/>
                <a:gd name="connsiteX10" fmla="*/ 3758040 w 6269228"/>
                <a:gd name="connsiteY10" fmla="*/ 1415732 h 1869171"/>
                <a:gd name="connsiteX11" fmla="*/ 4167473 w 6269228"/>
                <a:gd name="connsiteY11" fmla="*/ 1265607 h 1869171"/>
                <a:gd name="connsiteX12" fmla="*/ 4495020 w 6269228"/>
                <a:gd name="connsiteY12" fmla="*/ 924413 h 1869171"/>
                <a:gd name="connsiteX13" fmla="*/ 4549611 w 6269228"/>
                <a:gd name="connsiteY13" fmla="*/ 815230 h 1869171"/>
                <a:gd name="connsiteX14" fmla="*/ 4727031 w 6269228"/>
                <a:gd name="connsiteY14" fmla="*/ 487684 h 1869171"/>
                <a:gd name="connsiteX15" fmla="*/ 5136464 w 6269228"/>
                <a:gd name="connsiteY15" fmla="*/ 146490 h 1869171"/>
                <a:gd name="connsiteX16" fmla="*/ 5586840 w 6269228"/>
                <a:gd name="connsiteY16" fmla="*/ 665105 h 1869171"/>
                <a:gd name="connsiteX17" fmla="*/ 5832500 w 6269228"/>
                <a:gd name="connsiteY17" fmla="*/ 1320198 h 1869171"/>
                <a:gd name="connsiteX18" fmla="*/ 6269228 w 6269228"/>
                <a:gd name="connsiteY18" fmla="*/ 1866108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69228" h="1869171">
                  <a:moveTo>
                    <a:pt x="6194722" y="1869171"/>
                  </a:moveTo>
                  <a:cubicBezTo>
                    <a:pt x="5296681" y="1841330"/>
                    <a:pt x="1690423" y="1845847"/>
                    <a:pt x="679639" y="1807074"/>
                  </a:cubicBezTo>
                  <a:cubicBezTo>
                    <a:pt x="-331145" y="1768301"/>
                    <a:pt x="110149" y="1865336"/>
                    <a:pt x="24321" y="1715246"/>
                  </a:cubicBezTo>
                  <a:lnTo>
                    <a:pt x="291509" y="801583"/>
                  </a:lnTo>
                  <a:lnTo>
                    <a:pt x="659999" y="460389"/>
                  </a:lnTo>
                  <a:lnTo>
                    <a:pt x="1147662" y="0"/>
                  </a:lnTo>
                  <a:lnTo>
                    <a:pt x="1533455" y="596866"/>
                  </a:lnTo>
                  <a:lnTo>
                    <a:pt x="2011127" y="1224663"/>
                  </a:lnTo>
                  <a:lnTo>
                    <a:pt x="2352321" y="1443027"/>
                  </a:lnTo>
                  <a:lnTo>
                    <a:pt x="3294017" y="1524914"/>
                  </a:lnTo>
                  <a:lnTo>
                    <a:pt x="3758040" y="1415732"/>
                  </a:lnTo>
                  <a:lnTo>
                    <a:pt x="4167473" y="1265607"/>
                  </a:lnTo>
                  <a:lnTo>
                    <a:pt x="4495020" y="924413"/>
                  </a:lnTo>
                  <a:lnTo>
                    <a:pt x="4549611" y="815230"/>
                  </a:lnTo>
                  <a:lnTo>
                    <a:pt x="4727031" y="487684"/>
                  </a:lnTo>
                  <a:lnTo>
                    <a:pt x="5136464" y="146490"/>
                  </a:lnTo>
                  <a:lnTo>
                    <a:pt x="5586840" y="665105"/>
                  </a:lnTo>
                  <a:lnTo>
                    <a:pt x="5832500" y="1320198"/>
                  </a:lnTo>
                  <a:lnTo>
                    <a:pt x="6269228" y="1866108"/>
                  </a:lnTo>
                </a:path>
              </a:pathLst>
            </a:custGeom>
            <a:solidFill>
              <a:srgbClr val="663300"/>
            </a:solidFill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2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36911" y="629277"/>
            <a:ext cx="75438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Cold-Air </a:t>
            </a:r>
            <a:r>
              <a:rPr lang="en-US" sz="3200" b="1" dirty="0" smtClean="0"/>
              <a:t>Pools (CAPs)</a:t>
            </a:r>
            <a:endParaRPr lang="en-US" sz="3200" b="1" dirty="0"/>
          </a:p>
        </p:txBody>
      </p:sp>
      <p:grpSp>
        <p:nvGrpSpPr>
          <p:cNvPr id="2" name="Group 5"/>
          <p:cNvGrpSpPr/>
          <p:nvPr/>
        </p:nvGrpSpPr>
        <p:grpSpPr>
          <a:xfrm>
            <a:off x="929640" y="3294529"/>
            <a:ext cx="5941807" cy="3746350"/>
            <a:chOff x="4800600" y="3766828"/>
            <a:chExt cx="4343400" cy="2405372"/>
          </a:xfrm>
        </p:grpSpPr>
        <p:sp>
          <p:nvSpPr>
            <p:cNvPr id="9" name="Freeform 8"/>
            <p:cNvSpPr/>
            <p:nvPr/>
          </p:nvSpPr>
          <p:spPr>
            <a:xfrm>
              <a:off x="5894261" y="4928398"/>
              <a:ext cx="2030540" cy="667184"/>
            </a:xfrm>
            <a:custGeom>
              <a:avLst/>
              <a:gdLst>
                <a:gd name="connsiteX0" fmla="*/ 0 w 1801505"/>
                <a:gd name="connsiteY0" fmla="*/ 13648 h 723331"/>
                <a:gd name="connsiteX1" fmla="*/ 1801505 w 1801505"/>
                <a:gd name="connsiteY1" fmla="*/ 0 h 723331"/>
                <a:gd name="connsiteX2" fmla="*/ 1569493 w 1801505"/>
                <a:gd name="connsiteY2" fmla="*/ 464024 h 723331"/>
                <a:gd name="connsiteX3" fmla="*/ 1296538 w 1801505"/>
                <a:gd name="connsiteY3" fmla="*/ 614149 h 723331"/>
                <a:gd name="connsiteX4" fmla="*/ 1023582 w 1801505"/>
                <a:gd name="connsiteY4" fmla="*/ 723331 h 723331"/>
                <a:gd name="connsiteX5" fmla="*/ 409433 w 1801505"/>
                <a:gd name="connsiteY5" fmla="*/ 627797 h 723331"/>
                <a:gd name="connsiteX6" fmla="*/ 163773 w 1801505"/>
                <a:gd name="connsiteY6" fmla="*/ 423080 h 723331"/>
                <a:gd name="connsiteX7" fmla="*/ 0 w 1801505"/>
                <a:gd name="connsiteY7" fmla="*/ 13648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1505" h="723331">
                  <a:moveTo>
                    <a:pt x="0" y="13648"/>
                  </a:moveTo>
                  <a:lnTo>
                    <a:pt x="1801505" y="0"/>
                  </a:lnTo>
                  <a:lnTo>
                    <a:pt x="1569493" y="464024"/>
                  </a:lnTo>
                  <a:lnTo>
                    <a:pt x="1296538" y="614149"/>
                  </a:lnTo>
                  <a:lnTo>
                    <a:pt x="1023582" y="723331"/>
                  </a:lnTo>
                  <a:lnTo>
                    <a:pt x="409433" y="627797"/>
                  </a:lnTo>
                  <a:lnTo>
                    <a:pt x="163773" y="42308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0600" y="3962400"/>
              <a:ext cx="4343400" cy="2209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78705" y="3766828"/>
              <a:ext cx="2759720" cy="1218394"/>
            </a:xfrm>
            <a:custGeom>
              <a:avLst/>
              <a:gdLst>
                <a:gd name="connsiteX0" fmla="*/ 0 w 2129051"/>
                <a:gd name="connsiteY0" fmla="*/ 0 h 436728"/>
                <a:gd name="connsiteX1" fmla="*/ 177421 w 2129051"/>
                <a:gd name="connsiteY1" fmla="*/ 436728 h 436728"/>
                <a:gd name="connsiteX2" fmla="*/ 2019869 w 2129051"/>
                <a:gd name="connsiteY2" fmla="*/ 423081 h 436728"/>
                <a:gd name="connsiteX3" fmla="*/ 2129051 w 2129051"/>
                <a:gd name="connsiteY3" fmla="*/ 54591 h 436728"/>
                <a:gd name="connsiteX4" fmla="*/ 27295 w 2129051"/>
                <a:gd name="connsiteY4" fmla="*/ 68239 h 436728"/>
                <a:gd name="connsiteX0" fmla="*/ 0 w 2964976"/>
                <a:gd name="connsiteY0" fmla="*/ 0 h 947382"/>
                <a:gd name="connsiteX1" fmla="*/ 177421 w 2964976"/>
                <a:gd name="connsiteY1" fmla="*/ 436728 h 947382"/>
                <a:gd name="connsiteX2" fmla="*/ 2964976 w 2964976"/>
                <a:gd name="connsiteY2" fmla="*/ 947382 h 947382"/>
                <a:gd name="connsiteX3" fmla="*/ 2129051 w 2964976"/>
                <a:gd name="connsiteY3" fmla="*/ 54591 h 947382"/>
                <a:gd name="connsiteX4" fmla="*/ 27295 w 2964976"/>
                <a:gd name="connsiteY4" fmla="*/ 68239 h 947382"/>
                <a:gd name="connsiteX0" fmla="*/ 0 w 2129051"/>
                <a:gd name="connsiteY0" fmla="*/ 0 h 436728"/>
                <a:gd name="connsiteX1" fmla="*/ 177421 w 2129051"/>
                <a:gd name="connsiteY1" fmla="*/ 436728 h 436728"/>
                <a:gd name="connsiteX2" fmla="*/ 1974375 w 2129051"/>
                <a:gd name="connsiteY2" fmla="*/ 413982 h 436728"/>
                <a:gd name="connsiteX3" fmla="*/ 2129051 w 2129051"/>
                <a:gd name="connsiteY3" fmla="*/ 54591 h 436728"/>
                <a:gd name="connsiteX4" fmla="*/ 27295 w 2129051"/>
                <a:gd name="connsiteY4" fmla="*/ 68239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051" h="436728">
                  <a:moveTo>
                    <a:pt x="0" y="0"/>
                  </a:moveTo>
                  <a:lnTo>
                    <a:pt x="177421" y="436728"/>
                  </a:lnTo>
                  <a:lnTo>
                    <a:pt x="1974375" y="413982"/>
                  </a:lnTo>
                  <a:lnTo>
                    <a:pt x="2129051" y="54591"/>
                  </a:lnTo>
                  <a:lnTo>
                    <a:pt x="27295" y="6823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2895" y="5262463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Cold Pool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0" y="4509841"/>
              <a:ext cx="1219200" cy="582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Inversion (warmer)</a:t>
              </a:r>
              <a:endParaRPr lang="en-US" b="1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37469" y="3970637"/>
              <a:ext cx="4047478" cy="1944581"/>
            </a:xfrm>
            <a:custGeom>
              <a:avLst/>
              <a:gdLst>
                <a:gd name="connsiteX0" fmla="*/ 232012 w 6373504"/>
                <a:gd name="connsiteY0" fmla="*/ 1460311 h 1719618"/>
                <a:gd name="connsiteX1" fmla="*/ 395785 w 6373504"/>
                <a:gd name="connsiteY1" fmla="*/ 655093 h 1719618"/>
                <a:gd name="connsiteX2" fmla="*/ 764275 w 6373504"/>
                <a:gd name="connsiteY2" fmla="*/ 313899 h 1719618"/>
                <a:gd name="connsiteX3" fmla="*/ 1269242 w 6373504"/>
                <a:gd name="connsiteY3" fmla="*/ 204717 h 1719618"/>
                <a:gd name="connsiteX4" fmla="*/ 1637731 w 6373504"/>
                <a:gd name="connsiteY4" fmla="*/ 450376 h 1719618"/>
                <a:gd name="connsiteX5" fmla="*/ 2115403 w 6373504"/>
                <a:gd name="connsiteY5" fmla="*/ 1078173 h 1719618"/>
                <a:gd name="connsiteX6" fmla="*/ 2456597 w 6373504"/>
                <a:gd name="connsiteY6" fmla="*/ 1296537 h 1719618"/>
                <a:gd name="connsiteX7" fmla="*/ 3398293 w 6373504"/>
                <a:gd name="connsiteY7" fmla="*/ 1378424 h 1719618"/>
                <a:gd name="connsiteX8" fmla="*/ 3862316 w 6373504"/>
                <a:gd name="connsiteY8" fmla="*/ 1269242 h 1719618"/>
                <a:gd name="connsiteX9" fmla="*/ 4271749 w 6373504"/>
                <a:gd name="connsiteY9" fmla="*/ 1119117 h 1719618"/>
                <a:gd name="connsiteX10" fmla="*/ 4599296 w 6373504"/>
                <a:gd name="connsiteY10" fmla="*/ 777923 h 1719618"/>
                <a:gd name="connsiteX11" fmla="*/ 4653887 w 6373504"/>
                <a:gd name="connsiteY11" fmla="*/ 668740 h 1719618"/>
                <a:gd name="connsiteX12" fmla="*/ 4831307 w 6373504"/>
                <a:gd name="connsiteY12" fmla="*/ 341194 h 1719618"/>
                <a:gd name="connsiteX13" fmla="*/ 5240740 w 6373504"/>
                <a:gd name="connsiteY13" fmla="*/ 0 h 1719618"/>
                <a:gd name="connsiteX14" fmla="*/ 5691116 w 6373504"/>
                <a:gd name="connsiteY14" fmla="*/ 518615 h 1719618"/>
                <a:gd name="connsiteX15" fmla="*/ 5936776 w 6373504"/>
                <a:gd name="connsiteY15" fmla="*/ 1173708 h 1719618"/>
                <a:gd name="connsiteX16" fmla="*/ 6373504 w 6373504"/>
                <a:gd name="connsiteY16" fmla="*/ 1719618 h 1719618"/>
                <a:gd name="connsiteX17" fmla="*/ 0 w 6373504"/>
                <a:gd name="connsiteY17" fmla="*/ 1719618 h 1719618"/>
                <a:gd name="connsiteX0" fmla="*/ 232012 w 6373504"/>
                <a:gd name="connsiteY0" fmla="*/ 1606801 h 1866108"/>
                <a:gd name="connsiteX1" fmla="*/ 395785 w 6373504"/>
                <a:gd name="connsiteY1" fmla="*/ 801583 h 1866108"/>
                <a:gd name="connsiteX2" fmla="*/ 764275 w 6373504"/>
                <a:gd name="connsiteY2" fmla="*/ 460389 h 1866108"/>
                <a:gd name="connsiteX3" fmla="*/ 1251938 w 6373504"/>
                <a:gd name="connsiteY3" fmla="*/ 0 h 1866108"/>
                <a:gd name="connsiteX4" fmla="*/ 1637731 w 6373504"/>
                <a:gd name="connsiteY4" fmla="*/ 596866 h 1866108"/>
                <a:gd name="connsiteX5" fmla="*/ 2115403 w 6373504"/>
                <a:gd name="connsiteY5" fmla="*/ 1224663 h 1866108"/>
                <a:gd name="connsiteX6" fmla="*/ 2456597 w 6373504"/>
                <a:gd name="connsiteY6" fmla="*/ 1443027 h 1866108"/>
                <a:gd name="connsiteX7" fmla="*/ 3398293 w 6373504"/>
                <a:gd name="connsiteY7" fmla="*/ 1524914 h 1866108"/>
                <a:gd name="connsiteX8" fmla="*/ 3862316 w 6373504"/>
                <a:gd name="connsiteY8" fmla="*/ 1415732 h 1866108"/>
                <a:gd name="connsiteX9" fmla="*/ 4271749 w 6373504"/>
                <a:gd name="connsiteY9" fmla="*/ 1265607 h 1866108"/>
                <a:gd name="connsiteX10" fmla="*/ 4599296 w 6373504"/>
                <a:gd name="connsiteY10" fmla="*/ 924413 h 1866108"/>
                <a:gd name="connsiteX11" fmla="*/ 4653887 w 6373504"/>
                <a:gd name="connsiteY11" fmla="*/ 815230 h 1866108"/>
                <a:gd name="connsiteX12" fmla="*/ 4831307 w 6373504"/>
                <a:gd name="connsiteY12" fmla="*/ 487684 h 1866108"/>
                <a:gd name="connsiteX13" fmla="*/ 5240740 w 6373504"/>
                <a:gd name="connsiteY13" fmla="*/ 146490 h 1866108"/>
                <a:gd name="connsiteX14" fmla="*/ 5691116 w 6373504"/>
                <a:gd name="connsiteY14" fmla="*/ 665105 h 1866108"/>
                <a:gd name="connsiteX15" fmla="*/ 5936776 w 6373504"/>
                <a:gd name="connsiteY15" fmla="*/ 1320198 h 1866108"/>
                <a:gd name="connsiteX16" fmla="*/ 6373504 w 6373504"/>
                <a:gd name="connsiteY16" fmla="*/ 1866108 h 1866108"/>
                <a:gd name="connsiteX17" fmla="*/ 0 w 6373504"/>
                <a:gd name="connsiteY17" fmla="*/ 1866108 h 1866108"/>
                <a:gd name="connsiteX0" fmla="*/ 1 w 6141493"/>
                <a:gd name="connsiteY0" fmla="*/ 1606801 h 1866108"/>
                <a:gd name="connsiteX1" fmla="*/ 163774 w 6141493"/>
                <a:gd name="connsiteY1" fmla="*/ 801583 h 1866108"/>
                <a:gd name="connsiteX2" fmla="*/ 532264 w 6141493"/>
                <a:gd name="connsiteY2" fmla="*/ 460389 h 1866108"/>
                <a:gd name="connsiteX3" fmla="*/ 1019927 w 6141493"/>
                <a:gd name="connsiteY3" fmla="*/ 0 h 1866108"/>
                <a:gd name="connsiteX4" fmla="*/ 1405720 w 6141493"/>
                <a:gd name="connsiteY4" fmla="*/ 596866 h 1866108"/>
                <a:gd name="connsiteX5" fmla="*/ 1883392 w 6141493"/>
                <a:gd name="connsiteY5" fmla="*/ 1224663 h 1866108"/>
                <a:gd name="connsiteX6" fmla="*/ 2224586 w 6141493"/>
                <a:gd name="connsiteY6" fmla="*/ 1443027 h 1866108"/>
                <a:gd name="connsiteX7" fmla="*/ 3166282 w 6141493"/>
                <a:gd name="connsiteY7" fmla="*/ 1524914 h 1866108"/>
                <a:gd name="connsiteX8" fmla="*/ 3630305 w 6141493"/>
                <a:gd name="connsiteY8" fmla="*/ 1415732 h 1866108"/>
                <a:gd name="connsiteX9" fmla="*/ 4039738 w 6141493"/>
                <a:gd name="connsiteY9" fmla="*/ 1265607 h 1866108"/>
                <a:gd name="connsiteX10" fmla="*/ 4367285 w 6141493"/>
                <a:gd name="connsiteY10" fmla="*/ 924413 h 1866108"/>
                <a:gd name="connsiteX11" fmla="*/ 4421876 w 6141493"/>
                <a:gd name="connsiteY11" fmla="*/ 815230 h 1866108"/>
                <a:gd name="connsiteX12" fmla="*/ 4599296 w 6141493"/>
                <a:gd name="connsiteY12" fmla="*/ 487684 h 1866108"/>
                <a:gd name="connsiteX13" fmla="*/ 5008729 w 6141493"/>
                <a:gd name="connsiteY13" fmla="*/ 146490 h 1866108"/>
                <a:gd name="connsiteX14" fmla="*/ 5459105 w 6141493"/>
                <a:gd name="connsiteY14" fmla="*/ 665105 h 1866108"/>
                <a:gd name="connsiteX15" fmla="*/ 5704765 w 6141493"/>
                <a:gd name="connsiteY15" fmla="*/ 1320198 h 1866108"/>
                <a:gd name="connsiteX16" fmla="*/ 6141493 w 6141493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44559 w 6183769"/>
                <a:gd name="connsiteY1" fmla="*/ 1636534 h 1866108"/>
                <a:gd name="connsiteX2" fmla="*/ 206050 w 6183769"/>
                <a:gd name="connsiteY2" fmla="*/ 801583 h 1866108"/>
                <a:gd name="connsiteX3" fmla="*/ 574540 w 6183769"/>
                <a:gd name="connsiteY3" fmla="*/ 460389 h 1866108"/>
                <a:gd name="connsiteX4" fmla="*/ 1062203 w 6183769"/>
                <a:gd name="connsiteY4" fmla="*/ 0 h 1866108"/>
                <a:gd name="connsiteX5" fmla="*/ 1447996 w 6183769"/>
                <a:gd name="connsiteY5" fmla="*/ 596866 h 1866108"/>
                <a:gd name="connsiteX6" fmla="*/ 1925668 w 6183769"/>
                <a:gd name="connsiteY6" fmla="*/ 1224663 h 1866108"/>
                <a:gd name="connsiteX7" fmla="*/ 2266862 w 6183769"/>
                <a:gd name="connsiteY7" fmla="*/ 1443027 h 1866108"/>
                <a:gd name="connsiteX8" fmla="*/ 3208558 w 6183769"/>
                <a:gd name="connsiteY8" fmla="*/ 1524914 h 1866108"/>
                <a:gd name="connsiteX9" fmla="*/ 3672581 w 6183769"/>
                <a:gd name="connsiteY9" fmla="*/ 1415732 h 1866108"/>
                <a:gd name="connsiteX10" fmla="*/ 4082014 w 6183769"/>
                <a:gd name="connsiteY10" fmla="*/ 1265607 h 1866108"/>
                <a:gd name="connsiteX11" fmla="*/ 4409561 w 6183769"/>
                <a:gd name="connsiteY11" fmla="*/ 924413 h 1866108"/>
                <a:gd name="connsiteX12" fmla="*/ 4464152 w 6183769"/>
                <a:gd name="connsiteY12" fmla="*/ 815230 h 1866108"/>
                <a:gd name="connsiteX13" fmla="*/ 4641572 w 6183769"/>
                <a:gd name="connsiteY13" fmla="*/ 487684 h 1866108"/>
                <a:gd name="connsiteX14" fmla="*/ 5051005 w 6183769"/>
                <a:gd name="connsiteY14" fmla="*/ 146490 h 1866108"/>
                <a:gd name="connsiteX15" fmla="*/ 5501381 w 6183769"/>
                <a:gd name="connsiteY15" fmla="*/ 665105 h 1866108"/>
                <a:gd name="connsiteX16" fmla="*/ 5747041 w 6183769"/>
                <a:gd name="connsiteY16" fmla="*/ 1320198 h 1866108"/>
                <a:gd name="connsiteX17" fmla="*/ 6183769 w 6183769"/>
                <a:gd name="connsiteY17" fmla="*/ 1866108 h 1866108"/>
                <a:gd name="connsiteX0" fmla="*/ 399367 w 6139210"/>
                <a:gd name="connsiteY0" fmla="*/ 1777342 h 1866108"/>
                <a:gd name="connsiteX1" fmla="*/ 0 w 6139210"/>
                <a:gd name="connsiteY1" fmla="*/ 1636534 h 1866108"/>
                <a:gd name="connsiteX2" fmla="*/ 161491 w 6139210"/>
                <a:gd name="connsiteY2" fmla="*/ 801583 h 1866108"/>
                <a:gd name="connsiteX3" fmla="*/ 529981 w 6139210"/>
                <a:gd name="connsiteY3" fmla="*/ 460389 h 1866108"/>
                <a:gd name="connsiteX4" fmla="*/ 1017644 w 6139210"/>
                <a:gd name="connsiteY4" fmla="*/ 0 h 1866108"/>
                <a:gd name="connsiteX5" fmla="*/ 1403437 w 6139210"/>
                <a:gd name="connsiteY5" fmla="*/ 596866 h 1866108"/>
                <a:gd name="connsiteX6" fmla="*/ 1881109 w 6139210"/>
                <a:gd name="connsiteY6" fmla="*/ 1224663 h 1866108"/>
                <a:gd name="connsiteX7" fmla="*/ 2222303 w 6139210"/>
                <a:gd name="connsiteY7" fmla="*/ 1443027 h 1866108"/>
                <a:gd name="connsiteX8" fmla="*/ 3163999 w 6139210"/>
                <a:gd name="connsiteY8" fmla="*/ 1524914 h 1866108"/>
                <a:gd name="connsiteX9" fmla="*/ 3628022 w 6139210"/>
                <a:gd name="connsiteY9" fmla="*/ 1415732 h 1866108"/>
                <a:gd name="connsiteX10" fmla="*/ 4037455 w 6139210"/>
                <a:gd name="connsiteY10" fmla="*/ 1265607 h 1866108"/>
                <a:gd name="connsiteX11" fmla="*/ 4365002 w 6139210"/>
                <a:gd name="connsiteY11" fmla="*/ 924413 h 1866108"/>
                <a:gd name="connsiteX12" fmla="*/ 4419593 w 6139210"/>
                <a:gd name="connsiteY12" fmla="*/ 815230 h 1866108"/>
                <a:gd name="connsiteX13" fmla="*/ 4597013 w 6139210"/>
                <a:gd name="connsiteY13" fmla="*/ 487684 h 1866108"/>
                <a:gd name="connsiteX14" fmla="*/ 5006446 w 6139210"/>
                <a:gd name="connsiteY14" fmla="*/ 146490 h 1866108"/>
                <a:gd name="connsiteX15" fmla="*/ 5456822 w 6139210"/>
                <a:gd name="connsiteY15" fmla="*/ 665105 h 1866108"/>
                <a:gd name="connsiteX16" fmla="*/ 5702482 w 6139210"/>
                <a:gd name="connsiteY16" fmla="*/ 1320198 h 1866108"/>
                <a:gd name="connsiteX17" fmla="*/ 6139210 w 6139210"/>
                <a:gd name="connsiteY17" fmla="*/ 1866108 h 1866108"/>
                <a:gd name="connsiteX0" fmla="*/ 399367 w 6139210"/>
                <a:gd name="connsiteY0" fmla="*/ 1777342 h 1866108"/>
                <a:gd name="connsiteX1" fmla="*/ 0 w 6139210"/>
                <a:gd name="connsiteY1" fmla="*/ 1636534 h 1866108"/>
                <a:gd name="connsiteX2" fmla="*/ 161491 w 6139210"/>
                <a:gd name="connsiteY2" fmla="*/ 801583 h 1866108"/>
                <a:gd name="connsiteX3" fmla="*/ 529981 w 6139210"/>
                <a:gd name="connsiteY3" fmla="*/ 460389 h 1866108"/>
                <a:gd name="connsiteX4" fmla="*/ 1017644 w 6139210"/>
                <a:gd name="connsiteY4" fmla="*/ 0 h 1866108"/>
                <a:gd name="connsiteX5" fmla="*/ 1403437 w 6139210"/>
                <a:gd name="connsiteY5" fmla="*/ 596866 h 1866108"/>
                <a:gd name="connsiteX6" fmla="*/ 1881109 w 6139210"/>
                <a:gd name="connsiteY6" fmla="*/ 1224663 h 1866108"/>
                <a:gd name="connsiteX7" fmla="*/ 2222303 w 6139210"/>
                <a:gd name="connsiteY7" fmla="*/ 1443027 h 1866108"/>
                <a:gd name="connsiteX8" fmla="*/ 3163999 w 6139210"/>
                <a:gd name="connsiteY8" fmla="*/ 1524914 h 1866108"/>
                <a:gd name="connsiteX9" fmla="*/ 3628022 w 6139210"/>
                <a:gd name="connsiteY9" fmla="*/ 1415732 h 1866108"/>
                <a:gd name="connsiteX10" fmla="*/ 4037455 w 6139210"/>
                <a:gd name="connsiteY10" fmla="*/ 1265607 h 1866108"/>
                <a:gd name="connsiteX11" fmla="*/ 4365002 w 6139210"/>
                <a:gd name="connsiteY11" fmla="*/ 924413 h 1866108"/>
                <a:gd name="connsiteX12" fmla="*/ 4419593 w 6139210"/>
                <a:gd name="connsiteY12" fmla="*/ 815230 h 1866108"/>
                <a:gd name="connsiteX13" fmla="*/ 4597013 w 6139210"/>
                <a:gd name="connsiteY13" fmla="*/ 487684 h 1866108"/>
                <a:gd name="connsiteX14" fmla="*/ 5006446 w 6139210"/>
                <a:gd name="connsiteY14" fmla="*/ 146490 h 1866108"/>
                <a:gd name="connsiteX15" fmla="*/ 5456822 w 6139210"/>
                <a:gd name="connsiteY15" fmla="*/ 665105 h 1866108"/>
                <a:gd name="connsiteX16" fmla="*/ 5702482 w 6139210"/>
                <a:gd name="connsiteY16" fmla="*/ 1320198 h 1866108"/>
                <a:gd name="connsiteX17" fmla="*/ 6139210 w 6139210"/>
                <a:gd name="connsiteY17" fmla="*/ 1866108 h 1866108"/>
                <a:gd name="connsiteX0" fmla="*/ 4944320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064704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064704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136752 w 6211258"/>
                <a:gd name="connsiteY0" fmla="*/ 1869171 h 1869171"/>
                <a:gd name="connsiteX1" fmla="*/ 621669 w 6211258"/>
                <a:gd name="connsiteY1" fmla="*/ 1807074 h 1869171"/>
                <a:gd name="connsiteX2" fmla="*/ 72048 w 6211258"/>
                <a:gd name="connsiteY2" fmla="*/ 1636534 h 1869171"/>
                <a:gd name="connsiteX3" fmla="*/ 233539 w 6211258"/>
                <a:gd name="connsiteY3" fmla="*/ 801583 h 1869171"/>
                <a:gd name="connsiteX4" fmla="*/ 602029 w 6211258"/>
                <a:gd name="connsiteY4" fmla="*/ 460389 h 1869171"/>
                <a:gd name="connsiteX5" fmla="*/ 1089692 w 6211258"/>
                <a:gd name="connsiteY5" fmla="*/ 0 h 1869171"/>
                <a:gd name="connsiteX6" fmla="*/ 1475485 w 6211258"/>
                <a:gd name="connsiteY6" fmla="*/ 596866 h 1869171"/>
                <a:gd name="connsiteX7" fmla="*/ 1953157 w 6211258"/>
                <a:gd name="connsiteY7" fmla="*/ 1224663 h 1869171"/>
                <a:gd name="connsiteX8" fmla="*/ 2294351 w 6211258"/>
                <a:gd name="connsiteY8" fmla="*/ 1443027 h 1869171"/>
                <a:gd name="connsiteX9" fmla="*/ 3236047 w 6211258"/>
                <a:gd name="connsiteY9" fmla="*/ 1524914 h 1869171"/>
                <a:gd name="connsiteX10" fmla="*/ 3700070 w 6211258"/>
                <a:gd name="connsiteY10" fmla="*/ 1415732 h 1869171"/>
                <a:gd name="connsiteX11" fmla="*/ 4109503 w 6211258"/>
                <a:gd name="connsiteY11" fmla="*/ 1265607 h 1869171"/>
                <a:gd name="connsiteX12" fmla="*/ 4437050 w 6211258"/>
                <a:gd name="connsiteY12" fmla="*/ 924413 h 1869171"/>
                <a:gd name="connsiteX13" fmla="*/ 4491641 w 6211258"/>
                <a:gd name="connsiteY13" fmla="*/ 815230 h 1869171"/>
                <a:gd name="connsiteX14" fmla="*/ 4669061 w 6211258"/>
                <a:gd name="connsiteY14" fmla="*/ 487684 h 1869171"/>
                <a:gd name="connsiteX15" fmla="*/ 5078494 w 6211258"/>
                <a:gd name="connsiteY15" fmla="*/ 146490 h 1869171"/>
                <a:gd name="connsiteX16" fmla="*/ 5528870 w 6211258"/>
                <a:gd name="connsiteY16" fmla="*/ 665105 h 1869171"/>
                <a:gd name="connsiteX17" fmla="*/ 5774530 w 6211258"/>
                <a:gd name="connsiteY17" fmla="*/ 1320198 h 1869171"/>
                <a:gd name="connsiteX18" fmla="*/ 6211258 w 6211258"/>
                <a:gd name="connsiteY18" fmla="*/ 1866108 h 1869171"/>
                <a:gd name="connsiteX0" fmla="*/ 6194722 w 6269228"/>
                <a:gd name="connsiteY0" fmla="*/ 1869171 h 1869171"/>
                <a:gd name="connsiteX1" fmla="*/ 679639 w 6269228"/>
                <a:gd name="connsiteY1" fmla="*/ 1807074 h 1869171"/>
                <a:gd name="connsiteX2" fmla="*/ 24321 w 6269228"/>
                <a:gd name="connsiteY2" fmla="*/ 1715246 h 1869171"/>
                <a:gd name="connsiteX3" fmla="*/ 291509 w 6269228"/>
                <a:gd name="connsiteY3" fmla="*/ 801583 h 1869171"/>
                <a:gd name="connsiteX4" fmla="*/ 659999 w 6269228"/>
                <a:gd name="connsiteY4" fmla="*/ 460389 h 1869171"/>
                <a:gd name="connsiteX5" fmla="*/ 1147662 w 6269228"/>
                <a:gd name="connsiteY5" fmla="*/ 0 h 1869171"/>
                <a:gd name="connsiteX6" fmla="*/ 1533455 w 6269228"/>
                <a:gd name="connsiteY6" fmla="*/ 596866 h 1869171"/>
                <a:gd name="connsiteX7" fmla="*/ 2011127 w 6269228"/>
                <a:gd name="connsiteY7" fmla="*/ 1224663 h 1869171"/>
                <a:gd name="connsiteX8" fmla="*/ 2352321 w 6269228"/>
                <a:gd name="connsiteY8" fmla="*/ 1443027 h 1869171"/>
                <a:gd name="connsiteX9" fmla="*/ 3294017 w 6269228"/>
                <a:gd name="connsiteY9" fmla="*/ 1524914 h 1869171"/>
                <a:gd name="connsiteX10" fmla="*/ 3758040 w 6269228"/>
                <a:gd name="connsiteY10" fmla="*/ 1415732 h 1869171"/>
                <a:gd name="connsiteX11" fmla="*/ 4167473 w 6269228"/>
                <a:gd name="connsiteY11" fmla="*/ 1265607 h 1869171"/>
                <a:gd name="connsiteX12" fmla="*/ 4495020 w 6269228"/>
                <a:gd name="connsiteY12" fmla="*/ 924413 h 1869171"/>
                <a:gd name="connsiteX13" fmla="*/ 4549611 w 6269228"/>
                <a:gd name="connsiteY13" fmla="*/ 815230 h 1869171"/>
                <a:gd name="connsiteX14" fmla="*/ 4727031 w 6269228"/>
                <a:gd name="connsiteY14" fmla="*/ 487684 h 1869171"/>
                <a:gd name="connsiteX15" fmla="*/ 5136464 w 6269228"/>
                <a:gd name="connsiteY15" fmla="*/ 146490 h 1869171"/>
                <a:gd name="connsiteX16" fmla="*/ 5586840 w 6269228"/>
                <a:gd name="connsiteY16" fmla="*/ 665105 h 1869171"/>
                <a:gd name="connsiteX17" fmla="*/ 5832500 w 6269228"/>
                <a:gd name="connsiteY17" fmla="*/ 1320198 h 1869171"/>
                <a:gd name="connsiteX18" fmla="*/ 6269228 w 6269228"/>
                <a:gd name="connsiteY18" fmla="*/ 1866108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69228" h="1869171">
                  <a:moveTo>
                    <a:pt x="6194722" y="1869171"/>
                  </a:moveTo>
                  <a:cubicBezTo>
                    <a:pt x="5296681" y="1841330"/>
                    <a:pt x="1690423" y="1845847"/>
                    <a:pt x="679639" y="1807074"/>
                  </a:cubicBezTo>
                  <a:cubicBezTo>
                    <a:pt x="-331145" y="1768301"/>
                    <a:pt x="110149" y="1865336"/>
                    <a:pt x="24321" y="1715246"/>
                  </a:cubicBezTo>
                  <a:lnTo>
                    <a:pt x="291509" y="801583"/>
                  </a:lnTo>
                  <a:lnTo>
                    <a:pt x="659999" y="460389"/>
                  </a:lnTo>
                  <a:lnTo>
                    <a:pt x="1147662" y="0"/>
                  </a:lnTo>
                  <a:lnTo>
                    <a:pt x="1533455" y="596866"/>
                  </a:lnTo>
                  <a:lnTo>
                    <a:pt x="2011127" y="1224663"/>
                  </a:lnTo>
                  <a:lnTo>
                    <a:pt x="2352321" y="1443027"/>
                  </a:lnTo>
                  <a:lnTo>
                    <a:pt x="3294017" y="1524914"/>
                  </a:lnTo>
                  <a:lnTo>
                    <a:pt x="3758040" y="1415732"/>
                  </a:lnTo>
                  <a:lnTo>
                    <a:pt x="4167473" y="1265607"/>
                  </a:lnTo>
                  <a:lnTo>
                    <a:pt x="4495020" y="924413"/>
                  </a:lnTo>
                  <a:lnTo>
                    <a:pt x="4549611" y="815230"/>
                  </a:lnTo>
                  <a:lnTo>
                    <a:pt x="4727031" y="487684"/>
                  </a:lnTo>
                  <a:lnTo>
                    <a:pt x="5136464" y="146490"/>
                  </a:lnTo>
                  <a:lnTo>
                    <a:pt x="5586840" y="665105"/>
                  </a:lnTo>
                  <a:lnTo>
                    <a:pt x="5832500" y="1320198"/>
                  </a:lnTo>
                  <a:lnTo>
                    <a:pt x="6269228" y="1866108"/>
                  </a:lnTo>
                </a:path>
              </a:pathLst>
            </a:custGeom>
            <a:solidFill>
              <a:srgbClr val="663300"/>
            </a:solidFill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2729" y="3294529"/>
            <a:ext cx="8579224" cy="14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811" y="1274020"/>
            <a:ext cx="8157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cold-air pool forms because a topographical depression fills with dense, cold air, with warmer air aloft acting like a ‘lid’</a:t>
            </a:r>
          </a:p>
          <a:p>
            <a:r>
              <a:rPr lang="en-US" sz="2800" dirty="0" smtClean="0"/>
              <a:t>The topography keeps the pollution trapped in the basin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88599" y="2781300"/>
            <a:ext cx="2487425" cy="3999299"/>
            <a:chOff x="1183892" y="1955800"/>
            <a:chExt cx="2487425" cy="399929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1727200" y="1955800"/>
              <a:ext cx="0" cy="371157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328863" y="5678100"/>
              <a:ext cx="1222258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Temperature</a:t>
              </a:r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 rot="16200000">
              <a:off x="1008460" y="3609588"/>
              <a:ext cx="627864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Height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298701" y="4467225"/>
              <a:ext cx="1372616" cy="11811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10800000">
              <a:off x="2085973" y="2114550"/>
              <a:ext cx="1585343" cy="235267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22"/>
            <p:cNvSpPr>
              <a:spLocks/>
            </p:cNvSpPr>
            <p:nvPr/>
          </p:nvSpPr>
          <p:spPr bwMode="auto">
            <a:xfrm>
              <a:off x="2009775" y="5084375"/>
              <a:ext cx="1090042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 inversion</a:t>
              </a:r>
              <a:endParaRPr lang="en-US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76200" y="298499"/>
            <a:ext cx="8905874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noProof="0" dirty="0" smtClean="0">
                <a:sym typeface="Helvetica" charset="0"/>
              </a:rPr>
              <a:t>Persistent Cold-air Pools (PCAPs)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ＭＳ Ｐゴシック" charset="-128"/>
              <a:cs typeface="ＭＳ Ｐゴシック" charset="-128"/>
              <a:sym typeface="Helvetica" charset="0"/>
            </a:endParaRP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1319207" y="6492875"/>
            <a:ext cx="2900832" cy="107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62082" y="5616576"/>
            <a:ext cx="2571750" cy="1904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688695" y="2940050"/>
            <a:ext cx="3134682" cy="3563550"/>
            <a:chOff x="2083988" y="2105025"/>
            <a:chExt cx="3134682" cy="3563550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rot="10800000">
              <a:off x="2083988" y="2105025"/>
              <a:ext cx="2395937" cy="356355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 bwMode="auto">
            <a:xfrm>
              <a:off x="3004409" y="2793226"/>
              <a:ext cx="2214261" cy="5539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Typical atmospheric</a:t>
              </a:r>
            </a:p>
            <a:p>
              <a:r>
                <a:rPr lang="en-US" b="1" dirty="0" smtClean="0">
                  <a:latin typeface="Helvetica" charset="0"/>
                  <a:cs typeface="Helvetica" charset="0"/>
                  <a:sym typeface="Helvetica" charset="0"/>
                </a:rPr>
                <a:t>temperature profile</a:t>
              </a:r>
              <a:endParaRPr lang="en-US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4071932" y="3597275"/>
            <a:ext cx="4482152" cy="3390900"/>
            <a:chOff x="4800600" y="3962400"/>
            <a:chExt cx="4343400" cy="2209800"/>
          </a:xfrm>
        </p:grpSpPr>
        <p:sp>
          <p:nvSpPr>
            <p:cNvPr id="27" name="Freeform 26"/>
            <p:cNvSpPr/>
            <p:nvPr/>
          </p:nvSpPr>
          <p:spPr>
            <a:xfrm>
              <a:off x="6123295" y="5067300"/>
              <a:ext cx="1801505" cy="528282"/>
            </a:xfrm>
            <a:custGeom>
              <a:avLst/>
              <a:gdLst>
                <a:gd name="connsiteX0" fmla="*/ 0 w 1801505"/>
                <a:gd name="connsiteY0" fmla="*/ 13648 h 723331"/>
                <a:gd name="connsiteX1" fmla="*/ 1801505 w 1801505"/>
                <a:gd name="connsiteY1" fmla="*/ 0 h 723331"/>
                <a:gd name="connsiteX2" fmla="*/ 1569493 w 1801505"/>
                <a:gd name="connsiteY2" fmla="*/ 464024 h 723331"/>
                <a:gd name="connsiteX3" fmla="*/ 1296538 w 1801505"/>
                <a:gd name="connsiteY3" fmla="*/ 614149 h 723331"/>
                <a:gd name="connsiteX4" fmla="*/ 1023582 w 1801505"/>
                <a:gd name="connsiteY4" fmla="*/ 723331 h 723331"/>
                <a:gd name="connsiteX5" fmla="*/ 409433 w 1801505"/>
                <a:gd name="connsiteY5" fmla="*/ 627797 h 723331"/>
                <a:gd name="connsiteX6" fmla="*/ 163773 w 1801505"/>
                <a:gd name="connsiteY6" fmla="*/ 423080 h 723331"/>
                <a:gd name="connsiteX7" fmla="*/ 0 w 1801505"/>
                <a:gd name="connsiteY7" fmla="*/ 13648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1505" h="723331">
                  <a:moveTo>
                    <a:pt x="0" y="13648"/>
                  </a:moveTo>
                  <a:lnTo>
                    <a:pt x="1801505" y="0"/>
                  </a:lnTo>
                  <a:lnTo>
                    <a:pt x="1569493" y="464024"/>
                  </a:lnTo>
                  <a:lnTo>
                    <a:pt x="1296538" y="614149"/>
                  </a:lnTo>
                  <a:lnTo>
                    <a:pt x="1023582" y="723331"/>
                  </a:lnTo>
                  <a:lnTo>
                    <a:pt x="409433" y="627797"/>
                  </a:lnTo>
                  <a:lnTo>
                    <a:pt x="163773" y="423080"/>
                  </a:lnTo>
                  <a:lnTo>
                    <a:pt x="0" y="136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600" y="3962400"/>
              <a:ext cx="4343400" cy="2209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77552" y="4252984"/>
              <a:ext cx="2438399" cy="994580"/>
            </a:xfrm>
            <a:custGeom>
              <a:avLst/>
              <a:gdLst>
                <a:gd name="connsiteX0" fmla="*/ 0 w 2129051"/>
                <a:gd name="connsiteY0" fmla="*/ 0 h 436728"/>
                <a:gd name="connsiteX1" fmla="*/ 177421 w 2129051"/>
                <a:gd name="connsiteY1" fmla="*/ 436728 h 436728"/>
                <a:gd name="connsiteX2" fmla="*/ 2019869 w 2129051"/>
                <a:gd name="connsiteY2" fmla="*/ 423081 h 436728"/>
                <a:gd name="connsiteX3" fmla="*/ 2129051 w 2129051"/>
                <a:gd name="connsiteY3" fmla="*/ 54591 h 436728"/>
                <a:gd name="connsiteX4" fmla="*/ 27295 w 2129051"/>
                <a:gd name="connsiteY4" fmla="*/ 68239 h 436728"/>
                <a:gd name="connsiteX0" fmla="*/ 0 w 2964976"/>
                <a:gd name="connsiteY0" fmla="*/ 0 h 947382"/>
                <a:gd name="connsiteX1" fmla="*/ 177421 w 2964976"/>
                <a:gd name="connsiteY1" fmla="*/ 436728 h 947382"/>
                <a:gd name="connsiteX2" fmla="*/ 2964976 w 2964976"/>
                <a:gd name="connsiteY2" fmla="*/ 947382 h 947382"/>
                <a:gd name="connsiteX3" fmla="*/ 2129051 w 2964976"/>
                <a:gd name="connsiteY3" fmla="*/ 54591 h 947382"/>
                <a:gd name="connsiteX4" fmla="*/ 27295 w 2964976"/>
                <a:gd name="connsiteY4" fmla="*/ 68239 h 947382"/>
                <a:gd name="connsiteX0" fmla="*/ 0 w 2129051"/>
                <a:gd name="connsiteY0" fmla="*/ 0 h 436728"/>
                <a:gd name="connsiteX1" fmla="*/ 177421 w 2129051"/>
                <a:gd name="connsiteY1" fmla="*/ 436728 h 436728"/>
                <a:gd name="connsiteX2" fmla="*/ 1974375 w 2129051"/>
                <a:gd name="connsiteY2" fmla="*/ 413982 h 436728"/>
                <a:gd name="connsiteX3" fmla="*/ 2129051 w 2129051"/>
                <a:gd name="connsiteY3" fmla="*/ 54591 h 436728"/>
                <a:gd name="connsiteX4" fmla="*/ 27295 w 2129051"/>
                <a:gd name="connsiteY4" fmla="*/ 68239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051" h="436728">
                  <a:moveTo>
                    <a:pt x="0" y="0"/>
                  </a:moveTo>
                  <a:lnTo>
                    <a:pt x="177421" y="436728"/>
                  </a:lnTo>
                  <a:lnTo>
                    <a:pt x="1974375" y="413982"/>
                  </a:lnTo>
                  <a:lnTo>
                    <a:pt x="2129051" y="54591"/>
                  </a:lnTo>
                  <a:lnTo>
                    <a:pt x="27295" y="6823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02744" y="5243174"/>
              <a:ext cx="1219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Cold Pool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4528782"/>
              <a:ext cx="1219200" cy="582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Inversion (warmer)</a:t>
              </a:r>
              <a:endParaRPr lang="en-US" b="1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20322" y="4002206"/>
              <a:ext cx="4047478" cy="1944581"/>
            </a:xfrm>
            <a:custGeom>
              <a:avLst/>
              <a:gdLst>
                <a:gd name="connsiteX0" fmla="*/ 232012 w 6373504"/>
                <a:gd name="connsiteY0" fmla="*/ 1460311 h 1719618"/>
                <a:gd name="connsiteX1" fmla="*/ 395785 w 6373504"/>
                <a:gd name="connsiteY1" fmla="*/ 655093 h 1719618"/>
                <a:gd name="connsiteX2" fmla="*/ 764275 w 6373504"/>
                <a:gd name="connsiteY2" fmla="*/ 313899 h 1719618"/>
                <a:gd name="connsiteX3" fmla="*/ 1269242 w 6373504"/>
                <a:gd name="connsiteY3" fmla="*/ 204717 h 1719618"/>
                <a:gd name="connsiteX4" fmla="*/ 1637731 w 6373504"/>
                <a:gd name="connsiteY4" fmla="*/ 450376 h 1719618"/>
                <a:gd name="connsiteX5" fmla="*/ 2115403 w 6373504"/>
                <a:gd name="connsiteY5" fmla="*/ 1078173 h 1719618"/>
                <a:gd name="connsiteX6" fmla="*/ 2456597 w 6373504"/>
                <a:gd name="connsiteY6" fmla="*/ 1296537 h 1719618"/>
                <a:gd name="connsiteX7" fmla="*/ 3398293 w 6373504"/>
                <a:gd name="connsiteY7" fmla="*/ 1378424 h 1719618"/>
                <a:gd name="connsiteX8" fmla="*/ 3862316 w 6373504"/>
                <a:gd name="connsiteY8" fmla="*/ 1269242 h 1719618"/>
                <a:gd name="connsiteX9" fmla="*/ 4271749 w 6373504"/>
                <a:gd name="connsiteY9" fmla="*/ 1119117 h 1719618"/>
                <a:gd name="connsiteX10" fmla="*/ 4599296 w 6373504"/>
                <a:gd name="connsiteY10" fmla="*/ 777923 h 1719618"/>
                <a:gd name="connsiteX11" fmla="*/ 4653887 w 6373504"/>
                <a:gd name="connsiteY11" fmla="*/ 668740 h 1719618"/>
                <a:gd name="connsiteX12" fmla="*/ 4831307 w 6373504"/>
                <a:gd name="connsiteY12" fmla="*/ 341194 h 1719618"/>
                <a:gd name="connsiteX13" fmla="*/ 5240740 w 6373504"/>
                <a:gd name="connsiteY13" fmla="*/ 0 h 1719618"/>
                <a:gd name="connsiteX14" fmla="*/ 5691116 w 6373504"/>
                <a:gd name="connsiteY14" fmla="*/ 518615 h 1719618"/>
                <a:gd name="connsiteX15" fmla="*/ 5936776 w 6373504"/>
                <a:gd name="connsiteY15" fmla="*/ 1173708 h 1719618"/>
                <a:gd name="connsiteX16" fmla="*/ 6373504 w 6373504"/>
                <a:gd name="connsiteY16" fmla="*/ 1719618 h 1719618"/>
                <a:gd name="connsiteX17" fmla="*/ 0 w 6373504"/>
                <a:gd name="connsiteY17" fmla="*/ 1719618 h 1719618"/>
                <a:gd name="connsiteX0" fmla="*/ 232012 w 6373504"/>
                <a:gd name="connsiteY0" fmla="*/ 1606801 h 1866108"/>
                <a:gd name="connsiteX1" fmla="*/ 395785 w 6373504"/>
                <a:gd name="connsiteY1" fmla="*/ 801583 h 1866108"/>
                <a:gd name="connsiteX2" fmla="*/ 764275 w 6373504"/>
                <a:gd name="connsiteY2" fmla="*/ 460389 h 1866108"/>
                <a:gd name="connsiteX3" fmla="*/ 1251938 w 6373504"/>
                <a:gd name="connsiteY3" fmla="*/ 0 h 1866108"/>
                <a:gd name="connsiteX4" fmla="*/ 1637731 w 6373504"/>
                <a:gd name="connsiteY4" fmla="*/ 596866 h 1866108"/>
                <a:gd name="connsiteX5" fmla="*/ 2115403 w 6373504"/>
                <a:gd name="connsiteY5" fmla="*/ 1224663 h 1866108"/>
                <a:gd name="connsiteX6" fmla="*/ 2456597 w 6373504"/>
                <a:gd name="connsiteY6" fmla="*/ 1443027 h 1866108"/>
                <a:gd name="connsiteX7" fmla="*/ 3398293 w 6373504"/>
                <a:gd name="connsiteY7" fmla="*/ 1524914 h 1866108"/>
                <a:gd name="connsiteX8" fmla="*/ 3862316 w 6373504"/>
                <a:gd name="connsiteY8" fmla="*/ 1415732 h 1866108"/>
                <a:gd name="connsiteX9" fmla="*/ 4271749 w 6373504"/>
                <a:gd name="connsiteY9" fmla="*/ 1265607 h 1866108"/>
                <a:gd name="connsiteX10" fmla="*/ 4599296 w 6373504"/>
                <a:gd name="connsiteY10" fmla="*/ 924413 h 1866108"/>
                <a:gd name="connsiteX11" fmla="*/ 4653887 w 6373504"/>
                <a:gd name="connsiteY11" fmla="*/ 815230 h 1866108"/>
                <a:gd name="connsiteX12" fmla="*/ 4831307 w 6373504"/>
                <a:gd name="connsiteY12" fmla="*/ 487684 h 1866108"/>
                <a:gd name="connsiteX13" fmla="*/ 5240740 w 6373504"/>
                <a:gd name="connsiteY13" fmla="*/ 146490 h 1866108"/>
                <a:gd name="connsiteX14" fmla="*/ 5691116 w 6373504"/>
                <a:gd name="connsiteY14" fmla="*/ 665105 h 1866108"/>
                <a:gd name="connsiteX15" fmla="*/ 5936776 w 6373504"/>
                <a:gd name="connsiteY15" fmla="*/ 1320198 h 1866108"/>
                <a:gd name="connsiteX16" fmla="*/ 6373504 w 6373504"/>
                <a:gd name="connsiteY16" fmla="*/ 1866108 h 1866108"/>
                <a:gd name="connsiteX17" fmla="*/ 0 w 6373504"/>
                <a:gd name="connsiteY17" fmla="*/ 1866108 h 1866108"/>
                <a:gd name="connsiteX0" fmla="*/ 1 w 6141493"/>
                <a:gd name="connsiteY0" fmla="*/ 1606801 h 1866108"/>
                <a:gd name="connsiteX1" fmla="*/ 163774 w 6141493"/>
                <a:gd name="connsiteY1" fmla="*/ 801583 h 1866108"/>
                <a:gd name="connsiteX2" fmla="*/ 532264 w 6141493"/>
                <a:gd name="connsiteY2" fmla="*/ 460389 h 1866108"/>
                <a:gd name="connsiteX3" fmla="*/ 1019927 w 6141493"/>
                <a:gd name="connsiteY3" fmla="*/ 0 h 1866108"/>
                <a:gd name="connsiteX4" fmla="*/ 1405720 w 6141493"/>
                <a:gd name="connsiteY4" fmla="*/ 596866 h 1866108"/>
                <a:gd name="connsiteX5" fmla="*/ 1883392 w 6141493"/>
                <a:gd name="connsiteY5" fmla="*/ 1224663 h 1866108"/>
                <a:gd name="connsiteX6" fmla="*/ 2224586 w 6141493"/>
                <a:gd name="connsiteY6" fmla="*/ 1443027 h 1866108"/>
                <a:gd name="connsiteX7" fmla="*/ 3166282 w 6141493"/>
                <a:gd name="connsiteY7" fmla="*/ 1524914 h 1866108"/>
                <a:gd name="connsiteX8" fmla="*/ 3630305 w 6141493"/>
                <a:gd name="connsiteY8" fmla="*/ 1415732 h 1866108"/>
                <a:gd name="connsiteX9" fmla="*/ 4039738 w 6141493"/>
                <a:gd name="connsiteY9" fmla="*/ 1265607 h 1866108"/>
                <a:gd name="connsiteX10" fmla="*/ 4367285 w 6141493"/>
                <a:gd name="connsiteY10" fmla="*/ 924413 h 1866108"/>
                <a:gd name="connsiteX11" fmla="*/ 4421876 w 6141493"/>
                <a:gd name="connsiteY11" fmla="*/ 815230 h 1866108"/>
                <a:gd name="connsiteX12" fmla="*/ 4599296 w 6141493"/>
                <a:gd name="connsiteY12" fmla="*/ 487684 h 1866108"/>
                <a:gd name="connsiteX13" fmla="*/ 5008729 w 6141493"/>
                <a:gd name="connsiteY13" fmla="*/ 146490 h 1866108"/>
                <a:gd name="connsiteX14" fmla="*/ 5459105 w 6141493"/>
                <a:gd name="connsiteY14" fmla="*/ 665105 h 1866108"/>
                <a:gd name="connsiteX15" fmla="*/ 5704765 w 6141493"/>
                <a:gd name="connsiteY15" fmla="*/ 1320198 h 1866108"/>
                <a:gd name="connsiteX16" fmla="*/ 6141493 w 6141493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206050 w 6183769"/>
                <a:gd name="connsiteY1" fmla="*/ 801583 h 1866108"/>
                <a:gd name="connsiteX2" fmla="*/ 574540 w 6183769"/>
                <a:gd name="connsiteY2" fmla="*/ 460389 h 1866108"/>
                <a:gd name="connsiteX3" fmla="*/ 1062203 w 6183769"/>
                <a:gd name="connsiteY3" fmla="*/ 0 h 1866108"/>
                <a:gd name="connsiteX4" fmla="*/ 1447996 w 6183769"/>
                <a:gd name="connsiteY4" fmla="*/ 596866 h 1866108"/>
                <a:gd name="connsiteX5" fmla="*/ 1925668 w 6183769"/>
                <a:gd name="connsiteY5" fmla="*/ 1224663 h 1866108"/>
                <a:gd name="connsiteX6" fmla="*/ 2266862 w 6183769"/>
                <a:gd name="connsiteY6" fmla="*/ 1443027 h 1866108"/>
                <a:gd name="connsiteX7" fmla="*/ 3208558 w 6183769"/>
                <a:gd name="connsiteY7" fmla="*/ 1524914 h 1866108"/>
                <a:gd name="connsiteX8" fmla="*/ 3672581 w 6183769"/>
                <a:gd name="connsiteY8" fmla="*/ 1415732 h 1866108"/>
                <a:gd name="connsiteX9" fmla="*/ 4082014 w 6183769"/>
                <a:gd name="connsiteY9" fmla="*/ 1265607 h 1866108"/>
                <a:gd name="connsiteX10" fmla="*/ 4409561 w 6183769"/>
                <a:gd name="connsiteY10" fmla="*/ 924413 h 1866108"/>
                <a:gd name="connsiteX11" fmla="*/ 4464152 w 6183769"/>
                <a:gd name="connsiteY11" fmla="*/ 815230 h 1866108"/>
                <a:gd name="connsiteX12" fmla="*/ 4641572 w 6183769"/>
                <a:gd name="connsiteY12" fmla="*/ 487684 h 1866108"/>
                <a:gd name="connsiteX13" fmla="*/ 5051005 w 6183769"/>
                <a:gd name="connsiteY13" fmla="*/ 146490 h 1866108"/>
                <a:gd name="connsiteX14" fmla="*/ 5501381 w 6183769"/>
                <a:gd name="connsiteY14" fmla="*/ 665105 h 1866108"/>
                <a:gd name="connsiteX15" fmla="*/ 5747041 w 6183769"/>
                <a:gd name="connsiteY15" fmla="*/ 1320198 h 1866108"/>
                <a:gd name="connsiteX16" fmla="*/ 6183769 w 6183769"/>
                <a:gd name="connsiteY16" fmla="*/ 1866108 h 1866108"/>
                <a:gd name="connsiteX0" fmla="*/ 0 w 6183769"/>
                <a:gd name="connsiteY0" fmla="*/ 1777342 h 1866108"/>
                <a:gd name="connsiteX1" fmla="*/ 44559 w 6183769"/>
                <a:gd name="connsiteY1" fmla="*/ 1636534 h 1866108"/>
                <a:gd name="connsiteX2" fmla="*/ 206050 w 6183769"/>
                <a:gd name="connsiteY2" fmla="*/ 801583 h 1866108"/>
                <a:gd name="connsiteX3" fmla="*/ 574540 w 6183769"/>
                <a:gd name="connsiteY3" fmla="*/ 460389 h 1866108"/>
                <a:gd name="connsiteX4" fmla="*/ 1062203 w 6183769"/>
                <a:gd name="connsiteY4" fmla="*/ 0 h 1866108"/>
                <a:gd name="connsiteX5" fmla="*/ 1447996 w 6183769"/>
                <a:gd name="connsiteY5" fmla="*/ 596866 h 1866108"/>
                <a:gd name="connsiteX6" fmla="*/ 1925668 w 6183769"/>
                <a:gd name="connsiteY6" fmla="*/ 1224663 h 1866108"/>
                <a:gd name="connsiteX7" fmla="*/ 2266862 w 6183769"/>
                <a:gd name="connsiteY7" fmla="*/ 1443027 h 1866108"/>
                <a:gd name="connsiteX8" fmla="*/ 3208558 w 6183769"/>
                <a:gd name="connsiteY8" fmla="*/ 1524914 h 1866108"/>
                <a:gd name="connsiteX9" fmla="*/ 3672581 w 6183769"/>
                <a:gd name="connsiteY9" fmla="*/ 1415732 h 1866108"/>
                <a:gd name="connsiteX10" fmla="*/ 4082014 w 6183769"/>
                <a:gd name="connsiteY10" fmla="*/ 1265607 h 1866108"/>
                <a:gd name="connsiteX11" fmla="*/ 4409561 w 6183769"/>
                <a:gd name="connsiteY11" fmla="*/ 924413 h 1866108"/>
                <a:gd name="connsiteX12" fmla="*/ 4464152 w 6183769"/>
                <a:gd name="connsiteY12" fmla="*/ 815230 h 1866108"/>
                <a:gd name="connsiteX13" fmla="*/ 4641572 w 6183769"/>
                <a:gd name="connsiteY13" fmla="*/ 487684 h 1866108"/>
                <a:gd name="connsiteX14" fmla="*/ 5051005 w 6183769"/>
                <a:gd name="connsiteY14" fmla="*/ 146490 h 1866108"/>
                <a:gd name="connsiteX15" fmla="*/ 5501381 w 6183769"/>
                <a:gd name="connsiteY15" fmla="*/ 665105 h 1866108"/>
                <a:gd name="connsiteX16" fmla="*/ 5747041 w 6183769"/>
                <a:gd name="connsiteY16" fmla="*/ 1320198 h 1866108"/>
                <a:gd name="connsiteX17" fmla="*/ 6183769 w 6183769"/>
                <a:gd name="connsiteY17" fmla="*/ 1866108 h 1866108"/>
                <a:gd name="connsiteX0" fmla="*/ 399367 w 6139210"/>
                <a:gd name="connsiteY0" fmla="*/ 1777342 h 1866108"/>
                <a:gd name="connsiteX1" fmla="*/ 0 w 6139210"/>
                <a:gd name="connsiteY1" fmla="*/ 1636534 h 1866108"/>
                <a:gd name="connsiteX2" fmla="*/ 161491 w 6139210"/>
                <a:gd name="connsiteY2" fmla="*/ 801583 h 1866108"/>
                <a:gd name="connsiteX3" fmla="*/ 529981 w 6139210"/>
                <a:gd name="connsiteY3" fmla="*/ 460389 h 1866108"/>
                <a:gd name="connsiteX4" fmla="*/ 1017644 w 6139210"/>
                <a:gd name="connsiteY4" fmla="*/ 0 h 1866108"/>
                <a:gd name="connsiteX5" fmla="*/ 1403437 w 6139210"/>
                <a:gd name="connsiteY5" fmla="*/ 596866 h 1866108"/>
                <a:gd name="connsiteX6" fmla="*/ 1881109 w 6139210"/>
                <a:gd name="connsiteY6" fmla="*/ 1224663 h 1866108"/>
                <a:gd name="connsiteX7" fmla="*/ 2222303 w 6139210"/>
                <a:gd name="connsiteY7" fmla="*/ 1443027 h 1866108"/>
                <a:gd name="connsiteX8" fmla="*/ 3163999 w 6139210"/>
                <a:gd name="connsiteY8" fmla="*/ 1524914 h 1866108"/>
                <a:gd name="connsiteX9" fmla="*/ 3628022 w 6139210"/>
                <a:gd name="connsiteY9" fmla="*/ 1415732 h 1866108"/>
                <a:gd name="connsiteX10" fmla="*/ 4037455 w 6139210"/>
                <a:gd name="connsiteY10" fmla="*/ 1265607 h 1866108"/>
                <a:gd name="connsiteX11" fmla="*/ 4365002 w 6139210"/>
                <a:gd name="connsiteY11" fmla="*/ 924413 h 1866108"/>
                <a:gd name="connsiteX12" fmla="*/ 4419593 w 6139210"/>
                <a:gd name="connsiteY12" fmla="*/ 815230 h 1866108"/>
                <a:gd name="connsiteX13" fmla="*/ 4597013 w 6139210"/>
                <a:gd name="connsiteY13" fmla="*/ 487684 h 1866108"/>
                <a:gd name="connsiteX14" fmla="*/ 5006446 w 6139210"/>
                <a:gd name="connsiteY14" fmla="*/ 146490 h 1866108"/>
                <a:gd name="connsiteX15" fmla="*/ 5456822 w 6139210"/>
                <a:gd name="connsiteY15" fmla="*/ 665105 h 1866108"/>
                <a:gd name="connsiteX16" fmla="*/ 5702482 w 6139210"/>
                <a:gd name="connsiteY16" fmla="*/ 1320198 h 1866108"/>
                <a:gd name="connsiteX17" fmla="*/ 6139210 w 6139210"/>
                <a:gd name="connsiteY17" fmla="*/ 1866108 h 1866108"/>
                <a:gd name="connsiteX0" fmla="*/ 399367 w 6139210"/>
                <a:gd name="connsiteY0" fmla="*/ 1777342 h 1866108"/>
                <a:gd name="connsiteX1" fmla="*/ 0 w 6139210"/>
                <a:gd name="connsiteY1" fmla="*/ 1636534 h 1866108"/>
                <a:gd name="connsiteX2" fmla="*/ 161491 w 6139210"/>
                <a:gd name="connsiteY2" fmla="*/ 801583 h 1866108"/>
                <a:gd name="connsiteX3" fmla="*/ 529981 w 6139210"/>
                <a:gd name="connsiteY3" fmla="*/ 460389 h 1866108"/>
                <a:gd name="connsiteX4" fmla="*/ 1017644 w 6139210"/>
                <a:gd name="connsiteY4" fmla="*/ 0 h 1866108"/>
                <a:gd name="connsiteX5" fmla="*/ 1403437 w 6139210"/>
                <a:gd name="connsiteY5" fmla="*/ 596866 h 1866108"/>
                <a:gd name="connsiteX6" fmla="*/ 1881109 w 6139210"/>
                <a:gd name="connsiteY6" fmla="*/ 1224663 h 1866108"/>
                <a:gd name="connsiteX7" fmla="*/ 2222303 w 6139210"/>
                <a:gd name="connsiteY7" fmla="*/ 1443027 h 1866108"/>
                <a:gd name="connsiteX8" fmla="*/ 3163999 w 6139210"/>
                <a:gd name="connsiteY8" fmla="*/ 1524914 h 1866108"/>
                <a:gd name="connsiteX9" fmla="*/ 3628022 w 6139210"/>
                <a:gd name="connsiteY9" fmla="*/ 1415732 h 1866108"/>
                <a:gd name="connsiteX10" fmla="*/ 4037455 w 6139210"/>
                <a:gd name="connsiteY10" fmla="*/ 1265607 h 1866108"/>
                <a:gd name="connsiteX11" fmla="*/ 4365002 w 6139210"/>
                <a:gd name="connsiteY11" fmla="*/ 924413 h 1866108"/>
                <a:gd name="connsiteX12" fmla="*/ 4419593 w 6139210"/>
                <a:gd name="connsiteY12" fmla="*/ 815230 h 1866108"/>
                <a:gd name="connsiteX13" fmla="*/ 4597013 w 6139210"/>
                <a:gd name="connsiteY13" fmla="*/ 487684 h 1866108"/>
                <a:gd name="connsiteX14" fmla="*/ 5006446 w 6139210"/>
                <a:gd name="connsiteY14" fmla="*/ 146490 h 1866108"/>
                <a:gd name="connsiteX15" fmla="*/ 5456822 w 6139210"/>
                <a:gd name="connsiteY15" fmla="*/ 665105 h 1866108"/>
                <a:gd name="connsiteX16" fmla="*/ 5702482 w 6139210"/>
                <a:gd name="connsiteY16" fmla="*/ 1320198 h 1866108"/>
                <a:gd name="connsiteX17" fmla="*/ 6139210 w 6139210"/>
                <a:gd name="connsiteY17" fmla="*/ 1866108 h 1866108"/>
                <a:gd name="connsiteX0" fmla="*/ 4944320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064704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064704 w 6139210"/>
                <a:gd name="connsiteY0" fmla="*/ 1869171 h 1869171"/>
                <a:gd name="connsiteX1" fmla="*/ 0 w 6139210"/>
                <a:gd name="connsiteY1" fmla="*/ 1636534 h 1869171"/>
                <a:gd name="connsiteX2" fmla="*/ 161491 w 6139210"/>
                <a:gd name="connsiteY2" fmla="*/ 801583 h 1869171"/>
                <a:gd name="connsiteX3" fmla="*/ 529981 w 6139210"/>
                <a:gd name="connsiteY3" fmla="*/ 460389 h 1869171"/>
                <a:gd name="connsiteX4" fmla="*/ 1017644 w 6139210"/>
                <a:gd name="connsiteY4" fmla="*/ 0 h 1869171"/>
                <a:gd name="connsiteX5" fmla="*/ 1403437 w 6139210"/>
                <a:gd name="connsiteY5" fmla="*/ 596866 h 1869171"/>
                <a:gd name="connsiteX6" fmla="*/ 1881109 w 6139210"/>
                <a:gd name="connsiteY6" fmla="*/ 1224663 h 1869171"/>
                <a:gd name="connsiteX7" fmla="*/ 2222303 w 6139210"/>
                <a:gd name="connsiteY7" fmla="*/ 1443027 h 1869171"/>
                <a:gd name="connsiteX8" fmla="*/ 3163999 w 6139210"/>
                <a:gd name="connsiteY8" fmla="*/ 1524914 h 1869171"/>
                <a:gd name="connsiteX9" fmla="*/ 3628022 w 6139210"/>
                <a:gd name="connsiteY9" fmla="*/ 1415732 h 1869171"/>
                <a:gd name="connsiteX10" fmla="*/ 4037455 w 6139210"/>
                <a:gd name="connsiteY10" fmla="*/ 1265607 h 1869171"/>
                <a:gd name="connsiteX11" fmla="*/ 4365002 w 6139210"/>
                <a:gd name="connsiteY11" fmla="*/ 924413 h 1869171"/>
                <a:gd name="connsiteX12" fmla="*/ 4419593 w 6139210"/>
                <a:gd name="connsiteY12" fmla="*/ 815230 h 1869171"/>
                <a:gd name="connsiteX13" fmla="*/ 4597013 w 6139210"/>
                <a:gd name="connsiteY13" fmla="*/ 487684 h 1869171"/>
                <a:gd name="connsiteX14" fmla="*/ 5006446 w 6139210"/>
                <a:gd name="connsiteY14" fmla="*/ 146490 h 1869171"/>
                <a:gd name="connsiteX15" fmla="*/ 5456822 w 6139210"/>
                <a:gd name="connsiteY15" fmla="*/ 665105 h 1869171"/>
                <a:gd name="connsiteX16" fmla="*/ 5702482 w 6139210"/>
                <a:gd name="connsiteY16" fmla="*/ 1320198 h 1869171"/>
                <a:gd name="connsiteX17" fmla="*/ 6139210 w 6139210"/>
                <a:gd name="connsiteY17" fmla="*/ 1866108 h 1869171"/>
                <a:gd name="connsiteX0" fmla="*/ 6136752 w 6211258"/>
                <a:gd name="connsiteY0" fmla="*/ 1869171 h 1869171"/>
                <a:gd name="connsiteX1" fmla="*/ 621669 w 6211258"/>
                <a:gd name="connsiteY1" fmla="*/ 1807074 h 1869171"/>
                <a:gd name="connsiteX2" fmla="*/ 72048 w 6211258"/>
                <a:gd name="connsiteY2" fmla="*/ 1636534 h 1869171"/>
                <a:gd name="connsiteX3" fmla="*/ 233539 w 6211258"/>
                <a:gd name="connsiteY3" fmla="*/ 801583 h 1869171"/>
                <a:gd name="connsiteX4" fmla="*/ 602029 w 6211258"/>
                <a:gd name="connsiteY4" fmla="*/ 460389 h 1869171"/>
                <a:gd name="connsiteX5" fmla="*/ 1089692 w 6211258"/>
                <a:gd name="connsiteY5" fmla="*/ 0 h 1869171"/>
                <a:gd name="connsiteX6" fmla="*/ 1475485 w 6211258"/>
                <a:gd name="connsiteY6" fmla="*/ 596866 h 1869171"/>
                <a:gd name="connsiteX7" fmla="*/ 1953157 w 6211258"/>
                <a:gd name="connsiteY7" fmla="*/ 1224663 h 1869171"/>
                <a:gd name="connsiteX8" fmla="*/ 2294351 w 6211258"/>
                <a:gd name="connsiteY8" fmla="*/ 1443027 h 1869171"/>
                <a:gd name="connsiteX9" fmla="*/ 3236047 w 6211258"/>
                <a:gd name="connsiteY9" fmla="*/ 1524914 h 1869171"/>
                <a:gd name="connsiteX10" fmla="*/ 3700070 w 6211258"/>
                <a:gd name="connsiteY10" fmla="*/ 1415732 h 1869171"/>
                <a:gd name="connsiteX11" fmla="*/ 4109503 w 6211258"/>
                <a:gd name="connsiteY11" fmla="*/ 1265607 h 1869171"/>
                <a:gd name="connsiteX12" fmla="*/ 4437050 w 6211258"/>
                <a:gd name="connsiteY12" fmla="*/ 924413 h 1869171"/>
                <a:gd name="connsiteX13" fmla="*/ 4491641 w 6211258"/>
                <a:gd name="connsiteY13" fmla="*/ 815230 h 1869171"/>
                <a:gd name="connsiteX14" fmla="*/ 4669061 w 6211258"/>
                <a:gd name="connsiteY14" fmla="*/ 487684 h 1869171"/>
                <a:gd name="connsiteX15" fmla="*/ 5078494 w 6211258"/>
                <a:gd name="connsiteY15" fmla="*/ 146490 h 1869171"/>
                <a:gd name="connsiteX16" fmla="*/ 5528870 w 6211258"/>
                <a:gd name="connsiteY16" fmla="*/ 665105 h 1869171"/>
                <a:gd name="connsiteX17" fmla="*/ 5774530 w 6211258"/>
                <a:gd name="connsiteY17" fmla="*/ 1320198 h 1869171"/>
                <a:gd name="connsiteX18" fmla="*/ 6211258 w 6211258"/>
                <a:gd name="connsiteY18" fmla="*/ 1866108 h 1869171"/>
                <a:gd name="connsiteX0" fmla="*/ 6194722 w 6269228"/>
                <a:gd name="connsiteY0" fmla="*/ 1869171 h 1869171"/>
                <a:gd name="connsiteX1" fmla="*/ 679639 w 6269228"/>
                <a:gd name="connsiteY1" fmla="*/ 1807074 h 1869171"/>
                <a:gd name="connsiteX2" fmla="*/ 24321 w 6269228"/>
                <a:gd name="connsiteY2" fmla="*/ 1715246 h 1869171"/>
                <a:gd name="connsiteX3" fmla="*/ 291509 w 6269228"/>
                <a:gd name="connsiteY3" fmla="*/ 801583 h 1869171"/>
                <a:gd name="connsiteX4" fmla="*/ 659999 w 6269228"/>
                <a:gd name="connsiteY4" fmla="*/ 460389 h 1869171"/>
                <a:gd name="connsiteX5" fmla="*/ 1147662 w 6269228"/>
                <a:gd name="connsiteY5" fmla="*/ 0 h 1869171"/>
                <a:gd name="connsiteX6" fmla="*/ 1533455 w 6269228"/>
                <a:gd name="connsiteY6" fmla="*/ 596866 h 1869171"/>
                <a:gd name="connsiteX7" fmla="*/ 2011127 w 6269228"/>
                <a:gd name="connsiteY7" fmla="*/ 1224663 h 1869171"/>
                <a:gd name="connsiteX8" fmla="*/ 2352321 w 6269228"/>
                <a:gd name="connsiteY8" fmla="*/ 1443027 h 1869171"/>
                <a:gd name="connsiteX9" fmla="*/ 3294017 w 6269228"/>
                <a:gd name="connsiteY9" fmla="*/ 1524914 h 1869171"/>
                <a:gd name="connsiteX10" fmla="*/ 3758040 w 6269228"/>
                <a:gd name="connsiteY10" fmla="*/ 1415732 h 1869171"/>
                <a:gd name="connsiteX11" fmla="*/ 4167473 w 6269228"/>
                <a:gd name="connsiteY11" fmla="*/ 1265607 h 1869171"/>
                <a:gd name="connsiteX12" fmla="*/ 4495020 w 6269228"/>
                <a:gd name="connsiteY12" fmla="*/ 924413 h 1869171"/>
                <a:gd name="connsiteX13" fmla="*/ 4549611 w 6269228"/>
                <a:gd name="connsiteY13" fmla="*/ 815230 h 1869171"/>
                <a:gd name="connsiteX14" fmla="*/ 4727031 w 6269228"/>
                <a:gd name="connsiteY14" fmla="*/ 487684 h 1869171"/>
                <a:gd name="connsiteX15" fmla="*/ 5136464 w 6269228"/>
                <a:gd name="connsiteY15" fmla="*/ 146490 h 1869171"/>
                <a:gd name="connsiteX16" fmla="*/ 5586840 w 6269228"/>
                <a:gd name="connsiteY16" fmla="*/ 665105 h 1869171"/>
                <a:gd name="connsiteX17" fmla="*/ 5832500 w 6269228"/>
                <a:gd name="connsiteY17" fmla="*/ 1320198 h 1869171"/>
                <a:gd name="connsiteX18" fmla="*/ 6269228 w 6269228"/>
                <a:gd name="connsiteY18" fmla="*/ 1866108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69228" h="1869171">
                  <a:moveTo>
                    <a:pt x="6194722" y="1869171"/>
                  </a:moveTo>
                  <a:cubicBezTo>
                    <a:pt x="5296681" y="1841330"/>
                    <a:pt x="1690423" y="1845847"/>
                    <a:pt x="679639" y="1807074"/>
                  </a:cubicBezTo>
                  <a:cubicBezTo>
                    <a:pt x="-331145" y="1768301"/>
                    <a:pt x="110149" y="1865336"/>
                    <a:pt x="24321" y="1715246"/>
                  </a:cubicBezTo>
                  <a:lnTo>
                    <a:pt x="291509" y="801583"/>
                  </a:lnTo>
                  <a:lnTo>
                    <a:pt x="659999" y="460389"/>
                  </a:lnTo>
                  <a:lnTo>
                    <a:pt x="1147662" y="0"/>
                  </a:lnTo>
                  <a:lnTo>
                    <a:pt x="1533455" y="596866"/>
                  </a:lnTo>
                  <a:lnTo>
                    <a:pt x="2011127" y="1224663"/>
                  </a:lnTo>
                  <a:lnTo>
                    <a:pt x="2352321" y="1443027"/>
                  </a:lnTo>
                  <a:lnTo>
                    <a:pt x="3294017" y="1524914"/>
                  </a:lnTo>
                  <a:lnTo>
                    <a:pt x="3758040" y="1415732"/>
                  </a:lnTo>
                  <a:lnTo>
                    <a:pt x="4167473" y="1265607"/>
                  </a:lnTo>
                  <a:lnTo>
                    <a:pt x="4495020" y="924413"/>
                  </a:lnTo>
                  <a:lnTo>
                    <a:pt x="4549611" y="815230"/>
                  </a:lnTo>
                  <a:lnTo>
                    <a:pt x="4727031" y="487684"/>
                  </a:lnTo>
                  <a:lnTo>
                    <a:pt x="5136464" y="146490"/>
                  </a:lnTo>
                  <a:lnTo>
                    <a:pt x="5586840" y="665105"/>
                  </a:lnTo>
                  <a:lnTo>
                    <a:pt x="5832500" y="1320198"/>
                  </a:lnTo>
                  <a:lnTo>
                    <a:pt x="6269228" y="1866108"/>
                  </a:lnTo>
                </a:path>
              </a:pathLst>
            </a:custGeom>
            <a:solidFill>
              <a:srgbClr val="663300"/>
            </a:solidFill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3789" y="991850"/>
            <a:ext cx="82200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200" b="1" dirty="0"/>
              <a:t>Stagnant, stable layer of cold air confined in a topographical depression </a:t>
            </a:r>
            <a:r>
              <a:rPr lang="en-US" sz="2200" b="1" dirty="0" smtClean="0"/>
              <a:t>by </a:t>
            </a:r>
            <a:r>
              <a:rPr lang="en-US" sz="2200" b="1" dirty="0"/>
              <a:t>warmer air </a:t>
            </a:r>
            <a:r>
              <a:rPr lang="en-US" sz="2200" b="1" dirty="0" smtClean="0"/>
              <a:t>aloft</a:t>
            </a:r>
          </a:p>
          <a:p>
            <a:pPr marL="285739" indent="-285739">
              <a:buFontTx/>
              <a:buChar char="-"/>
            </a:pPr>
            <a:r>
              <a:rPr lang="en-US" sz="2200" b="1" dirty="0" smtClean="0"/>
              <a:t>Solar </a:t>
            </a:r>
            <a:r>
              <a:rPr lang="en-US" sz="2200" b="1" dirty="0"/>
              <a:t>heating insufficient to destroy low level volume of cold air</a:t>
            </a:r>
          </a:p>
          <a:p>
            <a:pPr marL="285739" indent="-285739">
              <a:buFontTx/>
              <a:buChar char="-"/>
            </a:pPr>
            <a:r>
              <a:rPr lang="en-US" sz="2200" b="1" dirty="0"/>
              <a:t>Onset coincident with warming aloft, removed by cooling aloft</a:t>
            </a:r>
          </a:p>
        </p:txBody>
      </p:sp>
    </p:spTree>
    <p:extLst>
      <p:ext uri="{BB962C8B-B14F-4D97-AF65-F5344CB8AC3E}">
        <p14:creationId xmlns:p14="http://schemas.microsoft.com/office/powerpoint/2010/main" val="42467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6884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311"/>
            <a:ext cx="9139237" cy="10127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+mn-lt"/>
              </a:rPr>
              <a:t>Confining Topography in Western US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134474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Most polluted metropolitan areas by dangerous “spikes</a:t>
            </a:r>
            <a:r>
              <a:rPr lang="en-US" sz="2800" b="1" dirty="0" smtClean="0">
                <a:solidFill>
                  <a:schemeClr val="bg1"/>
                </a:solidFill>
              </a:rPr>
              <a:t>” (episodes) </a:t>
            </a:r>
            <a:r>
              <a:rPr lang="en-US" sz="2800" b="1" dirty="0">
                <a:solidFill>
                  <a:schemeClr val="bg1"/>
                </a:solidFill>
              </a:rPr>
              <a:t>in particulate matter (PM2.5</a:t>
            </a:r>
            <a:r>
              <a:rPr lang="en-US" sz="2800" b="1" dirty="0" smtClean="0">
                <a:solidFill>
                  <a:schemeClr val="bg1"/>
                </a:solidFill>
              </a:rPr>
              <a:t>) (source: EPA </a:t>
            </a:r>
            <a:r>
              <a:rPr lang="en-US" sz="2800" b="1" dirty="0">
                <a:solidFill>
                  <a:schemeClr val="bg1"/>
                </a:solidFill>
              </a:rPr>
              <a:t>State of the Air </a:t>
            </a:r>
            <a:r>
              <a:rPr lang="en-US" sz="2800" b="1" dirty="0" smtClean="0">
                <a:solidFill>
                  <a:schemeClr val="bg1"/>
                </a:solidFill>
              </a:rPr>
              <a:t>report, Tuesday, April 19 2017)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4611469"/>
            <a:ext cx="184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Bakersfield</a:t>
            </a:r>
            <a:r>
              <a:rPr lang="en-US" b="1" dirty="0">
                <a:solidFill>
                  <a:schemeClr val="bg1"/>
                </a:solidFill>
              </a:rPr>
              <a:t>, CA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438400" y="4953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34000" y="2667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334000" y="2927363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317761" y="2348193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4772" y="2819400"/>
            <a:ext cx="134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b="1" dirty="0" smtClean="0">
                <a:solidFill>
                  <a:schemeClr val="bg1"/>
                </a:solidFill>
              </a:rPr>
              <a:t>. Provo, UT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3829" y="2519253"/>
            <a:ext cx="204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  <a:r>
              <a:rPr lang="en-US" b="1" dirty="0" smtClean="0">
                <a:solidFill>
                  <a:schemeClr val="bg1"/>
                </a:solidFill>
              </a:rPr>
              <a:t>. Salt Lake City, UT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5925" y="2224694"/>
            <a:ext cx="13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  <a:r>
              <a:rPr lang="en-US" b="1" dirty="0" smtClean="0">
                <a:solidFill>
                  <a:schemeClr val="bg1"/>
                </a:solidFill>
              </a:rPr>
              <a:t>. Logan, 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286000" y="4572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43033" y="4267200"/>
            <a:ext cx="15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Hanford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CA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80964" y="4038600"/>
            <a:ext cx="142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 Fresno, </a:t>
            </a:r>
            <a:r>
              <a:rPr lang="en-US" b="1" dirty="0">
                <a:solidFill>
                  <a:schemeClr val="bg1"/>
                </a:solidFill>
              </a:rPr>
              <a:t>CA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41399" y="3810000"/>
            <a:ext cx="1640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4. Modesto, </a:t>
            </a:r>
            <a:r>
              <a:rPr lang="en-US" b="1" dirty="0">
                <a:solidFill>
                  <a:schemeClr val="bg1"/>
                </a:solidFill>
              </a:rPr>
              <a:t>CA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2166833" y="4399866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747276" y="3943391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036278" y="427743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371600" y="39624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866558" y="5621078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2438400" y="3294322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12190" y="3704272"/>
            <a:ext cx="1536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San </a:t>
            </a:r>
            <a:r>
              <a:rPr lang="en-US" b="1" dirty="0" smtClean="0">
                <a:solidFill>
                  <a:schemeClr val="bg1"/>
                </a:solidFill>
              </a:rPr>
              <a:t>Jose-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San Francisco-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Oakland</a:t>
            </a:r>
            <a:r>
              <a:rPr lang="en-US" b="1" dirty="0">
                <a:solidFill>
                  <a:schemeClr val="bg1"/>
                </a:solidFill>
              </a:rPr>
              <a:t>, CA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44383" y="5403177"/>
            <a:ext cx="1643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9. </a:t>
            </a:r>
            <a:r>
              <a:rPr lang="en-US" b="1" dirty="0">
                <a:solidFill>
                  <a:schemeClr val="bg1"/>
                </a:solidFill>
              </a:rPr>
              <a:t>Los </a:t>
            </a:r>
            <a:r>
              <a:rPr lang="en-US" b="1" dirty="0" smtClean="0">
                <a:solidFill>
                  <a:schemeClr val="bg1"/>
                </a:solidFill>
              </a:rPr>
              <a:t>Angeles-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Long </a:t>
            </a:r>
            <a:r>
              <a:rPr lang="en-US" b="1" dirty="0">
                <a:solidFill>
                  <a:schemeClr val="bg1"/>
                </a:solidFill>
              </a:rPr>
              <a:t>Beach, CA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96064" y="2815247"/>
            <a:ext cx="240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5. Reno-Carson City-NV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41133" y="3331991"/>
            <a:ext cx="4298067" cy="3253287"/>
            <a:chOff x="4541133" y="3765878"/>
            <a:chExt cx="3754513" cy="2819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133" y="3765878"/>
              <a:ext cx="3754513" cy="28194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648200" y="6172200"/>
              <a:ext cx="2602448" cy="32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Reno Nevada: Jason Bean RGJ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7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267" y="448734"/>
            <a:ext cx="3915833" cy="4493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9068" y="5008827"/>
            <a:ext cx="5211232" cy="1747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1301" y="6985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 layers form in basins/valleys all over the world, and occur often at night and in winter in non-mountain areas</a:t>
            </a:r>
            <a:endParaRPr lang="en-US" dirty="0"/>
          </a:p>
        </p:txBody>
      </p:sp>
      <p:pic>
        <p:nvPicPr>
          <p:cNvPr id="6" name="Picture 5" descr="12.11-Vail photo-pollu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684780"/>
            <a:ext cx="2743200" cy="176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9400" y="2794000"/>
            <a:ext cx="10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Vail, 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661646" y="1169892"/>
            <a:ext cx="4536143" cy="56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AutoShape 1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0"/>
            <a:ext cx="59626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1205" name="AutoShape 2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123825"/>
            <a:ext cx="59626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1206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8" r="7129"/>
          <a:stretch>
            <a:fillRect/>
          </a:stretch>
        </p:blipFill>
        <p:spPr bwMode="auto">
          <a:xfrm>
            <a:off x="0" y="1169892"/>
            <a:ext cx="4661646" cy="56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712695" y="246529"/>
            <a:ext cx="98163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Air Pollution in Utah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6117" y="1347787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 seasons: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summer and winter</a:t>
            </a:r>
          </a:p>
          <a:p>
            <a:r>
              <a:rPr lang="en-US" sz="2400" dirty="0" smtClean="0"/>
              <a:t>Multiple pollutants: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particulates and ozone</a:t>
            </a:r>
          </a:p>
          <a:p>
            <a:r>
              <a:rPr lang="en-US" sz="2400" dirty="0" smtClean="0"/>
              <a:t>Multiple causes: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people, industry, fires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7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SALT LAKE VALLEY SURROUNDED BY “CONFINING TOPOGRAPHY”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8" y="1785356"/>
            <a:ext cx="7531762" cy="46916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6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26" y="1512357"/>
            <a:ext cx="4455054" cy="49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ecrosman\AppData\Local\Microsoft\Windows\Temporary Internet Files\Content.IE5\QQH28TN1\Dave_Bowling_7Jan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4949"/>
            <a:ext cx="4648200" cy="50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955651" y="1629711"/>
            <a:ext cx="7095746" cy="4604788"/>
            <a:chOff x="1727200" y="1477311"/>
            <a:chExt cx="6306846" cy="4604788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1727200" y="1955800"/>
              <a:ext cx="0" cy="371157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328863" y="5805100"/>
              <a:ext cx="1227194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Temperature</a:t>
              </a:r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 rot="16200000">
              <a:off x="4601027" y="3714415"/>
              <a:ext cx="718145" cy="24620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Height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638422" y="4800600"/>
              <a:ext cx="1257302" cy="84772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10800000">
              <a:off x="2085974" y="2114550"/>
              <a:ext cx="1809751" cy="268605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5934074" y="3866591"/>
              <a:ext cx="1417348" cy="164446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5943600" y="3352242"/>
              <a:ext cx="762000" cy="5334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5486400" y="1494867"/>
              <a:ext cx="1219200" cy="18796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22"/>
            <p:cNvSpPr>
              <a:spLocks/>
            </p:cNvSpPr>
            <p:nvPr/>
          </p:nvSpPr>
          <p:spPr bwMode="auto">
            <a:xfrm>
              <a:off x="2194993" y="4650254"/>
              <a:ext cx="1787525" cy="9398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err="1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Sfc</a:t>
              </a:r>
              <a:r>
                <a:rPr lang="en-US" dirty="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-based </a:t>
              </a:r>
            </a:p>
            <a:p>
              <a:r>
                <a:rPr lang="en-US" dirty="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inversion</a:t>
              </a:r>
            </a:p>
          </p:txBody>
        </p:sp>
        <p:sp>
          <p:nvSpPr>
            <p:cNvPr id="14" name="Rectangle 23"/>
            <p:cNvSpPr>
              <a:spLocks/>
            </p:cNvSpPr>
            <p:nvPr/>
          </p:nvSpPr>
          <p:spPr bwMode="auto">
            <a:xfrm>
              <a:off x="6462421" y="3682816"/>
              <a:ext cx="1571625" cy="9398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Elevated </a:t>
              </a:r>
            </a:p>
            <a:p>
              <a:r>
                <a:rPr lang="en-US" dirty="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inversion</a:t>
              </a:r>
            </a:p>
          </p:txBody>
        </p: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H="1">
              <a:off x="5251450" y="1477311"/>
              <a:ext cx="0" cy="416783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5824538" y="5747950"/>
              <a:ext cx="1227194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Temperature</a:t>
              </a:r>
            </a:p>
          </p:txBody>
        </p:sp>
      </p:grpSp>
      <p:sp>
        <p:nvSpPr>
          <p:cNvPr id="17" name="Line 2"/>
          <p:cNvSpPr>
            <a:spLocks noChangeShapeType="1"/>
          </p:cNvSpPr>
          <p:nvPr/>
        </p:nvSpPr>
        <p:spPr bwMode="auto">
          <a:xfrm flipH="1">
            <a:off x="1955651" y="5819775"/>
            <a:ext cx="2537428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H="1">
            <a:off x="5884508" y="5663453"/>
            <a:ext cx="2537428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 rot="16200000">
            <a:off x="1293535" y="3914389"/>
            <a:ext cx="718145" cy="276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Gill Sans" charset="0"/>
                <a:cs typeface="Gill Sans" charset="0"/>
              </a:rPr>
              <a:t>Height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85192"/>
            <a:ext cx="91440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TEMPERATURE PROFILES IN INVERSIONS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 Quality Observations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air quality observations:</a:t>
            </a:r>
          </a:p>
          <a:p>
            <a:r>
              <a:rPr lang="en-US" dirty="0">
                <a:hlinkClick r:id="rId2"/>
              </a:rPr>
              <a:t>http://meso2.chpc.utah.edu/aq/</a:t>
            </a:r>
            <a:endParaRPr lang="en-US" dirty="0"/>
          </a:p>
          <a:p>
            <a:r>
              <a:rPr lang="en-US" dirty="0" smtClean="0"/>
              <a:t>Utah Division of Air Quality: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deq.utah.gov/division-air-quality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Web resource on PM 2.5 issues: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hlinkClick r:id="rId4"/>
              </a:rPr>
              <a:t>http://home.chpc.utah.edu/~</a:t>
            </a:r>
            <a:r>
              <a:rPr lang="en-US" dirty="0" smtClean="0">
                <a:hlinkClick r:id="rId4"/>
              </a:rPr>
              <a:t>whiteman/PM2.5/PM2.5.html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Ozone: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www.epa.gov/ozone-pollution/basic-information-about-ozone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D46ED891-E814-4D31-948F-A1C1F0221A5A}"/>
              </a:ext>
            </a:extLst>
          </p:cNvPr>
          <p:cNvGrpSpPr/>
          <p:nvPr/>
        </p:nvGrpSpPr>
        <p:grpSpPr>
          <a:xfrm>
            <a:off x="0" y="3048000"/>
            <a:ext cx="4572000" cy="2571750"/>
            <a:chOff x="0" y="3048000"/>
            <a:chExt cx="4572000" cy="257175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2404C5A2-49F0-4228-B15D-566AEA0D6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8000"/>
              <a:ext cx="4572000" cy="257175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AC7D8D68-FA9F-4CE5-A96E-D664F15EFB1C}"/>
                </a:ext>
              </a:extLst>
            </p:cNvPr>
            <p:cNvSpPr txBox="1"/>
            <p:nvPr/>
          </p:nvSpPr>
          <p:spPr>
            <a:xfrm>
              <a:off x="9427" y="3111210"/>
              <a:ext cx="1525674" cy="215444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O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 Seasonal average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23DB152F-7A73-47CC-8035-BBAD0542474E}"/>
              </a:ext>
            </a:extLst>
          </p:cNvPr>
          <p:cNvGrpSpPr/>
          <p:nvPr/>
        </p:nvGrpSpPr>
        <p:grpSpPr>
          <a:xfrm>
            <a:off x="4572000" y="152400"/>
            <a:ext cx="4572000" cy="2571750"/>
            <a:chOff x="4572000" y="152400"/>
            <a:chExt cx="4572000" cy="257175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2915F3E-47C8-4009-BAD6-E043DB34E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2400"/>
              <a:ext cx="4572000" cy="2571750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2ED201BC-D603-4AE5-8DE2-DCBEC161C063}"/>
                </a:ext>
              </a:extLst>
            </p:cNvPr>
            <p:cNvSpPr txBox="1"/>
            <p:nvPr/>
          </p:nvSpPr>
          <p:spPr>
            <a:xfrm>
              <a:off x="4582014" y="209549"/>
              <a:ext cx="1515661" cy="215444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CH</a:t>
              </a:r>
              <a:r>
                <a:rPr lang="en-US" sz="1400" b="1" baseline="-25000" dirty="0"/>
                <a:t>4</a:t>
              </a:r>
              <a:r>
                <a:rPr lang="en-US" sz="1400" b="1" dirty="0"/>
                <a:t> Annual average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572000" cy="2571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27" y="209550"/>
            <a:ext cx="1516248" cy="21544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CO</a:t>
            </a:r>
            <a:r>
              <a:rPr lang="en-US" sz="1400" b="1" baseline="-25000" dirty="0"/>
              <a:t>2</a:t>
            </a:r>
            <a:r>
              <a:rPr lang="en-US" sz="1400" b="1" dirty="0"/>
              <a:t> Annual average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76F1A-869B-4201-8744-19BEAF8D9BEB}"/>
              </a:ext>
            </a:extLst>
          </p:cNvPr>
          <p:cNvGrpSpPr/>
          <p:nvPr/>
        </p:nvGrpSpPr>
        <p:grpSpPr>
          <a:xfrm>
            <a:off x="1676403" y="1352553"/>
            <a:ext cx="2666997" cy="914397"/>
            <a:chOff x="2775301" y="3331768"/>
            <a:chExt cx="6667493" cy="182879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3D02A05-7C21-45B6-96D9-2ACEAB69977A}"/>
                </a:ext>
              </a:extLst>
            </p:cNvPr>
            <p:cNvGrpSpPr/>
            <p:nvPr/>
          </p:nvGrpSpPr>
          <p:grpSpPr>
            <a:xfrm>
              <a:off x="2775301" y="3331768"/>
              <a:ext cx="4762493" cy="1828794"/>
              <a:chOff x="2775301" y="3331768"/>
              <a:chExt cx="4762493" cy="1828794"/>
            </a:xfrm>
          </p:grpSpPr>
          <p:cxnSp>
            <p:nvCxnSpPr>
              <p:cNvPr id="17" name="Straight Arrow Connector 16"/>
              <p:cNvCxnSpPr>
                <a:cxnSpLocks/>
                <a:stCxn id="15" idx="1"/>
              </p:cNvCxnSpPr>
              <p:nvPr/>
            </p:nvCxnSpPr>
            <p:spPr>
              <a:xfrm flipH="1">
                <a:off x="2775301" y="4602840"/>
                <a:ext cx="3911250" cy="55772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cxnSpLocks/>
                <a:stCxn id="15" idx="1"/>
              </p:cNvCxnSpPr>
              <p:nvPr/>
            </p:nvCxnSpPr>
            <p:spPr>
              <a:xfrm flipH="1" flipV="1">
                <a:off x="5632801" y="4093768"/>
                <a:ext cx="1053750" cy="5090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cxnSpLocks/>
                <a:stCxn id="15" idx="1"/>
              </p:cNvCxnSpPr>
              <p:nvPr/>
            </p:nvCxnSpPr>
            <p:spPr>
              <a:xfrm flipH="1" flipV="1">
                <a:off x="3346801" y="4171960"/>
                <a:ext cx="3339750" cy="43088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cxnSpLocks/>
                <a:stCxn id="15" idx="1"/>
              </p:cNvCxnSpPr>
              <p:nvPr/>
            </p:nvCxnSpPr>
            <p:spPr>
              <a:xfrm flipV="1">
                <a:off x="6686551" y="3331768"/>
                <a:ext cx="851243" cy="12710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cxnSpLocks/>
                <a:stCxn id="15" idx="1"/>
              </p:cNvCxnSpPr>
              <p:nvPr/>
            </p:nvCxnSpPr>
            <p:spPr>
              <a:xfrm flipH="1" flipV="1">
                <a:off x="6394801" y="3331768"/>
                <a:ext cx="291750" cy="12710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6686551" y="4171952"/>
              <a:ext cx="2756243" cy="8617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Higher CO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along roads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EF61E1C4-763D-4B4A-A5F8-3A9EDFCE2973}"/>
              </a:ext>
            </a:extLst>
          </p:cNvPr>
          <p:cNvGrpSpPr/>
          <p:nvPr/>
        </p:nvGrpSpPr>
        <p:grpSpPr>
          <a:xfrm>
            <a:off x="8384802" y="222706"/>
            <a:ext cx="740109" cy="1087591"/>
            <a:chOff x="7085592" y="-265057"/>
            <a:chExt cx="3482867" cy="290024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AABA1AEE-BA0C-4E80-98E6-DCD4C75D54F2}"/>
                </a:ext>
              </a:extLst>
            </p:cNvPr>
            <p:cNvSpPr txBox="1"/>
            <p:nvPr/>
          </p:nvSpPr>
          <p:spPr>
            <a:xfrm>
              <a:off x="7085592" y="-265057"/>
              <a:ext cx="3482867" cy="5745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Landfill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6A42DCAC-F46E-4CAB-8521-078B2FD515B0}"/>
                </a:ext>
              </a:extLst>
            </p:cNvPr>
            <p:cNvCxnSpPr>
              <a:cxnSpLocks/>
              <a:stCxn id="82" idx="2"/>
            </p:cNvCxnSpPr>
            <p:nvPr/>
          </p:nvCxnSpPr>
          <p:spPr>
            <a:xfrm>
              <a:off x="8827028" y="309460"/>
              <a:ext cx="857897" cy="2325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BE16771-0229-4D33-9C24-6953020C9B22}"/>
              </a:ext>
            </a:extLst>
          </p:cNvPr>
          <p:cNvGrpSpPr/>
          <p:nvPr/>
        </p:nvGrpSpPr>
        <p:grpSpPr>
          <a:xfrm>
            <a:off x="7565429" y="162265"/>
            <a:ext cx="1035139" cy="1037885"/>
            <a:chOff x="10849682" y="-461361"/>
            <a:chExt cx="4871239" cy="2767693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27E0A4EF-9728-4F38-A524-ABD957165105}"/>
                </a:ext>
              </a:extLst>
            </p:cNvPr>
            <p:cNvSpPr txBox="1"/>
            <p:nvPr/>
          </p:nvSpPr>
          <p:spPr>
            <a:xfrm>
              <a:off x="10849682" y="-461361"/>
              <a:ext cx="3587113" cy="11490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Brick factory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xmlns="" id="{95D246AB-2767-4E14-84BC-C27CDB1A2135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12643238" y="687671"/>
              <a:ext cx="3077683" cy="16186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C915616-1004-4DEE-A647-F673304908A5}"/>
              </a:ext>
            </a:extLst>
          </p:cNvPr>
          <p:cNvGrpSpPr/>
          <p:nvPr/>
        </p:nvGrpSpPr>
        <p:grpSpPr>
          <a:xfrm>
            <a:off x="6169903" y="209549"/>
            <a:ext cx="1120106" cy="1847851"/>
            <a:chOff x="6169903" y="914399"/>
            <a:chExt cx="1120106" cy="184785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7AFA3548-2C35-4F07-91A0-C1F21C0BA8E0}"/>
                </a:ext>
              </a:extLst>
            </p:cNvPr>
            <p:cNvGrpSpPr/>
            <p:nvPr/>
          </p:nvGrpSpPr>
          <p:grpSpPr>
            <a:xfrm>
              <a:off x="6169903" y="914399"/>
              <a:ext cx="1120106" cy="990601"/>
              <a:chOff x="5905443" y="723651"/>
              <a:chExt cx="5271094" cy="2641603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xmlns="" id="{3B5E9A5A-F259-4BBB-8D2B-23F3F85FFA72}"/>
                  </a:ext>
                </a:extLst>
              </p:cNvPr>
              <p:cNvCxnSpPr>
                <a:cxnSpLocks/>
                <a:stCxn id="86" idx="2"/>
              </p:cNvCxnSpPr>
              <p:nvPr/>
            </p:nvCxnSpPr>
            <p:spPr>
              <a:xfrm>
                <a:off x="8540990" y="1872683"/>
                <a:ext cx="652344" cy="149257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22AB9F92-C84A-4333-A8FE-259D62CB2CB5}"/>
                  </a:ext>
                </a:extLst>
              </p:cNvPr>
              <p:cNvSpPr txBox="1"/>
              <p:nvPr/>
            </p:nvSpPr>
            <p:spPr>
              <a:xfrm>
                <a:off x="5905443" y="723651"/>
                <a:ext cx="5271094" cy="1149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/>
                  <a:t>Natural gas power plant</a:t>
                </a:r>
              </a:p>
            </p:txBody>
          </p: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xmlns="" id="{5261BCC8-9095-40B7-B35F-ACB57F803E73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 flipH="1">
              <a:off x="6202638" y="1345286"/>
              <a:ext cx="527318" cy="14169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82808AEB-0AA3-42DA-ACCB-A436DDC0D6D4}"/>
              </a:ext>
            </a:extLst>
          </p:cNvPr>
          <p:cNvGrpSpPr/>
          <p:nvPr/>
        </p:nvGrpSpPr>
        <p:grpSpPr>
          <a:xfrm>
            <a:off x="381000" y="3074313"/>
            <a:ext cx="4038600" cy="1620045"/>
            <a:chOff x="965200" y="1170188"/>
            <a:chExt cx="10769599" cy="459225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A9CC9C75-6AE4-4E78-A717-2372EA90B970}"/>
                </a:ext>
              </a:extLst>
            </p:cNvPr>
            <p:cNvSpPr txBox="1"/>
            <p:nvPr/>
          </p:nvSpPr>
          <p:spPr>
            <a:xfrm>
              <a:off x="4933893" y="1170188"/>
              <a:ext cx="3752906" cy="1221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Higher O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 on urban periphery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12554370-8F98-41BD-9EF7-D0177C6495E8}"/>
                </a:ext>
              </a:extLst>
            </p:cNvPr>
            <p:cNvSpPr/>
            <p:nvPr/>
          </p:nvSpPr>
          <p:spPr>
            <a:xfrm>
              <a:off x="9982199" y="3016759"/>
              <a:ext cx="1752600" cy="16968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CB13CB66-063F-4866-8824-385215E88F78}"/>
                </a:ext>
              </a:extLst>
            </p:cNvPr>
            <p:cNvSpPr/>
            <p:nvPr/>
          </p:nvSpPr>
          <p:spPr>
            <a:xfrm>
              <a:off x="965200" y="4065601"/>
              <a:ext cx="1752600" cy="16968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xmlns="" id="{F928B947-DA3C-4C39-9445-A77C9566A548}"/>
                </a:ext>
              </a:extLst>
            </p:cNvPr>
            <p:cNvCxnSpPr>
              <a:cxnSpLocks/>
              <a:stCxn id="106" idx="2"/>
              <a:endCxn id="107" idx="1"/>
            </p:cNvCxnSpPr>
            <p:nvPr/>
          </p:nvCxnSpPr>
          <p:spPr>
            <a:xfrm>
              <a:off x="6810346" y="2391600"/>
              <a:ext cx="3428514" cy="8736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xmlns="" id="{3242D132-782C-49B5-906E-09BA9A927950}"/>
                </a:ext>
              </a:extLst>
            </p:cNvPr>
            <p:cNvCxnSpPr>
              <a:cxnSpLocks/>
              <a:stCxn id="106" idx="2"/>
              <a:endCxn id="108" idx="7"/>
            </p:cNvCxnSpPr>
            <p:nvPr/>
          </p:nvCxnSpPr>
          <p:spPr>
            <a:xfrm flipH="1">
              <a:off x="2461139" y="2391600"/>
              <a:ext cx="4349208" cy="1922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E02CAA78-746C-498E-AAD6-0F18009CF606}"/>
              </a:ext>
            </a:extLst>
          </p:cNvPr>
          <p:cNvGrpSpPr/>
          <p:nvPr/>
        </p:nvGrpSpPr>
        <p:grpSpPr>
          <a:xfrm>
            <a:off x="1490730" y="4525867"/>
            <a:ext cx="1899073" cy="594428"/>
            <a:chOff x="4952781" y="4064236"/>
            <a:chExt cx="5064194" cy="1684995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6A1FEF69-65C7-4DA1-9C54-C1C5A20AD565}"/>
                </a:ext>
              </a:extLst>
            </p:cNvPr>
            <p:cNvSpPr txBox="1"/>
            <p:nvPr/>
          </p:nvSpPr>
          <p:spPr>
            <a:xfrm rot="19716724">
              <a:off x="6725490" y="4527817"/>
              <a:ext cx="3291485" cy="12214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Lower O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 in urban corridor</a:t>
              </a:r>
            </a:p>
          </p:txBody>
        </p:sp>
        <p:sp>
          <p:nvSpPr>
            <p:cNvPr id="113" name="Right Brace 112">
              <a:extLst>
                <a:ext uri="{FF2B5EF4-FFF2-40B4-BE49-F238E27FC236}">
                  <a16:creationId xmlns:a16="http://schemas.microsoft.com/office/drawing/2014/main" xmlns="" id="{0971BF3D-3BDA-44DE-A8A5-7E04CFBC5289}"/>
                </a:ext>
              </a:extLst>
            </p:cNvPr>
            <p:cNvSpPr/>
            <p:nvPr/>
          </p:nvSpPr>
          <p:spPr>
            <a:xfrm rot="3635935">
              <a:off x="6720480" y="2296537"/>
              <a:ext cx="807634" cy="434303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3ADCB301-9131-463A-AC37-FBBB1656D341}"/>
              </a:ext>
            </a:extLst>
          </p:cNvPr>
          <p:cNvGrpSpPr/>
          <p:nvPr/>
        </p:nvGrpSpPr>
        <p:grpSpPr>
          <a:xfrm>
            <a:off x="4571998" y="3048000"/>
            <a:ext cx="4572001" cy="2571751"/>
            <a:chOff x="4571998" y="3048000"/>
            <a:chExt cx="4572001" cy="257175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22D311B6-E0E2-4F9B-BAEB-C10BF0FD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3048000"/>
              <a:ext cx="4572001" cy="2571751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815D7258-6B5E-4CFE-927D-5B562A40515D}"/>
                </a:ext>
              </a:extLst>
            </p:cNvPr>
            <p:cNvSpPr txBox="1"/>
            <p:nvPr/>
          </p:nvSpPr>
          <p:spPr>
            <a:xfrm>
              <a:off x="4574494" y="3111210"/>
              <a:ext cx="1485082" cy="215444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PM</a:t>
              </a:r>
              <a:r>
                <a:rPr lang="en-US" sz="1400" b="1" baseline="-25000" dirty="0"/>
                <a:t>2.5</a:t>
              </a:r>
              <a:r>
                <a:rPr lang="en-US" sz="1400" b="1" dirty="0"/>
                <a:t> Case studies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04A7DE7-B5CA-484D-BE81-073F4236353F}"/>
              </a:ext>
            </a:extLst>
          </p:cNvPr>
          <p:cNvSpPr txBox="1"/>
          <p:nvPr/>
        </p:nvSpPr>
        <p:spPr>
          <a:xfrm>
            <a:off x="6952362" y="4609366"/>
            <a:ext cx="1648206" cy="86177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Typical patterns during inversions, thermal/terrain circulations, etc.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C8DC2E8-BF60-4DDD-8948-83D627B8AB7B}"/>
              </a:ext>
            </a:extLst>
          </p:cNvPr>
          <p:cNvGrpSpPr/>
          <p:nvPr/>
        </p:nvGrpSpPr>
        <p:grpSpPr>
          <a:xfrm>
            <a:off x="319817" y="281108"/>
            <a:ext cx="4038600" cy="1620045"/>
            <a:chOff x="965200" y="1170188"/>
            <a:chExt cx="10769599" cy="459225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74020B6-B860-4E9F-89D9-C0D2F9EA499A}"/>
                </a:ext>
              </a:extLst>
            </p:cNvPr>
            <p:cNvSpPr txBox="1"/>
            <p:nvPr/>
          </p:nvSpPr>
          <p:spPr>
            <a:xfrm>
              <a:off x="4933893" y="1170188"/>
              <a:ext cx="3752906" cy="12214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Lower CO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on urban periphery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611058D-2E5B-4901-9D97-74E2D0B2919F}"/>
                </a:ext>
              </a:extLst>
            </p:cNvPr>
            <p:cNvSpPr/>
            <p:nvPr/>
          </p:nvSpPr>
          <p:spPr>
            <a:xfrm>
              <a:off x="9982199" y="3016759"/>
              <a:ext cx="1752600" cy="16968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A4C99445-2CEB-4304-B70E-CBFE697ACCC8}"/>
                </a:ext>
              </a:extLst>
            </p:cNvPr>
            <p:cNvSpPr/>
            <p:nvPr/>
          </p:nvSpPr>
          <p:spPr>
            <a:xfrm>
              <a:off x="965200" y="4065601"/>
              <a:ext cx="1752600" cy="16968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DE705A66-5881-48C1-9BFF-4A2CA3D9C695}"/>
                </a:ext>
              </a:extLst>
            </p:cNvPr>
            <p:cNvCxnSpPr>
              <a:cxnSpLocks/>
              <a:stCxn id="43" idx="2"/>
              <a:endCxn id="44" idx="1"/>
            </p:cNvCxnSpPr>
            <p:nvPr/>
          </p:nvCxnSpPr>
          <p:spPr>
            <a:xfrm>
              <a:off x="6810346" y="2391600"/>
              <a:ext cx="3428514" cy="8736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F8EB5B33-A61F-4EDE-926B-A368B654E042}"/>
                </a:ext>
              </a:extLst>
            </p:cNvPr>
            <p:cNvCxnSpPr>
              <a:cxnSpLocks/>
              <a:stCxn id="43" idx="2"/>
              <a:endCxn id="45" idx="7"/>
            </p:cNvCxnSpPr>
            <p:nvPr/>
          </p:nvCxnSpPr>
          <p:spPr>
            <a:xfrm flipH="1">
              <a:off x="2461139" y="2391600"/>
              <a:ext cx="4349208" cy="1922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7F6D5C7-4B3A-40EF-AFC7-7762AEED385E}"/>
              </a:ext>
            </a:extLst>
          </p:cNvPr>
          <p:cNvGrpSpPr/>
          <p:nvPr/>
        </p:nvGrpSpPr>
        <p:grpSpPr>
          <a:xfrm>
            <a:off x="1456323" y="1657046"/>
            <a:ext cx="1899073" cy="594428"/>
            <a:chOff x="4952781" y="4064236"/>
            <a:chExt cx="5064194" cy="16849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5AF918F-2327-4C90-BC7B-6274ABFCC572}"/>
                </a:ext>
              </a:extLst>
            </p:cNvPr>
            <p:cNvSpPr txBox="1"/>
            <p:nvPr/>
          </p:nvSpPr>
          <p:spPr>
            <a:xfrm rot="19716724">
              <a:off x="6725490" y="4527817"/>
              <a:ext cx="3291485" cy="12214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/>
                <a:t>Higher CO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in urban corridor</a:t>
              </a:r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xmlns="" id="{81B7CF52-ACE2-4ACE-BE8D-C9F6F25E0F97}"/>
                </a:ext>
              </a:extLst>
            </p:cNvPr>
            <p:cNvSpPr/>
            <p:nvPr/>
          </p:nvSpPr>
          <p:spPr>
            <a:xfrm rot="3635935">
              <a:off x="6720480" y="2296537"/>
              <a:ext cx="807634" cy="434303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9409" y="5874804"/>
            <a:ext cx="75438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Air Quality on TRAX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81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72000" y="423672"/>
            <a:ext cx="4132174" cy="5929670"/>
            <a:chOff x="8552765" y="1561338"/>
            <a:chExt cx="3374574" cy="4842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1" t="7916" r="1984" b="6666"/>
            <a:stretch/>
          </p:blipFill>
          <p:spPr>
            <a:xfrm>
              <a:off x="8552765" y="1561338"/>
              <a:ext cx="3374574" cy="484251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8702040" y="1752600"/>
              <a:ext cx="2423160" cy="685800"/>
            </a:xfrm>
            <a:prstGeom prst="ellipse">
              <a:avLst/>
            </a:prstGeom>
            <a:noFill/>
            <a:ln w="793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3749" b="4583"/>
          <a:stretch/>
        </p:blipFill>
        <p:spPr>
          <a:xfrm>
            <a:off x="443753" y="423672"/>
            <a:ext cx="3838969" cy="59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7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 ON KSL CHOPPER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1883067"/>
            <a:ext cx="6454590" cy="4024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99" y="2151768"/>
            <a:ext cx="4066617" cy="34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92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52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“Dirty” Winter Great Salt Lake Breeze</a:t>
            </a:r>
            <a:endParaRPr lang="en-US" b="1" dirty="0"/>
          </a:p>
        </p:txBody>
      </p:sp>
      <p:pic>
        <p:nvPicPr>
          <p:cNvPr id="4" name="Picture 3" descr="creen Shot 2017-09-20 at 4.09.37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0600"/>
            <a:ext cx="54102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reen Shot 2017-09-20 at 4.07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7292"/>
            <a:ext cx="5943600" cy="4220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8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8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“Clean” Winter Great Salt Lake Breeze</a:t>
            </a:r>
            <a:endParaRPr lang="en-US" b="1" dirty="0"/>
          </a:p>
        </p:txBody>
      </p:sp>
      <p:pic>
        <p:nvPicPr>
          <p:cNvPr id="6" name="Picture 5" descr="https://lh5.googleusercontent.com/_rtt3VMRlgseUyNVONR4Ez3X1YndFRwrP0C_1KOQImIpxjLXm9Ws5wmgueKDH7zJX2GvoGaW0lyel644kr0A6VGFlPJmBgduJ6jiMnVCKN3vChfaLbmi4xaxCkVxCKfr52A4CLcZ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00796"/>
            <a:ext cx="3048000" cy="384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lh6.googleusercontent.com/UjNWu7fSocxAYlUueDm045DGNoy_JyOSTdNaQtKdlq0bPcrFYabHPcquyiKdkBQgvpZ3ahM6mnGYdSW4JGZqqUVS-m-jq2Ox_kFBHzCv2o-Wno8Y0Q21k5yibXGPRXdcpKejEtrT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329371"/>
            <a:ext cx="4800600" cy="3618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9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</a:t>
            </a:r>
            <a:r>
              <a:rPr lang="en-US" dirty="0"/>
              <a:t>daily air pollution </a:t>
            </a:r>
            <a:r>
              <a:rPr lang="en-US" dirty="0" smtClean="0"/>
              <a:t>forecasts. </a:t>
            </a:r>
          </a:p>
          <a:p>
            <a:r>
              <a:rPr lang="en-US" dirty="0" smtClean="0"/>
              <a:t>Avoid </a:t>
            </a:r>
            <a:r>
              <a:rPr lang="en-US" dirty="0"/>
              <a:t>exercising outdoors </a:t>
            </a:r>
            <a:r>
              <a:rPr lang="en-US" dirty="0" smtClean="0"/>
              <a:t>when pollution levels are high.</a:t>
            </a:r>
          </a:p>
          <a:p>
            <a:r>
              <a:rPr lang="en-US" dirty="0" smtClean="0"/>
              <a:t>When </a:t>
            </a:r>
            <a:r>
              <a:rPr lang="en-US" dirty="0"/>
              <a:t>the air is bad</a:t>
            </a:r>
            <a:r>
              <a:rPr lang="en-US" dirty="0" smtClean="0"/>
              <a:t>, exercise indoors. </a:t>
            </a:r>
          </a:p>
          <a:p>
            <a:r>
              <a:rPr lang="en-US" dirty="0" smtClean="0"/>
              <a:t>Always </a:t>
            </a:r>
            <a:r>
              <a:rPr lang="en-US" dirty="0"/>
              <a:t>avoid </a:t>
            </a:r>
            <a:r>
              <a:rPr lang="en-US" dirty="0" smtClean="0"/>
              <a:t>exercising in high traffic areas</a:t>
            </a:r>
          </a:p>
          <a:p>
            <a:r>
              <a:rPr lang="en-US" dirty="0" smtClean="0"/>
              <a:t>Don't </a:t>
            </a:r>
            <a:r>
              <a:rPr lang="en-US" dirty="0"/>
              <a:t>burn wood or trash. </a:t>
            </a:r>
            <a:endParaRPr lang="en-US" dirty="0" smtClean="0"/>
          </a:p>
          <a:p>
            <a:r>
              <a:rPr lang="en-US" dirty="0" smtClean="0"/>
              <a:t>Don't </a:t>
            </a:r>
            <a:r>
              <a:rPr lang="en-US" dirty="0"/>
              <a:t>allow anyone to smoke </a:t>
            </a:r>
            <a:r>
              <a:rPr lang="en-US" dirty="0" smtClean="0"/>
              <a:t>indoors.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45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Utah </a:t>
            </a:r>
            <a:r>
              <a:rPr lang="en-US" dirty="0"/>
              <a:t>DEQ Website  https://air.utah.gov/forecast.php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82" y="1873624"/>
            <a:ext cx="8229600" cy="46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long Wasatch Front: particulates</a:t>
            </a:r>
          </a:p>
          <a:p>
            <a:pPr lvl="1"/>
            <a:r>
              <a:rPr lang="en-US" dirty="0" smtClean="0"/>
              <a:t>Uintah Basin: ozone</a:t>
            </a:r>
          </a:p>
          <a:p>
            <a:r>
              <a:rPr lang="en-US" dirty="0" smtClean="0"/>
              <a:t>Spring (and fall)</a:t>
            </a:r>
          </a:p>
          <a:p>
            <a:pPr lvl="1"/>
            <a:r>
              <a:rPr lang="en-US" dirty="0" smtClean="0"/>
              <a:t>Dust storms associated with strong weather systems</a:t>
            </a:r>
          </a:p>
          <a:p>
            <a:r>
              <a:rPr lang="en-US" dirty="0" smtClean="0"/>
              <a:t>Summer</a:t>
            </a:r>
          </a:p>
          <a:p>
            <a:pPr lvl="1"/>
            <a:r>
              <a:rPr lang="en-US" dirty="0" smtClean="0"/>
              <a:t>Ozone</a:t>
            </a:r>
          </a:p>
          <a:p>
            <a:pPr lvl="1"/>
            <a:r>
              <a:rPr lang="en-US" dirty="0" smtClean="0"/>
              <a:t>Particulates from wildfires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PM2.5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1417638"/>
            <a:ext cx="443152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Primary pollutants</a:t>
            </a:r>
          </a:p>
          <a:p>
            <a:pPr lvl="1"/>
            <a:r>
              <a:rPr lang="en-US" dirty="0" smtClean="0"/>
              <a:t>Emitted from a source</a:t>
            </a:r>
          </a:p>
          <a:p>
            <a:pPr lvl="1"/>
            <a:r>
              <a:rPr lang="en-US" dirty="0" smtClean="0"/>
              <a:t>Dust</a:t>
            </a:r>
          </a:p>
          <a:p>
            <a:pPr lvl="1"/>
            <a:r>
              <a:rPr lang="en-US" dirty="0" smtClean="0"/>
              <a:t>Organic carbon</a:t>
            </a:r>
          </a:p>
          <a:p>
            <a:r>
              <a:rPr lang="en-US" dirty="0" smtClean="0"/>
              <a:t>Secondary pollutants</a:t>
            </a:r>
          </a:p>
          <a:p>
            <a:pPr lvl="1"/>
            <a:r>
              <a:rPr lang="en-US" dirty="0" smtClean="0"/>
              <a:t>Chemical reactions in atmosphere</a:t>
            </a:r>
          </a:p>
          <a:p>
            <a:pPr lvl="1"/>
            <a:r>
              <a:rPr lang="en-US" dirty="0" smtClean="0"/>
              <a:t>Ammonium sulfate</a:t>
            </a:r>
          </a:p>
          <a:p>
            <a:pPr lvl="1"/>
            <a:r>
              <a:rPr lang="en-US" dirty="0" smtClean="0"/>
              <a:t>Ammonium nitrate</a:t>
            </a:r>
            <a:endParaRPr lang="en-US" dirty="0"/>
          </a:p>
        </p:txBody>
      </p:sp>
      <p:pic>
        <p:nvPicPr>
          <p:cNvPr id="57346" name="Picture 2" descr="com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4419600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97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/>
          <a:lstStyle/>
          <a:p>
            <a:r>
              <a:rPr lang="en-US" altLang="en-US" sz="2800" smtClean="0"/>
              <a:t>PM 2.5 Salt Lake City 12/1/13-01/10/14</a:t>
            </a:r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287338" y="852488"/>
            <a:ext cx="8229600" cy="2576512"/>
            <a:chOff x="457200" y="4014521"/>
            <a:chExt cx="8229600" cy="2576101"/>
          </a:xfrm>
        </p:grpSpPr>
        <p:pic>
          <p:nvPicPr>
            <p:cNvPr id="4915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14521"/>
              <a:ext cx="8229600" cy="257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8" name="TextBox 1"/>
            <p:cNvSpPr txBox="1">
              <a:spLocks noChangeArrowheads="1"/>
            </p:cNvSpPr>
            <p:nvPr/>
          </p:nvSpPr>
          <p:spPr bwMode="auto">
            <a:xfrm>
              <a:off x="1481666" y="4311135"/>
              <a:ext cx="212808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PM 2.5 Salt Lake City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87338" y="3429000"/>
            <a:ext cx="832326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cs typeface="Arial" charset="0"/>
              </a:rPr>
              <a:t>Cold-Air Pools (CAPs)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Stably stratified air masses in mountain valleys and basins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May persist for many days leading to prolonged air pollution episodes</a:t>
            </a:r>
            <a:endParaRPr lang="en-US" b="1" dirty="0">
              <a:cs typeface="Arial" charset="0"/>
            </a:endParaRPr>
          </a:p>
          <a:p>
            <a:pPr>
              <a:defRPr/>
            </a:pPr>
            <a:r>
              <a:rPr lang="en-US" b="1" dirty="0">
                <a:cs typeface="Arial" charset="0"/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see Atmospheric Boundary Layers and Diurnal Cycles: Challenges for Weather and Climate Models. </a:t>
            </a:r>
            <a:r>
              <a:rPr lang="en-US" dirty="0" err="1">
                <a:cs typeface="Arial" charset="0"/>
              </a:rPr>
              <a:t>Holtslag</a:t>
            </a:r>
            <a:r>
              <a:rPr lang="en-US" dirty="0">
                <a:cs typeface="Arial" charset="0"/>
              </a:rPr>
              <a:t> et al. 2013, </a:t>
            </a:r>
            <a:r>
              <a:rPr lang="en-US" i="1" dirty="0">
                <a:cs typeface="Arial" charset="0"/>
              </a:rPr>
              <a:t>BAMS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Complex dynamical, </a:t>
            </a:r>
            <a:r>
              <a:rPr lang="en-US" dirty="0" err="1">
                <a:cs typeface="Arial" charset="0"/>
              </a:rPr>
              <a:t>thermodynamical</a:t>
            </a:r>
            <a:r>
              <a:rPr lang="en-US" dirty="0">
                <a:cs typeface="Arial" charset="0"/>
              </a:rPr>
              <a:t>, and radiative interactions during CAPs even though conditions appear “quiescent”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Models struggle to simulate characteristics of CAPs- heightened sensitivity to underlying </a:t>
            </a:r>
            <a:r>
              <a:rPr lang="en-US" dirty="0" err="1">
                <a:cs typeface="Arial" charset="0"/>
              </a:rPr>
              <a:t>sfc</a:t>
            </a:r>
            <a:r>
              <a:rPr lang="en-US" dirty="0">
                <a:cs typeface="Arial" charset="0"/>
              </a:rPr>
              <a:t> conditions, model resolution, treatment of clouds, etc.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charset="0"/>
              </a:rPr>
              <a:t>Limited observations and validation of models above surface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CAUSES OF BAD AIR QUALITY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People, industry</a:t>
            </a:r>
          </a:p>
          <a:p>
            <a:r>
              <a:rPr lang="en-US" dirty="0" smtClean="0"/>
              <a:t>Wildfires</a:t>
            </a:r>
          </a:p>
          <a:p>
            <a:r>
              <a:rPr lang="en-US" dirty="0" smtClean="0"/>
              <a:t>Inversions in winter and high pressure systems and heat in summer exacerbate pollution episodes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MODULE 4: AIR QUALITY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3327387"/>
            <a:ext cx="7933765" cy="44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particulate pollution?</a:t>
            </a:r>
          </a:p>
          <a:p>
            <a:r>
              <a:rPr lang="en-US" dirty="0" smtClean="0"/>
              <a:t>What is ozone pollution?</a:t>
            </a:r>
          </a:p>
          <a:p>
            <a:r>
              <a:rPr lang="en-US" dirty="0" smtClean="0"/>
              <a:t>How does the weather impact pollution?</a:t>
            </a:r>
          </a:p>
          <a:p>
            <a:r>
              <a:rPr lang="en-US" dirty="0" smtClean="0"/>
              <a:t>Where can I get information on pollution levels?</a:t>
            </a:r>
          </a:p>
          <a:p>
            <a:r>
              <a:rPr lang="en-US" dirty="0" smtClean="0"/>
              <a:t>How can I protect myself from pollution?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PARTICULATE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Particulate matter (PM) is a term used to describe </a:t>
            </a:r>
            <a:r>
              <a:rPr lang="en-US" dirty="0" smtClean="0"/>
              <a:t>mixture </a:t>
            </a:r>
            <a:r>
              <a:rPr lang="en-US" dirty="0"/>
              <a:t>of solid particles and liquid </a:t>
            </a:r>
            <a:r>
              <a:rPr lang="en-US" dirty="0" smtClean="0"/>
              <a:t>droplets.</a:t>
            </a:r>
            <a:r>
              <a:rPr lang="en-US" dirty="0"/>
              <a:t>  It can be either human-made or naturally </a:t>
            </a:r>
            <a:r>
              <a:rPr lang="en-US" dirty="0" smtClean="0"/>
              <a:t>occurring (dust</a:t>
            </a:r>
            <a:r>
              <a:rPr lang="en-US" dirty="0"/>
              <a:t>, ash and </a:t>
            </a:r>
            <a:r>
              <a:rPr lang="en-US" dirty="0" smtClean="0"/>
              <a:t>sea-spray).</a:t>
            </a:r>
          </a:p>
          <a:p>
            <a:r>
              <a:rPr lang="en-US" dirty="0"/>
              <a:t>Particulate matter (including soot) is emitted during the combustion of solid and liquid fuels, such as for power generation, domestic heating and in vehicle </a:t>
            </a:r>
            <a:r>
              <a:rPr lang="en-US" dirty="0" smtClean="0"/>
              <a:t>engines.</a:t>
            </a:r>
          </a:p>
          <a:p>
            <a:r>
              <a:rPr lang="en-US" dirty="0" smtClean="0"/>
              <a:t>Particulate </a:t>
            </a:r>
            <a:r>
              <a:rPr lang="en-US" dirty="0"/>
              <a:t>matter varies in size (i.e. the diameter or width of the particle). PM</a:t>
            </a:r>
            <a:r>
              <a:rPr lang="en-US" baseline="-25000" dirty="0"/>
              <a:t>2.5 </a:t>
            </a:r>
            <a:r>
              <a:rPr lang="en-US" dirty="0"/>
              <a:t>means the mass per cubic </a:t>
            </a:r>
            <a:r>
              <a:rPr lang="en-US" dirty="0" err="1"/>
              <a:t>metre</a:t>
            </a:r>
            <a:r>
              <a:rPr lang="en-US" dirty="0"/>
              <a:t> of air of particles with a size (diameter) generally less than 2.5 </a:t>
            </a:r>
            <a:r>
              <a:rPr lang="en-US" dirty="0" err="1"/>
              <a:t>micrometres</a:t>
            </a:r>
            <a:r>
              <a:rPr lang="en-US" dirty="0"/>
              <a:t> (µm).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8" y="347472"/>
            <a:ext cx="8565216" cy="64306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2.5 PARTICULATE </a:t>
            </a:r>
            <a:r>
              <a:rPr lang="en-US" dirty="0" smtClean="0"/>
              <a:t>POLLUTION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7940"/>
            <a:ext cx="8686801" cy="54900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MODULE 4: AIR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4656</TotalTime>
  <Words>1268</Words>
  <Application>Microsoft Office PowerPoint</Application>
  <PresentationFormat>On-screen Show (4:3)</PresentationFormat>
  <Paragraphs>249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Calibri</vt:lpstr>
      <vt:lpstr>Gill Sans</vt:lpstr>
      <vt:lpstr>Helvetica</vt:lpstr>
      <vt:lpstr>Hoefler Text</vt:lpstr>
      <vt:lpstr>Mangal</vt:lpstr>
      <vt:lpstr>Tahoma</vt:lpstr>
      <vt:lpstr>Wingdings</vt:lpstr>
      <vt:lpstr>ヒラギノ明朝 ProN W3</vt:lpstr>
      <vt:lpstr>Clarity</vt:lpstr>
      <vt:lpstr>MODULE 4 WINTER WEATHER HAZARDS</vt:lpstr>
      <vt:lpstr>AIR POLLUTION</vt:lpstr>
      <vt:lpstr>PowerPoint Presentation</vt:lpstr>
      <vt:lpstr>MULTIPLE SEASONS</vt:lpstr>
      <vt:lpstr>MULTIPLE CAUSES OF BAD AIR QUALITY IN UTAH</vt:lpstr>
      <vt:lpstr>TOPICS</vt:lpstr>
      <vt:lpstr>PARTICULATE MATTER</vt:lpstr>
      <vt:lpstr>PowerPoint Presentation</vt:lpstr>
      <vt:lpstr>PM 2.5 PARTICULATE POLLUTION</vt:lpstr>
      <vt:lpstr>Why are Small Particulates (PM2.5) a Health Problem?</vt:lpstr>
      <vt:lpstr>Primary Sources of Wintertime PM 2.5 in Salt Lake</vt:lpstr>
      <vt:lpstr>EPA STANDARD FOR PM2.5 http://www.airnow.gov/</vt:lpstr>
      <vt:lpstr>Utah Dust Storms </vt:lpstr>
      <vt:lpstr>OZONE</vt:lpstr>
      <vt:lpstr>OZONE POLLUTION</vt:lpstr>
      <vt:lpstr>WILDFIRE POLLUTION</vt:lpstr>
      <vt:lpstr>http://www.climatecentral.org/gallery/graphics/smoke-pollution-health-impacts</vt:lpstr>
      <vt:lpstr>OZONE POLLUTION</vt:lpstr>
      <vt:lpstr>EPA STANDARD FOR OZONE http://www.airnow.gov/</vt:lpstr>
      <vt:lpstr>HEALTH EFFECTS OF OZONE AND PARTICULATE MATTER</vt:lpstr>
      <vt:lpstr>WEATHER AND POLLUTION</vt:lpstr>
      <vt:lpstr>The Dreaded Wintertime “inversions”</vt:lpstr>
      <vt:lpstr>Typical “Inversion” weather maps</vt:lpstr>
      <vt:lpstr>      High Surface Pressure               Low Surface Pressure</vt:lpstr>
      <vt:lpstr>PowerPoint Presentation</vt:lpstr>
      <vt:lpstr>PowerPoint Presentation</vt:lpstr>
      <vt:lpstr>PowerPoint Presentation</vt:lpstr>
      <vt:lpstr> Confining Topography in Western US</vt:lpstr>
      <vt:lpstr>PowerPoint Presentation</vt:lpstr>
      <vt:lpstr>SALT LAKE VALLEY SURROUNDED BY “CONFINING TOPOGRAPHY”</vt:lpstr>
      <vt:lpstr>PowerPoint Presentation</vt:lpstr>
      <vt:lpstr>Air  Quality Observations Online</vt:lpstr>
      <vt:lpstr>PowerPoint Presentation</vt:lpstr>
      <vt:lpstr>PowerPoint Presentation</vt:lpstr>
      <vt:lpstr>AIR QUALITY ON KSL CHOPPER</vt:lpstr>
      <vt:lpstr>“Dirty” Winter Great Salt Lake Breeze</vt:lpstr>
      <vt:lpstr>“Clean” Winter Great Salt Lake Breeze</vt:lpstr>
      <vt:lpstr>AIR QUALITY SAFETY</vt:lpstr>
      <vt:lpstr>Utah DEQ Website  https://air.utah.gov/forecast.php</vt:lpstr>
      <vt:lpstr>Measuring PM2.5</vt:lpstr>
      <vt:lpstr>PM 2.5 Salt Lake City 12/1/13-01/10/14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Taylor McCorkle</dc:creator>
  <cp:lastModifiedBy>Erik</cp:lastModifiedBy>
  <cp:revision>372</cp:revision>
  <dcterms:created xsi:type="dcterms:W3CDTF">2018-08-31T00:10:00Z</dcterms:created>
  <dcterms:modified xsi:type="dcterms:W3CDTF">2018-11-13T21:38:32Z</dcterms:modified>
</cp:coreProperties>
</file>