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42"/>
  </p:notesMasterIdLst>
  <p:handoutMasterIdLst>
    <p:handoutMasterId r:id="rId43"/>
  </p:handoutMasterIdLst>
  <p:sldIdLst>
    <p:sldId id="466" r:id="rId2"/>
    <p:sldId id="482" r:id="rId3"/>
    <p:sldId id="481" r:id="rId4"/>
    <p:sldId id="480" r:id="rId5"/>
    <p:sldId id="445" r:id="rId6"/>
    <p:sldId id="443" r:id="rId7"/>
    <p:sldId id="447" r:id="rId8"/>
    <p:sldId id="449" r:id="rId9"/>
    <p:sldId id="450" r:id="rId10"/>
    <p:sldId id="479" r:id="rId11"/>
    <p:sldId id="448" r:id="rId12"/>
    <p:sldId id="483" r:id="rId13"/>
    <p:sldId id="485" r:id="rId14"/>
    <p:sldId id="486" r:id="rId15"/>
    <p:sldId id="487" r:id="rId16"/>
    <p:sldId id="488" r:id="rId17"/>
    <p:sldId id="484" r:id="rId18"/>
    <p:sldId id="455" r:id="rId19"/>
    <p:sldId id="453" r:id="rId20"/>
    <p:sldId id="489" r:id="rId21"/>
    <p:sldId id="456" r:id="rId22"/>
    <p:sldId id="457" r:id="rId23"/>
    <p:sldId id="452" r:id="rId24"/>
    <p:sldId id="460" r:id="rId25"/>
    <p:sldId id="459" r:id="rId26"/>
    <p:sldId id="491" r:id="rId27"/>
    <p:sldId id="490" r:id="rId28"/>
    <p:sldId id="492" r:id="rId29"/>
    <p:sldId id="451" r:id="rId30"/>
    <p:sldId id="454" r:id="rId31"/>
    <p:sldId id="493" r:id="rId32"/>
    <p:sldId id="473" r:id="rId33"/>
    <p:sldId id="474" r:id="rId34"/>
    <p:sldId id="475" r:id="rId35"/>
    <p:sldId id="476" r:id="rId36"/>
    <p:sldId id="464" r:id="rId37"/>
    <p:sldId id="478" r:id="rId38"/>
    <p:sldId id="462" r:id="rId39"/>
    <p:sldId id="463" r:id="rId40"/>
    <p:sldId id="47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97" autoAdjust="0"/>
    <p:restoredTop sz="94434" autoAdjust="0"/>
  </p:normalViewPr>
  <p:slideViewPr>
    <p:cSldViewPr snapToGrid="0" snapToObjects="1">
      <p:cViewPr varScale="1">
        <p:scale>
          <a:sx n="67" d="100"/>
          <a:sy n="67" d="100"/>
        </p:scale>
        <p:origin x="1362" y="66"/>
      </p:cViewPr>
      <p:guideLst>
        <p:guide orient="horz" pos="2160"/>
        <p:guide pos="2880"/>
      </p:guideLst>
    </p:cSldViewPr>
  </p:slideViewPr>
  <p:outlineViewPr>
    <p:cViewPr>
      <p:scale>
        <a:sx n="33" d="100"/>
        <a:sy n="33" d="100"/>
      </p:scale>
      <p:origin x="0" y="-12534"/>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B4F9FC-FC55-A843-9CFE-D095987F9585}" type="datetimeFigureOut">
              <a:rPr lang="en-US" smtClean="0"/>
              <a:t>11/6/2018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339B44-7FEE-E34F-96C6-A20B373F13A0}" type="slidenum">
              <a:rPr lang="en-US" smtClean="0"/>
              <a:t>‹#›</a:t>
            </a:fld>
            <a:endParaRPr lang="en-US"/>
          </a:p>
        </p:txBody>
      </p:sp>
    </p:spTree>
    <p:extLst>
      <p:ext uri="{BB962C8B-B14F-4D97-AF65-F5344CB8AC3E}">
        <p14:creationId xmlns:p14="http://schemas.microsoft.com/office/powerpoint/2010/main" val="3025827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C72C4-D415-EA47-B874-2EEA956827A2}" type="datetimeFigureOut">
              <a:rPr lang="en-US" smtClean="0"/>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51B7E-AA0B-3446-9D8B-26F8493EA3B6}" type="slidenum">
              <a:rPr lang="en-US" smtClean="0"/>
              <a:t>‹#›</a:t>
            </a:fld>
            <a:endParaRPr lang="en-US"/>
          </a:p>
        </p:txBody>
      </p:sp>
    </p:spTree>
    <p:extLst>
      <p:ext uri="{BB962C8B-B14F-4D97-AF65-F5344CB8AC3E}">
        <p14:creationId xmlns:p14="http://schemas.microsoft.com/office/powerpoint/2010/main" val="23711660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651B7E-AA0B-3446-9D8B-26F8493EA3B6}" type="slidenum">
              <a:rPr lang="en-US" smtClean="0"/>
              <a:t>2</a:t>
            </a:fld>
            <a:endParaRPr lang="en-US"/>
          </a:p>
        </p:txBody>
      </p:sp>
    </p:spTree>
    <p:extLst>
      <p:ext uri="{BB962C8B-B14F-4D97-AF65-F5344CB8AC3E}">
        <p14:creationId xmlns:p14="http://schemas.microsoft.com/office/powerpoint/2010/main" val="182108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i="1">
                <a:solidFill>
                  <a:schemeClr val="tx1"/>
                </a:solidFill>
                <a:latin typeface="Arial" panose="020B0604020202020204" pitchFamily="34" charset="0"/>
              </a:defRPr>
            </a:lvl1pPr>
            <a:lvl2pPr marL="742950" indent="-285750" defTabSz="966788">
              <a:defRPr sz="2800" i="1">
                <a:solidFill>
                  <a:schemeClr val="tx1"/>
                </a:solidFill>
                <a:latin typeface="Arial" panose="020B0604020202020204" pitchFamily="34" charset="0"/>
              </a:defRPr>
            </a:lvl2pPr>
            <a:lvl3pPr marL="1143000" indent="-228600" defTabSz="966788">
              <a:defRPr sz="2800" i="1">
                <a:solidFill>
                  <a:schemeClr val="tx1"/>
                </a:solidFill>
                <a:latin typeface="Arial" panose="020B0604020202020204" pitchFamily="34" charset="0"/>
              </a:defRPr>
            </a:lvl3pPr>
            <a:lvl4pPr marL="1600200" indent="-228600" defTabSz="966788">
              <a:defRPr sz="2800" i="1">
                <a:solidFill>
                  <a:schemeClr val="tx1"/>
                </a:solidFill>
                <a:latin typeface="Arial" panose="020B0604020202020204" pitchFamily="34" charset="0"/>
              </a:defRPr>
            </a:lvl4pPr>
            <a:lvl5pPr marL="2057400" indent="-228600" defTabSz="966788">
              <a:defRPr sz="2800" i="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i="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i="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i="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i="1">
                <a:solidFill>
                  <a:schemeClr val="tx1"/>
                </a:solidFill>
                <a:latin typeface="Arial" panose="020B0604020202020204" pitchFamily="34" charset="0"/>
              </a:defRPr>
            </a:lvl9pPr>
          </a:lstStyle>
          <a:p>
            <a:fld id="{BA483D1D-6AFB-4BA6-B776-8590B75AB3D7}" type="slidenum">
              <a:rPr lang="en-US" altLang="en-US" sz="1300" i="0">
                <a:latin typeface="Times" panose="02020603050405020304" pitchFamily="18" charset="0"/>
              </a:rPr>
              <a:pPr/>
              <a:t>7</a:t>
            </a:fld>
            <a:endParaRPr lang="en-US" altLang="en-US" sz="1300" i="0">
              <a:latin typeface="Times" panose="02020603050405020304" pitchFamily="18" charset="0"/>
            </a:endParaRPr>
          </a:p>
        </p:txBody>
      </p:sp>
      <p:sp>
        <p:nvSpPr>
          <p:cNvPr id="73731" name="Rectangle 2"/>
          <p:cNvSpPr>
            <a:spLocks noGrp="1" noRot="1" noChangeAspect="1" noChangeArrowheads="1" noTextEdit="1"/>
          </p:cNvSpPr>
          <p:nvPr>
            <p:ph type="sldImg"/>
          </p:nvPr>
        </p:nvSpPr>
        <p:spPr>
          <a:xfrm>
            <a:off x="1257300" y="722313"/>
            <a:ext cx="4800600" cy="3600450"/>
          </a:xfrm>
          <a:ln/>
        </p:spPr>
      </p:sp>
      <p:sp>
        <p:nvSpPr>
          <p:cNvPr id="73732" name="Rectangle 3"/>
          <p:cNvSpPr>
            <a:spLocks noGrp="1" noChangeArrowheads="1"/>
          </p:cNvSpPr>
          <p:nvPr>
            <p:ph type="body" idx="1"/>
          </p:nvPr>
        </p:nvSpPr>
        <p:spPr>
          <a:xfrm>
            <a:off x="973138" y="4560888"/>
            <a:ext cx="53689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lstStyle/>
          <a:p>
            <a:pPr eaLnBrk="1" hangingPunct="1"/>
            <a:endParaRPr lang="el-GR" altLang="en-US" smtClean="0">
              <a:solidFill>
                <a:srgbClr val="000000"/>
              </a:solidFill>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12212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i="1">
                <a:solidFill>
                  <a:schemeClr val="tx1"/>
                </a:solidFill>
                <a:latin typeface="Arial" panose="020B0604020202020204" pitchFamily="34" charset="0"/>
              </a:defRPr>
            </a:lvl1pPr>
            <a:lvl2pPr marL="742950" indent="-285750" defTabSz="966788">
              <a:defRPr sz="2800" i="1">
                <a:solidFill>
                  <a:schemeClr val="tx1"/>
                </a:solidFill>
                <a:latin typeface="Arial" panose="020B0604020202020204" pitchFamily="34" charset="0"/>
              </a:defRPr>
            </a:lvl2pPr>
            <a:lvl3pPr marL="1143000" indent="-228600" defTabSz="966788">
              <a:defRPr sz="2800" i="1">
                <a:solidFill>
                  <a:schemeClr val="tx1"/>
                </a:solidFill>
                <a:latin typeface="Arial" panose="020B0604020202020204" pitchFamily="34" charset="0"/>
              </a:defRPr>
            </a:lvl3pPr>
            <a:lvl4pPr marL="1600200" indent="-228600" defTabSz="966788">
              <a:defRPr sz="2800" i="1">
                <a:solidFill>
                  <a:schemeClr val="tx1"/>
                </a:solidFill>
                <a:latin typeface="Arial" panose="020B0604020202020204" pitchFamily="34" charset="0"/>
              </a:defRPr>
            </a:lvl4pPr>
            <a:lvl5pPr marL="2057400" indent="-228600" defTabSz="966788">
              <a:defRPr sz="2800" i="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i="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i="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i="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i="1">
                <a:solidFill>
                  <a:schemeClr val="tx1"/>
                </a:solidFill>
                <a:latin typeface="Arial" panose="020B0604020202020204" pitchFamily="34" charset="0"/>
              </a:defRPr>
            </a:lvl9pPr>
          </a:lstStyle>
          <a:p>
            <a:fld id="{66CF916C-CB36-4344-ACE7-E6198F25593A}" type="slidenum">
              <a:rPr lang="en-US" altLang="en-US" sz="1300" i="0">
                <a:latin typeface="Times" panose="02020603050405020304" pitchFamily="18" charset="0"/>
              </a:rPr>
              <a:pPr/>
              <a:t>8</a:t>
            </a:fld>
            <a:endParaRPr lang="en-US" altLang="en-US" sz="1300" i="0">
              <a:latin typeface="Times"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229984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i="1">
                <a:solidFill>
                  <a:schemeClr val="tx1"/>
                </a:solidFill>
                <a:latin typeface="Arial" panose="020B0604020202020204" pitchFamily="34" charset="0"/>
              </a:defRPr>
            </a:lvl1pPr>
            <a:lvl2pPr marL="742950" indent="-285750" defTabSz="966788">
              <a:defRPr sz="2800" i="1">
                <a:solidFill>
                  <a:schemeClr val="tx1"/>
                </a:solidFill>
                <a:latin typeface="Arial" panose="020B0604020202020204" pitchFamily="34" charset="0"/>
              </a:defRPr>
            </a:lvl2pPr>
            <a:lvl3pPr marL="1143000" indent="-228600" defTabSz="966788">
              <a:defRPr sz="2800" i="1">
                <a:solidFill>
                  <a:schemeClr val="tx1"/>
                </a:solidFill>
                <a:latin typeface="Arial" panose="020B0604020202020204" pitchFamily="34" charset="0"/>
              </a:defRPr>
            </a:lvl3pPr>
            <a:lvl4pPr marL="1600200" indent="-228600" defTabSz="966788">
              <a:defRPr sz="2800" i="1">
                <a:solidFill>
                  <a:schemeClr val="tx1"/>
                </a:solidFill>
                <a:latin typeface="Arial" panose="020B0604020202020204" pitchFamily="34" charset="0"/>
              </a:defRPr>
            </a:lvl4pPr>
            <a:lvl5pPr marL="2057400" indent="-228600" defTabSz="966788">
              <a:defRPr sz="2800" i="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i="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i="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i="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i="1">
                <a:solidFill>
                  <a:schemeClr val="tx1"/>
                </a:solidFill>
                <a:latin typeface="Arial" panose="020B0604020202020204" pitchFamily="34" charset="0"/>
              </a:defRPr>
            </a:lvl9pPr>
          </a:lstStyle>
          <a:p>
            <a:fld id="{6B703B50-C3CA-496C-AAF4-E7212D4E8BEB}" type="slidenum">
              <a:rPr lang="en-US" altLang="en-US" sz="1300" i="0">
                <a:latin typeface="Times" panose="02020603050405020304" pitchFamily="18" charset="0"/>
              </a:rPr>
              <a:pPr/>
              <a:t>9</a:t>
            </a:fld>
            <a:endParaRPr lang="en-US" altLang="en-US" sz="1300" i="0">
              <a:latin typeface="Times"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83767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CA9369-EEB6-469D-9AD2-C377F2360098}" type="datetime2">
              <a:rPr lang="en-US" smtClean="0"/>
              <a:t>Tuesday, November 6, 2018</a:t>
            </a:fld>
            <a:endParaRPr lang="en-US"/>
          </a:p>
        </p:txBody>
      </p:sp>
      <p:sp>
        <p:nvSpPr>
          <p:cNvPr id="5" name="Footer Placeholder 4"/>
          <p:cNvSpPr>
            <a:spLocks noGrp="1"/>
          </p:cNvSpPr>
          <p:nvPr>
            <p:ph type="ftr" sz="quarter" idx="11"/>
          </p:nvPr>
        </p:nvSpPr>
        <p:spPr/>
        <p:txBody>
          <a:bodyPr/>
          <a:lstStyle/>
          <a:p>
            <a:pPr algn="r"/>
            <a:r>
              <a:rPr lang="en-US" smtClean="0"/>
              <a:t>MODULE 3: FORECASTING AND SIMULATING WEATHER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D8ECA-43C4-4978-AB6D-D3E50831B531}" type="datetime2">
              <a:rPr lang="en-US" smtClean="0"/>
              <a:t>Tuesday, November 6, 2018</a:t>
            </a:fld>
            <a:endParaRPr lang="en-US"/>
          </a:p>
        </p:txBody>
      </p:sp>
      <p:sp>
        <p:nvSpPr>
          <p:cNvPr id="5" name="Footer Placeholder 4"/>
          <p:cNvSpPr>
            <a:spLocks noGrp="1"/>
          </p:cNvSpPr>
          <p:nvPr>
            <p:ph type="ftr" sz="quarter" idx="11"/>
          </p:nvPr>
        </p:nvSpPr>
        <p:spPr/>
        <p:txBody>
          <a:bodyPr/>
          <a:lstStyle/>
          <a:p>
            <a:pPr algn="r"/>
            <a:r>
              <a:rPr lang="en-US" smtClean="0"/>
              <a:t>MODULE 3: FORECASTING AND SIMULATING WEATHER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DA49-5E16-42A3-9280-B07167A4167B}" type="datetime2">
              <a:rPr lang="en-US" smtClean="0"/>
              <a:t>Tuesday, November 6, 2018</a:t>
            </a:fld>
            <a:endParaRPr lang="en-US"/>
          </a:p>
        </p:txBody>
      </p:sp>
      <p:sp>
        <p:nvSpPr>
          <p:cNvPr id="5" name="Footer Placeholder 4"/>
          <p:cNvSpPr>
            <a:spLocks noGrp="1"/>
          </p:cNvSpPr>
          <p:nvPr>
            <p:ph type="ftr" sz="quarter" idx="11"/>
          </p:nvPr>
        </p:nvSpPr>
        <p:spPr/>
        <p:txBody>
          <a:bodyPr/>
          <a:lstStyle/>
          <a:p>
            <a:pPr algn="r"/>
            <a:r>
              <a:rPr lang="en-US" smtClean="0"/>
              <a:t>MODULE 3: FORECASTING AND SIMULATING WEATHER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10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3716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sldNum" sz="quarter" idx="11"/>
          </p:nvPr>
        </p:nvSpPr>
        <p:spPr>
          <a:ln/>
        </p:spPr>
        <p:txBody>
          <a:bodyPr/>
          <a:lstStyle>
            <a:lvl1pPr>
              <a:defRPr/>
            </a:lvl1pPr>
          </a:lstStyle>
          <a:p>
            <a:fld id="{EDF16FA3-1523-41C8-92D7-E9EDEA5D6542}" type="slidenum">
              <a:rPr lang="en-US" altLang="en-US"/>
              <a:pPr/>
              <a:t>‹#›</a:t>
            </a:fld>
            <a:endParaRPr lang="en-US" altLang="en-US"/>
          </a:p>
        </p:txBody>
      </p:sp>
    </p:spTree>
    <p:extLst>
      <p:ext uri="{BB962C8B-B14F-4D97-AF65-F5344CB8AC3E}">
        <p14:creationId xmlns:p14="http://schemas.microsoft.com/office/powerpoint/2010/main" val="360386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DE88C-B95D-4DDD-A29A-C5FF65EF6AF6}" type="datetime2">
              <a:rPr lang="en-US" smtClean="0"/>
              <a:t>Tuesday, November 6, 2018</a:t>
            </a:fld>
            <a:endParaRPr lang="en-US"/>
          </a:p>
        </p:txBody>
      </p:sp>
      <p:sp>
        <p:nvSpPr>
          <p:cNvPr id="5" name="Footer Placeholder 4"/>
          <p:cNvSpPr>
            <a:spLocks noGrp="1"/>
          </p:cNvSpPr>
          <p:nvPr>
            <p:ph type="ftr" sz="quarter" idx="11"/>
          </p:nvPr>
        </p:nvSpPr>
        <p:spPr/>
        <p:txBody>
          <a:bodyPr/>
          <a:lstStyle/>
          <a:p>
            <a:pPr algn="r"/>
            <a:r>
              <a:rPr lang="en-US" smtClean="0"/>
              <a:t>MODULE 3: FORECASTING AND SIMULATING WEATHER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4183B-CC17-40C2-8A82-973C6C6FD20A}" type="datetime2">
              <a:rPr lang="en-US" smtClean="0"/>
              <a:t>Tuesday, November 6, 2018</a:t>
            </a:fld>
            <a:endParaRPr lang="en-US"/>
          </a:p>
        </p:txBody>
      </p:sp>
      <p:sp>
        <p:nvSpPr>
          <p:cNvPr id="5" name="Footer Placeholder 4"/>
          <p:cNvSpPr>
            <a:spLocks noGrp="1"/>
          </p:cNvSpPr>
          <p:nvPr>
            <p:ph type="ftr" sz="quarter" idx="11"/>
          </p:nvPr>
        </p:nvSpPr>
        <p:spPr/>
        <p:txBody>
          <a:bodyPr/>
          <a:lstStyle/>
          <a:p>
            <a:pPr algn="r"/>
            <a:r>
              <a:rPr lang="en-US" smtClean="0"/>
              <a:t>MODULE 3: FORECASTING AND SIMULATING WEATHER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57B4C8-072D-4F61-BFCB-61B7FFC7CAF8}" type="datetime2">
              <a:rPr lang="en-US" smtClean="0"/>
              <a:t>Tuesday, November 6, 2018</a:t>
            </a:fld>
            <a:endParaRPr lang="en-US"/>
          </a:p>
        </p:txBody>
      </p:sp>
      <p:sp>
        <p:nvSpPr>
          <p:cNvPr id="6" name="Footer Placeholder 5"/>
          <p:cNvSpPr>
            <a:spLocks noGrp="1"/>
          </p:cNvSpPr>
          <p:nvPr>
            <p:ph type="ftr" sz="quarter" idx="11"/>
          </p:nvPr>
        </p:nvSpPr>
        <p:spPr/>
        <p:txBody>
          <a:bodyPr/>
          <a:lstStyle/>
          <a:p>
            <a:pPr algn="r"/>
            <a:r>
              <a:rPr lang="en-US" smtClean="0"/>
              <a:t>MODULE 3: FORECASTING AND SIMULATING WEATHER</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292240-14A1-441F-A57D-04E30CF6CFC2}" type="datetime2">
              <a:rPr lang="en-US" smtClean="0"/>
              <a:t>Tuesday, November 6, 2018</a:t>
            </a:fld>
            <a:endParaRPr lang="en-US"/>
          </a:p>
        </p:txBody>
      </p:sp>
      <p:sp>
        <p:nvSpPr>
          <p:cNvPr id="8" name="Footer Placeholder 7"/>
          <p:cNvSpPr>
            <a:spLocks noGrp="1"/>
          </p:cNvSpPr>
          <p:nvPr>
            <p:ph type="ftr" sz="quarter" idx="11"/>
          </p:nvPr>
        </p:nvSpPr>
        <p:spPr/>
        <p:txBody>
          <a:bodyPr/>
          <a:lstStyle/>
          <a:p>
            <a:pPr algn="r"/>
            <a:r>
              <a:rPr lang="en-US" smtClean="0"/>
              <a:t>MODULE 3: FORECASTING AND SIMULATING WEATHER</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16BDA1-32A1-44A8-AFF5-3617BE7A6CB8}" type="datetime2">
              <a:rPr lang="en-US" smtClean="0"/>
              <a:t>Tuesday, November 6, 2018</a:t>
            </a:fld>
            <a:endParaRPr lang="en-US"/>
          </a:p>
        </p:txBody>
      </p:sp>
      <p:sp>
        <p:nvSpPr>
          <p:cNvPr id="4" name="Footer Placeholder 3"/>
          <p:cNvSpPr>
            <a:spLocks noGrp="1"/>
          </p:cNvSpPr>
          <p:nvPr>
            <p:ph type="ftr" sz="quarter" idx="11"/>
          </p:nvPr>
        </p:nvSpPr>
        <p:spPr/>
        <p:txBody>
          <a:bodyPr/>
          <a:lstStyle/>
          <a:p>
            <a:pPr algn="r"/>
            <a:r>
              <a:rPr lang="en-US" smtClean="0"/>
              <a:t>MODULE 3: FORECASTING AND SIMULATING WEATHER</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F6740-A105-4AF9-8C80-23055E168824}" type="datetime2">
              <a:rPr lang="en-US" smtClean="0"/>
              <a:t>Tuesday, November 6, 2018</a:t>
            </a:fld>
            <a:endParaRPr lang="en-US"/>
          </a:p>
        </p:txBody>
      </p:sp>
      <p:sp>
        <p:nvSpPr>
          <p:cNvPr id="3" name="Footer Placeholder 2"/>
          <p:cNvSpPr>
            <a:spLocks noGrp="1"/>
          </p:cNvSpPr>
          <p:nvPr>
            <p:ph type="ftr" sz="quarter" idx="11"/>
          </p:nvPr>
        </p:nvSpPr>
        <p:spPr/>
        <p:txBody>
          <a:bodyPr/>
          <a:lstStyle/>
          <a:p>
            <a:pPr algn="r"/>
            <a:r>
              <a:rPr lang="en-US" smtClean="0"/>
              <a:t>MODULE 3: FORECASTING AND SIMULATING WEATHER</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3DE583-ACDC-4058-8B6F-1BDC95F03EA4}" type="datetime2">
              <a:rPr lang="en-US" smtClean="0"/>
              <a:t>Tuesday, November 6, 2018</a:t>
            </a:fld>
            <a:endParaRPr lang="en-US"/>
          </a:p>
        </p:txBody>
      </p:sp>
      <p:sp>
        <p:nvSpPr>
          <p:cNvPr id="6" name="Footer Placeholder 5"/>
          <p:cNvSpPr>
            <a:spLocks noGrp="1"/>
          </p:cNvSpPr>
          <p:nvPr>
            <p:ph type="ftr" sz="quarter" idx="11"/>
          </p:nvPr>
        </p:nvSpPr>
        <p:spPr/>
        <p:txBody>
          <a:bodyPr/>
          <a:lstStyle/>
          <a:p>
            <a:pPr algn="r"/>
            <a:r>
              <a:rPr lang="en-US" smtClean="0"/>
              <a:t>MODULE 3: FORECASTING AND SIMULATING WEATHER</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B0651-3407-4FB8-90A5-11ABE6AD9775}" type="datetime2">
              <a:rPr lang="en-US" smtClean="0"/>
              <a:t>Tuesday, November 6, 2018</a:t>
            </a:fld>
            <a:endParaRPr lang="en-US"/>
          </a:p>
        </p:txBody>
      </p:sp>
      <p:sp>
        <p:nvSpPr>
          <p:cNvPr id="6" name="Footer Placeholder 5"/>
          <p:cNvSpPr>
            <a:spLocks noGrp="1"/>
          </p:cNvSpPr>
          <p:nvPr>
            <p:ph type="ftr" sz="quarter" idx="11"/>
          </p:nvPr>
        </p:nvSpPr>
        <p:spPr/>
        <p:txBody>
          <a:bodyPr/>
          <a:lstStyle/>
          <a:p>
            <a:pPr algn="r"/>
            <a:r>
              <a:rPr lang="en-US" smtClean="0"/>
              <a:t>MODULE 3: FORECASTING AND SIMULATING WEATHER</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0CB00A-61A9-44C6-9C44-12E53A31FA0C}" type="datetime2">
              <a:rPr lang="en-US" smtClean="0"/>
              <a:t>Tuesday, November 6,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MODULE 3: FORECASTING AND SIMULATING WEATHER</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8153"/>
            <a:ext cx="7848600" cy="753035"/>
          </a:xfrm>
        </p:spPr>
        <p:txBody>
          <a:bodyPr>
            <a:scene3d>
              <a:camera prst="orthographicFront"/>
              <a:lightRig rig="soft" dir="t">
                <a:rot lat="0" lon="0" rev="15600000"/>
              </a:lightRig>
            </a:scene3d>
            <a:sp3d extrusionH="57150" prstMaterial="softEdge">
              <a:bevelT w="25400" h="38100"/>
            </a:sp3d>
          </a:bodyPr>
          <a:lstStyle/>
          <a:p>
            <a:r>
              <a:rPr lang="en-US" b="1" cap="none" spc="0" dirty="0" smtClean="0">
                <a:ln/>
              </a:rPr>
              <a:t>MODULE 3 REVIEW</a:t>
            </a:r>
            <a:br>
              <a:rPr lang="en-US" b="1" cap="none" spc="0" dirty="0" smtClean="0">
                <a:ln/>
              </a:rPr>
            </a:br>
            <a:r>
              <a:rPr lang="en-US" sz="2800" b="1" cap="none" spc="0" dirty="0" smtClean="0">
                <a:ln/>
              </a:rPr>
              <a:t>WEATHER FORECASTING</a:t>
            </a:r>
            <a:br>
              <a:rPr lang="en-US" sz="2800" b="1" cap="none" spc="0" dirty="0" smtClean="0">
                <a:ln/>
              </a:rPr>
            </a:br>
            <a:r>
              <a:rPr lang="en-US" sz="2800" b="1" cap="none" spc="0" dirty="0" smtClean="0">
                <a:ln/>
              </a:rPr>
              <a:t>AND MID-LATITUDE CYCLONES</a:t>
            </a:r>
            <a:endParaRPr lang="en-US" sz="2800" b="1" cap="none" spc="0" dirty="0">
              <a:ln/>
            </a:endParaRPr>
          </a:p>
        </p:txBody>
      </p:sp>
      <p:sp>
        <p:nvSpPr>
          <p:cNvPr id="3" name="Subtitle 2"/>
          <p:cNvSpPr>
            <a:spLocks noGrp="1"/>
          </p:cNvSpPr>
          <p:nvPr>
            <p:ph type="subTitle" idx="1"/>
          </p:nvPr>
        </p:nvSpPr>
        <p:spPr>
          <a:xfrm>
            <a:off x="685799" y="2124635"/>
            <a:ext cx="7960659" cy="4450977"/>
          </a:xfrm>
        </p:spPr>
        <p:txBody>
          <a:bodyPr>
            <a:normAutofit/>
          </a:bodyPr>
          <a:lstStyle/>
          <a:p>
            <a:endParaRPr lang="en-US" dirty="0"/>
          </a:p>
        </p:txBody>
      </p:sp>
      <p:cxnSp>
        <p:nvCxnSpPr>
          <p:cNvPr id="6" name="Straight Connector 5"/>
          <p:cNvCxnSpPr/>
          <p:nvPr/>
        </p:nvCxnSpPr>
        <p:spPr>
          <a:xfrm>
            <a:off x="322729" y="3402106"/>
            <a:ext cx="8458200" cy="0"/>
          </a:xfrm>
          <a:prstGeom prst="line">
            <a:avLst/>
          </a:prstGeom>
          <a:ln w="88900">
            <a:solidFill>
              <a:schemeClr val="bg1"/>
            </a:solidFill>
            <a:prstDash val="solid"/>
          </a:ln>
          <a:effectLst>
            <a:outerShdw blurRad="38100" dist="25400" dir="2700000" algn="br" rotWithShape="0">
              <a:schemeClr val="bg1">
                <a:alpha val="60000"/>
              </a:scheme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60365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rot lat="0" lon="0" rev="15600000"/>
              </a:lightRig>
            </a:scene3d>
            <a:sp3d extrusionH="57150" prstMaterial="softEdge">
              <a:bevelT w="25400" h="38100"/>
            </a:sp3d>
          </a:bodyPr>
          <a:lstStyle/>
          <a:p>
            <a:r>
              <a:rPr lang="en-US" b="1" cap="none" spc="0" dirty="0" smtClean="0">
                <a:ln/>
              </a:rPr>
              <a:t/>
            </a:r>
            <a:br>
              <a:rPr lang="en-US" b="1" cap="none" spc="0" dirty="0" smtClean="0">
                <a:ln/>
              </a:rPr>
            </a:br>
            <a:r>
              <a:rPr lang="en-US" b="1" cap="none" spc="0" dirty="0" smtClean="0">
                <a:ln/>
              </a:rPr>
              <a:t>HIGH AND LOW PRESSURE SYSTEMS</a:t>
            </a:r>
            <a:endParaRPr lang="en-US" b="1" cap="none" spc="0" dirty="0">
              <a:ln/>
            </a:endParaRPr>
          </a:p>
        </p:txBody>
      </p:sp>
      <p:sp>
        <p:nvSpPr>
          <p:cNvPr id="3" name="Subtitle 2"/>
          <p:cNvSpPr>
            <a:spLocks noGrp="1"/>
          </p:cNvSpPr>
          <p:nvPr>
            <p:ph type="subTitle" idx="1"/>
          </p:nvPr>
        </p:nvSpPr>
        <p:spPr>
          <a:xfrm>
            <a:off x="685800" y="3505199"/>
            <a:ext cx="6400800" cy="2098675"/>
          </a:xfrm>
        </p:spPr>
        <p:txBody>
          <a:bodyPr>
            <a:normAutofit lnSpcReduction="10000"/>
          </a:bodyPr>
          <a:lstStyle/>
          <a:p>
            <a:r>
              <a:rPr lang="en-US" dirty="0"/>
              <a:t>ATMOS 1010 </a:t>
            </a:r>
            <a:r>
              <a:rPr lang="mr-IN" dirty="0"/>
              <a:t>–</a:t>
            </a:r>
            <a:r>
              <a:rPr lang="en-US" dirty="0"/>
              <a:t> Fall 2018</a:t>
            </a:r>
          </a:p>
          <a:p>
            <a:r>
              <a:rPr lang="en-US" dirty="0"/>
              <a:t>Module </a:t>
            </a:r>
            <a:r>
              <a:rPr lang="en-US" dirty="0" smtClean="0"/>
              <a:t>3: </a:t>
            </a:r>
            <a:r>
              <a:rPr lang="en-US" dirty="0" smtClean="0">
                <a:ln/>
              </a:rPr>
              <a:t>Weather Forecasting and</a:t>
            </a:r>
            <a:r>
              <a:rPr lang="en-US" dirty="0">
                <a:ln/>
              </a:rPr>
              <a:t/>
            </a:r>
            <a:br>
              <a:rPr lang="en-US" dirty="0">
                <a:ln/>
              </a:rPr>
            </a:br>
            <a:r>
              <a:rPr lang="en-US" dirty="0" smtClean="0">
                <a:ln/>
              </a:rPr>
              <a:t>mid-latitude cyclones</a:t>
            </a:r>
            <a:endParaRPr lang="en-US" dirty="0"/>
          </a:p>
          <a:p>
            <a:r>
              <a:rPr lang="en-US" dirty="0" smtClean="0"/>
              <a:t>Erik Crosman</a:t>
            </a:r>
            <a:endParaRPr lang="en-US" dirty="0"/>
          </a:p>
          <a:p>
            <a:r>
              <a:rPr lang="en-US" dirty="0" smtClean="0"/>
              <a:t>10/24/18</a:t>
            </a:r>
            <a:endParaRPr lang="en-US" dirty="0"/>
          </a:p>
        </p:txBody>
      </p:sp>
    </p:spTree>
    <p:extLst>
      <p:ext uri="{BB962C8B-B14F-4D97-AF65-F5344CB8AC3E}">
        <p14:creationId xmlns:p14="http://schemas.microsoft.com/office/powerpoint/2010/main" val="1421481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771"/>
            <a:ext cx="9144000" cy="990600"/>
          </a:xfrm>
        </p:spPr>
        <p:txBody>
          <a:bodyPr>
            <a:normAutofit/>
          </a:bodyPr>
          <a:lstStyle/>
          <a:p>
            <a:r>
              <a:rPr lang="en-US" sz="2800" dirty="0" smtClean="0"/>
              <a:t>      High Surface Pressure               Low Surface Pressure</a:t>
            </a:r>
            <a:endParaRPr lang="en-US" sz="28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14488" y="2344123"/>
            <a:ext cx="5929312" cy="4257419"/>
          </a:xfrm>
        </p:spPr>
      </p:pic>
      <p:sp>
        <p:nvSpPr>
          <p:cNvPr id="4" name="Footer Placeholder 3"/>
          <p:cNvSpPr>
            <a:spLocks noGrp="1"/>
          </p:cNvSpPr>
          <p:nvPr>
            <p:ph type="ftr" sz="quarter" idx="11"/>
          </p:nvPr>
        </p:nvSpPr>
        <p:spPr/>
        <p:txBody>
          <a:bodyPr/>
          <a:lstStyle/>
          <a:p>
            <a:pPr algn="r"/>
            <a:r>
              <a:rPr lang="en-US" smtClean="0"/>
              <a:t>MODULE 3: WEATHER FORECASTING AND MID-LATITUDE CYCLONES</a:t>
            </a:r>
            <a:endParaRPr lang="en-US" dirty="0"/>
          </a:p>
        </p:txBody>
      </p:sp>
      <p:sp>
        <p:nvSpPr>
          <p:cNvPr id="3" name="TextBox 2"/>
          <p:cNvSpPr txBox="1"/>
          <p:nvPr/>
        </p:nvSpPr>
        <p:spPr>
          <a:xfrm>
            <a:off x="867508" y="3997569"/>
            <a:ext cx="1261884" cy="369332"/>
          </a:xfrm>
          <a:prstGeom prst="rect">
            <a:avLst/>
          </a:prstGeom>
          <a:noFill/>
        </p:spPr>
        <p:txBody>
          <a:bodyPr wrap="none" rtlCol="0">
            <a:spAutoFit/>
          </a:bodyPr>
          <a:lstStyle/>
          <a:p>
            <a:r>
              <a:rPr lang="en-US" dirty="0" smtClean="0"/>
              <a:t>Sinking air</a:t>
            </a:r>
            <a:endParaRPr lang="en-US" dirty="0"/>
          </a:p>
        </p:txBody>
      </p:sp>
      <p:sp>
        <p:nvSpPr>
          <p:cNvPr id="6" name="TextBox 5"/>
          <p:cNvSpPr txBox="1"/>
          <p:nvPr/>
        </p:nvSpPr>
        <p:spPr>
          <a:xfrm>
            <a:off x="4572000" y="4003485"/>
            <a:ext cx="1146468" cy="369332"/>
          </a:xfrm>
          <a:prstGeom prst="rect">
            <a:avLst/>
          </a:prstGeom>
          <a:noFill/>
        </p:spPr>
        <p:txBody>
          <a:bodyPr wrap="none" rtlCol="0">
            <a:spAutoFit/>
          </a:bodyPr>
          <a:lstStyle/>
          <a:p>
            <a:r>
              <a:rPr lang="en-US" dirty="0" smtClean="0"/>
              <a:t>Rising air</a:t>
            </a:r>
            <a:endParaRPr lang="en-US" dirty="0"/>
          </a:p>
        </p:txBody>
      </p:sp>
      <p:sp>
        <p:nvSpPr>
          <p:cNvPr id="7" name="TextBox 6"/>
          <p:cNvSpPr txBox="1"/>
          <p:nvPr/>
        </p:nvSpPr>
        <p:spPr>
          <a:xfrm>
            <a:off x="1808043" y="1152781"/>
            <a:ext cx="2486578"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Quiet weather</a:t>
            </a:r>
          </a:p>
          <a:p>
            <a:pPr marL="285750" indent="-285750">
              <a:buFont typeface="Arial" panose="020B0604020202020204" pitchFamily="34" charset="0"/>
              <a:buChar char="•"/>
            </a:pPr>
            <a:r>
              <a:rPr lang="en-US" b="1" dirty="0" smtClean="0"/>
              <a:t>Convergence aloft</a:t>
            </a:r>
          </a:p>
          <a:p>
            <a:pPr marL="285750" indent="-285750">
              <a:buFont typeface="Arial" panose="020B0604020202020204" pitchFamily="34" charset="0"/>
              <a:buChar char="•"/>
            </a:pPr>
            <a:r>
              <a:rPr lang="en-US" b="1" dirty="0" smtClean="0"/>
              <a:t>Sinking motion</a:t>
            </a:r>
            <a:endParaRPr lang="en-US" b="1" dirty="0"/>
          </a:p>
        </p:txBody>
      </p:sp>
      <p:sp>
        <p:nvSpPr>
          <p:cNvPr id="8" name="TextBox 7"/>
          <p:cNvSpPr txBox="1"/>
          <p:nvPr/>
        </p:nvSpPr>
        <p:spPr>
          <a:xfrm>
            <a:off x="5718773" y="1109562"/>
            <a:ext cx="2268570"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Stormy weather</a:t>
            </a:r>
          </a:p>
          <a:p>
            <a:pPr marL="285750" indent="-285750">
              <a:buFont typeface="Arial" panose="020B0604020202020204" pitchFamily="34" charset="0"/>
              <a:buChar char="•"/>
            </a:pPr>
            <a:r>
              <a:rPr lang="en-US" b="1" dirty="0" smtClean="0"/>
              <a:t>Divergence aloft</a:t>
            </a:r>
          </a:p>
          <a:p>
            <a:pPr marL="285750" indent="-285750">
              <a:buFont typeface="Arial" panose="020B0604020202020204" pitchFamily="34" charset="0"/>
              <a:buChar char="•"/>
            </a:pPr>
            <a:r>
              <a:rPr lang="en-US" b="1" dirty="0" smtClean="0"/>
              <a:t>Rising motion</a:t>
            </a:r>
            <a:endParaRPr lang="en-US" b="1" dirty="0"/>
          </a:p>
        </p:txBody>
      </p:sp>
    </p:spTree>
    <p:extLst>
      <p:ext uri="{BB962C8B-B14F-4D97-AF65-F5344CB8AC3E}">
        <p14:creationId xmlns:p14="http://schemas.microsoft.com/office/powerpoint/2010/main" val="1911237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5846" y="639482"/>
            <a:ext cx="8695765" cy="254000"/>
          </a:xfrm>
        </p:spPr>
        <p:txBody>
          <a:bodyPr>
            <a:normAutofit fontScale="90000"/>
          </a:bodyPr>
          <a:lstStyle/>
          <a:p>
            <a:pPr eaLnBrk="1" hangingPunct="1">
              <a:defRPr/>
            </a:pPr>
            <a:r>
              <a:rPr lang="en-US" dirty="0" smtClean="0"/>
              <a:t>High and Low Pressure Systems</a:t>
            </a:r>
            <a:r>
              <a:rPr lang="en-US" dirty="0"/>
              <a:t> </a:t>
            </a:r>
            <a:r>
              <a:rPr lang="en-US" dirty="0" smtClean="0"/>
              <a:t>(chapter 8)</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31" y="1151965"/>
            <a:ext cx="7227794" cy="556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noChangeArrowheads="1"/>
          </p:cNvSpPr>
          <p:nvPr/>
        </p:nvSpPr>
        <p:spPr bwMode="auto">
          <a:xfrm>
            <a:off x="3517526" y="1184837"/>
            <a:ext cx="774700" cy="2217270"/>
          </a:xfrm>
          <a:prstGeom prst="can">
            <a:avLst>
              <a:gd name="adj" fmla="val 85246"/>
            </a:avLst>
          </a:prstGeom>
          <a:solidFill>
            <a:schemeClr val="accent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i="1" dirty="0" smtClean="0">
                <a:solidFill>
                  <a:srgbClr val="FFFFFF"/>
                </a:solidFill>
              </a:rPr>
              <a:t>1052 </a:t>
            </a:r>
            <a:r>
              <a:rPr lang="en-US" altLang="en-US" sz="2800" i="1" dirty="0" err="1">
                <a:solidFill>
                  <a:srgbClr val="FFFFFF"/>
                </a:solidFill>
              </a:rPr>
              <a:t>mb</a:t>
            </a:r>
            <a:endParaRPr lang="en-US" altLang="en-US" sz="2800" i="1" dirty="0">
              <a:solidFill>
                <a:srgbClr val="FFFFFF"/>
              </a:solidFill>
            </a:endParaRPr>
          </a:p>
        </p:txBody>
      </p:sp>
      <p:sp>
        <p:nvSpPr>
          <p:cNvPr id="5" name="AutoShape 5"/>
          <p:cNvSpPr>
            <a:spLocks noChangeArrowheads="1"/>
          </p:cNvSpPr>
          <p:nvPr/>
        </p:nvSpPr>
        <p:spPr bwMode="auto">
          <a:xfrm>
            <a:off x="6643595" y="893482"/>
            <a:ext cx="774700" cy="1639046"/>
          </a:xfrm>
          <a:prstGeom prst="can">
            <a:avLst>
              <a:gd name="adj" fmla="val 85246"/>
            </a:avLst>
          </a:prstGeom>
          <a:solidFill>
            <a:schemeClr val="accent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i="1" dirty="0" smtClean="0">
                <a:solidFill>
                  <a:srgbClr val="FFFFFF"/>
                </a:solidFill>
              </a:rPr>
              <a:t>1008 </a:t>
            </a:r>
            <a:r>
              <a:rPr lang="en-US" altLang="en-US" sz="2000" i="1" dirty="0" err="1" smtClean="0">
                <a:solidFill>
                  <a:srgbClr val="FFFFFF"/>
                </a:solidFill>
              </a:rPr>
              <a:t>mb</a:t>
            </a:r>
            <a:endParaRPr lang="en-US" altLang="en-US" sz="2000" i="1" dirty="0">
              <a:solidFill>
                <a:srgbClr val="FFFFFF"/>
              </a:solidFill>
            </a:endParaRPr>
          </a:p>
        </p:txBody>
      </p:sp>
      <p:grpSp>
        <p:nvGrpSpPr>
          <p:cNvPr id="7" name="Group 8"/>
          <p:cNvGrpSpPr>
            <a:grpSpLocks/>
          </p:cNvGrpSpPr>
          <p:nvPr/>
        </p:nvGrpSpPr>
        <p:grpSpPr bwMode="auto">
          <a:xfrm>
            <a:off x="3597086" y="2771684"/>
            <a:ext cx="601663" cy="519112"/>
            <a:chOff x="462" y="3889"/>
            <a:chExt cx="379" cy="327"/>
          </a:xfrm>
        </p:grpSpPr>
        <p:sp>
          <p:nvSpPr>
            <p:cNvPr id="8" name="Text Box 9"/>
            <p:cNvSpPr txBox="1">
              <a:spLocks noChangeArrowheads="1"/>
            </p:cNvSpPr>
            <p:nvPr/>
          </p:nvSpPr>
          <p:spPr bwMode="auto">
            <a:xfrm>
              <a:off x="462" y="3889"/>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i="1" dirty="0" err="1">
                  <a:solidFill>
                    <a:srgbClr val="463416"/>
                  </a:solidFill>
                </a:rPr>
                <a:t>p</a:t>
              </a:r>
              <a:r>
                <a:rPr lang="en-US" altLang="en-US" sz="2800" i="1" baseline="-25000" dirty="0" err="1">
                  <a:solidFill>
                    <a:srgbClr val="463416"/>
                  </a:solidFill>
                </a:rPr>
                <a:t>s</a:t>
              </a:r>
              <a:r>
                <a:rPr lang="en-US" altLang="en-US" sz="2800" i="1" dirty="0">
                  <a:solidFill>
                    <a:srgbClr val="463416"/>
                  </a:solidFill>
                </a:rPr>
                <a:t> </a:t>
              </a:r>
            </a:p>
          </p:txBody>
        </p:sp>
        <p:sp>
          <p:nvSpPr>
            <p:cNvPr id="9" name="Line 10"/>
            <p:cNvSpPr>
              <a:spLocks noChangeShapeType="1"/>
            </p:cNvSpPr>
            <p:nvPr/>
          </p:nvSpPr>
          <p:spPr bwMode="auto">
            <a:xfrm flipH="1">
              <a:off x="832" y="3936"/>
              <a:ext cx="0" cy="232"/>
            </a:xfrm>
            <a:prstGeom prst="line">
              <a:avLst/>
            </a:prstGeom>
            <a:noFill/>
            <a:ln w="57150" cap="sq">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0" name="Group 8"/>
          <p:cNvGrpSpPr>
            <a:grpSpLocks/>
          </p:cNvGrpSpPr>
          <p:nvPr/>
        </p:nvGrpSpPr>
        <p:grpSpPr bwMode="auto">
          <a:xfrm>
            <a:off x="6730113" y="2013416"/>
            <a:ext cx="601663" cy="519112"/>
            <a:chOff x="462" y="3889"/>
            <a:chExt cx="379" cy="327"/>
          </a:xfrm>
        </p:grpSpPr>
        <p:sp>
          <p:nvSpPr>
            <p:cNvPr id="11" name="Text Box 9"/>
            <p:cNvSpPr txBox="1">
              <a:spLocks noChangeArrowheads="1"/>
            </p:cNvSpPr>
            <p:nvPr/>
          </p:nvSpPr>
          <p:spPr bwMode="auto">
            <a:xfrm>
              <a:off x="462" y="3889"/>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i="1" dirty="0" err="1">
                  <a:solidFill>
                    <a:srgbClr val="463416"/>
                  </a:solidFill>
                </a:rPr>
                <a:t>p</a:t>
              </a:r>
              <a:r>
                <a:rPr lang="en-US" altLang="en-US" sz="2800" i="1" baseline="-25000" dirty="0" err="1">
                  <a:solidFill>
                    <a:srgbClr val="463416"/>
                  </a:solidFill>
                </a:rPr>
                <a:t>s</a:t>
              </a:r>
              <a:r>
                <a:rPr lang="en-US" altLang="en-US" sz="2800" i="1" dirty="0">
                  <a:solidFill>
                    <a:srgbClr val="463416"/>
                  </a:solidFill>
                </a:rPr>
                <a:t> </a:t>
              </a:r>
            </a:p>
          </p:txBody>
        </p:sp>
        <p:sp>
          <p:nvSpPr>
            <p:cNvPr id="12" name="Line 10"/>
            <p:cNvSpPr>
              <a:spLocks noChangeShapeType="1"/>
            </p:cNvSpPr>
            <p:nvPr/>
          </p:nvSpPr>
          <p:spPr bwMode="auto">
            <a:xfrm flipH="1">
              <a:off x="832" y="3936"/>
              <a:ext cx="0" cy="232"/>
            </a:xfrm>
            <a:prstGeom prst="line">
              <a:avLst/>
            </a:prstGeom>
            <a:noFill/>
            <a:ln w="57150" cap="sq">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sp>
        <p:nvSpPr>
          <p:cNvPr id="2" name="Footer Placeholder 1"/>
          <p:cNvSpPr>
            <a:spLocks noGrp="1"/>
          </p:cNvSpPr>
          <p:nvPr>
            <p:ph type="ftr" sz="quarter" idx="11"/>
          </p:nvPr>
        </p:nvSpPr>
        <p:spPr/>
        <p:txBody>
          <a:bodyPr/>
          <a:lstStyle/>
          <a:p>
            <a:pPr algn="r"/>
            <a:r>
              <a:rPr lang="en-US" smtClean="0"/>
              <a:t>MODULE 3: WEATHER FORECASTING AND MID-LATITUDE CYCLONES</a:t>
            </a:r>
            <a:endParaRPr lang="en-US" dirty="0"/>
          </a:p>
        </p:txBody>
      </p:sp>
    </p:spTree>
    <p:extLst>
      <p:ext uri="{BB962C8B-B14F-4D97-AF65-F5344CB8AC3E}">
        <p14:creationId xmlns:p14="http://schemas.microsoft.com/office/powerpoint/2010/main" val="3972623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C</a:t>
            </a:r>
            <a:r>
              <a:rPr lang="en-US" dirty="0" smtClean="0"/>
              <a:t>auses High and Low Pressure?</a:t>
            </a:r>
            <a:endParaRPr lang="en-US" dirty="0"/>
          </a:p>
        </p:txBody>
      </p:sp>
      <p:sp>
        <p:nvSpPr>
          <p:cNvPr id="3" name="Content Placeholder 2"/>
          <p:cNvSpPr>
            <a:spLocks noGrp="1"/>
          </p:cNvSpPr>
          <p:nvPr>
            <p:ph idx="1"/>
          </p:nvPr>
        </p:nvSpPr>
        <p:spPr/>
        <p:txBody>
          <a:bodyPr/>
          <a:lstStyle/>
          <a:p>
            <a:r>
              <a:rPr lang="en-US" dirty="0" smtClean="0"/>
              <a:t>Recall back to Module 1: Pressure is the total mass (weight) of the atmosphere (column) above you</a:t>
            </a:r>
          </a:p>
          <a:p>
            <a:r>
              <a:rPr lang="en-US" dirty="0" smtClean="0"/>
              <a:t>The mass of an air column can increase or decrease depending on whether the air flow is decelerating or accelerating above that point </a:t>
            </a:r>
          </a:p>
          <a:p>
            <a:endParaRPr lang="en-US" dirty="0"/>
          </a:p>
          <a:p>
            <a:r>
              <a:rPr lang="en-US" dirty="0" smtClean="0">
                <a:solidFill>
                  <a:srgbClr val="FF0000"/>
                </a:solidFill>
              </a:rPr>
              <a:t>Air convergence </a:t>
            </a:r>
            <a:r>
              <a:rPr lang="en-US" dirty="0" smtClean="0"/>
              <a:t>– mass of air in column increases with time</a:t>
            </a:r>
          </a:p>
          <a:p>
            <a:r>
              <a:rPr lang="en-US" dirty="0" smtClean="0">
                <a:solidFill>
                  <a:srgbClr val="FF0000"/>
                </a:solidFill>
              </a:rPr>
              <a:t>Air divergence </a:t>
            </a:r>
            <a:r>
              <a:rPr lang="en-US" dirty="0" smtClean="0"/>
              <a:t>– mass of air in column decreases with time</a:t>
            </a:r>
          </a:p>
          <a:p>
            <a:endParaRPr lang="en-US" dirty="0"/>
          </a:p>
        </p:txBody>
      </p:sp>
      <p:sp>
        <p:nvSpPr>
          <p:cNvPr id="4" name="Footer Placeholder 3"/>
          <p:cNvSpPr>
            <a:spLocks noGrp="1"/>
          </p:cNvSpPr>
          <p:nvPr>
            <p:ph type="ftr" sz="quarter" idx="11"/>
          </p:nvPr>
        </p:nvSpPr>
        <p:spPr/>
        <p:txBody>
          <a:bodyPr/>
          <a:lstStyle/>
          <a:p>
            <a:pPr algn="r"/>
            <a:r>
              <a:rPr lang="en-US" smtClean="0"/>
              <a:t>MODULE 3: WEATHER FORECASTING AND MID-LATITUDE CYCLONES</a:t>
            </a:r>
            <a:endParaRPr lang="en-US" dirty="0"/>
          </a:p>
        </p:txBody>
      </p:sp>
    </p:spTree>
    <p:extLst>
      <p:ext uri="{BB962C8B-B14F-4D97-AF65-F5344CB8AC3E}">
        <p14:creationId xmlns:p14="http://schemas.microsoft.com/office/powerpoint/2010/main" val="328162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p:txBody>
          <a:bodyPr/>
          <a:lstStyle/>
          <a:p>
            <a:pPr eaLnBrk="1" hangingPunct="1">
              <a:defRPr/>
            </a:pPr>
            <a:r>
              <a:rPr lang="en-US" dirty="0"/>
              <a:t>Wind </a:t>
            </a:r>
            <a:r>
              <a:rPr lang="en-US" dirty="0" smtClean="0"/>
              <a:t>Convergence </a:t>
            </a:r>
            <a:r>
              <a:rPr lang="en-US" dirty="0"/>
              <a:t>and </a:t>
            </a:r>
            <a:r>
              <a:rPr lang="en-US" dirty="0" smtClean="0"/>
              <a:t>Divergence</a:t>
            </a:r>
            <a:endParaRPr lang="en-US" dirty="0"/>
          </a:p>
        </p:txBody>
      </p:sp>
      <p:sp>
        <p:nvSpPr>
          <p:cNvPr id="21508" name="Rectangle 3"/>
          <p:cNvSpPr>
            <a:spLocks noGrp="1" noChangeArrowheads="1"/>
          </p:cNvSpPr>
          <p:nvPr>
            <p:ph type="body" idx="1"/>
          </p:nvPr>
        </p:nvSpPr>
        <p:spPr/>
        <p:txBody>
          <a:bodyPr/>
          <a:lstStyle/>
          <a:p>
            <a:pPr eaLnBrk="1" hangingPunct="1"/>
            <a:r>
              <a:rPr lang="en-US" altLang="en-US" smtClean="0"/>
              <a:t>A change in wind speed can cause the air to pile up (converge) or spread apart (diverge)</a:t>
            </a:r>
          </a:p>
        </p:txBody>
      </p:sp>
      <p:pic>
        <p:nvPicPr>
          <p:cNvPr id="21509" name="Picture 4" descr="Fig"/>
          <p:cNvPicPr>
            <a:picLocks noChangeAspect="1" noChangeArrowheads="1"/>
          </p:cNvPicPr>
          <p:nvPr/>
        </p:nvPicPr>
        <p:blipFill>
          <a:blip r:embed="rId2" cstate="email">
            <a:extLst>
              <a:ext uri="{28A0092B-C50C-407E-A947-70E740481C1C}">
                <a14:useLocalDpi xmlns:a14="http://schemas.microsoft.com/office/drawing/2010/main" val="0"/>
              </a:ext>
            </a:extLst>
          </a:blip>
          <a:srcRect t="48004"/>
          <a:stretch>
            <a:fillRect/>
          </a:stretch>
        </p:blipFill>
        <p:spPr bwMode="auto">
          <a:xfrm>
            <a:off x="1808163" y="3124200"/>
            <a:ext cx="5526087"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lgn="r"/>
            <a:r>
              <a:rPr lang="en-US" smtClean="0"/>
              <a:t>MODULE 3: WEATHER FORECASTING AND MID-LATITUDE CYCLONES</a:t>
            </a:r>
            <a:endParaRPr lang="en-US" dirty="0"/>
          </a:p>
        </p:txBody>
      </p:sp>
    </p:spTree>
    <p:extLst>
      <p:ext uri="{BB962C8B-B14F-4D97-AF65-F5344CB8AC3E}">
        <p14:creationId xmlns:p14="http://schemas.microsoft.com/office/powerpoint/2010/main" val="2033997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a:xfrm>
            <a:off x="351693" y="697525"/>
            <a:ext cx="8229600" cy="990600"/>
          </a:xfrm>
        </p:spPr>
        <p:txBody>
          <a:bodyPr>
            <a:normAutofit fontScale="90000"/>
          </a:bodyPr>
          <a:lstStyle/>
          <a:p>
            <a:pPr eaLnBrk="1" hangingPunct="1">
              <a:defRPr/>
            </a:pPr>
            <a:r>
              <a:rPr lang="en-US" dirty="0" smtClean="0"/>
              <a:t>Convergence and Divergence:</a:t>
            </a:r>
            <a:br>
              <a:rPr lang="en-US" dirty="0" smtClean="0"/>
            </a:br>
            <a:r>
              <a:rPr lang="en-US" sz="2200" dirty="0" smtClean="0">
                <a:solidFill>
                  <a:schemeClr val="tx1"/>
                </a:solidFill>
              </a:rPr>
              <a:t>When cars are piling up during first half of animation they are “converging”</a:t>
            </a:r>
            <a:br>
              <a:rPr lang="en-US" sz="2200" dirty="0" smtClean="0">
                <a:solidFill>
                  <a:schemeClr val="tx1"/>
                </a:solidFill>
              </a:rPr>
            </a:br>
            <a:r>
              <a:rPr lang="en-US" sz="2200" dirty="0" smtClean="0">
                <a:solidFill>
                  <a:schemeClr val="tx1"/>
                </a:solidFill>
              </a:rPr>
              <a:t>When cars are accelerating away during second half of animation we have “divergence”</a:t>
            </a:r>
            <a:endParaRPr lang="en-US" sz="2200" dirty="0">
              <a:solidFill>
                <a:schemeClr val="tx1"/>
              </a:solidFill>
            </a:endParaRPr>
          </a:p>
        </p:txBody>
      </p:sp>
      <p:sp>
        <p:nvSpPr>
          <p:cNvPr id="2" name="Footer Placeholder 1"/>
          <p:cNvSpPr>
            <a:spLocks noGrp="1"/>
          </p:cNvSpPr>
          <p:nvPr>
            <p:ph type="ftr" sz="quarter" idx="11"/>
          </p:nvPr>
        </p:nvSpPr>
        <p:spPr/>
        <p:txBody>
          <a:bodyPr/>
          <a:lstStyle/>
          <a:p>
            <a:pPr algn="r"/>
            <a:r>
              <a:rPr lang="en-US" smtClean="0"/>
              <a:t>MODULE 3: WEATHER FORECASTING AND MID-LATITUDE CYCLONES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24708" y="2038178"/>
            <a:ext cx="6377354" cy="4783016"/>
          </a:xfrm>
          <a:prstGeom prst="rect">
            <a:avLst/>
          </a:prstGeom>
        </p:spPr>
      </p:pic>
    </p:spTree>
    <p:extLst>
      <p:ext uri="{BB962C8B-B14F-4D97-AF65-F5344CB8AC3E}">
        <p14:creationId xmlns:p14="http://schemas.microsoft.com/office/powerpoint/2010/main" val="134056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pPr eaLnBrk="1" hangingPunct="1">
              <a:defRPr/>
            </a:pPr>
            <a:r>
              <a:rPr lang="en-US"/>
              <a:t>Wind Convergence and Divergence</a:t>
            </a:r>
          </a:p>
        </p:txBody>
      </p:sp>
      <p:sp>
        <p:nvSpPr>
          <p:cNvPr id="24580" name="Rectangle 3"/>
          <p:cNvSpPr>
            <a:spLocks noGrp="1" noChangeArrowheads="1"/>
          </p:cNvSpPr>
          <p:nvPr>
            <p:ph type="body" sz="half" idx="1"/>
          </p:nvPr>
        </p:nvSpPr>
        <p:spPr>
          <a:xfrm>
            <a:off x="457200" y="1371600"/>
            <a:ext cx="8140700" cy="4724400"/>
          </a:xfrm>
        </p:spPr>
        <p:txBody>
          <a:bodyPr/>
          <a:lstStyle/>
          <a:p>
            <a:pPr marL="0" indent="0" eaLnBrk="1" hangingPunct="1"/>
            <a:r>
              <a:rPr lang="en-US" altLang="en-US" smtClean="0"/>
              <a:t>Horizontal variations in the direction of the wind  can cause the air to pile up (converge) or spread apart (diverge)</a:t>
            </a:r>
          </a:p>
          <a:p>
            <a:pPr marL="0" indent="0" eaLnBrk="1" hangingPunct="1"/>
            <a:endParaRPr lang="en-US" altLang="en-US" smtClean="0"/>
          </a:p>
        </p:txBody>
      </p:sp>
      <p:pic>
        <p:nvPicPr>
          <p:cNvPr id="24581" name="Picture 4" descr="Fig"/>
          <p:cNvPicPr>
            <a:picLocks noChangeAspect="1" noChangeArrowheads="1"/>
          </p:cNvPicPr>
          <p:nvPr/>
        </p:nvPicPr>
        <p:blipFill>
          <a:blip r:embed="rId2" cstate="email">
            <a:extLst>
              <a:ext uri="{28A0092B-C50C-407E-A947-70E740481C1C}">
                <a14:useLocalDpi xmlns:a14="http://schemas.microsoft.com/office/drawing/2010/main" val="0"/>
              </a:ext>
            </a:extLst>
          </a:blip>
          <a:srcRect b="52217"/>
          <a:stretch>
            <a:fillRect/>
          </a:stretch>
        </p:blipFill>
        <p:spPr bwMode="auto">
          <a:xfrm>
            <a:off x="1764506" y="3245224"/>
            <a:ext cx="55260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lgn="r"/>
            <a:r>
              <a:rPr lang="en-US" smtClean="0"/>
              <a:t>MODULE 3: WEATHER FORECASTING AND MID-LATITUDE CYCLONES</a:t>
            </a:r>
            <a:endParaRPr lang="en-US" dirty="0"/>
          </a:p>
        </p:txBody>
      </p:sp>
    </p:spTree>
    <p:extLst>
      <p:ext uri="{BB962C8B-B14F-4D97-AF65-F5344CB8AC3E}">
        <p14:creationId xmlns:p14="http://schemas.microsoft.com/office/powerpoint/2010/main" val="62755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ChangeArrowheads="1"/>
          </p:cNvSpPr>
          <p:nvPr/>
        </p:nvSpPr>
        <p:spPr bwMode="auto">
          <a:xfrm>
            <a:off x="8458200" y="1524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600" b="1">
                <a:solidFill>
                  <a:schemeClr val="tx2"/>
                </a:solidFill>
              </a:rPr>
              <a:t>8.8</a:t>
            </a:r>
          </a:p>
        </p:txBody>
      </p:sp>
      <p:pic>
        <p:nvPicPr>
          <p:cNvPr id="1024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381000"/>
            <a:ext cx="7532688"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ChangeArrowheads="1"/>
          </p:cNvSpPr>
          <p:nvPr/>
        </p:nvSpPr>
        <p:spPr bwMode="auto">
          <a:xfrm>
            <a:off x="19050" y="6477000"/>
            <a:ext cx="2144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400">
                <a:latin typeface="MyriadPro-Cond"/>
              </a:rPr>
              <a:t>Courtesy of Bob Rauber.</a:t>
            </a:r>
            <a:endParaRPr lang="en-US" altLang="en-US" sz="1400"/>
          </a:p>
        </p:txBody>
      </p:sp>
      <p:sp>
        <p:nvSpPr>
          <p:cNvPr id="2" name="Footer Placeholder 1"/>
          <p:cNvSpPr>
            <a:spLocks noGrp="1"/>
          </p:cNvSpPr>
          <p:nvPr>
            <p:ph type="ftr" sz="quarter" idx="11"/>
          </p:nvPr>
        </p:nvSpPr>
        <p:spPr/>
        <p:txBody>
          <a:bodyPr/>
          <a:lstStyle/>
          <a:p>
            <a:pPr algn="r"/>
            <a:r>
              <a:rPr lang="en-US" smtClean="0"/>
              <a:t>MODULE 3: WEATHER FORECASTING AND MID-LATITUDE CYCLONES</a:t>
            </a:r>
            <a:endParaRPr lang="en-US" dirty="0"/>
          </a:p>
        </p:txBody>
      </p:sp>
    </p:spTree>
    <p:extLst>
      <p:ext uri="{BB962C8B-B14F-4D97-AF65-F5344CB8AC3E}">
        <p14:creationId xmlns:p14="http://schemas.microsoft.com/office/powerpoint/2010/main" val="3600880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5846" y="639482"/>
            <a:ext cx="8695765" cy="254000"/>
          </a:xfrm>
        </p:spPr>
        <p:txBody>
          <a:bodyPr>
            <a:normAutofit fontScale="90000"/>
          </a:bodyPr>
          <a:lstStyle/>
          <a:p>
            <a:pPr eaLnBrk="1" hangingPunct="1">
              <a:defRPr/>
            </a:pPr>
            <a:r>
              <a:rPr lang="en-US" dirty="0" smtClean="0"/>
              <a:t>High and Low Pressure Systems</a:t>
            </a:r>
            <a:r>
              <a:rPr lang="en-US" dirty="0"/>
              <a:t> </a:t>
            </a:r>
            <a:r>
              <a:rPr lang="en-US" dirty="0" smtClean="0"/>
              <a:t>(chapter 8)</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31" y="1151965"/>
            <a:ext cx="7227794" cy="556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noChangeArrowheads="1"/>
          </p:cNvSpPr>
          <p:nvPr/>
        </p:nvSpPr>
        <p:spPr bwMode="auto">
          <a:xfrm>
            <a:off x="3517526" y="1184837"/>
            <a:ext cx="774700" cy="2217270"/>
          </a:xfrm>
          <a:prstGeom prst="can">
            <a:avLst>
              <a:gd name="adj" fmla="val 85246"/>
            </a:avLst>
          </a:prstGeom>
          <a:solidFill>
            <a:schemeClr val="accent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i="1" dirty="0" smtClean="0">
                <a:solidFill>
                  <a:srgbClr val="FFFFFF"/>
                </a:solidFill>
              </a:rPr>
              <a:t>1052 </a:t>
            </a:r>
            <a:r>
              <a:rPr lang="en-US" altLang="en-US" sz="2800" i="1" dirty="0" err="1">
                <a:solidFill>
                  <a:srgbClr val="FFFFFF"/>
                </a:solidFill>
              </a:rPr>
              <a:t>mb</a:t>
            </a:r>
            <a:endParaRPr lang="en-US" altLang="en-US" sz="2800" i="1" dirty="0">
              <a:solidFill>
                <a:srgbClr val="FFFFFF"/>
              </a:solidFill>
            </a:endParaRPr>
          </a:p>
        </p:txBody>
      </p:sp>
      <p:sp>
        <p:nvSpPr>
          <p:cNvPr id="5" name="AutoShape 5"/>
          <p:cNvSpPr>
            <a:spLocks noChangeArrowheads="1"/>
          </p:cNvSpPr>
          <p:nvPr/>
        </p:nvSpPr>
        <p:spPr bwMode="auto">
          <a:xfrm>
            <a:off x="6643595" y="893482"/>
            <a:ext cx="774700" cy="1639046"/>
          </a:xfrm>
          <a:prstGeom prst="can">
            <a:avLst>
              <a:gd name="adj" fmla="val 85246"/>
            </a:avLst>
          </a:prstGeom>
          <a:solidFill>
            <a:schemeClr val="accent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i="1" dirty="0" smtClean="0">
                <a:solidFill>
                  <a:srgbClr val="FFFFFF"/>
                </a:solidFill>
              </a:rPr>
              <a:t>1008 </a:t>
            </a:r>
            <a:r>
              <a:rPr lang="en-US" altLang="en-US" sz="2000" i="1" dirty="0" err="1" smtClean="0">
                <a:solidFill>
                  <a:srgbClr val="FFFFFF"/>
                </a:solidFill>
              </a:rPr>
              <a:t>mb</a:t>
            </a:r>
            <a:endParaRPr lang="en-US" altLang="en-US" sz="2000" i="1" dirty="0">
              <a:solidFill>
                <a:srgbClr val="FFFFFF"/>
              </a:solidFill>
            </a:endParaRPr>
          </a:p>
        </p:txBody>
      </p:sp>
      <p:grpSp>
        <p:nvGrpSpPr>
          <p:cNvPr id="7" name="Group 8"/>
          <p:cNvGrpSpPr>
            <a:grpSpLocks/>
          </p:cNvGrpSpPr>
          <p:nvPr/>
        </p:nvGrpSpPr>
        <p:grpSpPr bwMode="auto">
          <a:xfrm>
            <a:off x="3597086" y="2771684"/>
            <a:ext cx="601663" cy="519112"/>
            <a:chOff x="462" y="3889"/>
            <a:chExt cx="379" cy="327"/>
          </a:xfrm>
        </p:grpSpPr>
        <p:sp>
          <p:nvSpPr>
            <p:cNvPr id="8" name="Text Box 9"/>
            <p:cNvSpPr txBox="1">
              <a:spLocks noChangeArrowheads="1"/>
            </p:cNvSpPr>
            <p:nvPr/>
          </p:nvSpPr>
          <p:spPr bwMode="auto">
            <a:xfrm>
              <a:off x="462" y="3889"/>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i="1" dirty="0" err="1">
                  <a:solidFill>
                    <a:srgbClr val="463416"/>
                  </a:solidFill>
                </a:rPr>
                <a:t>p</a:t>
              </a:r>
              <a:r>
                <a:rPr lang="en-US" altLang="en-US" sz="2800" i="1" baseline="-25000" dirty="0" err="1">
                  <a:solidFill>
                    <a:srgbClr val="463416"/>
                  </a:solidFill>
                </a:rPr>
                <a:t>s</a:t>
              </a:r>
              <a:r>
                <a:rPr lang="en-US" altLang="en-US" sz="2800" i="1" dirty="0">
                  <a:solidFill>
                    <a:srgbClr val="463416"/>
                  </a:solidFill>
                </a:rPr>
                <a:t> </a:t>
              </a:r>
            </a:p>
          </p:txBody>
        </p:sp>
        <p:sp>
          <p:nvSpPr>
            <p:cNvPr id="9" name="Line 10"/>
            <p:cNvSpPr>
              <a:spLocks noChangeShapeType="1"/>
            </p:cNvSpPr>
            <p:nvPr/>
          </p:nvSpPr>
          <p:spPr bwMode="auto">
            <a:xfrm flipH="1">
              <a:off x="832" y="3936"/>
              <a:ext cx="0" cy="232"/>
            </a:xfrm>
            <a:prstGeom prst="line">
              <a:avLst/>
            </a:prstGeom>
            <a:noFill/>
            <a:ln w="57150" cap="sq">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0" name="Group 8"/>
          <p:cNvGrpSpPr>
            <a:grpSpLocks/>
          </p:cNvGrpSpPr>
          <p:nvPr/>
        </p:nvGrpSpPr>
        <p:grpSpPr bwMode="auto">
          <a:xfrm>
            <a:off x="6730113" y="2013416"/>
            <a:ext cx="601663" cy="519112"/>
            <a:chOff x="462" y="3889"/>
            <a:chExt cx="379" cy="327"/>
          </a:xfrm>
        </p:grpSpPr>
        <p:sp>
          <p:nvSpPr>
            <p:cNvPr id="11" name="Text Box 9"/>
            <p:cNvSpPr txBox="1">
              <a:spLocks noChangeArrowheads="1"/>
            </p:cNvSpPr>
            <p:nvPr/>
          </p:nvSpPr>
          <p:spPr bwMode="auto">
            <a:xfrm>
              <a:off x="462" y="3889"/>
              <a:ext cx="3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i="1" dirty="0" err="1">
                  <a:solidFill>
                    <a:srgbClr val="463416"/>
                  </a:solidFill>
                </a:rPr>
                <a:t>p</a:t>
              </a:r>
              <a:r>
                <a:rPr lang="en-US" altLang="en-US" sz="2800" i="1" baseline="-25000" dirty="0" err="1">
                  <a:solidFill>
                    <a:srgbClr val="463416"/>
                  </a:solidFill>
                </a:rPr>
                <a:t>s</a:t>
              </a:r>
              <a:r>
                <a:rPr lang="en-US" altLang="en-US" sz="2800" i="1" dirty="0">
                  <a:solidFill>
                    <a:srgbClr val="463416"/>
                  </a:solidFill>
                </a:rPr>
                <a:t> </a:t>
              </a:r>
            </a:p>
          </p:txBody>
        </p:sp>
        <p:sp>
          <p:nvSpPr>
            <p:cNvPr id="12" name="Line 10"/>
            <p:cNvSpPr>
              <a:spLocks noChangeShapeType="1"/>
            </p:cNvSpPr>
            <p:nvPr/>
          </p:nvSpPr>
          <p:spPr bwMode="auto">
            <a:xfrm flipH="1">
              <a:off x="832" y="3936"/>
              <a:ext cx="0" cy="232"/>
            </a:xfrm>
            <a:prstGeom prst="line">
              <a:avLst/>
            </a:prstGeom>
            <a:noFill/>
            <a:ln w="57150" cap="sq">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sp>
        <p:nvSpPr>
          <p:cNvPr id="2" name="Footer Placeholder 1"/>
          <p:cNvSpPr>
            <a:spLocks noGrp="1"/>
          </p:cNvSpPr>
          <p:nvPr>
            <p:ph type="ftr" sz="quarter" idx="11"/>
          </p:nvPr>
        </p:nvSpPr>
        <p:spPr/>
        <p:txBody>
          <a:bodyPr/>
          <a:lstStyle/>
          <a:p>
            <a:pPr algn="r"/>
            <a:r>
              <a:rPr lang="en-US" smtClean="0"/>
              <a:t>MODULE 3: WEATHER FORECASTING AND MID-LATITUDE CYCLONES</a:t>
            </a:r>
            <a:endParaRPr lang="en-US" dirty="0"/>
          </a:p>
        </p:txBody>
      </p:sp>
    </p:spTree>
    <p:extLst>
      <p:ext uri="{BB962C8B-B14F-4D97-AF65-F5344CB8AC3E}">
        <p14:creationId xmlns:p14="http://schemas.microsoft.com/office/powerpoint/2010/main" val="4132931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endParaRPr lang="en-US" dirty="0" smtClean="0"/>
          </a:p>
        </p:txBody>
      </p:sp>
      <p:sp>
        <p:nvSpPr>
          <p:cNvPr id="24578" name="Rectangle 3"/>
          <p:cNvSpPr>
            <a:spLocks noGrp="1" noChangeArrowheads="1"/>
          </p:cNvSpPr>
          <p:nvPr>
            <p:ph type="body" idx="4294967295"/>
          </p:nvPr>
        </p:nvSpPr>
        <p:spPr/>
        <p:txBody>
          <a:bodyPr/>
          <a:lstStyle/>
          <a:p>
            <a:r>
              <a:rPr lang="en-US" dirty="0">
                <a:solidFill>
                  <a:srgbClr val="FF0000"/>
                </a:solidFill>
              </a:rPr>
              <a:t>Air convergence </a:t>
            </a:r>
            <a:r>
              <a:rPr lang="en-US" dirty="0"/>
              <a:t>– mass of air in column increases with time</a:t>
            </a:r>
          </a:p>
          <a:p>
            <a:r>
              <a:rPr lang="en-US" dirty="0">
                <a:solidFill>
                  <a:srgbClr val="FF0000"/>
                </a:solidFill>
              </a:rPr>
              <a:t>Air divergence </a:t>
            </a:r>
            <a:r>
              <a:rPr lang="en-US" dirty="0"/>
              <a:t>– mass of air in column decreases with time</a:t>
            </a:r>
          </a:p>
          <a:p>
            <a:r>
              <a:rPr lang="en-US" dirty="0"/>
              <a:t>Divergence and convergence in upper atmosphere is associated with </a:t>
            </a:r>
            <a:r>
              <a:rPr lang="en-US" i="1" dirty="0" smtClean="0">
                <a:solidFill>
                  <a:srgbClr val="C00000"/>
                </a:solidFill>
              </a:rPr>
              <a:t>jet </a:t>
            </a:r>
            <a:r>
              <a:rPr lang="en-US" i="1" dirty="0">
                <a:solidFill>
                  <a:srgbClr val="C00000"/>
                </a:solidFill>
              </a:rPr>
              <a:t>stream flow!</a:t>
            </a:r>
          </a:p>
          <a:p>
            <a:r>
              <a:rPr lang="en-US" i="1" dirty="0">
                <a:solidFill>
                  <a:srgbClr val="C00000"/>
                </a:solidFill>
              </a:rPr>
              <a:t>Divergent and convergent flow aloft leads to development of high and low pressure systems. </a:t>
            </a:r>
          </a:p>
          <a:p>
            <a:pPr eaLnBrk="1" hangingPunct="1"/>
            <a:endParaRPr lang="en-US" dirty="0" smtClean="0"/>
          </a:p>
        </p:txBody>
      </p:sp>
      <p:sp>
        <p:nvSpPr>
          <p:cNvPr id="2" name="Footer Placeholder 1"/>
          <p:cNvSpPr>
            <a:spLocks noGrp="1"/>
          </p:cNvSpPr>
          <p:nvPr>
            <p:ph type="ftr" sz="quarter" idx="11"/>
          </p:nvPr>
        </p:nvSpPr>
        <p:spPr/>
        <p:txBody>
          <a:bodyPr/>
          <a:lstStyle/>
          <a:p>
            <a:pPr algn="r"/>
            <a:r>
              <a:rPr lang="en-US" smtClean="0"/>
              <a:t>MODULE 3: AIRMASSES AND FRONTS</a:t>
            </a:r>
            <a:endParaRPr lang="en-US" dirty="0"/>
          </a:p>
        </p:txBody>
      </p:sp>
    </p:spTree>
    <p:extLst>
      <p:ext uri="{BB962C8B-B14F-4D97-AF65-F5344CB8AC3E}">
        <p14:creationId xmlns:p14="http://schemas.microsoft.com/office/powerpoint/2010/main" val="333333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471"/>
            <a:ext cx="7848600" cy="753035"/>
          </a:xfrm>
        </p:spPr>
        <p:txBody>
          <a:bodyPr>
            <a:scene3d>
              <a:camera prst="orthographicFront"/>
              <a:lightRig rig="soft" dir="t">
                <a:rot lat="0" lon="0" rev="15600000"/>
              </a:lightRig>
            </a:scene3d>
            <a:sp3d extrusionH="57150" prstMaterial="softEdge">
              <a:bevelT w="25400" h="38100"/>
            </a:sp3d>
          </a:bodyPr>
          <a:lstStyle/>
          <a:p>
            <a:r>
              <a:rPr lang="en-US" b="1" cap="none" spc="0" dirty="0" smtClean="0">
                <a:ln/>
              </a:rPr>
              <a:t>MODULE 3 TOPICS</a:t>
            </a:r>
            <a:br>
              <a:rPr lang="en-US" b="1" cap="none" spc="0" dirty="0" smtClean="0">
                <a:ln/>
              </a:rPr>
            </a:br>
            <a:r>
              <a:rPr lang="en-US" sz="2800" b="1" cap="none" spc="0" dirty="0" smtClean="0">
                <a:ln/>
              </a:rPr>
              <a:t>WEATHER FORECASTING</a:t>
            </a:r>
            <a:br>
              <a:rPr lang="en-US" sz="2800" b="1" cap="none" spc="0" dirty="0" smtClean="0">
                <a:ln/>
              </a:rPr>
            </a:br>
            <a:r>
              <a:rPr lang="en-US" sz="2800" b="1" cap="none" spc="0" dirty="0" smtClean="0">
                <a:ln/>
              </a:rPr>
              <a:t>AND MID-LATITUDE CYCLONES</a:t>
            </a:r>
            <a:endParaRPr lang="en-US" sz="2800" b="1" cap="none" spc="0" dirty="0">
              <a:ln/>
            </a:endParaRPr>
          </a:p>
        </p:txBody>
      </p:sp>
      <p:sp>
        <p:nvSpPr>
          <p:cNvPr id="3" name="Subtitle 2"/>
          <p:cNvSpPr>
            <a:spLocks noGrp="1"/>
          </p:cNvSpPr>
          <p:nvPr>
            <p:ph type="subTitle" idx="1"/>
          </p:nvPr>
        </p:nvSpPr>
        <p:spPr>
          <a:xfrm>
            <a:off x="685799" y="1837202"/>
            <a:ext cx="7960659" cy="4652682"/>
          </a:xfrm>
        </p:spPr>
        <p:txBody>
          <a:bodyPr>
            <a:normAutofit/>
          </a:bodyPr>
          <a:lstStyle/>
          <a:p>
            <a:r>
              <a:rPr lang="en-US" dirty="0" smtClean="0"/>
              <a:t>October 24 Clouds/ High </a:t>
            </a:r>
            <a:r>
              <a:rPr lang="en-US" dirty="0"/>
              <a:t>and </a:t>
            </a:r>
            <a:r>
              <a:rPr lang="en-US" dirty="0" smtClean="0"/>
              <a:t>low </a:t>
            </a:r>
            <a:r>
              <a:rPr lang="en-US" dirty="0"/>
              <a:t>pressure systems (Chapter 8)</a:t>
            </a:r>
            <a:endParaRPr lang="en-US" dirty="0" smtClean="0"/>
          </a:p>
          <a:p>
            <a:r>
              <a:rPr lang="en-US" dirty="0" smtClean="0"/>
              <a:t>October 29 </a:t>
            </a:r>
            <a:r>
              <a:rPr lang="en-US" dirty="0"/>
              <a:t>High and low pressure systems </a:t>
            </a:r>
            <a:r>
              <a:rPr lang="en-US" dirty="0" smtClean="0"/>
              <a:t>and </a:t>
            </a:r>
            <a:r>
              <a:rPr lang="en-US" dirty="0" err="1" smtClean="0"/>
              <a:t>Airmasses</a:t>
            </a:r>
            <a:r>
              <a:rPr lang="en-US" dirty="0" smtClean="0"/>
              <a:t> </a:t>
            </a:r>
            <a:r>
              <a:rPr lang="en-US" dirty="0"/>
              <a:t>and </a:t>
            </a:r>
            <a:r>
              <a:rPr lang="en-US" dirty="0" smtClean="0"/>
              <a:t>fronts </a:t>
            </a:r>
            <a:r>
              <a:rPr lang="en-US" dirty="0"/>
              <a:t>(Chapter 9) </a:t>
            </a:r>
            <a:endParaRPr lang="en-US" dirty="0" smtClean="0"/>
          </a:p>
          <a:p>
            <a:r>
              <a:rPr lang="en-US" dirty="0" smtClean="0"/>
              <a:t>October 31  Weather </a:t>
            </a:r>
            <a:r>
              <a:rPr lang="en-US" dirty="0"/>
              <a:t>forecasting and numerical models (Chapter 4) </a:t>
            </a:r>
            <a:endParaRPr lang="en-US" dirty="0" smtClean="0"/>
          </a:p>
          <a:p>
            <a:r>
              <a:rPr lang="en-US" dirty="0" smtClean="0"/>
              <a:t>November 5  </a:t>
            </a:r>
            <a:r>
              <a:rPr lang="en-US" dirty="0"/>
              <a:t>Mid-latitude cyclones </a:t>
            </a:r>
            <a:r>
              <a:rPr lang="en-US" dirty="0" smtClean="0"/>
              <a:t>(Chapter 10 + </a:t>
            </a:r>
            <a:r>
              <a:rPr lang="en-US" dirty="0"/>
              <a:t>11) </a:t>
            </a:r>
            <a:endParaRPr lang="en-US" dirty="0" smtClean="0"/>
          </a:p>
          <a:p>
            <a:r>
              <a:rPr lang="en-US" dirty="0" smtClean="0"/>
              <a:t>November 7  </a:t>
            </a:r>
            <a:r>
              <a:rPr lang="en-US" dirty="0"/>
              <a:t>Mid-latitude cyclones </a:t>
            </a:r>
            <a:r>
              <a:rPr lang="en-US" dirty="0" smtClean="0"/>
              <a:t>(</a:t>
            </a:r>
            <a:r>
              <a:rPr lang="en-US" dirty="0"/>
              <a:t>Chapter 11) </a:t>
            </a:r>
            <a:endParaRPr lang="en-US" dirty="0" smtClean="0"/>
          </a:p>
          <a:p>
            <a:r>
              <a:rPr lang="en-US" dirty="0" smtClean="0"/>
              <a:t>November 12  </a:t>
            </a:r>
            <a:r>
              <a:rPr lang="en-US" dirty="0"/>
              <a:t>M</a:t>
            </a:r>
            <a:r>
              <a:rPr lang="en-US" dirty="0" smtClean="0"/>
              <a:t>odule </a:t>
            </a:r>
            <a:r>
              <a:rPr lang="en-US" dirty="0"/>
              <a:t>3 </a:t>
            </a:r>
            <a:r>
              <a:rPr lang="en-US" dirty="0" smtClean="0"/>
              <a:t>review</a:t>
            </a:r>
          </a:p>
          <a:p>
            <a:r>
              <a:rPr lang="en-US" dirty="0" smtClean="0"/>
              <a:t>November 14 Module 3 exam</a:t>
            </a:r>
            <a:endParaRPr lang="en-US" dirty="0"/>
          </a:p>
        </p:txBody>
      </p:sp>
      <p:cxnSp>
        <p:nvCxnSpPr>
          <p:cNvPr id="6" name="Straight Connector 5"/>
          <p:cNvCxnSpPr/>
          <p:nvPr/>
        </p:nvCxnSpPr>
        <p:spPr>
          <a:xfrm>
            <a:off x="322729" y="3402106"/>
            <a:ext cx="8458200" cy="0"/>
          </a:xfrm>
          <a:prstGeom prst="line">
            <a:avLst/>
          </a:prstGeom>
          <a:ln w="25400">
            <a:solidFill>
              <a:schemeClr val="bg1"/>
            </a:solidFill>
            <a:prstDash val="solid"/>
          </a:ln>
          <a:effectLst>
            <a:outerShdw blurRad="38100" dist="25400" dir="2700000" algn="br" rotWithShape="0">
              <a:schemeClr val="bg1">
                <a:alpha val="60000"/>
              </a:scheme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88677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rot lat="0" lon="0" rev="15600000"/>
              </a:lightRig>
            </a:scene3d>
            <a:sp3d extrusionH="57150" prstMaterial="softEdge">
              <a:bevelT w="25400" h="38100"/>
            </a:sp3d>
          </a:bodyPr>
          <a:lstStyle/>
          <a:p>
            <a:r>
              <a:rPr lang="en-US" b="1" cap="none" spc="0" dirty="0" smtClean="0">
                <a:ln/>
              </a:rPr>
              <a:t>AIRMASSES AND FRONTS</a:t>
            </a:r>
            <a:endParaRPr lang="en-US" b="1" cap="none" spc="0" dirty="0">
              <a:ln/>
            </a:endParaRPr>
          </a:p>
        </p:txBody>
      </p:sp>
      <p:sp>
        <p:nvSpPr>
          <p:cNvPr id="3" name="Subtitle 2"/>
          <p:cNvSpPr>
            <a:spLocks noGrp="1"/>
          </p:cNvSpPr>
          <p:nvPr>
            <p:ph type="subTitle" idx="1"/>
          </p:nvPr>
        </p:nvSpPr>
        <p:spPr>
          <a:xfrm>
            <a:off x="685800" y="3505199"/>
            <a:ext cx="6400800" cy="2098675"/>
          </a:xfrm>
        </p:spPr>
        <p:txBody>
          <a:bodyPr>
            <a:normAutofit lnSpcReduction="10000"/>
          </a:bodyPr>
          <a:lstStyle/>
          <a:p>
            <a:r>
              <a:rPr lang="en-US" dirty="0"/>
              <a:t>ATMOS 1010 </a:t>
            </a:r>
            <a:r>
              <a:rPr lang="mr-IN" dirty="0"/>
              <a:t>–</a:t>
            </a:r>
            <a:r>
              <a:rPr lang="en-US" dirty="0"/>
              <a:t> Fall 2018</a:t>
            </a:r>
          </a:p>
          <a:p>
            <a:r>
              <a:rPr lang="en-US" dirty="0"/>
              <a:t>Module </a:t>
            </a:r>
            <a:r>
              <a:rPr lang="en-US" dirty="0" smtClean="0"/>
              <a:t>3: </a:t>
            </a:r>
            <a:r>
              <a:rPr lang="en-US" dirty="0" smtClean="0">
                <a:ln/>
              </a:rPr>
              <a:t>Weather Forecasting and</a:t>
            </a:r>
            <a:r>
              <a:rPr lang="en-US" dirty="0">
                <a:ln/>
              </a:rPr>
              <a:t/>
            </a:r>
            <a:br>
              <a:rPr lang="en-US" dirty="0">
                <a:ln/>
              </a:rPr>
            </a:br>
            <a:r>
              <a:rPr lang="en-US" dirty="0" smtClean="0">
                <a:ln/>
              </a:rPr>
              <a:t>mid-latitude cyclones</a:t>
            </a:r>
            <a:endParaRPr lang="en-US" dirty="0"/>
          </a:p>
          <a:p>
            <a:r>
              <a:rPr lang="en-US" dirty="0" smtClean="0"/>
              <a:t>Erik Crosman</a:t>
            </a:r>
            <a:endParaRPr lang="en-US" dirty="0"/>
          </a:p>
          <a:p>
            <a:r>
              <a:rPr lang="en-US" dirty="0" smtClean="0"/>
              <a:t>10/29/18</a:t>
            </a:r>
            <a:endParaRPr lang="en-US" dirty="0"/>
          </a:p>
        </p:txBody>
      </p:sp>
    </p:spTree>
    <p:extLst>
      <p:ext uri="{BB962C8B-B14F-4D97-AF65-F5344CB8AC3E}">
        <p14:creationId xmlns:p14="http://schemas.microsoft.com/office/powerpoint/2010/main" val="1624339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Airmasses</a:t>
            </a:r>
            <a:endParaRPr lang="en-US" dirty="0"/>
          </a:p>
        </p:txBody>
      </p:sp>
      <p:sp>
        <p:nvSpPr>
          <p:cNvPr id="3" name="Content Placeholder 2"/>
          <p:cNvSpPr>
            <a:spLocks noGrp="1"/>
          </p:cNvSpPr>
          <p:nvPr>
            <p:ph idx="1"/>
          </p:nvPr>
        </p:nvSpPr>
        <p:spPr>
          <a:xfrm>
            <a:off x="188441" y="1524000"/>
            <a:ext cx="3910063" cy="5000573"/>
          </a:xfrm>
        </p:spPr>
        <p:txBody>
          <a:bodyPr>
            <a:normAutofit lnSpcReduction="10000"/>
          </a:bodyPr>
          <a:lstStyle/>
          <a:p>
            <a:pPr marL="0" indent="0">
              <a:buNone/>
            </a:pPr>
            <a:r>
              <a:rPr lang="en-US" dirty="0" smtClean="0">
                <a:solidFill>
                  <a:schemeClr val="accent4"/>
                </a:solidFill>
              </a:rPr>
              <a:t>An </a:t>
            </a:r>
            <a:r>
              <a:rPr lang="en-US" b="1" dirty="0" err="1" smtClean="0">
                <a:solidFill>
                  <a:schemeClr val="tx2"/>
                </a:solidFill>
              </a:rPr>
              <a:t>airmass</a:t>
            </a:r>
            <a:r>
              <a:rPr lang="en-US" b="1" dirty="0" smtClean="0">
                <a:solidFill>
                  <a:schemeClr val="tx2"/>
                </a:solidFill>
              </a:rPr>
              <a:t> </a:t>
            </a:r>
            <a:r>
              <a:rPr lang="en-US" dirty="0">
                <a:solidFill>
                  <a:schemeClr val="accent4"/>
                </a:solidFill>
              </a:rPr>
              <a:t>is a </a:t>
            </a:r>
            <a:r>
              <a:rPr lang="en-US" dirty="0" smtClean="0">
                <a:solidFill>
                  <a:schemeClr val="accent4"/>
                </a:solidFill>
              </a:rPr>
              <a:t>large body of air with relatively uniform thermal and moisture characteristics</a:t>
            </a:r>
          </a:p>
          <a:p>
            <a:pPr marL="0" indent="0">
              <a:buNone/>
            </a:pPr>
            <a:endParaRPr lang="en-US" dirty="0">
              <a:solidFill>
                <a:schemeClr val="accent4"/>
              </a:solidFill>
            </a:endParaRPr>
          </a:p>
          <a:p>
            <a:pPr marL="0" indent="0">
              <a:buNone/>
            </a:pPr>
            <a:r>
              <a:rPr lang="en-US" dirty="0" err="1" smtClean="0">
                <a:solidFill>
                  <a:schemeClr val="accent4"/>
                </a:solidFill>
              </a:rPr>
              <a:t>Airmasses</a:t>
            </a:r>
            <a:r>
              <a:rPr lang="en-US" dirty="0" smtClean="0">
                <a:solidFill>
                  <a:schemeClr val="accent4"/>
                </a:solidFill>
              </a:rPr>
              <a:t> form when air remains over relatively flat regions of the earth for an extended period of time </a:t>
            </a:r>
          </a:p>
          <a:p>
            <a:pPr marL="0" indent="0">
              <a:buNone/>
            </a:pPr>
            <a:r>
              <a:rPr lang="en-US" dirty="0" smtClean="0">
                <a:solidFill>
                  <a:schemeClr val="accent4"/>
                </a:solidFill>
              </a:rPr>
              <a:t>(several days or more)</a:t>
            </a:r>
          </a:p>
          <a:p>
            <a:pPr marL="0" indent="0">
              <a:buNone/>
            </a:pPr>
            <a:endParaRPr lang="en-US" dirty="0">
              <a:solidFill>
                <a:schemeClr val="accent4"/>
              </a:solidFill>
            </a:endParaRPr>
          </a:p>
          <a:p>
            <a:pPr marL="0" indent="0">
              <a:buNone/>
            </a:pPr>
            <a:r>
              <a:rPr lang="en-US" dirty="0" smtClean="0">
                <a:solidFill>
                  <a:schemeClr val="accent4"/>
                </a:solidFill>
              </a:rPr>
              <a:t>DO NOT need to memorize</a:t>
            </a:r>
          </a:p>
          <a:p>
            <a:pPr marL="0" indent="0">
              <a:buNone/>
            </a:pPr>
            <a:r>
              <a:rPr lang="en-US" dirty="0">
                <a:solidFill>
                  <a:schemeClr val="accent4"/>
                </a:solidFill>
              </a:rPr>
              <a:t>a</a:t>
            </a:r>
            <a:r>
              <a:rPr lang="en-US" dirty="0" smtClean="0">
                <a:solidFill>
                  <a:schemeClr val="accent4"/>
                </a:solidFill>
              </a:rPr>
              <a:t>ir mass names.</a:t>
            </a:r>
          </a:p>
          <a:p>
            <a:pPr marL="0" indent="0">
              <a:buNone/>
            </a:pPr>
            <a:endParaRPr lang="en-US" dirty="0">
              <a:solidFill>
                <a:schemeClr val="accent4"/>
              </a:solidFill>
            </a:endParaRPr>
          </a:p>
          <a:p>
            <a:pPr marL="0" indent="0">
              <a:buNone/>
            </a:pPr>
            <a:endParaRPr lang="en-US" dirty="0">
              <a:solidFill>
                <a:schemeClr val="accent4"/>
              </a:solidFill>
            </a:endParaRPr>
          </a:p>
        </p:txBody>
      </p:sp>
      <p:sp>
        <p:nvSpPr>
          <p:cNvPr id="4" name="Footer Placeholder 3"/>
          <p:cNvSpPr>
            <a:spLocks noGrp="1"/>
          </p:cNvSpPr>
          <p:nvPr>
            <p:ph type="ftr" sz="quarter" idx="11"/>
          </p:nvPr>
        </p:nvSpPr>
        <p:spPr/>
        <p:txBody>
          <a:bodyPr/>
          <a:lstStyle/>
          <a:p>
            <a:pPr algn="r"/>
            <a:r>
              <a:rPr lang="en-US" smtClean="0"/>
              <a:t>MODULE 3: AIRMASSES AND FRONTS</a:t>
            </a:r>
            <a:endParaRPr lang="en-US" dirty="0"/>
          </a:p>
        </p:txBody>
      </p:sp>
      <p:sp>
        <p:nvSpPr>
          <p:cNvPr id="8" name="TextBox 7"/>
          <p:cNvSpPr txBox="1"/>
          <p:nvPr/>
        </p:nvSpPr>
        <p:spPr>
          <a:xfrm>
            <a:off x="6342334" y="6155241"/>
            <a:ext cx="2555331" cy="369332"/>
          </a:xfrm>
          <a:prstGeom prst="rect">
            <a:avLst/>
          </a:prstGeom>
          <a:noFill/>
        </p:spPr>
        <p:txBody>
          <a:bodyPr wrap="square" rtlCol="0">
            <a:spAutoFit/>
          </a:bodyPr>
          <a:lstStyle/>
          <a:p>
            <a:pPr algn="ctr"/>
            <a:r>
              <a:rPr lang="en-US" b="1" dirty="0">
                <a:solidFill>
                  <a:schemeClr val="bg1"/>
                </a:solidFill>
              </a:rPr>
              <a:t>Hurricane Floyd, 1999</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9013" y="347472"/>
            <a:ext cx="5074987" cy="3989294"/>
          </a:xfrm>
          <a:prstGeom prst="rect">
            <a:avLst/>
          </a:prstGeom>
        </p:spPr>
      </p:pic>
      <p:sp>
        <p:nvSpPr>
          <p:cNvPr id="7" name="Rectangle 6"/>
          <p:cNvSpPr/>
          <p:nvPr/>
        </p:nvSpPr>
        <p:spPr>
          <a:xfrm>
            <a:off x="3963072" y="4552073"/>
            <a:ext cx="4934593" cy="2308324"/>
          </a:xfrm>
          <a:prstGeom prst="rect">
            <a:avLst/>
          </a:prstGeom>
        </p:spPr>
        <p:txBody>
          <a:bodyPr wrap="square">
            <a:spAutoFit/>
          </a:bodyPr>
          <a:lstStyle/>
          <a:p>
            <a:r>
              <a:rPr lang="en-US" b="1" dirty="0" smtClean="0"/>
              <a:t>Know difference between </a:t>
            </a:r>
            <a:r>
              <a:rPr lang="en-US" b="1" dirty="0" smtClean="0">
                <a:solidFill>
                  <a:schemeClr val="tx2"/>
                </a:solidFill>
              </a:rPr>
              <a:t>continental</a:t>
            </a:r>
            <a:r>
              <a:rPr lang="en-US" b="1" dirty="0" smtClean="0"/>
              <a:t> (land based) and </a:t>
            </a:r>
            <a:r>
              <a:rPr lang="en-US" b="1" dirty="0" smtClean="0">
                <a:solidFill>
                  <a:schemeClr val="tx2"/>
                </a:solidFill>
              </a:rPr>
              <a:t>maritime</a:t>
            </a:r>
            <a:r>
              <a:rPr lang="en-US" b="1" dirty="0" smtClean="0"/>
              <a:t> (ocean) based air masses</a:t>
            </a:r>
          </a:p>
          <a:p>
            <a:endParaRPr lang="en-US" b="1" dirty="0"/>
          </a:p>
          <a:p>
            <a:r>
              <a:rPr lang="en-US" b="1" dirty="0" smtClean="0"/>
              <a:t>Know that maritime tend to be </a:t>
            </a:r>
            <a:r>
              <a:rPr lang="en-US" b="1" dirty="0" smtClean="0">
                <a:solidFill>
                  <a:schemeClr val="tx2"/>
                </a:solidFill>
              </a:rPr>
              <a:t>moist </a:t>
            </a:r>
            <a:r>
              <a:rPr lang="en-US" b="1" dirty="0" smtClean="0"/>
              <a:t>and continental tend to be </a:t>
            </a:r>
            <a:r>
              <a:rPr lang="en-US" b="1" dirty="0" smtClean="0">
                <a:solidFill>
                  <a:schemeClr val="tx2"/>
                </a:solidFill>
              </a:rPr>
              <a:t>dry</a:t>
            </a:r>
          </a:p>
          <a:p>
            <a:endParaRPr lang="en-US" b="1" dirty="0">
              <a:solidFill>
                <a:schemeClr val="tx2"/>
              </a:solidFill>
            </a:endParaRPr>
          </a:p>
          <a:p>
            <a:r>
              <a:rPr lang="en-US" b="1" dirty="0" smtClean="0">
                <a:solidFill>
                  <a:srgbClr val="002060"/>
                </a:solidFill>
              </a:rPr>
              <a:t>Pola</a:t>
            </a:r>
            <a:r>
              <a:rPr lang="en-US" b="1" dirty="0" smtClean="0">
                <a:solidFill>
                  <a:srgbClr val="002060"/>
                </a:solidFill>
              </a:rPr>
              <a:t>r and arctic are </a:t>
            </a:r>
            <a:r>
              <a:rPr lang="en-US" b="1" dirty="0" smtClean="0">
                <a:solidFill>
                  <a:srgbClr val="0070C0"/>
                </a:solidFill>
              </a:rPr>
              <a:t>cold</a:t>
            </a:r>
            <a:endParaRPr lang="en-US" b="1" dirty="0">
              <a:solidFill>
                <a:srgbClr val="0070C0"/>
              </a:solidFill>
            </a:endParaRPr>
          </a:p>
        </p:txBody>
      </p:sp>
      <p:cxnSp>
        <p:nvCxnSpPr>
          <p:cNvPr id="10" name="Straight Arrow Connector 9"/>
          <p:cNvCxnSpPr/>
          <p:nvPr/>
        </p:nvCxnSpPr>
        <p:spPr>
          <a:xfrm flipV="1">
            <a:off x="3143250" y="1857375"/>
            <a:ext cx="3371850" cy="3557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16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Fronts</a:t>
            </a:r>
            <a:endParaRPr lang="en-US" dirty="0"/>
          </a:p>
        </p:txBody>
      </p:sp>
      <p:sp>
        <p:nvSpPr>
          <p:cNvPr id="3" name="Content Placeholder 2"/>
          <p:cNvSpPr>
            <a:spLocks noGrp="1"/>
          </p:cNvSpPr>
          <p:nvPr>
            <p:ph idx="1"/>
          </p:nvPr>
        </p:nvSpPr>
        <p:spPr>
          <a:xfrm>
            <a:off x="188441" y="1524000"/>
            <a:ext cx="3910063" cy="5000573"/>
          </a:xfrm>
        </p:spPr>
        <p:txBody>
          <a:bodyPr>
            <a:normAutofit/>
          </a:bodyPr>
          <a:lstStyle/>
          <a:p>
            <a:r>
              <a:rPr lang="en-US" altLang="en-US" dirty="0"/>
              <a:t>The </a:t>
            </a:r>
            <a:r>
              <a:rPr lang="en-US" altLang="en-US" dirty="0">
                <a:solidFill>
                  <a:srgbClr val="C00000"/>
                </a:solidFill>
              </a:rPr>
              <a:t>transition zone between two air masses</a:t>
            </a:r>
          </a:p>
          <a:p>
            <a:r>
              <a:rPr lang="en-US" altLang="en-US" dirty="0"/>
              <a:t>Typically </a:t>
            </a:r>
            <a:r>
              <a:rPr lang="en-US" altLang="en-US" dirty="0">
                <a:solidFill>
                  <a:srgbClr val="C00000"/>
                </a:solidFill>
              </a:rPr>
              <a:t>narrow in width </a:t>
            </a:r>
            <a:r>
              <a:rPr lang="en-US" altLang="en-US" dirty="0"/>
              <a:t>(few hundred kilometers) </a:t>
            </a:r>
            <a:endParaRPr lang="en-US" altLang="en-US" dirty="0" smtClean="0"/>
          </a:p>
          <a:p>
            <a:r>
              <a:rPr lang="en-US" altLang="en-US" dirty="0" smtClean="0"/>
              <a:t>Typically </a:t>
            </a:r>
            <a:r>
              <a:rPr lang="en-US" altLang="en-US" dirty="0"/>
              <a:t>slopes </a:t>
            </a:r>
            <a:r>
              <a:rPr lang="en-US" altLang="en-US" dirty="0" smtClean="0"/>
              <a:t>vertically</a:t>
            </a:r>
          </a:p>
          <a:p>
            <a:endParaRPr lang="en-US" dirty="0">
              <a:solidFill>
                <a:schemeClr val="accent4"/>
              </a:solidFill>
            </a:endParaRPr>
          </a:p>
          <a:p>
            <a:endParaRPr lang="en-US" dirty="0" smtClean="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p:txBody>
      </p:sp>
      <p:sp>
        <p:nvSpPr>
          <p:cNvPr id="4" name="Footer Placeholder 3"/>
          <p:cNvSpPr>
            <a:spLocks noGrp="1"/>
          </p:cNvSpPr>
          <p:nvPr>
            <p:ph type="ftr" sz="quarter" idx="11"/>
          </p:nvPr>
        </p:nvSpPr>
        <p:spPr/>
        <p:txBody>
          <a:bodyPr/>
          <a:lstStyle/>
          <a:p>
            <a:pPr algn="r"/>
            <a:r>
              <a:rPr lang="en-US" smtClean="0"/>
              <a:t>MODULE 3: AIRMASSES AND FRONTS</a:t>
            </a:r>
            <a:endParaRPr lang="en-US" dirty="0"/>
          </a:p>
        </p:txBody>
      </p:sp>
      <p:sp>
        <p:nvSpPr>
          <p:cNvPr id="8" name="TextBox 7"/>
          <p:cNvSpPr txBox="1"/>
          <p:nvPr/>
        </p:nvSpPr>
        <p:spPr>
          <a:xfrm>
            <a:off x="6342334" y="6155241"/>
            <a:ext cx="2555331" cy="369332"/>
          </a:xfrm>
          <a:prstGeom prst="rect">
            <a:avLst/>
          </a:prstGeom>
          <a:noFill/>
        </p:spPr>
        <p:txBody>
          <a:bodyPr wrap="square" rtlCol="0">
            <a:spAutoFit/>
          </a:bodyPr>
          <a:lstStyle/>
          <a:p>
            <a:pPr algn="ctr"/>
            <a:r>
              <a:rPr lang="en-US" b="1" dirty="0">
                <a:solidFill>
                  <a:schemeClr val="bg1"/>
                </a:solidFill>
              </a:rPr>
              <a:t>Hurricane Floyd, 1999</a:t>
            </a:r>
          </a:p>
        </p:txBody>
      </p:sp>
      <p:sp>
        <p:nvSpPr>
          <p:cNvPr id="6" name="Rectangle 3"/>
          <p:cNvSpPr txBox="1">
            <a:spLocks noChangeArrowheads="1"/>
          </p:cNvSpPr>
          <p:nvPr/>
        </p:nvSpPr>
        <p:spPr>
          <a:xfrm>
            <a:off x="4643437" y="1028700"/>
            <a:ext cx="3859306"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en-US" dirty="0" smtClean="0"/>
              <a:t>A </a:t>
            </a:r>
            <a:r>
              <a:rPr lang="en-US" altLang="en-US" dirty="0" smtClean="0">
                <a:solidFill>
                  <a:srgbClr val="C00000"/>
                </a:solidFill>
              </a:rPr>
              <a:t>cold front </a:t>
            </a:r>
            <a:r>
              <a:rPr lang="en-US" altLang="en-US" dirty="0" smtClean="0"/>
              <a:t>advances into warm air, lifting the warm air</a:t>
            </a:r>
          </a:p>
          <a:p>
            <a:r>
              <a:rPr lang="en-US" altLang="en-US" dirty="0">
                <a:solidFill>
                  <a:srgbClr val="C00000"/>
                </a:solidFill>
              </a:rPr>
              <a:t>A warm front </a:t>
            </a:r>
            <a:r>
              <a:rPr lang="en-US" altLang="en-US" dirty="0" smtClean="0">
                <a:solidFill>
                  <a:srgbClr val="C00000"/>
                </a:solidFill>
              </a:rPr>
              <a:t>-- </a:t>
            </a:r>
            <a:r>
              <a:rPr lang="en-US" altLang="en-US" dirty="0" smtClean="0"/>
              <a:t>cold </a:t>
            </a:r>
            <a:r>
              <a:rPr lang="en-US" altLang="en-US" dirty="0"/>
              <a:t>air </a:t>
            </a:r>
            <a:r>
              <a:rPr lang="en-US" altLang="en-US" dirty="0" smtClean="0"/>
              <a:t>retreating </a:t>
            </a:r>
            <a:r>
              <a:rPr lang="en-US" altLang="en-US" dirty="0"/>
              <a:t>and warm air </a:t>
            </a:r>
            <a:r>
              <a:rPr lang="en-US" altLang="en-US" dirty="0" smtClean="0"/>
              <a:t>advancing</a:t>
            </a:r>
            <a:endParaRPr lang="en-US" altLang="en-US" dirty="0"/>
          </a:p>
          <a:p>
            <a:pPr marL="0" indent="0">
              <a:buNone/>
            </a:pPr>
            <a:endParaRPr lang="en-US" altLang="en-US" dirty="0" smtClean="0"/>
          </a:p>
          <a:p>
            <a:r>
              <a:rPr lang="en-US" altLang="en-US" dirty="0" smtClean="0"/>
              <a:t>Type of precipitation along a cold or warm fronts depends on the characteristics of the warm air</a:t>
            </a:r>
          </a:p>
        </p:txBody>
      </p:sp>
    </p:spTree>
    <p:extLst>
      <p:ext uri="{BB962C8B-B14F-4D97-AF65-F5344CB8AC3E}">
        <p14:creationId xmlns:p14="http://schemas.microsoft.com/office/powerpoint/2010/main" val="322975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endParaRPr lang="en-US" smtClean="0"/>
          </a:p>
        </p:txBody>
      </p:sp>
      <p:sp>
        <p:nvSpPr>
          <p:cNvPr id="24578" name="Rectangle 3"/>
          <p:cNvSpPr>
            <a:spLocks noGrp="1" noChangeArrowheads="1"/>
          </p:cNvSpPr>
          <p:nvPr>
            <p:ph type="body" idx="4294967295"/>
          </p:nvPr>
        </p:nvSpPr>
        <p:spPr/>
        <p:txBody>
          <a:bodyPr/>
          <a:lstStyle/>
          <a:p>
            <a:pPr eaLnBrk="1" hangingPunct="1"/>
            <a:endParaRPr lang="en-US" smtClean="0"/>
          </a:p>
        </p:txBody>
      </p:sp>
      <p:pic>
        <p:nvPicPr>
          <p:cNvPr id="24579" name="Picture 4"/>
          <p:cNvPicPr>
            <a:picLocks noChangeAspect="1" noChangeArrowheads="1"/>
          </p:cNvPicPr>
          <p:nvPr/>
        </p:nvPicPr>
        <p:blipFill>
          <a:blip r:embed="rId2" cstate="print"/>
          <a:srcRect/>
          <a:stretch>
            <a:fillRect/>
          </a:stretch>
        </p:blipFill>
        <p:spPr bwMode="auto">
          <a:xfrm>
            <a:off x="457200" y="727436"/>
            <a:ext cx="8001000" cy="68357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lgn="r"/>
            <a:r>
              <a:rPr lang="en-US" smtClean="0"/>
              <a:t>MODULE 3: AIRMASSES AND FRONTS</a:t>
            </a:r>
            <a:endParaRPr lang="en-US" dirty="0"/>
          </a:p>
        </p:txBody>
      </p:sp>
      <p:sp>
        <p:nvSpPr>
          <p:cNvPr id="3" name="Rectangle 2"/>
          <p:cNvSpPr/>
          <p:nvPr/>
        </p:nvSpPr>
        <p:spPr>
          <a:xfrm>
            <a:off x="205154" y="3374228"/>
            <a:ext cx="8733692" cy="3645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986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Frontal Movement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350" y="1853453"/>
            <a:ext cx="7337332" cy="2840258"/>
          </a:xfrm>
        </p:spPr>
      </p:pic>
      <p:sp>
        <p:nvSpPr>
          <p:cNvPr id="4" name="Footer Placeholder 3"/>
          <p:cNvSpPr>
            <a:spLocks noGrp="1"/>
          </p:cNvSpPr>
          <p:nvPr>
            <p:ph type="ftr" sz="quarter" idx="11"/>
          </p:nvPr>
        </p:nvSpPr>
        <p:spPr/>
        <p:txBody>
          <a:bodyPr/>
          <a:lstStyle/>
          <a:p>
            <a:pPr algn="r"/>
            <a:r>
              <a:rPr lang="en-US" smtClean="0"/>
              <a:t>MODULE 3: AIRMASSES AND FRONTS</a:t>
            </a:r>
            <a:endParaRPr lang="en-US" dirty="0"/>
          </a:p>
        </p:txBody>
      </p:sp>
    </p:spTree>
    <p:extLst>
      <p:ext uri="{BB962C8B-B14F-4D97-AF65-F5344CB8AC3E}">
        <p14:creationId xmlns:p14="http://schemas.microsoft.com/office/powerpoint/2010/main" val="2845237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622" y="767861"/>
            <a:ext cx="7672755" cy="5594717"/>
          </a:xfrm>
        </p:spPr>
      </p:pic>
      <p:sp>
        <p:nvSpPr>
          <p:cNvPr id="4" name="Footer Placeholder 3"/>
          <p:cNvSpPr>
            <a:spLocks noGrp="1"/>
          </p:cNvSpPr>
          <p:nvPr>
            <p:ph type="ftr" sz="quarter" idx="11"/>
          </p:nvPr>
        </p:nvSpPr>
        <p:spPr/>
        <p:txBody>
          <a:bodyPr/>
          <a:lstStyle/>
          <a:p>
            <a:pPr algn="r"/>
            <a:r>
              <a:rPr lang="en-US" smtClean="0"/>
              <a:t>MODULE 3: AIRMASSES AND FRONTS</a:t>
            </a:r>
            <a:endParaRPr lang="en-US" dirty="0"/>
          </a:p>
        </p:txBody>
      </p:sp>
    </p:spTree>
    <p:extLst>
      <p:ext uri="{BB962C8B-B14F-4D97-AF65-F5344CB8AC3E}">
        <p14:creationId xmlns:p14="http://schemas.microsoft.com/office/powerpoint/2010/main" val="1510750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Stationary front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57200" y="2063496"/>
            <a:ext cx="8229600" cy="3950208"/>
          </a:xfrm>
        </p:spPr>
      </p:pic>
      <p:sp>
        <p:nvSpPr>
          <p:cNvPr id="4" name="Footer Placeholder 3"/>
          <p:cNvSpPr>
            <a:spLocks noGrp="1"/>
          </p:cNvSpPr>
          <p:nvPr>
            <p:ph type="ftr" sz="quarter" idx="11"/>
          </p:nvPr>
        </p:nvSpPr>
        <p:spPr/>
        <p:txBody>
          <a:bodyPr/>
          <a:lstStyle/>
          <a:p>
            <a:pPr algn="r"/>
            <a:r>
              <a:rPr lang="en-US" smtClean="0"/>
              <a:t>MODULE 3: AIRMASSES AND FRONTS</a:t>
            </a:r>
            <a:endParaRPr lang="en-US" dirty="0"/>
          </a:p>
        </p:txBody>
      </p:sp>
    </p:spTree>
    <p:extLst>
      <p:ext uri="{BB962C8B-B14F-4D97-AF65-F5344CB8AC3E}">
        <p14:creationId xmlns:p14="http://schemas.microsoft.com/office/powerpoint/2010/main" val="3468147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front</a:t>
            </a:r>
            <a:endParaRPr lang="en-US" dirty="0"/>
          </a:p>
        </p:txBody>
      </p:sp>
      <p:sp>
        <p:nvSpPr>
          <p:cNvPr id="3" name="Content Placeholder 2"/>
          <p:cNvSpPr>
            <a:spLocks noGrp="1"/>
          </p:cNvSpPr>
          <p:nvPr>
            <p:ph idx="1"/>
          </p:nvPr>
        </p:nvSpPr>
        <p:spPr>
          <a:xfrm>
            <a:off x="457200" y="1600200"/>
            <a:ext cx="3697941" cy="4876800"/>
          </a:xfrm>
        </p:spPr>
        <p:txBody>
          <a:bodyPr/>
          <a:lstStyle/>
          <a:p>
            <a:r>
              <a:rPr lang="en-US" dirty="0" smtClean="0"/>
              <a:t>Although </a:t>
            </a:r>
            <a:r>
              <a:rPr lang="en-US" dirty="0" err="1" smtClean="0"/>
              <a:t>airmass</a:t>
            </a:r>
            <a:r>
              <a:rPr lang="en-US" dirty="0" smtClean="0"/>
              <a:t> boundary is stationary (staying in one place), air on both sides can be moving still</a:t>
            </a:r>
          </a:p>
        </p:txBody>
      </p:sp>
      <p:sp>
        <p:nvSpPr>
          <p:cNvPr id="4" name="Footer Placeholder 3"/>
          <p:cNvSpPr>
            <a:spLocks noGrp="1"/>
          </p:cNvSpPr>
          <p:nvPr>
            <p:ph type="ftr" sz="quarter" idx="11"/>
          </p:nvPr>
        </p:nvSpPr>
        <p:spPr/>
        <p:txBody>
          <a:bodyPr/>
          <a:lstStyle/>
          <a:p>
            <a:pPr algn="r"/>
            <a:r>
              <a:rPr lang="en-US" smtClean="0"/>
              <a:t>MODULE 3: AIRMASSES AND FRONTS</a:t>
            </a:r>
            <a:endParaRPr lang="en-US" dirty="0"/>
          </a:p>
        </p:txBody>
      </p:sp>
      <p:pic>
        <p:nvPicPr>
          <p:cNvPr id="5"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73391" y="973015"/>
            <a:ext cx="4437845" cy="56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331" y="1028699"/>
            <a:ext cx="4847665" cy="4847665"/>
          </a:xfrm>
          <a:prstGeom prst="rect">
            <a:avLst/>
          </a:prstGeom>
        </p:spPr>
      </p:pic>
    </p:spTree>
    <p:extLst>
      <p:ext uri="{BB962C8B-B14F-4D97-AF65-F5344CB8AC3E}">
        <p14:creationId xmlns:p14="http://schemas.microsoft.com/office/powerpoint/2010/main" val="657155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74431" y="1115158"/>
            <a:ext cx="7669457"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en-US" dirty="0" smtClean="0"/>
              <a:t>During the lifecycle of a cyclone, the </a:t>
            </a:r>
            <a:r>
              <a:rPr lang="en-US" altLang="en-US" dirty="0" smtClean="0">
                <a:solidFill>
                  <a:srgbClr val="C00000"/>
                </a:solidFill>
              </a:rPr>
              <a:t>cold  front </a:t>
            </a:r>
            <a:r>
              <a:rPr lang="en-US" altLang="en-US" dirty="0" smtClean="0"/>
              <a:t>may overtake the </a:t>
            </a:r>
            <a:r>
              <a:rPr lang="en-US" altLang="en-US" dirty="0" smtClean="0">
                <a:solidFill>
                  <a:srgbClr val="C00000"/>
                </a:solidFill>
              </a:rPr>
              <a:t>warm front</a:t>
            </a:r>
            <a:r>
              <a:rPr lang="en-US" altLang="en-US" dirty="0" smtClean="0"/>
              <a:t>, creating a new boundary called an </a:t>
            </a:r>
            <a:r>
              <a:rPr lang="en-US" altLang="en-US" dirty="0" smtClean="0">
                <a:solidFill>
                  <a:srgbClr val="C00000"/>
                </a:solidFill>
              </a:rPr>
              <a:t>occluded front</a:t>
            </a:r>
            <a:r>
              <a:rPr lang="en-US" altLang="en-US" dirty="0" smtClean="0"/>
              <a:t>. </a:t>
            </a:r>
          </a:p>
        </p:txBody>
      </p:sp>
      <p:sp>
        <p:nvSpPr>
          <p:cNvPr id="2" name="Footer Placeholder 1"/>
          <p:cNvSpPr>
            <a:spLocks noGrp="1"/>
          </p:cNvSpPr>
          <p:nvPr>
            <p:ph type="ftr" sz="quarter" idx="11"/>
          </p:nvPr>
        </p:nvSpPr>
        <p:spPr/>
        <p:txBody>
          <a:bodyPr/>
          <a:lstStyle/>
          <a:p>
            <a:pPr algn="r"/>
            <a:r>
              <a:rPr lang="en-US" smtClean="0"/>
              <a:t>MODULE 3: AIRMASSES AND FRONTS</a:t>
            </a:r>
            <a:endParaRPr lang="en-US" dirty="0"/>
          </a:p>
        </p:txBody>
      </p:sp>
      <p:pic>
        <p:nvPicPr>
          <p:cNvPr id="5"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84570" y="2524858"/>
            <a:ext cx="400356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4431" y="2524858"/>
            <a:ext cx="401014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426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719"/>
            <a:ext cx="8229600" cy="990600"/>
          </a:xfrm>
        </p:spPr>
        <p:txBody>
          <a:bodyPr>
            <a:normAutofit fontScale="90000"/>
          </a:bodyPr>
          <a:lstStyle/>
          <a:p>
            <a:r>
              <a:rPr lang="en-US" dirty="0" smtClean="0"/>
              <a:t>Be able to identify </a:t>
            </a:r>
            <a:r>
              <a:rPr lang="en-US" dirty="0" smtClean="0"/>
              <a:t>low pressure/high pressure and surface </a:t>
            </a:r>
            <a:r>
              <a:rPr lang="en-US" dirty="0" smtClean="0"/>
              <a:t>fronts if you see them on map like this</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57262" y="2172123"/>
            <a:ext cx="7284423" cy="4490614"/>
          </a:xfrm>
        </p:spPr>
      </p:pic>
      <p:sp>
        <p:nvSpPr>
          <p:cNvPr id="4" name="Footer Placeholder 3"/>
          <p:cNvSpPr>
            <a:spLocks noGrp="1"/>
          </p:cNvSpPr>
          <p:nvPr>
            <p:ph type="ftr" sz="quarter" idx="11"/>
          </p:nvPr>
        </p:nvSpPr>
        <p:spPr/>
        <p:txBody>
          <a:bodyPr/>
          <a:lstStyle/>
          <a:p>
            <a:pPr algn="r"/>
            <a:r>
              <a:rPr lang="en-US" smtClean="0"/>
              <a:t>MODULE 3: FORECASTING AND SIMULATING WEATHER</a:t>
            </a:r>
            <a:endParaRPr lang="en-US" dirty="0"/>
          </a:p>
        </p:txBody>
      </p:sp>
    </p:spTree>
    <p:extLst>
      <p:ext uri="{BB962C8B-B14F-4D97-AF65-F5344CB8AC3E}">
        <p14:creationId xmlns:p14="http://schemas.microsoft.com/office/powerpoint/2010/main" val="406604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8153"/>
            <a:ext cx="7848600" cy="753035"/>
          </a:xfrm>
        </p:spPr>
        <p:txBody>
          <a:bodyPr>
            <a:scene3d>
              <a:camera prst="orthographicFront"/>
              <a:lightRig rig="soft" dir="t">
                <a:rot lat="0" lon="0" rev="15600000"/>
              </a:lightRig>
            </a:scene3d>
            <a:sp3d extrusionH="57150" prstMaterial="softEdge">
              <a:bevelT w="25400" h="38100"/>
            </a:sp3d>
          </a:bodyPr>
          <a:lstStyle/>
          <a:p>
            <a:r>
              <a:rPr lang="en-US" b="1" cap="none" spc="0" dirty="0" smtClean="0">
                <a:ln/>
              </a:rPr>
              <a:t>MODULE 3 REVIEW</a:t>
            </a:r>
            <a:br>
              <a:rPr lang="en-US" b="1" cap="none" spc="0" dirty="0" smtClean="0">
                <a:ln/>
              </a:rPr>
            </a:br>
            <a:r>
              <a:rPr lang="en-US" sz="2800" b="1" cap="none" spc="0" dirty="0" smtClean="0">
                <a:ln/>
              </a:rPr>
              <a:t>WEATHER FORECASTING</a:t>
            </a:r>
            <a:br>
              <a:rPr lang="en-US" sz="2800" b="1" cap="none" spc="0" dirty="0" smtClean="0">
                <a:ln/>
              </a:rPr>
            </a:br>
            <a:r>
              <a:rPr lang="en-US" sz="2800" b="1" cap="none" spc="0" dirty="0" smtClean="0">
                <a:ln/>
              </a:rPr>
              <a:t>AND MID-LATITUDE CYCLONES</a:t>
            </a:r>
            <a:endParaRPr lang="en-US" sz="2800" b="1" cap="none" spc="0" dirty="0">
              <a:ln/>
            </a:endParaRPr>
          </a:p>
        </p:txBody>
      </p:sp>
      <p:sp>
        <p:nvSpPr>
          <p:cNvPr id="3" name="Subtitle 2"/>
          <p:cNvSpPr>
            <a:spLocks noGrp="1"/>
          </p:cNvSpPr>
          <p:nvPr>
            <p:ph type="subTitle" idx="1"/>
          </p:nvPr>
        </p:nvSpPr>
        <p:spPr>
          <a:xfrm>
            <a:off x="685799" y="2124635"/>
            <a:ext cx="7960659" cy="4450977"/>
          </a:xfrm>
        </p:spPr>
        <p:txBody>
          <a:bodyPr>
            <a:normAutofit/>
          </a:bodyPr>
          <a:lstStyle/>
          <a:p>
            <a:r>
              <a:rPr lang="en-US" dirty="0" smtClean="0"/>
              <a:t>Key Study Points:</a:t>
            </a:r>
          </a:p>
          <a:p>
            <a:endParaRPr lang="en-US" dirty="0"/>
          </a:p>
          <a:p>
            <a:pPr marL="342900" indent="-342900">
              <a:buFont typeface="Arial" panose="020B0604020202020204" pitchFamily="34" charset="0"/>
              <a:buChar char="•"/>
            </a:pPr>
            <a:r>
              <a:rPr lang="en-US" dirty="0" smtClean="0"/>
              <a:t>Several quiz and practice test questions will be repeated on the exam verbatim</a:t>
            </a:r>
          </a:p>
          <a:p>
            <a:pPr marL="342900" indent="-342900">
              <a:buFont typeface="Arial" panose="020B0604020202020204" pitchFamily="34" charset="0"/>
              <a:buChar char="•"/>
            </a:pPr>
            <a:r>
              <a:rPr lang="en-US" dirty="0" smtClean="0"/>
              <a:t>Several questions SIMILAR to quiz and practice test questions will also be included on the exam</a:t>
            </a:r>
          </a:p>
          <a:p>
            <a:pPr marL="342900" indent="-342900">
              <a:buFont typeface="Arial" panose="020B0604020202020204" pitchFamily="34" charset="0"/>
              <a:buChar char="•"/>
            </a:pPr>
            <a:r>
              <a:rPr lang="en-US" dirty="0" smtClean="0"/>
              <a:t>All material on exam covered in </a:t>
            </a:r>
            <a:r>
              <a:rPr lang="en-US" dirty="0" err="1" smtClean="0"/>
              <a:t>powerpoint</a:t>
            </a:r>
            <a:r>
              <a:rPr lang="en-US" dirty="0" smtClean="0"/>
              <a:t> slides</a:t>
            </a:r>
          </a:p>
        </p:txBody>
      </p:sp>
      <p:cxnSp>
        <p:nvCxnSpPr>
          <p:cNvPr id="6" name="Straight Connector 5"/>
          <p:cNvCxnSpPr/>
          <p:nvPr/>
        </p:nvCxnSpPr>
        <p:spPr>
          <a:xfrm>
            <a:off x="322729" y="3402106"/>
            <a:ext cx="8458200" cy="0"/>
          </a:xfrm>
          <a:prstGeom prst="line">
            <a:avLst/>
          </a:prstGeom>
          <a:ln w="88900">
            <a:solidFill>
              <a:schemeClr val="bg1"/>
            </a:solidFill>
            <a:prstDash val="solid"/>
          </a:ln>
          <a:effectLst>
            <a:outerShdw blurRad="38100" dist="25400" dir="2700000" algn="br" rotWithShape="0">
              <a:schemeClr val="bg1">
                <a:alpha val="60000"/>
              </a:scheme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50630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ChangeArrowheads="1"/>
          </p:cNvSpPr>
          <p:nvPr/>
        </p:nvSpPr>
        <p:spPr bwMode="auto">
          <a:xfrm>
            <a:off x="8458200" y="1524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600" b="1">
                <a:solidFill>
                  <a:schemeClr val="tx2"/>
                </a:solidFill>
              </a:rPr>
              <a:t>8.8</a:t>
            </a:r>
          </a:p>
        </p:txBody>
      </p:sp>
      <p:pic>
        <p:nvPicPr>
          <p:cNvPr id="1024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381000"/>
            <a:ext cx="7532688"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ChangeArrowheads="1"/>
          </p:cNvSpPr>
          <p:nvPr/>
        </p:nvSpPr>
        <p:spPr bwMode="auto">
          <a:xfrm>
            <a:off x="19050" y="6477000"/>
            <a:ext cx="2144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400">
                <a:latin typeface="MyriadPro-Cond"/>
              </a:rPr>
              <a:t>Courtesy of Bob Rauber.</a:t>
            </a:r>
            <a:endParaRPr lang="en-US" altLang="en-US" sz="1400"/>
          </a:p>
        </p:txBody>
      </p:sp>
      <p:sp>
        <p:nvSpPr>
          <p:cNvPr id="2" name="Footer Placeholder 1"/>
          <p:cNvSpPr>
            <a:spLocks noGrp="1"/>
          </p:cNvSpPr>
          <p:nvPr>
            <p:ph type="ftr" sz="quarter" idx="11"/>
          </p:nvPr>
        </p:nvSpPr>
        <p:spPr/>
        <p:txBody>
          <a:bodyPr/>
          <a:lstStyle/>
          <a:p>
            <a:pPr algn="r"/>
            <a:r>
              <a:rPr lang="en-US" smtClean="0"/>
              <a:t>MODULE 3: WEATHER FORECASTING AND MID-LATITUDE CYCLONES</a:t>
            </a:r>
            <a:endParaRPr lang="en-US" dirty="0"/>
          </a:p>
        </p:txBody>
      </p:sp>
    </p:spTree>
    <p:extLst>
      <p:ext uri="{BB962C8B-B14F-4D97-AF65-F5344CB8AC3E}">
        <p14:creationId xmlns:p14="http://schemas.microsoft.com/office/powerpoint/2010/main" val="2000454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rot lat="0" lon="0" rev="15600000"/>
              </a:lightRig>
            </a:scene3d>
            <a:sp3d extrusionH="57150" prstMaterial="softEdge">
              <a:bevelT w="25400" h="38100"/>
            </a:sp3d>
          </a:bodyPr>
          <a:lstStyle/>
          <a:p>
            <a:r>
              <a:rPr lang="en-US" b="1" cap="none" spc="0" dirty="0" smtClean="0">
                <a:ln/>
              </a:rPr>
              <a:t>FORECASTING AND SIMULATING WEATHER</a:t>
            </a:r>
            <a:br>
              <a:rPr lang="en-US" b="1" cap="none" spc="0" dirty="0" smtClean="0">
                <a:ln/>
              </a:rPr>
            </a:br>
            <a:r>
              <a:rPr lang="en-US" sz="2000" b="1" cap="none" spc="0" dirty="0" smtClean="0">
                <a:ln/>
              </a:rPr>
              <a:t>(Chapter 4)</a:t>
            </a:r>
            <a:endParaRPr lang="en-US" sz="2000" b="1" cap="none" spc="0" dirty="0">
              <a:ln/>
            </a:endParaRPr>
          </a:p>
        </p:txBody>
      </p:sp>
      <p:sp>
        <p:nvSpPr>
          <p:cNvPr id="3" name="Subtitle 2"/>
          <p:cNvSpPr>
            <a:spLocks noGrp="1"/>
          </p:cNvSpPr>
          <p:nvPr>
            <p:ph type="subTitle" idx="1"/>
          </p:nvPr>
        </p:nvSpPr>
        <p:spPr>
          <a:xfrm>
            <a:off x="685800" y="3505199"/>
            <a:ext cx="6400800" cy="2098675"/>
          </a:xfrm>
        </p:spPr>
        <p:txBody>
          <a:bodyPr>
            <a:normAutofit lnSpcReduction="10000"/>
          </a:bodyPr>
          <a:lstStyle/>
          <a:p>
            <a:r>
              <a:rPr lang="en-US" dirty="0"/>
              <a:t>ATMOS 1010 </a:t>
            </a:r>
            <a:r>
              <a:rPr lang="mr-IN" dirty="0"/>
              <a:t>–</a:t>
            </a:r>
            <a:r>
              <a:rPr lang="en-US" dirty="0"/>
              <a:t> Fall 2018</a:t>
            </a:r>
          </a:p>
          <a:p>
            <a:r>
              <a:rPr lang="en-US" dirty="0"/>
              <a:t>Module </a:t>
            </a:r>
            <a:r>
              <a:rPr lang="en-US" dirty="0" smtClean="0"/>
              <a:t>3: </a:t>
            </a:r>
            <a:r>
              <a:rPr lang="en-US" dirty="0" smtClean="0">
                <a:ln/>
              </a:rPr>
              <a:t>Weather Forecasting and</a:t>
            </a:r>
            <a:r>
              <a:rPr lang="en-US" dirty="0">
                <a:ln/>
              </a:rPr>
              <a:t/>
            </a:r>
            <a:br>
              <a:rPr lang="en-US" dirty="0">
                <a:ln/>
              </a:rPr>
            </a:br>
            <a:r>
              <a:rPr lang="en-US" dirty="0" smtClean="0">
                <a:ln/>
              </a:rPr>
              <a:t>mid-latitude cyclones</a:t>
            </a:r>
            <a:endParaRPr lang="en-US" dirty="0"/>
          </a:p>
          <a:p>
            <a:r>
              <a:rPr lang="en-US" dirty="0" smtClean="0"/>
              <a:t>Erik Crosman</a:t>
            </a:r>
            <a:endParaRPr lang="en-US" dirty="0"/>
          </a:p>
          <a:p>
            <a:r>
              <a:rPr lang="en-US" dirty="0" smtClean="0"/>
              <a:t>10/31/18</a:t>
            </a:r>
            <a:endParaRPr lang="en-US" dirty="0"/>
          </a:p>
        </p:txBody>
      </p:sp>
    </p:spTree>
    <p:extLst>
      <p:ext uri="{BB962C8B-B14F-4D97-AF65-F5344CB8AC3E}">
        <p14:creationId xmlns:p14="http://schemas.microsoft.com/office/powerpoint/2010/main" val="2493476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5847" y="639482"/>
            <a:ext cx="8229600" cy="254000"/>
          </a:xfrm>
        </p:spPr>
        <p:txBody>
          <a:bodyPr>
            <a:normAutofit fontScale="90000"/>
          </a:bodyPr>
          <a:lstStyle/>
          <a:p>
            <a:pPr eaLnBrk="1" hangingPunct="1">
              <a:defRPr/>
            </a:pPr>
            <a:r>
              <a:rPr lang="en-US" dirty="0" smtClean="0"/>
              <a:t>How are  weather forecasts made?</a:t>
            </a:r>
          </a:p>
        </p:txBody>
      </p:sp>
      <p:sp>
        <p:nvSpPr>
          <p:cNvPr id="16387" name="Rectangle 3"/>
          <p:cNvSpPr>
            <a:spLocks noGrp="1" noChangeArrowheads="1"/>
          </p:cNvSpPr>
          <p:nvPr>
            <p:ph type="body" idx="1"/>
          </p:nvPr>
        </p:nvSpPr>
        <p:spPr>
          <a:xfrm>
            <a:off x="246528" y="1185492"/>
            <a:ext cx="8797263" cy="5528459"/>
          </a:xfrm>
        </p:spPr>
        <p:txBody>
          <a:bodyPr>
            <a:normAutofit/>
          </a:bodyPr>
          <a:lstStyle/>
          <a:p>
            <a:pPr>
              <a:lnSpc>
                <a:spcPct val="90000"/>
              </a:lnSpc>
            </a:pPr>
            <a:endParaRPr lang="en-US" altLang="en-US" dirty="0"/>
          </a:p>
          <a:p>
            <a:pPr>
              <a:lnSpc>
                <a:spcPct val="90000"/>
              </a:lnSpc>
            </a:pPr>
            <a:endParaRPr lang="en-US" altLang="en-US" dirty="0"/>
          </a:p>
          <a:p>
            <a:pPr>
              <a:lnSpc>
                <a:spcPct val="90000"/>
              </a:lnSpc>
            </a:pPr>
            <a:endParaRPr lang="en-US" altLang="en-US" dirty="0" smtClean="0"/>
          </a:p>
          <a:p>
            <a:pPr marL="0" indent="0" eaLnBrk="1" hangingPunct="1">
              <a:lnSpc>
                <a:spcPct val="90000"/>
              </a:lnSpc>
            </a:pPr>
            <a:endParaRPr lang="en-US" altLang="en-US" sz="2400" dirty="0"/>
          </a:p>
          <a:p>
            <a:pPr eaLnBrk="1" hangingPunct="1">
              <a:lnSpc>
                <a:spcPct val="90000"/>
              </a:lnSpc>
            </a:pPr>
            <a:endParaRPr lang="en-US" altLang="en-US" sz="2400" dirty="0" smtClean="0"/>
          </a:p>
        </p:txBody>
      </p:sp>
      <p:sp>
        <p:nvSpPr>
          <p:cNvPr id="2" name="Footer Placeholder 1"/>
          <p:cNvSpPr>
            <a:spLocks noGrp="1"/>
          </p:cNvSpPr>
          <p:nvPr>
            <p:ph type="ftr" sz="quarter" idx="11"/>
          </p:nvPr>
        </p:nvSpPr>
        <p:spPr/>
        <p:txBody>
          <a:bodyPr/>
          <a:lstStyle/>
          <a:p>
            <a:pPr algn="r"/>
            <a:r>
              <a:rPr lang="en-US" smtClean="0"/>
              <a:t>MODULE 3: FORECASTING AND SIMULATING WEATHER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73" y="1363111"/>
            <a:ext cx="5562601" cy="5173219"/>
          </a:xfrm>
          <a:prstGeom prst="rect">
            <a:avLst/>
          </a:prstGeom>
        </p:spPr>
      </p:pic>
      <p:sp>
        <p:nvSpPr>
          <p:cNvPr id="7" name="Rectangle 6"/>
          <p:cNvSpPr/>
          <p:nvPr/>
        </p:nvSpPr>
        <p:spPr>
          <a:xfrm>
            <a:off x="5957630" y="2002831"/>
            <a:ext cx="3172339" cy="3046988"/>
          </a:xfrm>
          <a:prstGeom prst="rect">
            <a:avLst/>
          </a:prstGeom>
        </p:spPr>
        <p:txBody>
          <a:bodyPr wrap="square">
            <a:spAutoFit/>
          </a:bodyPr>
          <a:lstStyle/>
          <a:p>
            <a:r>
              <a:rPr lang="en-US" sz="2400" dirty="0" smtClean="0">
                <a:solidFill>
                  <a:srgbClr val="FF0000"/>
                </a:solidFill>
              </a:rPr>
              <a:t>Step 1:</a:t>
            </a:r>
          </a:p>
          <a:p>
            <a:r>
              <a:rPr lang="en-US" sz="2400" dirty="0" smtClean="0"/>
              <a:t>Forecasting </a:t>
            </a:r>
            <a:r>
              <a:rPr lang="en-US" sz="2400" dirty="0"/>
              <a:t>the weather begins by continuously observing the state of the atmosphere, the ocean, and land surface.</a:t>
            </a:r>
          </a:p>
        </p:txBody>
      </p:sp>
      <p:sp>
        <p:nvSpPr>
          <p:cNvPr id="3" name="Rectangle 2"/>
          <p:cNvSpPr/>
          <p:nvPr/>
        </p:nvSpPr>
        <p:spPr>
          <a:xfrm>
            <a:off x="3957640" y="4600575"/>
            <a:ext cx="1943100" cy="168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73" y="1788518"/>
            <a:ext cx="5076559" cy="3807419"/>
          </a:xfrm>
          <a:prstGeom prst="rect">
            <a:avLst/>
          </a:prstGeom>
        </p:spPr>
      </p:pic>
    </p:spTree>
    <p:extLst>
      <p:ext uri="{BB962C8B-B14F-4D97-AF65-F5344CB8AC3E}">
        <p14:creationId xmlns:p14="http://schemas.microsoft.com/office/powerpoint/2010/main" val="10144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5847" y="639482"/>
            <a:ext cx="8229600" cy="254000"/>
          </a:xfrm>
        </p:spPr>
        <p:txBody>
          <a:bodyPr>
            <a:normAutofit fontScale="90000"/>
          </a:bodyPr>
          <a:lstStyle/>
          <a:p>
            <a:pPr eaLnBrk="1" hangingPunct="1">
              <a:defRPr/>
            </a:pPr>
            <a:r>
              <a:rPr lang="en-US" dirty="0" smtClean="0"/>
              <a:t>How are  weather forecasts made?</a:t>
            </a:r>
          </a:p>
        </p:txBody>
      </p:sp>
      <p:sp>
        <p:nvSpPr>
          <p:cNvPr id="16387" name="Rectangle 3"/>
          <p:cNvSpPr>
            <a:spLocks noGrp="1" noChangeArrowheads="1"/>
          </p:cNvSpPr>
          <p:nvPr>
            <p:ph type="body" idx="1"/>
          </p:nvPr>
        </p:nvSpPr>
        <p:spPr>
          <a:xfrm>
            <a:off x="246528" y="1185492"/>
            <a:ext cx="8797263" cy="5528459"/>
          </a:xfrm>
        </p:spPr>
        <p:txBody>
          <a:bodyPr>
            <a:normAutofit/>
          </a:bodyPr>
          <a:lstStyle/>
          <a:p>
            <a:pPr>
              <a:lnSpc>
                <a:spcPct val="90000"/>
              </a:lnSpc>
            </a:pPr>
            <a:endParaRPr lang="en-US" altLang="en-US" dirty="0"/>
          </a:p>
          <a:p>
            <a:pPr>
              <a:lnSpc>
                <a:spcPct val="90000"/>
              </a:lnSpc>
            </a:pPr>
            <a:endParaRPr lang="en-US" altLang="en-US" dirty="0"/>
          </a:p>
          <a:p>
            <a:pPr>
              <a:lnSpc>
                <a:spcPct val="90000"/>
              </a:lnSpc>
            </a:pPr>
            <a:endParaRPr lang="en-US" altLang="en-US" dirty="0" smtClean="0"/>
          </a:p>
          <a:p>
            <a:pPr marL="0" indent="0" eaLnBrk="1" hangingPunct="1">
              <a:lnSpc>
                <a:spcPct val="90000"/>
              </a:lnSpc>
            </a:pPr>
            <a:endParaRPr lang="en-US" altLang="en-US" sz="2400" dirty="0"/>
          </a:p>
          <a:p>
            <a:pPr eaLnBrk="1" hangingPunct="1">
              <a:lnSpc>
                <a:spcPct val="90000"/>
              </a:lnSpc>
            </a:pPr>
            <a:endParaRPr lang="en-US" altLang="en-US" sz="2400" dirty="0" smtClean="0"/>
          </a:p>
        </p:txBody>
      </p:sp>
      <p:sp>
        <p:nvSpPr>
          <p:cNvPr id="2" name="Footer Placeholder 1"/>
          <p:cNvSpPr>
            <a:spLocks noGrp="1"/>
          </p:cNvSpPr>
          <p:nvPr>
            <p:ph type="ftr" sz="quarter" idx="11"/>
          </p:nvPr>
        </p:nvSpPr>
        <p:spPr/>
        <p:txBody>
          <a:bodyPr/>
          <a:lstStyle/>
          <a:p>
            <a:pPr algn="r"/>
            <a:r>
              <a:rPr lang="en-US" smtClean="0"/>
              <a:t>MODULE 3: FORECASTING AND SIMULATING WEATHER</a:t>
            </a:r>
            <a:endParaRPr lang="en-US" dirty="0"/>
          </a:p>
        </p:txBody>
      </p:sp>
      <p:sp>
        <p:nvSpPr>
          <p:cNvPr id="7" name="Rectangle 6"/>
          <p:cNvSpPr/>
          <p:nvPr/>
        </p:nvSpPr>
        <p:spPr>
          <a:xfrm>
            <a:off x="4602070" y="1163599"/>
            <a:ext cx="4484810" cy="2123658"/>
          </a:xfrm>
          <a:prstGeom prst="rect">
            <a:avLst/>
          </a:prstGeom>
        </p:spPr>
        <p:txBody>
          <a:bodyPr wrap="square">
            <a:spAutoFit/>
          </a:bodyPr>
          <a:lstStyle/>
          <a:p>
            <a:r>
              <a:rPr lang="en-US" sz="2400" dirty="0" smtClean="0">
                <a:solidFill>
                  <a:srgbClr val="FF0000"/>
                </a:solidFill>
              </a:rPr>
              <a:t>Step 2:</a:t>
            </a:r>
          </a:p>
          <a:p>
            <a:pPr>
              <a:lnSpc>
                <a:spcPct val="90000"/>
              </a:lnSpc>
            </a:pPr>
            <a:r>
              <a:rPr lang="en-US" sz="2400" dirty="0"/>
              <a:t>For time scales on the order of a </a:t>
            </a:r>
            <a:r>
              <a:rPr lang="en-US" sz="2400" dirty="0">
                <a:solidFill>
                  <a:srgbClr val="FF0000"/>
                </a:solidFill>
              </a:rPr>
              <a:t>few minutes to a few hours</a:t>
            </a:r>
            <a:r>
              <a:rPr lang="en-US" sz="2400" dirty="0"/>
              <a:t>, forecasters rely heavily on an extrapolation of current weather trends. </a:t>
            </a:r>
            <a:r>
              <a:rPr lang="en-US" sz="2400" dirty="0" smtClean="0"/>
              <a:t> Called “</a:t>
            </a:r>
            <a:r>
              <a:rPr lang="en-US" sz="2400" dirty="0" err="1" smtClean="0">
                <a:solidFill>
                  <a:srgbClr val="FF0000"/>
                </a:solidFill>
              </a:rPr>
              <a:t>Nowcasting</a:t>
            </a:r>
            <a:r>
              <a:rPr lang="en-US" sz="2400" dirty="0" smtClean="0"/>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28" y="1523694"/>
            <a:ext cx="4082979" cy="3286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856" y="3579267"/>
            <a:ext cx="4483935" cy="3370683"/>
          </a:xfrm>
          <a:prstGeom prst="rect">
            <a:avLst/>
          </a:prstGeom>
        </p:spPr>
      </p:pic>
    </p:spTree>
    <p:extLst>
      <p:ext uri="{BB962C8B-B14F-4D97-AF65-F5344CB8AC3E}">
        <p14:creationId xmlns:p14="http://schemas.microsoft.com/office/powerpoint/2010/main" val="1400107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5847" y="639482"/>
            <a:ext cx="8229600" cy="254000"/>
          </a:xfrm>
        </p:spPr>
        <p:txBody>
          <a:bodyPr>
            <a:normAutofit fontScale="90000"/>
          </a:bodyPr>
          <a:lstStyle/>
          <a:p>
            <a:pPr eaLnBrk="1" hangingPunct="1">
              <a:defRPr/>
            </a:pPr>
            <a:r>
              <a:rPr lang="en-US" dirty="0" smtClean="0"/>
              <a:t>How are  weather forecasts made?</a:t>
            </a:r>
          </a:p>
        </p:txBody>
      </p:sp>
      <p:sp>
        <p:nvSpPr>
          <p:cNvPr id="16387" name="Rectangle 3"/>
          <p:cNvSpPr>
            <a:spLocks noGrp="1" noChangeArrowheads="1"/>
          </p:cNvSpPr>
          <p:nvPr>
            <p:ph type="body" idx="1"/>
          </p:nvPr>
        </p:nvSpPr>
        <p:spPr>
          <a:xfrm>
            <a:off x="246528" y="1185492"/>
            <a:ext cx="8797263" cy="5528459"/>
          </a:xfrm>
        </p:spPr>
        <p:txBody>
          <a:bodyPr>
            <a:normAutofit/>
          </a:bodyPr>
          <a:lstStyle/>
          <a:p>
            <a:pPr>
              <a:lnSpc>
                <a:spcPct val="90000"/>
              </a:lnSpc>
            </a:pPr>
            <a:endParaRPr lang="en-US" altLang="en-US" dirty="0"/>
          </a:p>
          <a:p>
            <a:pPr>
              <a:lnSpc>
                <a:spcPct val="90000"/>
              </a:lnSpc>
            </a:pPr>
            <a:endParaRPr lang="en-US" altLang="en-US" dirty="0"/>
          </a:p>
          <a:p>
            <a:pPr>
              <a:lnSpc>
                <a:spcPct val="90000"/>
              </a:lnSpc>
            </a:pPr>
            <a:endParaRPr lang="en-US" altLang="en-US" dirty="0" smtClean="0"/>
          </a:p>
          <a:p>
            <a:pPr marL="0" indent="0" eaLnBrk="1" hangingPunct="1">
              <a:lnSpc>
                <a:spcPct val="90000"/>
              </a:lnSpc>
            </a:pPr>
            <a:endParaRPr lang="en-US" altLang="en-US" sz="2400" dirty="0"/>
          </a:p>
          <a:p>
            <a:pPr eaLnBrk="1" hangingPunct="1">
              <a:lnSpc>
                <a:spcPct val="90000"/>
              </a:lnSpc>
            </a:pPr>
            <a:endParaRPr lang="en-US" altLang="en-US" sz="2400" dirty="0" smtClean="0"/>
          </a:p>
        </p:txBody>
      </p:sp>
      <p:sp>
        <p:nvSpPr>
          <p:cNvPr id="2" name="Footer Placeholder 1"/>
          <p:cNvSpPr>
            <a:spLocks noGrp="1"/>
          </p:cNvSpPr>
          <p:nvPr>
            <p:ph type="ftr" sz="quarter" idx="11"/>
          </p:nvPr>
        </p:nvSpPr>
        <p:spPr/>
        <p:txBody>
          <a:bodyPr/>
          <a:lstStyle/>
          <a:p>
            <a:pPr algn="r"/>
            <a:r>
              <a:rPr lang="en-US" smtClean="0"/>
              <a:t>MODULE 3: FORECASTING AND SIMULATING WEATHER</a:t>
            </a:r>
            <a:endParaRPr lang="en-US" dirty="0"/>
          </a:p>
        </p:txBody>
      </p:sp>
      <p:sp>
        <p:nvSpPr>
          <p:cNvPr id="7" name="Rectangle 6"/>
          <p:cNvSpPr/>
          <p:nvPr/>
        </p:nvSpPr>
        <p:spPr>
          <a:xfrm>
            <a:off x="338203" y="1163599"/>
            <a:ext cx="8748677" cy="1458861"/>
          </a:xfrm>
          <a:prstGeom prst="rect">
            <a:avLst/>
          </a:prstGeom>
        </p:spPr>
        <p:txBody>
          <a:bodyPr wrap="square">
            <a:spAutoFit/>
          </a:bodyPr>
          <a:lstStyle/>
          <a:p>
            <a:r>
              <a:rPr lang="en-US" sz="2400" dirty="0" smtClean="0">
                <a:solidFill>
                  <a:srgbClr val="FF0000"/>
                </a:solidFill>
              </a:rPr>
              <a:t>Step 3:</a:t>
            </a:r>
          </a:p>
          <a:p>
            <a:pPr>
              <a:lnSpc>
                <a:spcPct val="90000"/>
              </a:lnSpc>
            </a:pPr>
            <a:r>
              <a:rPr lang="en-US" sz="2400" dirty="0"/>
              <a:t>At time scales of a </a:t>
            </a:r>
            <a:r>
              <a:rPr lang="en-US" sz="2400" dirty="0">
                <a:solidFill>
                  <a:srgbClr val="FF0000"/>
                </a:solidFill>
              </a:rPr>
              <a:t>few hours to a week or more</a:t>
            </a:r>
            <a:r>
              <a:rPr lang="en-US" sz="2400" dirty="0"/>
              <a:t>, weather models (known as numerical weather prediction -- NWP) is the dominant forecasting tool.</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15" y="2688832"/>
            <a:ext cx="7760432" cy="4169168"/>
          </a:xfrm>
          <a:prstGeom prst="rect">
            <a:avLst/>
          </a:prstGeom>
        </p:spPr>
      </p:pic>
    </p:spTree>
    <p:extLst>
      <p:ext uri="{BB962C8B-B14F-4D97-AF65-F5344CB8AC3E}">
        <p14:creationId xmlns:p14="http://schemas.microsoft.com/office/powerpoint/2010/main" val="187954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5847" y="639482"/>
            <a:ext cx="8229600" cy="254000"/>
          </a:xfrm>
        </p:spPr>
        <p:txBody>
          <a:bodyPr>
            <a:normAutofit fontScale="90000"/>
          </a:bodyPr>
          <a:lstStyle/>
          <a:p>
            <a:pPr eaLnBrk="1" hangingPunct="1">
              <a:defRPr/>
            </a:pPr>
            <a:r>
              <a:rPr lang="en-US" dirty="0" smtClean="0"/>
              <a:t>How are  weather forecasts made?</a:t>
            </a:r>
          </a:p>
        </p:txBody>
      </p:sp>
      <p:sp>
        <p:nvSpPr>
          <p:cNvPr id="16387" name="Rectangle 3"/>
          <p:cNvSpPr>
            <a:spLocks noGrp="1" noChangeArrowheads="1"/>
          </p:cNvSpPr>
          <p:nvPr>
            <p:ph type="body" idx="1"/>
          </p:nvPr>
        </p:nvSpPr>
        <p:spPr>
          <a:xfrm>
            <a:off x="246528" y="1185492"/>
            <a:ext cx="8797263" cy="5528459"/>
          </a:xfrm>
        </p:spPr>
        <p:txBody>
          <a:bodyPr>
            <a:normAutofit/>
          </a:bodyPr>
          <a:lstStyle/>
          <a:p>
            <a:pPr>
              <a:lnSpc>
                <a:spcPct val="90000"/>
              </a:lnSpc>
            </a:pPr>
            <a:r>
              <a:rPr lang="en-US" altLang="en-US" dirty="0" smtClean="0">
                <a:solidFill>
                  <a:srgbClr val="FF0000"/>
                </a:solidFill>
              </a:rPr>
              <a:t>Step 4</a:t>
            </a:r>
            <a:r>
              <a:rPr lang="en-US" altLang="en-US" dirty="0" smtClean="0"/>
              <a:t>: Experienced forecasters will determine the shortcomings in models and adjust their forecasts based on pattern recognition and local experience.</a:t>
            </a:r>
          </a:p>
          <a:p>
            <a:pPr>
              <a:lnSpc>
                <a:spcPct val="90000"/>
              </a:lnSpc>
            </a:pPr>
            <a:r>
              <a:rPr lang="en-US" altLang="en-US" dirty="0"/>
              <a:t>Human forecasters at National Weather Service and Storm Prediction Center will then issue weather watches and warnings.</a:t>
            </a:r>
          </a:p>
          <a:p>
            <a:pPr>
              <a:lnSpc>
                <a:spcPct val="90000"/>
              </a:lnSpc>
            </a:pPr>
            <a:endParaRPr lang="en-US" altLang="en-US" dirty="0" smtClean="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smtClean="0"/>
          </a:p>
          <a:p>
            <a:pPr marL="0" indent="0" eaLnBrk="1" hangingPunct="1">
              <a:lnSpc>
                <a:spcPct val="90000"/>
              </a:lnSpc>
            </a:pPr>
            <a:endParaRPr lang="en-US" altLang="en-US" sz="2400" dirty="0"/>
          </a:p>
          <a:p>
            <a:pPr eaLnBrk="1" hangingPunct="1">
              <a:lnSpc>
                <a:spcPct val="90000"/>
              </a:lnSpc>
            </a:pPr>
            <a:endParaRPr lang="en-US" altLang="en-US" sz="2400" dirty="0" smtClean="0"/>
          </a:p>
        </p:txBody>
      </p:sp>
      <p:sp>
        <p:nvSpPr>
          <p:cNvPr id="2" name="Footer Placeholder 1"/>
          <p:cNvSpPr>
            <a:spLocks noGrp="1"/>
          </p:cNvSpPr>
          <p:nvPr>
            <p:ph type="ftr" sz="quarter" idx="11"/>
          </p:nvPr>
        </p:nvSpPr>
        <p:spPr/>
        <p:txBody>
          <a:bodyPr/>
          <a:lstStyle/>
          <a:p>
            <a:pPr algn="r"/>
            <a:r>
              <a:rPr lang="en-US" smtClean="0"/>
              <a:t>MODULE 3: FORECASTING AND SIMULATING WEATHER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258" y="3048505"/>
            <a:ext cx="5498168" cy="3665445"/>
          </a:xfrm>
          <a:prstGeom prst="rect">
            <a:avLst/>
          </a:prstGeom>
        </p:spPr>
      </p:pic>
    </p:spTree>
    <p:extLst>
      <p:ext uri="{BB962C8B-B14F-4D97-AF65-F5344CB8AC3E}">
        <p14:creationId xmlns:p14="http://schemas.microsoft.com/office/powerpoint/2010/main" val="2026442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241132" y="240790"/>
            <a:ext cx="8229600" cy="990600"/>
          </a:xfrm>
        </p:spPr>
        <p:txBody>
          <a:bodyPr>
            <a:normAutofit fontScale="90000"/>
          </a:bodyPr>
          <a:lstStyle/>
          <a:p>
            <a:pPr eaLnBrk="1" hangingPunct="1">
              <a:defRPr/>
            </a:pPr>
            <a:r>
              <a:rPr lang="en-US" dirty="0" smtClean="0"/>
              <a:t>The Weather Forecast Funnel Technique</a:t>
            </a:r>
          </a:p>
        </p:txBody>
      </p:sp>
      <p:sp>
        <p:nvSpPr>
          <p:cNvPr id="14339" name="Rectangle 3"/>
          <p:cNvSpPr>
            <a:spLocks noGrp="1" noChangeArrowheads="1"/>
          </p:cNvSpPr>
          <p:nvPr>
            <p:ph type="body" idx="1"/>
          </p:nvPr>
        </p:nvSpPr>
        <p:spPr>
          <a:xfrm>
            <a:off x="5328048" y="2911455"/>
            <a:ext cx="2939653" cy="3543300"/>
          </a:xfrm>
        </p:spPr>
        <p:txBody>
          <a:bodyPr>
            <a:normAutofit/>
          </a:bodyPr>
          <a:lstStyle/>
          <a:p>
            <a:pPr eaLnBrk="1" hangingPunct="1"/>
            <a:endParaRPr lang="en-US" altLang="en-US" dirty="0" smtClean="0"/>
          </a:p>
          <a:p>
            <a:pPr eaLnBrk="1" hangingPunct="1"/>
            <a:r>
              <a:rPr lang="en-US" altLang="en-US" dirty="0"/>
              <a:t>10000s </a:t>
            </a:r>
            <a:r>
              <a:rPr lang="en-US" altLang="en-US" dirty="0" smtClean="0"/>
              <a:t>km</a:t>
            </a:r>
          </a:p>
          <a:p>
            <a:pPr marL="0" indent="0" eaLnBrk="1" hangingPunct="1">
              <a:buNone/>
            </a:pPr>
            <a:endParaRPr lang="en-US" altLang="en-US" dirty="0"/>
          </a:p>
          <a:p>
            <a:pPr eaLnBrk="1" hangingPunct="1"/>
            <a:r>
              <a:rPr lang="en-US" altLang="en-US" dirty="0"/>
              <a:t>1000s </a:t>
            </a:r>
            <a:r>
              <a:rPr lang="en-US" altLang="en-US" dirty="0" smtClean="0"/>
              <a:t>km</a:t>
            </a:r>
          </a:p>
          <a:p>
            <a:pPr marL="0" indent="0" eaLnBrk="1" hangingPunct="1">
              <a:buNone/>
            </a:pPr>
            <a:endParaRPr lang="en-US" altLang="en-US" dirty="0" smtClean="0"/>
          </a:p>
          <a:p>
            <a:pPr eaLnBrk="1" hangingPunct="1"/>
            <a:r>
              <a:rPr lang="en-US" altLang="en-US" dirty="0" smtClean="0"/>
              <a:t>10-100s km</a:t>
            </a:r>
          </a:p>
          <a:p>
            <a:pPr marL="0" indent="0" eaLnBrk="1" hangingPunct="1">
              <a:buNone/>
            </a:pPr>
            <a:endParaRPr lang="en-US" altLang="en-US" dirty="0"/>
          </a:p>
          <a:p>
            <a:pPr eaLnBrk="1" hangingPunct="1"/>
            <a:r>
              <a:rPr lang="en-US" altLang="en-US" dirty="0"/>
              <a:t>0-10s </a:t>
            </a:r>
            <a:r>
              <a:rPr lang="en-US" altLang="en-US" dirty="0" smtClean="0"/>
              <a:t>km</a:t>
            </a:r>
            <a:endParaRPr lang="en-US" alt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823" y="2925060"/>
            <a:ext cx="3082389" cy="372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 name="Rectangle 1"/>
          <p:cNvSpPr/>
          <p:nvPr/>
        </p:nvSpPr>
        <p:spPr>
          <a:xfrm>
            <a:off x="107577" y="1164155"/>
            <a:ext cx="8901952" cy="1569660"/>
          </a:xfrm>
          <a:prstGeom prst="rect">
            <a:avLst/>
          </a:prstGeom>
        </p:spPr>
        <p:txBody>
          <a:bodyPr wrap="square">
            <a:spAutoFit/>
          </a:bodyPr>
          <a:lstStyle/>
          <a:p>
            <a:r>
              <a:rPr lang="en-US" sz="2400" dirty="0" smtClean="0"/>
              <a:t>Start big </a:t>
            </a:r>
            <a:r>
              <a:rPr lang="en-US" sz="2400" dirty="0" smtClean="0">
                <a:sym typeface="Wingdings" panose="05000000000000000000" pitchFamily="2" charset="2"/>
              </a:rPr>
              <a:t> end small</a:t>
            </a:r>
            <a:endParaRPr lang="en-US" sz="2400" dirty="0" smtClean="0"/>
          </a:p>
          <a:p>
            <a:r>
              <a:rPr lang="en-US" sz="2400" dirty="0" smtClean="0"/>
              <a:t>Forecasters </a:t>
            </a:r>
            <a:r>
              <a:rPr lang="en-US" sz="2400" dirty="0"/>
              <a:t>will typically use the "Forecast Funnel" </a:t>
            </a:r>
            <a:r>
              <a:rPr lang="en-US" sz="2400" dirty="0" smtClean="0"/>
              <a:t>technique</a:t>
            </a:r>
          </a:p>
          <a:p>
            <a:r>
              <a:rPr lang="en-US" sz="2400" dirty="0" smtClean="0"/>
              <a:t>Forecast Funnel focuses </a:t>
            </a:r>
            <a:r>
              <a:rPr lang="en-US" sz="2400" dirty="0"/>
              <a:t>the forecasters' attention first on large scale processes, and then on increasingly smaller </a:t>
            </a:r>
            <a:r>
              <a:rPr lang="en-US" sz="2400" dirty="0" smtClean="0"/>
              <a:t>scales</a:t>
            </a:r>
            <a:endParaRPr lang="en-US" sz="2400" dirty="0"/>
          </a:p>
        </p:txBody>
      </p:sp>
      <p:sp>
        <p:nvSpPr>
          <p:cNvPr id="3" name="Footer Placeholder 2"/>
          <p:cNvSpPr>
            <a:spLocks noGrp="1"/>
          </p:cNvSpPr>
          <p:nvPr>
            <p:ph type="ftr" sz="quarter" idx="11"/>
          </p:nvPr>
        </p:nvSpPr>
        <p:spPr/>
        <p:txBody>
          <a:bodyPr/>
          <a:lstStyle/>
          <a:p>
            <a:pPr algn="r"/>
            <a:r>
              <a:rPr lang="en-US" smtClean="0"/>
              <a:t>MODULE 3: FORECASTING AND SIMULATING WEATHER</a:t>
            </a:r>
            <a:endParaRPr lang="en-US" dirty="0"/>
          </a:p>
        </p:txBody>
      </p:sp>
    </p:spTree>
    <p:extLst>
      <p:ext uri="{BB962C8B-B14F-4D97-AF65-F5344CB8AC3E}">
        <p14:creationId xmlns:p14="http://schemas.microsoft.com/office/powerpoint/2010/main" val="2422242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Numerical Weather Prediction</a:t>
            </a:r>
            <a:endParaRPr lang="en-US" dirty="0"/>
          </a:p>
        </p:txBody>
      </p:sp>
      <p:sp>
        <p:nvSpPr>
          <p:cNvPr id="56323" name="Content Placeholder 5"/>
          <p:cNvSpPr>
            <a:spLocks noGrp="1"/>
          </p:cNvSpPr>
          <p:nvPr>
            <p:ph idx="1"/>
          </p:nvPr>
        </p:nvSpPr>
        <p:spPr/>
        <p:txBody>
          <a:bodyPr/>
          <a:lstStyle/>
          <a:p>
            <a:pPr eaLnBrk="1" hangingPunct="1"/>
            <a:r>
              <a:rPr lang="en-US" altLang="en-US" dirty="0" smtClean="0"/>
              <a:t>Forecasting the weather requires using computer models</a:t>
            </a:r>
          </a:p>
          <a:p>
            <a:pPr eaLnBrk="1" hangingPunct="1"/>
            <a:r>
              <a:rPr lang="en-US" altLang="en-US" dirty="0" smtClean="0"/>
              <a:t>Computer models – run an interconnected set of math and physics equations describing atmosphere</a:t>
            </a:r>
          </a:p>
          <a:p>
            <a:pPr eaLnBrk="1" hangingPunct="1"/>
            <a:r>
              <a:rPr lang="en-US" altLang="en-US" dirty="0" smtClean="0"/>
              <a:t>Today’s weather </a:t>
            </a:r>
            <a:r>
              <a:rPr lang="en-US" altLang="en-US" dirty="0" smtClean="0">
                <a:solidFill>
                  <a:srgbClr val="FF0000"/>
                </a:solidFill>
              </a:rPr>
              <a:t>forecasts made 4 days in advance are about as accurate as 2-day forecasts </a:t>
            </a:r>
            <a:r>
              <a:rPr lang="en-US" altLang="en-US" dirty="0" smtClean="0"/>
              <a:t>in 1980’s</a:t>
            </a:r>
          </a:p>
          <a:p>
            <a:pPr eaLnBrk="1" hangingPunct="1"/>
            <a:r>
              <a:rPr lang="en-US" altLang="en-US" dirty="0" smtClean="0">
                <a:solidFill>
                  <a:srgbClr val="FF0000"/>
                </a:solidFill>
              </a:rPr>
              <a:t>Most of improvements in forecast accuracy due to improvements in computer models</a:t>
            </a:r>
          </a:p>
          <a:p>
            <a:pPr eaLnBrk="1" hangingPunct="1">
              <a:lnSpc>
                <a:spcPct val="90000"/>
              </a:lnSpc>
            </a:pPr>
            <a:endParaRPr lang="en-US" altLang="en-US" sz="2000" i="1" dirty="0" smtClean="0">
              <a:solidFill>
                <a:srgbClr val="FF0000"/>
              </a:solidFill>
            </a:endParaRPr>
          </a:p>
        </p:txBody>
      </p:sp>
      <p:sp>
        <p:nvSpPr>
          <p:cNvPr id="2" name="AutoShape 2" descr="Image result for USA weather supercomputer"/>
          <p:cNvSpPr>
            <a:spLocks noChangeAspect="1" noChangeArrowheads="1"/>
          </p:cNvSpPr>
          <p:nvPr/>
        </p:nvSpPr>
        <p:spPr bwMode="auto">
          <a:xfrm>
            <a:off x="155575" y="-1608138"/>
            <a:ext cx="44862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Dell is the latest addition to NOAA's weather and climate operational supercomputing system. This powerful Dell hums alongside NOAA's IBM and Cray computers at a data center in Orlando, Florida. The three systems combined in Florida and Virginia give NOAA 8.4 petaflops of total processing speed and pave the way for improved weather models and forecas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63380" y="4247535"/>
            <a:ext cx="3480620" cy="26104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71613" y="5713393"/>
            <a:ext cx="4572000" cy="954107"/>
          </a:xfrm>
          <a:prstGeom prst="rect">
            <a:avLst/>
          </a:prstGeom>
        </p:spPr>
        <p:txBody>
          <a:bodyPr>
            <a:spAutoFit/>
          </a:bodyPr>
          <a:lstStyle/>
          <a:p>
            <a:r>
              <a:rPr lang="en-US" sz="1400" dirty="0" smtClean="0"/>
              <a:t>NOAA's </a:t>
            </a:r>
            <a:r>
              <a:rPr lang="en-US" sz="1400" dirty="0"/>
              <a:t>weather and climate operational supercomputing system. </a:t>
            </a:r>
            <a:r>
              <a:rPr lang="en-US" sz="1400" dirty="0" smtClean="0"/>
              <a:t>8.4 </a:t>
            </a:r>
            <a:r>
              <a:rPr lang="en-US" sz="1400" dirty="0"/>
              <a:t>petaflops of total processing speed and pave the way for improved weather models and forecasts. (NOAA )</a:t>
            </a:r>
          </a:p>
        </p:txBody>
      </p:sp>
      <p:sp>
        <p:nvSpPr>
          <p:cNvPr id="3" name="Footer Placeholder 2"/>
          <p:cNvSpPr>
            <a:spLocks noGrp="1"/>
          </p:cNvSpPr>
          <p:nvPr>
            <p:ph type="ftr" sz="quarter" idx="11"/>
          </p:nvPr>
        </p:nvSpPr>
        <p:spPr/>
        <p:txBody>
          <a:bodyPr/>
          <a:lstStyle/>
          <a:p>
            <a:pPr algn="r"/>
            <a:r>
              <a:rPr lang="en-US" smtClean="0"/>
              <a:t>MODULE 3: FORECASTING AND SIMULATING WEATHER</a:t>
            </a:r>
            <a:endParaRPr lang="en-US" dirty="0"/>
          </a:p>
        </p:txBody>
      </p:sp>
    </p:spTree>
    <p:extLst>
      <p:ext uri="{BB962C8B-B14F-4D97-AF65-F5344CB8AC3E}">
        <p14:creationId xmlns:p14="http://schemas.microsoft.com/office/powerpoint/2010/main" val="4111963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Numerical Weather Prediction Model</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To make a NWP model forecast we need:</a:t>
            </a:r>
          </a:p>
          <a:p>
            <a:pPr marL="514350" indent="-514350" eaLnBrk="1" hangingPunct="1">
              <a:buFontTx/>
              <a:buAutoNum type="arabicParenBoth"/>
              <a:defRPr/>
            </a:pPr>
            <a:r>
              <a:rPr lang="en-US" sz="2400" dirty="0" smtClean="0"/>
              <a:t>Observations of the present state of the atmosphere, ocean, and land surface (snow, soil moisture, etc.)</a:t>
            </a:r>
          </a:p>
          <a:p>
            <a:pPr marL="514350" indent="-514350" eaLnBrk="1" hangingPunct="1">
              <a:buFontTx/>
              <a:buAutoNum type="arabicParenBoth"/>
              <a:defRPr/>
            </a:pPr>
            <a:r>
              <a:rPr lang="en-US" sz="2400" dirty="0" smtClean="0"/>
              <a:t>Description of the behavior of the atmosphere in quantifiable manner (requires math/physics equations)</a:t>
            </a:r>
          </a:p>
          <a:p>
            <a:pPr marL="514350" indent="-514350" eaLnBrk="1" hangingPunct="1">
              <a:buFontTx/>
              <a:buAutoNum type="arabicParenBoth"/>
              <a:defRPr/>
            </a:pPr>
            <a:r>
              <a:rPr lang="en-US" sz="2400" dirty="0" smtClean="0"/>
              <a:t>Numerical methods to run model forward in time</a:t>
            </a:r>
          </a:p>
          <a:p>
            <a:pPr marL="514350" indent="-514350" eaLnBrk="1" hangingPunct="1">
              <a:buFontTx/>
              <a:buAutoNum type="arabicParenBoth"/>
              <a:defRPr/>
            </a:pPr>
            <a:r>
              <a:rPr lang="en-US" sz="2400" dirty="0" smtClean="0"/>
              <a:t>Computer resources sufficient to run model and make a forecast in reasonable amount of time</a:t>
            </a:r>
          </a:p>
          <a:p>
            <a:pPr marL="514350" indent="-514350" eaLnBrk="1" hangingPunct="1">
              <a:buFontTx/>
              <a:buAutoNum type="arabicParenBoth"/>
              <a:defRPr/>
            </a:pPr>
            <a:endParaRPr lang="en-US" dirty="0"/>
          </a:p>
        </p:txBody>
      </p:sp>
      <p:sp>
        <p:nvSpPr>
          <p:cNvPr id="5" name="Footer Placeholder 4"/>
          <p:cNvSpPr>
            <a:spLocks noGrp="1"/>
          </p:cNvSpPr>
          <p:nvPr>
            <p:ph type="ftr" sz="quarter" idx="11"/>
          </p:nvPr>
        </p:nvSpPr>
        <p:spPr/>
        <p:txBody>
          <a:bodyPr/>
          <a:lstStyle/>
          <a:p>
            <a:pPr algn="r"/>
            <a:r>
              <a:rPr lang="en-US" smtClean="0"/>
              <a:t>MODULE 3: FORECASTING AND SIMULATING WEATHER</a:t>
            </a:r>
            <a:endParaRPr lang="en-US" dirty="0"/>
          </a:p>
        </p:txBody>
      </p:sp>
    </p:spTree>
    <p:extLst>
      <p:ext uri="{BB962C8B-B14F-4D97-AF65-F5344CB8AC3E}">
        <p14:creationId xmlns:p14="http://schemas.microsoft.com/office/powerpoint/2010/main" val="2374368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107"/>
            <a:ext cx="8229600" cy="649941"/>
          </a:xfrm>
        </p:spPr>
        <p:txBody>
          <a:bodyPr>
            <a:normAutofit fontScale="90000"/>
          </a:bodyPr>
          <a:lstStyle/>
          <a:p>
            <a:r>
              <a:rPr lang="en-US" dirty="0" smtClean="0"/>
              <a:t>Why aren’t weather forecasts better?</a:t>
            </a:r>
            <a:endParaRPr lang="en-US" dirty="0"/>
          </a:p>
        </p:txBody>
      </p:sp>
      <p:sp>
        <p:nvSpPr>
          <p:cNvPr id="3" name="Footer Placeholder 2"/>
          <p:cNvSpPr>
            <a:spLocks noGrp="1"/>
          </p:cNvSpPr>
          <p:nvPr>
            <p:ph type="ftr" sz="quarter" idx="11"/>
          </p:nvPr>
        </p:nvSpPr>
        <p:spPr/>
        <p:txBody>
          <a:bodyPr/>
          <a:lstStyle/>
          <a:p>
            <a:pPr algn="r"/>
            <a:r>
              <a:rPr lang="en-US" smtClean="0"/>
              <a:t>MODULE 3: FORECASTING AND SIMULATING WEATHER</a:t>
            </a:r>
            <a:endParaRPr lang="en-US" dirty="0"/>
          </a:p>
        </p:txBody>
      </p:sp>
      <p:sp>
        <p:nvSpPr>
          <p:cNvPr id="4" name="Rectangle 3"/>
          <p:cNvSpPr/>
          <p:nvPr/>
        </p:nvSpPr>
        <p:spPr>
          <a:xfrm>
            <a:off x="121024" y="1116868"/>
            <a:ext cx="9022976" cy="6001643"/>
          </a:xfrm>
          <a:prstGeom prst="rect">
            <a:avLst/>
          </a:prstGeom>
        </p:spPr>
        <p:txBody>
          <a:bodyPr wrap="square">
            <a:spAutoFit/>
          </a:bodyPr>
          <a:lstStyle/>
          <a:p>
            <a:r>
              <a:rPr lang="en-US" altLang="en-US" sz="2400" i="1" dirty="0"/>
              <a:t>Major point: even if we had a perfect model for the atmosphere we could not predict the weather more than a week or two in </a:t>
            </a:r>
            <a:r>
              <a:rPr lang="en-US" altLang="en-US" sz="2400" i="1" dirty="0" smtClean="0"/>
              <a:t>advance.</a:t>
            </a:r>
          </a:p>
          <a:p>
            <a:endParaRPr lang="en-US" altLang="en-US" sz="2400" i="1" dirty="0"/>
          </a:p>
          <a:p>
            <a:r>
              <a:rPr lang="en-US" altLang="en-US" sz="2400" i="1" dirty="0" smtClean="0">
                <a:solidFill>
                  <a:srgbClr val="FF0000"/>
                </a:solidFill>
              </a:rPr>
              <a:t>Why??!</a:t>
            </a:r>
            <a:endParaRPr lang="en-US" altLang="en-US" sz="2400" i="1" dirty="0">
              <a:solidFill>
                <a:srgbClr val="FF0000"/>
              </a:solidFill>
            </a:endParaRPr>
          </a:p>
          <a:p>
            <a:pPr marL="342900" indent="-342900">
              <a:buFont typeface="Arial" panose="020B0604020202020204" pitchFamily="34" charset="0"/>
              <a:buChar char="•"/>
            </a:pPr>
            <a:r>
              <a:rPr lang="en-US" altLang="en-US" sz="2400" i="1" dirty="0" smtClean="0"/>
              <a:t>Always </a:t>
            </a:r>
            <a:r>
              <a:rPr lang="en-US" altLang="en-US" sz="2400" i="1" dirty="0" smtClean="0">
                <a:solidFill>
                  <a:srgbClr val="FF0000"/>
                </a:solidFill>
              </a:rPr>
              <a:t>errors in the initial weather conditions put into the model</a:t>
            </a:r>
            <a:r>
              <a:rPr lang="en-US" altLang="en-US" sz="2400" i="1" dirty="0" smtClean="0"/>
              <a:t> </a:t>
            </a:r>
          </a:p>
          <a:p>
            <a:endParaRPr lang="en-US" altLang="en-US" sz="2400" i="1" dirty="0" smtClean="0"/>
          </a:p>
          <a:p>
            <a:r>
              <a:rPr lang="en-US" altLang="en-US" sz="2400" i="1" dirty="0" smtClean="0"/>
              <a:t>These </a:t>
            </a:r>
            <a:r>
              <a:rPr lang="en-US" altLang="en-US" sz="2400" i="1" dirty="0"/>
              <a:t>s</a:t>
            </a:r>
            <a:r>
              <a:rPr lang="en-US" altLang="en-US" sz="2400" i="1" dirty="0" smtClean="0"/>
              <a:t>mall errors in initial conditions </a:t>
            </a:r>
            <a:r>
              <a:rPr lang="en-US" altLang="en-US" sz="2400" i="1" dirty="0" smtClean="0">
                <a:solidFill>
                  <a:srgbClr val="FF0000"/>
                </a:solidFill>
              </a:rPr>
              <a:t>always grow over time in the model</a:t>
            </a:r>
            <a:r>
              <a:rPr lang="en-US" altLang="en-US" sz="2400" i="1" dirty="0" smtClean="0"/>
              <a:t>, such that model predictions beyond a week or two in advance are largely useless</a:t>
            </a:r>
            <a:r>
              <a:rPr lang="en-US" altLang="en-US" sz="2400" i="1" dirty="0"/>
              <a:t> </a:t>
            </a:r>
            <a:r>
              <a:rPr lang="en-US" altLang="en-US" sz="2400" i="1" dirty="0" smtClean="0"/>
              <a:t>(The “butterfly effect”)</a:t>
            </a:r>
          </a:p>
          <a:p>
            <a:endParaRPr lang="en-US" altLang="en-US" sz="2400" i="1" dirty="0"/>
          </a:p>
          <a:p>
            <a:r>
              <a:rPr lang="en-US" sz="2400" dirty="0" smtClean="0">
                <a:ea typeface="Times New Roman" panose="02020603050405020304" pitchFamily="18" charset="0"/>
              </a:rPr>
              <a:t>Also, current models </a:t>
            </a:r>
            <a:r>
              <a:rPr lang="en-US" sz="2400" dirty="0">
                <a:ea typeface="Times New Roman" panose="02020603050405020304" pitchFamily="18" charset="0"/>
              </a:rPr>
              <a:t>cannot realistically capture all the physical processes that occur in the real atmosphere (e.g., </a:t>
            </a:r>
            <a:r>
              <a:rPr lang="en-US" sz="2400" i="1" dirty="0"/>
              <a:t>i</a:t>
            </a:r>
            <a:r>
              <a:rPr lang="en-US" altLang="en-US" sz="2400" i="1" dirty="0"/>
              <a:t>nadequate resolution)</a:t>
            </a:r>
          </a:p>
          <a:p>
            <a:endParaRPr lang="en-US" altLang="en-US" sz="2400" i="1" dirty="0" smtClean="0"/>
          </a:p>
        </p:txBody>
      </p:sp>
    </p:spTree>
    <p:extLst>
      <p:ext uri="{BB962C8B-B14F-4D97-AF65-F5344CB8AC3E}">
        <p14:creationId xmlns:p14="http://schemas.microsoft.com/office/powerpoint/2010/main" val="43342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rot lat="0" lon="0" rev="15600000"/>
              </a:lightRig>
            </a:scene3d>
            <a:sp3d extrusionH="57150" prstMaterial="softEdge">
              <a:bevelT w="25400" h="38100"/>
            </a:sp3d>
          </a:bodyPr>
          <a:lstStyle/>
          <a:p>
            <a:r>
              <a:rPr lang="en-US" b="1" cap="none" spc="0" dirty="0" smtClean="0">
                <a:ln/>
              </a:rPr>
              <a:t/>
            </a:r>
            <a:br>
              <a:rPr lang="en-US" b="1" cap="none" spc="0" dirty="0" smtClean="0">
                <a:ln/>
              </a:rPr>
            </a:br>
            <a:r>
              <a:rPr lang="en-US" b="1" cap="none" spc="0" dirty="0" smtClean="0">
                <a:ln/>
              </a:rPr>
              <a:t>CLOUDS</a:t>
            </a:r>
            <a:endParaRPr lang="en-US" b="1" cap="none" spc="0" dirty="0">
              <a:ln/>
            </a:endParaRPr>
          </a:p>
        </p:txBody>
      </p:sp>
      <p:sp>
        <p:nvSpPr>
          <p:cNvPr id="3" name="Subtitle 2"/>
          <p:cNvSpPr>
            <a:spLocks noGrp="1"/>
          </p:cNvSpPr>
          <p:nvPr>
            <p:ph type="subTitle" idx="1"/>
          </p:nvPr>
        </p:nvSpPr>
        <p:spPr>
          <a:xfrm>
            <a:off x="685800" y="3505199"/>
            <a:ext cx="6400800" cy="2098675"/>
          </a:xfrm>
        </p:spPr>
        <p:txBody>
          <a:bodyPr>
            <a:normAutofit lnSpcReduction="10000"/>
          </a:bodyPr>
          <a:lstStyle/>
          <a:p>
            <a:r>
              <a:rPr lang="en-US" dirty="0"/>
              <a:t>ATMOS 1010 </a:t>
            </a:r>
            <a:r>
              <a:rPr lang="mr-IN" dirty="0"/>
              <a:t>–</a:t>
            </a:r>
            <a:r>
              <a:rPr lang="en-US" dirty="0"/>
              <a:t> Fall 2018</a:t>
            </a:r>
          </a:p>
          <a:p>
            <a:r>
              <a:rPr lang="en-US" dirty="0"/>
              <a:t>Module </a:t>
            </a:r>
            <a:r>
              <a:rPr lang="en-US" dirty="0" smtClean="0"/>
              <a:t>3: </a:t>
            </a:r>
            <a:r>
              <a:rPr lang="en-US" dirty="0" smtClean="0">
                <a:ln/>
              </a:rPr>
              <a:t>Weather Forecasting and</a:t>
            </a:r>
            <a:r>
              <a:rPr lang="en-US" dirty="0">
                <a:ln/>
              </a:rPr>
              <a:t/>
            </a:r>
            <a:br>
              <a:rPr lang="en-US" dirty="0">
                <a:ln/>
              </a:rPr>
            </a:br>
            <a:r>
              <a:rPr lang="en-US" dirty="0" smtClean="0">
                <a:ln/>
              </a:rPr>
              <a:t>mid-latitude cyclones</a:t>
            </a:r>
            <a:endParaRPr lang="en-US" dirty="0"/>
          </a:p>
          <a:p>
            <a:r>
              <a:rPr lang="en-US" dirty="0" smtClean="0"/>
              <a:t>Erik Crosman</a:t>
            </a:r>
            <a:endParaRPr lang="en-US" dirty="0"/>
          </a:p>
          <a:p>
            <a:r>
              <a:rPr lang="en-US" dirty="0" smtClean="0"/>
              <a:t>10/24/18</a:t>
            </a:r>
            <a:endParaRPr lang="en-US" dirty="0"/>
          </a:p>
        </p:txBody>
      </p:sp>
    </p:spTree>
    <p:extLst>
      <p:ext uri="{BB962C8B-B14F-4D97-AF65-F5344CB8AC3E}">
        <p14:creationId xmlns:p14="http://schemas.microsoft.com/office/powerpoint/2010/main" val="1678446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r"/>
            <a:r>
              <a:rPr lang="en-US" smtClean="0"/>
              <a:t>MODULE 3: FORECASTING AND SIMULATING WEATHER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
            <a:ext cx="4896422" cy="69171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559" y="2629526"/>
            <a:ext cx="4414441" cy="2480355"/>
          </a:xfrm>
          <a:prstGeom prst="rect">
            <a:avLst/>
          </a:prstGeom>
        </p:spPr>
      </p:pic>
      <p:sp>
        <p:nvSpPr>
          <p:cNvPr id="2" name="Rectangle 1"/>
          <p:cNvSpPr/>
          <p:nvPr/>
        </p:nvSpPr>
        <p:spPr>
          <a:xfrm>
            <a:off x="4729559" y="1227930"/>
            <a:ext cx="4572000" cy="646331"/>
          </a:xfrm>
          <a:prstGeom prst="rect">
            <a:avLst/>
          </a:prstGeom>
        </p:spPr>
        <p:txBody>
          <a:bodyPr>
            <a:spAutoFit/>
          </a:bodyPr>
          <a:lstStyle/>
          <a:p>
            <a:r>
              <a:rPr lang="en-US" b="1" dirty="0"/>
              <a:t>https://www.youtube.com/watch?v=FYE4JKAXSfY</a:t>
            </a:r>
          </a:p>
        </p:txBody>
      </p:sp>
      <p:sp>
        <p:nvSpPr>
          <p:cNvPr id="6" name="Rectangle 5"/>
          <p:cNvSpPr/>
          <p:nvPr/>
        </p:nvSpPr>
        <p:spPr>
          <a:xfrm>
            <a:off x="4386263" y="5376336"/>
            <a:ext cx="4572000" cy="646331"/>
          </a:xfrm>
          <a:prstGeom prst="rect">
            <a:avLst/>
          </a:prstGeom>
        </p:spPr>
        <p:txBody>
          <a:bodyPr>
            <a:spAutoFit/>
          </a:bodyPr>
          <a:lstStyle/>
          <a:p>
            <a:r>
              <a:rPr lang="en-US" b="1" dirty="0"/>
              <a:t>https://www.youtube.com/watch?v=EF5Wvi_Iiy4</a:t>
            </a:r>
          </a:p>
        </p:txBody>
      </p:sp>
    </p:spTree>
    <p:extLst>
      <p:ext uri="{BB962C8B-B14F-4D97-AF65-F5344CB8AC3E}">
        <p14:creationId xmlns:p14="http://schemas.microsoft.com/office/powerpoint/2010/main" val="270615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03412" y="649941"/>
            <a:ext cx="8229600" cy="254000"/>
          </a:xfrm>
        </p:spPr>
        <p:txBody>
          <a:bodyPr>
            <a:noAutofit/>
          </a:bodyPr>
          <a:lstStyle/>
          <a:p>
            <a:pPr eaLnBrk="1" hangingPunct="1">
              <a:defRPr/>
            </a:pPr>
            <a:r>
              <a:rPr lang="en-US" dirty="0" smtClean="0"/>
              <a:t>Test Study: Classifying Clouds</a:t>
            </a:r>
          </a:p>
        </p:txBody>
      </p:sp>
      <p:sp>
        <p:nvSpPr>
          <p:cNvPr id="24579" name="Rectangle 3"/>
          <p:cNvSpPr>
            <a:spLocks noGrp="1" noChangeArrowheads="1"/>
          </p:cNvSpPr>
          <p:nvPr>
            <p:ph type="body" idx="1"/>
          </p:nvPr>
        </p:nvSpPr>
        <p:spPr>
          <a:xfrm>
            <a:off x="457200" y="1062318"/>
            <a:ext cx="8229600" cy="5374340"/>
          </a:xfrm>
        </p:spPr>
        <p:txBody>
          <a:bodyPr>
            <a:normAutofit/>
          </a:bodyPr>
          <a:lstStyle/>
          <a:p>
            <a:pPr eaLnBrk="1" hangingPunct="1">
              <a:lnSpc>
                <a:spcPct val="80000"/>
              </a:lnSpc>
            </a:pPr>
            <a:endParaRPr lang="en-US" altLang="en-US" sz="2400" dirty="0" smtClean="0"/>
          </a:p>
          <a:p>
            <a:pPr eaLnBrk="1" hangingPunct="1">
              <a:lnSpc>
                <a:spcPct val="80000"/>
              </a:lnSpc>
            </a:pPr>
            <a:r>
              <a:rPr lang="en-US" altLang="en-US" dirty="0" smtClean="0"/>
              <a:t>Classified</a:t>
            </a:r>
            <a:r>
              <a:rPr lang="en-US" altLang="en-US" sz="2400" dirty="0" smtClean="0"/>
              <a:t> </a:t>
            </a:r>
            <a:r>
              <a:rPr lang="en-US" altLang="en-US" dirty="0" smtClean="0"/>
              <a:t>mainly</a:t>
            </a:r>
            <a:r>
              <a:rPr lang="en-US" altLang="en-US" sz="2400" dirty="0" smtClean="0"/>
              <a:t> on the </a:t>
            </a:r>
            <a:r>
              <a:rPr lang="en-US" altLang="en-US" sz="2400" dirty="0" smtClean="0">
                <a:solidFill>
                  <a:srgbClr val="C00000"/>
                </a:solidFill>
              </a:rPr>
              <a:t>height of cloud base and on the cloud’s appearance</a:t>
            </a:r>
          </a:p>
          <a:p>
            <a:pPr eaLnBrk="1" hangingPunct="1">
              <a:lnSpc>
                <a:spcPct val="80000"/>
              </a:lnSpc>
            </a:pPr>
            <a:endParaRPr lang="en-US" altLang="en-US" dirty="0">
              <a:solidFill>
                <a:srgbClr val="C00000"/>
              </a:solidFill>
            </a:endParaRPr>
          </a:p>
          <a:p>
            <a:pPr eaLnBrk="1" hangingPunct="1">
              <a:lnSpc>
                <a:spcPct val="80000"/>
              </a:lnSpc>
            </a:pPr>
            <a:r>
              <a:rPr lang="en-US" altLang="en-US" sz="2400" dirty="0" smtClean="0"/>
              <a:t>Ingredients for making clouds: </a:t>
            </a:r>
            <a:r>
              <a:rPr lang="en-US" altLang="en-US" sz="2400" dirty="0" smtClean="0">
                <a:solidFill>
                  <a:srgbClr val="C00000"/>
                </a:solidFill>
              </a:rPr>
              <a:t>Lift, instability, moisture</a:t>
            </a:r>
          </a:p>
          <a:p>
            <a:pPr marL="274320" lvl="1" indent="0" eaLnBrk="1" hangingPunct="1">
              <a:lnSpc>
                <a:spcPct val="80000"/>
              </a:lnSpc>
              <a:buNone/>
            </a:pPr>
            <a:endParaRPr lang="en-US" altLang="en-US" sz="2400" dirty="0" smtClean="0"/>
          </a:p>
          <a:p>
            <a:pPr eaLnBrk="1" hangingPunct="1">
              <a:lnSpc>
                <a:spcPct val="80000"/>
              </a:lnSpc>
            </a:pPr>
            <a:endParaRPr lang="en-US" altLang="en-US" sz="2400" dirty="0" smtClean="0"/>
          </a:p>
        </p:txBody>
      </p:sp>
      <p:sp>
        <p:nvSpPr>
          <p:cNvPr id="2" name="Footer Placeholder 1"/>
          <p:cNvSpPr>
            <a:spLocks noGrp="1"/>
          </p:cNvSpPr>
          <p:nvPr>
            <p:ph type="ftr" sz="quarter" idx="11"/>
          </p:nvPr>
        </p:nvSpPr>
        <p:spPr>
          <a:xfrm>
            <a:off x="3428999" y="18288"/>
            <a:ext cx="5472953" cy="329184"/>
          </a:xfrm>
        </p:spPr>
        <p:txBody>
          <a:bodyPr/>
          <a:lstStyle/>
          <a:p>
            <a:pPr algn="r"/>
            <a:r>
              <a:rPr lang="en-US" dirty="0" smtClean="0"/>
              <a:t>MODULE 3: WEATHER FORECASTING AND MID-LATITUDE CYCLONES</a:t>
            </a:r>
            <a:endParaRPr lang="en-US" dirty="0"/>
          </a:p>
        </p:txBody>
      </p:sp>
    </p:spTree>
    <p:extLst>
      <p:ext uri="{BB962C8B-B14F-4D97-AF65-F5344CB8AC3E}">
        <p14:creationId xmlns:p14="http://schemas.microsoft.com/office/powerpoint/2010/main" val="127457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CLOUDS</a:t>
            </a:r>
            <a:endParaRPr lang="en-US" dirty="0"/>
          </a:p>
        </p:txBody>
      </p:sp>
      <p:sp>
        <p:nvSpPr>
          <p:cNvPr id="3" name="Content Placeholder 2"/>
          <p:cNvSpPr>
            <a:spLocks noGrp="1"/>
          </p:cNvSpPr>
          <p:nvPr>
            <p:ph idx="1"/>
          </p:nvPr>
        </p:nvSpPr>
        <p:spPr/>
        <p:txBody>
          <a:bodyPr/>
          <a:lstStyle/>
          <a:p>
            <a:r>
              <a:rPr lang="en-US" dirty="0" smtClean="0"/>
              <a:t>Be able to identify 10 different cloud types from photos (e.g., cirrus versus stratus; cumulonimbus). </a:t>
            </a:r>
          </a:p>
          <a:p>
            <a:r>
              <a:rPr lang="en-US" dirty="0" smtClean="0"/>
              <a:t>DON’T MEMORIZE THE CLOUD NAMES, THEY WILL BE PROVIDED BUT YOU NEED TO IDENTIFY WHICH IS WHICH</a:t>
            </a:r>
            <a:endParaRPr lang="en-US" dirty="0"/>
          </a:p>
          <a:p>
            <a:r>
              <a:rPr lang="en-US" dirty="0" smtClean="0"/>
              <a:t>If altostratus/altocumulus or cirrostratus/cirrocumulus are included the other clouds options in question should be easier to identify.</a:t>
            </a:r>
          </a:p>
          <a:p>
            <a:r>
              <a:rPr lang="en-US" dirty="0" smtClean="0"/>
              <a:t>Know the three factors to produce clouds: Lift, instability and moisture</a:t>
            </a:r>
          </a:p>
        </p:txBody>
      </p:sp>
      <p:sp>
        <p:nvSpPr>
          <p:cNvPr id="4" name="Footer Placeholder 3"/>
          <p:cNvSpPr>
            <a:spLocks noGrp="1"/>
          </p:cNvSpPr>
          <p:nvPr>
            <p:ph type="ftr" sz="quarter" idx="11"/>
          </p:nvPr>
        </p:nvSpPr>
        <p:spPr/>
        <p:txBody>
          <a:bodyPr/>
          <a:lstStyle/>
          <a:p>
            <a:pPr algn="r"/>
            <a:r>
              <a:rPr lang="en-US" smtClean="0"/>
              <a:t>MODULE 3: FORECASTING AND SIMULATING WEATHER</a:t>
            </a:r>
            <a:endParaRPr lang="en-US" dirty="0"/>
          </a:p>
        </p:txBody>
      </p:sp>
    </p:spTree>
    <p:extLst>
      <p:ext uri="{BB962C8B-B14F-4D97-AF65-F5344CB8AC3E}">
        <p14:creationId xmlns:p14="http://schemas.microsoft.com/office/powerpoint/2010/main" val="2581520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1" descr="04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2700"/>
            <a:ext cx="5942013"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7" name="Rectangle 3" hidden="1"/>
          <p:cNvSpPr>
            <a:spLocks noGrp="1" noChangeArrowheads="1"/>
          </p:cNvSpPr>
          <p:nvPr>
            <p:ph type="title"/>
          </p:nvPr>
        </p:nvSpPr>
        <p:spPr/>
        <p:txBody>
          <a:bodyPr/>
          <a:lstStyle/>
          <a:p>
            <a:pPr eaLnBrk="1" hangingPunct="1">
              <a:defRPr/>
            </a:pPr>
            <a:endParaRPr lang="en-US" smtClean="0"/>
          </a:p>
        </p:txBody>
      </p:sp>
      <p:sp>
        <p:nvSpPr>
          <p:cNvPr id="2" name="TextBox 1"/>
          <p:cNvSpPr txBox="1"/>
          <p:nvPr/>
        </p:nvSpPr>
        <p:spPr>
          <a:xfrm>
            <a:off x="200010" y="1667435"/>
            <a:ext cx="1505540" cy="369332"/>
          </a:xfrm>
          <a:prstGeom prst="rect">
            <a:avLst/>
          </a:prstGeom>
          <a:noFill/>
        </p:spPr>
        <p:txBody>
          <a:bodyPr wrap="none" rtlCol="0">
            <a:spAutoFit/>
          </a:bodyPr>
          <a:lstStyle/>
          <a:p>
            <a:r>
              <a:rPr lang="en-US" b="1" dirty="0" smtClean="0"/>
              <a:t>High clouds</a:t>
            </a:r>
            <a:endParaRPr lang="en-US" b="1" dirty="0"/>
          </a:p>
        </p:txBody>
      </p:sp>
      <p:sp>
        <p:nvSpPr>
          <p:cNvPr id="6" name="TextBox 5"/>
          <p:cNvSpPr txBox="1"/>
          <p:nvPr/>
        </p:nvSpPr>
        <p:spPr>
          <a:xfrm>
            <a:off x="38686" y="3225706"/>
            <a:ext cx="1980029" cy="369332"/>
          </a:xfrm>
          <a:prstGeom prst="rect">
            <a:avLst/>
          </a:prstGeom>
          <a:noFill/>
        </p:spPr>
        <p:txBody>
          <a:bodyPr wrap="none" rtlCol="0">
            <a:spAutoFit/>
          </a:bodyPr>
          <a:lstStyle/>
          <a:p>
            <a:r>
              <a:rPr lang="en-US" b="1" dirty="0" smtClean="0"/>
              <a:t>Mid-level clouds</a:t>
            </a:r>
            <a:endParaRPr lang="en-US" b="1" dirty="0"/>
          </a:p>
        </p:txBody>
      </p:sp>
      <p:sp>
        <p:nvSpPr>
          <p:cNvPr id="7" name="TextBox 6"/>
          <p:cNvSpPr txBox="1"/>
          <p:nvPr/>
        </p:nvSpPr>
        <p:spPr>
          <a:xfrm>
            <a:off x="145956" y="5451849"/>
            <a:ext cx="1454244" cy="369332"/>
          </a:xfrm>
          <a:prstGeom prst="rect">
            <a:avLst/>
          </a:prstGeom>
          <a:noFill/>
        </p:spPr>
        <p:txBody>
          <a:bodyPr wrap="none" rtlCol="0">
            <a:spAutoFit/>
          </a:bodyPr>
          <a:lstStyle/>
          <a:p>
            <a:r>
              <a:rPr lang="en-US" b="1" dirty="0" smtClean="0"/>
              <a:t>Low clouds</a:t>
            </a:r>
            <a:endParaRPr lang="en-US" b="1" dirty="0"/>
          </a:p>
        </p:txBody>
      </p:sp>
      <p:sp>
        <p:nvSpPr>
          <p:cNvPr id="3" name="TextBox 2"/>
          <p:cNvSpPr txBox="1"/>
          <p:nvPr/>
        </p:nvSpPr>
        <p:spPr>
          <a:xfrm>
            <a:off x="5214938" y="6331506"/>
            <a:ext cx="739305" cy="400110"/>
          </a:xfrm>
          <a:prstGeom prst="rect">
            <a:avLst/>
          </a:prstGeom>
          <a:noFill/>
        </p:spPr>
        <p:txBody>
          <a:bodyPr wrap="none" rtlCol="0">
            <a:spAutoFit/>
          </a:bodyPr>
          <a:lstStyle/>
          <a:p>
            <a:r>
              <a:rPr lang="en-US" sz="2000" b="1" dirty="0" smtClean="0"/>
              <a:t>FOG</a:t>
            </a:r>
            <a:endParaRPr lang="en-US" sz="2000" b="1" dirty="0"/>
          </a:p>
        </p:txBody>
      </p:sp>
    </p:spTree>
    <p:extLst>
      <p:ext uri="{BB962C8B-B14F-4D97-AF65-F5344CB8AC3E}">
        <p14:creationId xmlns:p14="http://schemas.microsoft.com/office/powerpoint/2010/main" val="424246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228600" y="457200"/>
            <a:ext cx="8229600" cy="1143000"/>
          </a:xfrm>
        </p:spPr>
        <p:txBody>
          <a:bodyPr/>
          <a:lstStyle/>
          <a:p>
            <a:pPr eaLnBrk="1" hangingPunct="1">
              <a:defRPr/>
            </a:pPr>
            <a:r>
              <a:rPr lang="en-US" altLang="en-US" smtClean="0">
                <a:solidFill>
                  <a:schemeClr val="bg1"/>
                </a:solidFill>
              </a:rPr>
              <a:t> Cloud Characteristics</a:t>
            </a:r>
          </a:p>
        </p:txBody>
      </p:sp>
      <p:sp>
        <p:nvSpPr>
          <p:cNvPr id="29699" name="Rectangle 3"/>
          <p:cNvSpPr>
            <a:spLocks noGrp="1" noChangeArrowheads="1"/>
          </p:cNvSpPr>
          <p:nvPr>
            <p:ph type="body" sz="half" idx="3"/>
          </p:nvPr>
        </p:nvSpPr>
        <p:spPr>
          <a:xfrm>
            <a:off x="4652963" y="1371600"/>
            <a:ext cx="4033837" cy="4724400"/>
          </a:xfrm>
        </p:spPr>
        <p:txBody>
          <a:bodyPr/>
          <a:lstStyle/>
          <a:p>
            <a:pPr marL="0" indent="0" eaLnBrk="1" hangingPunct="1"/>
            <a:endParaRPr lang="en-US" altLang="en-US" sz="3600" dirty="0" smtClean="0"/>
          </a:p>
          <a:p>
            <a:pPr marL="0" indent="0" eaLnBrk="1" hangingPunct="1"/>
            <a:r>
              <a:rPr lang="en-US" altLang="en-US" sz="3600" dirty="0" smtClean="0"/>
              <a:t>Stratus</a:t>
            </a:r>
          </a:p>
          <a:p>
            <a:pPr lvl="1" eaLnBrk="1" hangingPunct="1"/>
            <a:r>
              <a:rPr lang="en-US" altLang="en-US" sz="3200" dirty="0" smtClean="0"/>
              <a:t> Layered</a:t>
            </a:r>
          </a:p>
          <a:p>
            <a:pPr marL="0" indent="0" eaLnBrk="1" hangingPunct="1"/>
            <a:endParaRPr lang="en-US" altLang="en-US" sz="3600" dirty="0" smtClean="0"/>
          </a:p>
          <a:p>
            <a:pPr marL="0" indent="0" eaLnBrk="1" hangingPunct="1"/>
            <a:r>
              <a:rPr lang="en-US" altLang="en-US" sz="3600" dirty="0" smtClean="0"/>
              <a:t>Nimbus</a:t>
            </a:r>
          </a:p>
          <a:p>
            <a:pPr lvl="1" eaLnBrk="1" hangingPunct="1"/>
            <a:r>
              <a:rPr lang="en-US" altLang="en-US" sz="3200" dirty="0" smtClean="0"/>
              <a:t> Precipitating</a:t>
            </a:r>
          </a:p>
          <a:p>
            <a:pPr lvl="1" eaLnBrk="1" hangingPunct="1"/>
            <a:endParaRPr lang="en-US" altLang="en-US" sz="1400" dirty="0" smtClean="0"/>
          </a:p>
        </p:txBody>
      </p:sp>
      <p:pic>
        <p:nvPicPr>
          <p:cNvPr id="29700" name="Picture 4" descr="HPIM1944tiff"/>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76325" y="1371600"/>
            <a:ext cx="2797175" cy="2274888"/>
          </a:xfrm>
          <a:noFill/>
        </p:spPr>
      </p:pic>
      <p:pic>
        <p:nvPicPr>
          <p:cNvPr id="29701" name="Picture 5" descr="HPIM0635 (2)"/>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a:xfrm>
            <a:off x="1076325" y="3821113"/>
            <a:ext cx="2797175" cy="2274887"/>
          </a:xfrm>
          <a:noFill/>
        </p:spPr>
      </p:pic>
    </p:spTree>
    <p:extLst>
      <p:ext uri="{BB962C8B-B14F-4D97-AF65-F5344CB8AC3E}">
        <p14:creationId xmlns:p14="http://schemas.microsoft.com/office/powerpoint/2010/main" val="2626494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228600" y="457200"/>
            <a:ext cx="8229600" cy="1143000"/>
          </a:xfrm>
        </p:spPr>
        <p:txBody>
          <a:bodyPr/>
          <a:lstStyle/>
          <a:p>
            <a:pPr eaLnBrk="1" hangingPunct="1">
              <a:defRPr/>
            </a:pPr>
            <a:r>
              <a:rPr lang="en-US" altLang="en-US" smtClean="0">
                <a:solidFill>
                  <a:schemeClr val="bg1"/>
                </a:solidFill>
              </a:rPr>
              <a:t> Cloud Characteristics</a:t>
            </a:r>
          </a:p>
        </p:txBody>
      </p:sp>
      <p:sp>
        <p:nvSpPr>
          <p:cNvPr id="30723" name="Rectangle 3"/>
          <p:cNvSpPr>
            <a:spLocks noGrp="1" noChangeArrowheads="1"/>
          </p:cNvSpPr>
          <p:nvPr>
            <p:ph type="body" sz="half" idx="3"/>
          </p:nvPr>
        </p:nvSpPr>
        <p:spPr>
          <a:xfrm>
            <a:off x="4652963" y="1371600"/>
            <a:ext cx="4033837" cy="4724400"/>
          </a:xfrm>
        </p:spPr>
        <p:txBody>
          <a:bodyPr/>
          <a:lstStyle/>
          <a:p>
            <a:pPr marL="0" indent="0" eaLnBrk="1" hangingPunct="1"/>
            <a:endParaRPr lang="en-US" altLang="en-US" sz="3600" dirty="0" smtClean="0"/>
          </a:p>
          <a:p>
            <a:pPr marL="0" indent="0" eaLnBrk="1" hangingPunct="1"/>
            <a:r>
              <a:rPr lang="en-US" altLang="en-US" sz="3600" dirty="0" smtClean="0"/>
              <a:t>Cirrus</a:t>
            </a:r>
          </a:p>
          <a:p>
            <a:pPr lvl="1" eaLnBrk="1" hangingPunct="1"/>
            <a:r>
              <a:rPr lang="en-US" altLang="en-US" sz="3200" dirty="0" smtClean="0"/>
              <a:t> Fibrous</a:t>
            </a:r>
            <a:endParaRPr lang="en-US" altLang="en-US" sz="1200" dirty="0" smtClean="0"/>
          </a:p>
          <a:p>
            <a:pPr marL="0" indent="0" eaLnBrk="1" hangingPunct="1"/>
            <a:endParaRPr lang="en-US" altLang="en-US" sz="3600" dirty="0" smtClean="0"/>
          </a:p>
          <a:p>
            <a:pPr marL="0" indent="0" eaLnBrk="1" hangingPunct="1"/>
            <a:r>
              <a:rPr lang="en-US" altLang="en-US" sz="3600" dirty="0" smtClean="0"/>
              <a:t>Cumulus</a:t>
            </a:r>
          </a:p>
          <a:p>
            <a:pPr lvl="1" eaLnBrk="1" hangingPunct="1"/>
            <a:r>
              <a:rPr lang="en-US" altLang="en-US" sz="3200" dirty="0" smtClean="0"/>
              <a:t>Heaped or Piled</a:t>
            </a:r>
          </a:p>
          <a:p>
            <a:pPr lvl="1" eaLnBrk="1" hangingPunct="1">
              <a:buFontTx/>
              <a:buNone/>
            </a:pPr>
            <a:endParaRPr lang="en-US" altLang="en-US" sz="1400" dirty="0" smtClean="0"/>
          </a:p>
        </p:txBody>
      </p:sp>
      <p:pic>
        <p:nvPicPr>
          <p:cNvPr id="30724" name="Picture 4" descr="HPIM2043"/>
          <p:cNvPicPr>
            <a:picLocks noGrp="1" noChangeAspect="1" noChangeArrowheads="1"/>
          </p:cNvPicPr>
          <p:nvPr>
            <p:ph sz="quarter" idx="1"/>
          </p:nvPr>
        </p:nvPicPr>
        <p:blipFill>
          <a:blip r:embed="rId3" cstate="email">
            <a:extLst>
              <a:ext uri="{28A0092B-C50C-407E-A947-70E740481C1C}">
                <a14:useLocalDpi xmlns:a14="http://schemas.microsoft.com/office/drawing/2010/main" val="0"/>
              </a:ext>
            </a:extLst>
          </a:blip>
          <a:srcRect/>
          <a:stretch>
            <a:fillRect/>
          </a:stretch>
        </p:blipFill>
        <p:spPr>
          <a:xfrm>
            <a:off x="1076325" y="1371600"/>
            <a:ext cx="2797175" cy="2274888"/>
          </a:xfrm>
          <a:noFill/>
        </p:spPr>
      </p:pic>
      <p:pic>
        <p:nvPicPr>
          <p:cNvPr id="30725" name="Picture 5" descr="HPIM192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076325" y="3821113"/>
            <a:ext cx="2797175" cy="2274887"/>
          </a:xfrm>
          <a:noFill/>
        </p:spPr>
      </p:pic>
    </p:spTree>
    <p:extLst>
      <p:ext uri="{BB962C8B-B14F-4D97-AF65-F5344CB8AC3E}">
        <p14:creationId xmlns:p14="http://schemas.microsoft.com/office/powerpoint/2010/main" val="71161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8493</TotalTime>
  <Words>1437</Words>
  <Application>Microsoft Office PowerPoint</Application>
  <PresentationFormat>On-screen Show (4:3)</PresentationFormat>
  <Paragraphs>227</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MS PGothic</vt:lpstr>
      <vt:lpstr>Arial</vt:lpstr>
      <vt:lpstr>Calibri</vt:lpstr>
      <vt:lpstr>Mangal</vt:lpstr>
      <vt:lpstr>MyriadPro-Cond</vt:lpstr>
      <vt:lpstr>Times</vt:lpstr>
      <vt:lpstr>Times New Roman</vt:lpstr>
      <vt:lpstr>Wingdings</vt:lpstr>
      <vt:lpstr>Clarity</vt:lpstr>
      <vt:lpstr>MODULE 3 REVIEW WEATHER FORECASTING AND MID-LATITUDE CYCLONES</vt:lpstr>
      <vt:lpstr>MODULE 3 TOPICS WEATHER FORECASTING AND MID-LATITUDE CYCLONES</vt:lpstr>
      <vt:lpstr>MODULE 3 REVIEW WEATHER FORECASTING AND MID-LATITUDE CYCLONES</vt:lpstr>
      <vt:lpstr> CLOUDS</vt:lpstr>
      <vt:lpstr>Test Study: Classifying Clouds</vt:lpstr>
      <vt:lpstr>CLOUDS</vt:lpstr>
      <vt:lpstr>PowerPoint Presentation</vt:lpstr>
      <vt:lpstr> Cloud Characteristics</vt:lpstr>
      <vt:lpstr> Cloud Characteristics</vt:lpstr>
      <vt:lpstr> HIGH AND LOW PRESSURE SYSTEMS</vt:lpstr>
      <vt:lpstr>      High Surface Pressure               Low Surface Pressure</vt:lpstr>
      <vt:lpstr>High and Low Pressure Systems (chapter 8)</vt:lpstr>
      <vt:lpstr>What Causes High and Low Pressure?</vt:lpstr>
      <vt:lpstr>Wind Convergence and Divergence</vt:lpstr>
      <vt:lpstr>Convergence and Divergence: When cars are piling up during first half of animation they are “converging” When cars are accelerating away during second half of animation we have “divergence”</vt:lpstr>
      <vt:lpstr>Wind Convergence and Divergence</vt:lpstr>
      <vt:lpstr>PowerPoint Presentation</vt:lpstr>
      <vt:lpstr>High and Low Pressure Systems (chapter 8)</vt:lpstr>
      <vt:lpstr>PowerPoint Presentation</vt:lpstr>
      <vt:lpstr>AIRMASSES AND FRONTS</vt:lpstr>
      <vt:lpstr>Airmasses</vt:lpstr>
      <vt:lpstr>Fronts</vt:lpstr>
      <vt:lpstr>PowerPoint Presentation</vt:lpstr>
      <vt:lpstr>Cold Frontal Movement</vt:lpstr>
      <vt:lpstr>PowerPoint Presentation</vt:lpstr>
      <vt:lpstr>Stationary front</vt:lpstr>
      <vt:lpstr>Stationary front</vt:lpstr>
      <vt:lpstr>PowerPoint Presentation</vt:lpstr>
      <vt:lpstr>Be able to identify low pressure/high pressure and surface fronts if you see them on map like this</vt:lpstr>
      <vt:lpstr>PowerPoint Presentation</vt:lpstr>
      <vt:lpstr>FORECASTING AND SIMULATING WEATHER (Chapter 4)</vt:lpstr>
      <vt:lpstr>How are  weather forecasts made?</vt:lpstr>
      <vt:lpstr>How are  weather forecasts made?</vt:lpstr>
      <vt:lpstr>How are  weather forecasts made?</vt:lpstr>
      <vt:lpstr>How are  weather forecasts made?</vt:lpstr>
      <vt:lpstr>The Weather Forecast Funnel Technique</vt:lpstr>
      <vt:lpstr>Numerical Weather Prediction</vt:lpstr>
      <vt:lpstr>Numerical Weather Prediction Model</vt:lpstr>
      <vt:lpstr>Why aren’t weather forecasts better?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THUNDERSTORMS</dc:title>
  <dc:creator>Taylor McCorkle</dc:creator>
  <cp:lastModifiedBy>Erik</cp:lastModifiedBy>
  <cp:revision>415</cp:revision>
  <dcterms:created xsi:type="dcterms:W3CDTF">2018-08-31T00:10:00Z</dcterms:created>
  <dcterms:modified xsi:type="dcterms:W3CDTF">2018-11-06T23:59:28Z</dcterms:modified>
</cp:coreProperties>
</file>