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45"/>
  </p:notesMasterIdLst>
  <p:handoutMasterIdLst>
    <p:handoutMasterId r:id="rId46"/>
  </p:handoutMasterIdLst>
  <p:sldIdLst>
    <p:sldId id="256" r:id="rId2"/>
    <p:sldId id="471" r:id="rId3"/>
    <p:sldId id="289" r:id="rId4"/>
    <p:sldId id="427" r:id="rId5"/>
    <p:sldId id="426" r:id="rId6"/>
    <p:sldId id="425" r:id="rId7"/>
    <p:sldId id="447" r:id="rId8"/>
    <p:sldId id="450" r:id="rId9"/>
    <p:sldId id="461" r:id="rId10"/>
    <p:sldId id="462" r:id="rId11"/>
    <p:sldId id="456" r:id="rId12"/>
    <p:sldId id="457" r:id="rId13"/>
    <p:sldId id="466" r:id="rId14"/>
    <p:sldId id="451" r:id="rId15"/>
    <p:sldId id="454" r:id="rId16"/>
    <p:sldId id="468" r:id="rId17"/>
    <p:sldId id="455" r:id="rId18"/>
    <p:sldId id="458" r:id="rId19"/>
    <p:sldId id="475" r:id="rId20"/>
    <p:sldId id="476" r:id="rId21"/>
    <p:sldId id="477" r:id="rId22"/>
    <p:sldId id="478" r:id="rId23"/>
    <p:sldId id="438" r:id="rId24"/>
    <p:sldId id="437" r:id="rId25"/>
    <p:sldId id="472" r:id="rId26"/>
    <p:sldId id="474" r:id="rId27"/>
    <p:sldId id="473" r:id="rId28"/>
    <p:sldId id="428" r:id="rId29"/>
    <p:sldId id="429" r:id="rId30"/>
    <p:sldId id="464" r:id="rId31"/>
    <p:sldId id="453" r:id="rId32"/>
    <p:sldId id="431" r:id="rId33"/>
    <p:sldId id="430" r:id="rId34"/>
    <p:sldId id="479" r:id="rId35"/>
    <p:sldId id="460" r:id="rId36"/>
    <p:sldId id="440" r:id="rId37"/>
    <p:sldId id="441" r:id="rId38"/>
    <p:sldId id="442" r:id="rId39"/>
    <p:sldId id="443" r:id="rId40"/>
    <p:sldId id="444" r:id="rId41"/>
    <p:sldId id="445" r:id="rId42"/>
    <p:sldId id="446" r:id="rId43"/>
    <p:sldId id="45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965"/>
    <p:restoredTop sz="99388" autoAdjust="0"/>
  </p:normalViewPr>
  <p:slideViewPr>
    <p:cSldViewPr snapToGrid="0" snapToObjects="1">
      <p:cViewPr varScale="1">
        <p:scale>
          <a:sx n="71" d="100"/>
          <a:sy n="71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282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4F9FC-FC55-A843-9CFE-D095987F9585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39B44-7FEE-E34F-96C6-A20B373F1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76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C72C4-D415-EA47-B874-2EEA956827A2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51B7E-AA0B-3446-9D8B-26F8493E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660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51B7E-AA0B-3446-9D8B-26F8493EA3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22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E0D24-1CC4-4451-B6DB-C115070684D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7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1DF-9660-4373-BEA0-F108975756A9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C884C-C0EC-4790-96B8-6D40BDBC55DA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947F-0B2F-4515-9EAE-ADBED6AFA861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397174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4236-0443-4A46-BF07-0AB4B2DC50D6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4B3-A19B-4738-AC1D-2911006B5C0C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49B4-94B2-4EE0-9D28-69D7F6D9C03A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E3A0-4A17-4601-8894-9E90F639603E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08204-734D-4519-96FC-0ACE5ABD01A2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D814-BCF1-4265-9111-AE0565FFEECC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1285-D4FC-4AA8-BE61-DFF963CEDC3C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8C86-8040-40E6-988A-22520B20D627}" type="datetime2">
              <a:rPr lang="en-US" smtClean="0"/>
              <a:t>Friday, November 16,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1BC9DE0-EE6E-45A1-8C76-2A8CBC6C9039}" type="datetime2">
              <a:rPr lang="en-US" smtClean="0"/>
              <a:t>Friday, November 16,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6" r:id="rId1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nwsreno.blogspot.com/2015/03/what-is-downslope-wind-caution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NWSReno/videos/1032145103513996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ldmethod.com/learn-to-fly/weather/how-mountain-wave-forms-and-the-dangers-it-can-create/" TargetMode="External"/><Relationship Id="rId2" Type="http://schemas.openxmlformats.org/officeDocument/2006/relationships/hyperlink" Target="https://www.skybrary.aero/index.php/Clear_Air_Turbulence_(CAT)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V9SGl77fJg" TargetMode="External"/><Relationship Id="rId2" Type="http://schemas.openxmlformats.org/officeDocument/2006/relationships/hyperlink" Target="https://abcnews.go.com/GMA/video/santa-ana-winds-ravaging-western-united-states-insane-1507156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ycaviation.com/2012/04/audio-severe-turbulence-injures-four-aboard-us-airways-flight-to-denver/22036" TargetMode="External"/><Relationship Id="rId4" Type="http://schemas.openxmlformats.org/officeDocument/2006/relationships/hyperlink" Target="https://www.youtube.com/watch?v=niWBenrjdbs&amp;list=PLGoTUrjiamHj4d1uI_jDQyZh_ZB16J46l&amp;index=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sltrib.com/article.php?id=53029513&amp;itype=cmsid" TargetMode="External"/><Relationship Id="rId2" Type="http://schemas.openxmlformats.org/officeDocument/2006/relationships/hyperlink" Target="https://www.ksl.com/?sid=18309646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cap="none" spc="0" dirty="0" smtClean="0">
                <a:ln/>
              </a:rPr>
              <a:t>MODULE 4</a:t>
            </a:r>
            <a:br>
              <a:rPr lang="en-US" b="1" cap="none" spc="0" dirty="0" smtClean="0">
                <a:ln/>
              </a:rPr>
            </a:br>
            <a:r>
              <a:rPr lang="en-US" sz="2800" b="1" cap="none" spc="0" dirty="0" smtClean="0">
                <a:ln/>
              </a:rPr>
              <a:t>WINTER WEATHER HAZARDS</a:t>
            </a:r>
            <a:endParaRPr lang="en-US" sz="2800" b="1" cap="none" spc="0" dirty="0">
              <a:ln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199"/>
            <a:ext cx="6400800" cy="2098675"/>
          </a:xfrm>
        </p:spPr>
        <p:txBody>
          <a:bodyPr>
            <a:normAutofit/>
          </a:bodyPr>
          <a:lstStyle/>
          <a:p>
            <a:r>
              <a:rPr lang="en-US" dirty="0"/>
              <a:t>ATMOS 1010 </a:t>
            </a:r>
            <a:r>
              <a:rPr lang="mr-IN" dirty="0"/>
              <a:t>–</a:t>
            </a:r>
            <a:r>
              <a:rPr lang="en-US" dirty="0"/>
              <a:t> Fall 2018</a:t>
            </a:r>
          </a:p>
          <a:p>
            <a:endParaRPr lang="en-US" dirty="0"/>
          </a:p>
          <a:p>
            <a:r>
              <a:rPr lang="en-US" dirty="0" smtClean="0"/>
              <a:t>Erik Crosman and Taylor </a:t>
            </a:r>
            <a:r>
              <a:rPr lang="en-US" dirty="0"/>
              <a:t>McCorkle</a:t>
            </a:r>
          </a:p>
          <a:p>
            <a:r>
              <a:rPr lang="en-US" dirty="0" smtClean="0"/>
              <a:t>11/19/2018 – 12/13/2018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02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79" y="477371"/>
            <a:ext cx="4787621" cy="5990664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1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Mountain Wave Clouds South Sandwich Islands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6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09625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Mountain Wave Cloud (Lenticular)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0374"/>
            <a:ext cx="8229600" cy="44764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5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Downslope Windstorms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Downslope windstorms are produced by </a:t>
            </a:r>
            <a:r>
              <a:rPr lang="en-US" i="1" dirty="0"/>
              <a:t>high-amplitude mountain waves</a:t>
            </a:r>
            <a:r>
              <a:rPr lang="en-US" dirty="0"/>
              <a:t>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4" y="2895600"/>
            <a:ext cx="6930900" cy="2859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8988" y="2895600"/>
            <a:ext cx="136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Lee Waves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68988" y="491714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Downslope</a:t>
            </a:r>
          </a:p>
          <a:p>
            <a:r>
              <a:rPr lang="en-US" b="1" dirty="0" smtClean="0"/>
              <a:t>Windstorm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296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Dynamics of Downslope Windstorms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5" name="Picture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928"/>
            <a:ext cx="7028923" cy="389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28923" y="1502688"/>
            <a:ext cx="238012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</a:rPr>
              <a:t>Black lines show</a:t>
            </a:r>
            <a:endParaRPr lang="en-US" b="1" dirty="0">
              <a:latin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</a:rPr>
              <a:t>flow </a:t>
            </a:r>
            <a:r>
              <a:rPr lang="en-US" b="1" dirty="0">
                <a:latin typeface="Arial" panose="020B0604020202020204" pitchFamily="34" charset="0"/>
              </a:rPr>
              <a:t>over </a:t>
            </a:r>
          </a:p>
          <a:p>
            <a:r>
              <a:rPr lang="en-US" b="1" dirty="0">
                <a:latin typeface="Arial" panose="020B0604020202020204" pitchFamily="34" charset="0"/>
              </a:rPr>
              <a:t>a mountain </a:t>
            </a:r>
          </a:p>
          <a:p>
            <a:r>
              <a:rPr lang="en-US" b="1" dirty="0" smtClean="0">
                <a:latin typeface="Arial" panose="020B0604020202020204" pitchFamily="34" charset="0"/>
              </a:rPr>
              <a:t>barrier</a:t>
            </a:r>
            <a:endParaRPr lang="en-US" b="1" dirty="0">
              <a:latin typeface="Arial" panose="020B0604020202020204" pitchFamily="34" charset="0"/>
            </a:endParaRPr>
          </a:p>
          <a:p>
            <a:endParaRPr lang="en-US" b="1" dirty="0" smtClean="0">
              <a:latin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</a:rPr>
              <a:t>Strongest </a:t>
            </a:r>
            <a:endParaRPr lang="en-US" b="1" dirty="0"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winds occur </a:t>
            </a:r>
          </a:p>
          <a:p>
            <a:r>
              <a:rPr lang="en-US" b="1" dirty="0">
                <a:latin typeface="Arial" panose="020B0604020202020204" pitchFamily="34" charset="0"/>
              </a:rPr>
              <a:t>where </a:t>
            </a:r>
          </a:p>
          <a:p>
            <a:r>
              <a:rPr lang="en-US" b="1" dirty="0">
                <a:latin typeface="Arial" panose="020B0604020202020204" pitchFamily="34" charset="0"/>
              </a:rPr>
              <a:t>streamlines </a:t>
            </a:r>
          </a:p>
          <a:p>
            <a:r>
              <a:rPr lang="en-US" b="1" dirty="0">
                <a:latin typeface="Arial" panose="020B0604020202020204" pitchFamily="34" charset="0"/>
              </a:rPr>
              <a:t>are closest </a:t>
            </a:r>
          </a:p>
          <a:p>
            <a:r>
              <a:rPr lang="en-US" b="1" dirty="0" smtClean="0">
                <a:latin typeface="Arial" panose="020B0604020202020204" pitchFamily="34" charset="0"/>
              </a:rPr>
              <a:t>together</a:t>
            </a:r>
          </a:p>
          <a:p>
            <a:endParaRPr lang="en-US" b="1" dirty="0">
              <a:effectLst/>
              <a:latin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</a:rPr>
              <a:t>Large volume of </a:t>
            </a:r>
          </a:p>
          <a:p>
            <a:r>
              <a:rPr lang="en-US" b="1" dirty="0">
                <a:latin typeface="Arial" panose="020B0604020202020204" pitchFamily="34" charset="0"/>
              </a:rPr>
              <a:t>a</a:t>
            </a:r>
            <a:r>
              <a:rPr lang="en-US" b="1" dirty="0" smtClean="0">
                <a:effectLst/>
                <a:latin typeface="Arial" panose="020B0604020202020204" pitchFamily="34" charset="0"/>
              </a:rPr>
              <a:t>ir that must pass</a:t>
            </a:r>
          </a:p>
          <a:p>
            <a:r>
              <a:rPr lang="en-US" b="1" dirty="0">
                <a:latin typeface="Arial" panose="020B0604020202020204" pitchFamily="34" charset="0"/>
              </a:rPr>
              <a:t>b</a:t>
            </a:r>
            <a:r>
              <a:rPr lang="en-US" b="1" dirty="0" smtClean="0">
                <a:latin typeface="Arial" panose="020B0604020202020204" pitchFamily="34" charset="0"/>
              </a:rPr>
              <a:t>etween mountain and inversion causes fast “shooting” wind flow</a:t>
            </a:r>
            <a:endParaRPr lang="en-US" b="1" dirty="0"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62518" y="4921624"/>
            <a:ext cx="954741" cy="1223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49824" y="6373906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Clear air turbulence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42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76" y="290472"/>
            <a:ext cx="8229600" cy="990600"/>
          </a:xfrm>
        </p:spPr>
        <p:txBody>
          <a:bodyPr/>
          <a:lstStyle/>
          <a:p>
            <a:r>
              <a:rPr lang="en-US" dirty="0"/>
              <a:t>Dynamics of Downslope Windstorms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5" name="Picture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8" y="1143000"/>
            <a:ext cx="8718728" cy="418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919" y="547569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This type of flow can form when </a:t>
            </a:r>
            <a:r>
              <a:rPr lang="en-US" b="1" dirty="0">
                <a:solidFill>
                  <a:srgbClr val="FF0000"/>
                </a:solidFill>
              </a:rPr>
              <a:t>winds are strong </a:t>
            </a:r>
            <a:r>
              <a:rPr lang="en-US" b="1" dirty="0"/>
              <a:t>upstream of the mountain </a:t>
            </a:r>
          </a:p>
          <a:p>
            <a:r>
              <a:rPr lang="en-US" b="1" dirty="0"/>
              <a:t>and an </a:t>
            </a:r>
            <a:r>
              <a:rPr lang="en-US" b="1" dirty="0">
                <a:solidFill>
                  <a:srgbClr val="FF0000"/>
                </a:solidFill>
              </a:rPr>
              <a:t>inversion layer</a:t>
            </a:r>
            <a:r>
              <a:rPr lang="en-US" b="1" dirty="0"/>
              <a:t> is present </a:t>
            </a:r>
            <a:r>
              <a:rPr lang="en-US" b="1" dirty="0" smtClean="0"/>
              <a:t>above the </a:t>
            </a:r>
            <a:r>
              <a:rPr lang="en-US" b="1" dirty="0"/>
              <a:t>top of the mountains.</a:t>
            </a:r>
          </a:p>
        </p:txBody>
      </p:sp>
    </p:spTree>
    <p:extLst>
      <p:ext uri="{BB962C8B-B14F-4D97-AF65-F5344CB8AC3E}">
        <p14:creationId xmlns:p14="http://schemas.microsoft.com/office/powerpoint/2010/main" val="16299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Inversion Layer for Downslope Windstorm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" y="1709928"/>
            <a:ext cx="8229600" cy="424668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2389" y="1524000"/>
            <a:ext cx="4289611" cy="5199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104" y="1835985"/>
            <a:ext cx="4634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Strong wind speed across the mountain 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788459" y="2205317"/>
            <a:ext cx="6225988" cy="12909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763" y="3538082"/>
            <a:ext cx="47371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Inversion layer to confine the fast flow</a:t>
            </a:r>
          </a:p>
          <a:p>
            <a:r>
              <a:rPr lang="en-US" b="1" i="1" dirty="0">
                <a:solidFill>
                  <a:srgbClr val="0000FF"/>
                </a:solidFill>
              </a:rPr>
              <a:t>v</a:t>
            </a:r>
            <a:r>
              <a:rPr lang="en-US" b="1" i="1" dirty="0" smtClean="0">
                <a:solidFill>
                  <a:srgbClr val="0000FF"/>
                </a:solidFill>
              </a:rPr>
              <a:t>ertically as it ‘squeezes’ through 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gap between mountain top and inversion 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bottom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966882" y="3682163"/>
            <a:ext cx="2662518" cy="1834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9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76" y="290472"/>
            <a:ext cx="8229600" cy="990600"/>
          </a:xfrm>
        </p:spPr>
        <p:txBody>
          <a:bodyPr/>
          <a:lstStyle/>
          <a:p>
            <a:r>
              <a:rPr lang="en-US" dirty="0"/>
              <a:t>Dynamics of Downslope Windstorms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5" name="Picture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8" y="1143000"/>
            <a:ext cx="8718728" cy="418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389" y="542464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</a:t>
            </a:r>
            <a:r>
              <a:rPr lang="en-US" b="1" dirty="0">
                <a:solidFill>
                  <a:srgbClr val="FF0000"/>
                </a:solidFill>
              </a:rPr>
              <a:t>hydraulic jump </a:t>
            </a:r>
            <a:r>
              <a:rPr lang="en-US" b="1" dirty="0"/>
              <a:t>marks the transition from strong winds upstream of the </a:t>
            </a:r>
          </a:p>
          <a:p>
            <a:r>
              <a:rPr lang="en-US" b="1" dirty="0"/>
              <a:t>jump to weaker </a:t>
            </a:r>
            <a:r>
              <a:rPr lang="en-US" b="1" dirty="0" smtClean="0"/>
              <a:t>winds </a:t>
            </a:r>
            <a:r>
              <a:rPr lang="en-US" b="1" dirty="0"/>
              <a:t>downstream of the jump.</a:t>
            </a:r>
          </a:p>
          <a:p>
            <a:r>
              <a:rPr lang="en-US" b="1" dirty="0"/>
              <a:t>Strong vertical winds and turbulence occur at the hydraulic jump, creating </a:t>
            </a:r>
          </a:p>
          <a:p>
            <a:r>
              <a:rPr lang="en-US" b="1" dirty="0"/>
              <a:t>dangerous conditions for aircraft.</a:t>
            </a:r>
          </a:p>
        </p:txBody>
      </p:sp>
    </p:spTree>
    <p:extLst>
      <p:ext uri="{BB962C8B-B14F-4D97-AF65-F5344CB8AC3E}">
        <p14:creationId xmlns:p14="http://schemas.microsoft.com/office/powerpoint/2010/main" val="11468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Whitewater Rapids Analogy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2" y="1600200"/>
            <a:ext cx="7290282" cy="4876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5567082" y="3832412"/>
            <a:ext cx="2460812" cy="524531"/>
          </a:xfrm>
          <a:custGeom>
            <a:avLst/>
            <a:gdLst>
              <a:gd name="connsiteX0" fmla="*/ 2460812 w 2460812"/>
              <a:gd name="connsiteY0" fmla="*/ 0 h 524531"/>
              <a:gd name="connsiteX1" fmla="*/ 2366683 w 2460812"/>
              <a:gd name="connsiteY1" fmla="*/ 26894 h 524531"/>
              <a:gd name="connsiteX2" fmla="*/ 2326342 w 2460812"/>
              <a:gd name="connsiteY2" fmla="*/ 40341 h 524531"/>
              <a:gd name="connsiteX3" fmla="*/ 2286000 w 2460812"/>
              <a:gd name="connsiteY3" fmla="*/ 67235 h 524531"/>
              <a:gd name="connsiteX4" fmla="*/ 2151530 w 2460812"/>
              <a:gd name="connsiteY4" fmla="*/ 94129 h 524531"/>
              <a:gd name="connsiteX5" fmla="*/ 2111189 w 2460812"/>
              <a:gd name="connsiteY5" fmla="*/ 107576 h 524531"/>
              <a:gd name="connsiteX6" fmla="*/ 2043953 w 2460812"/>
              <a:gd name="connsiteY6" fmla="*/ 134470 h 524531"/>
              <a:gd name="connsiteX7" fmla="*/ 1963271 w 2460812"/>
              <a:gd name="connsiteY7" fmla="*/ 147917 h 524531"/>
              <a:gd name="connsiteX8" fmla="*/ 1869142 w 2460812"/>
              <a:gd name="connsiteY8" fmla="*/ 174812 h 524531"/>
              <a:gd name="connsiteX9" fmla="*/ 1828800 w 2460812"/>
              <a:gd name="connsiteY9" fmla="*/ 188259 h 524531"/>
              <a:gd name="connsiteX10" fmla="*/ 1748118 w 2460812"/>
              <a:gd name="connsiteY10" fmla="*/ 201706 h 524531"/>
              <a:gd name="connsiteX11" fmla="*/ 1653989 w 2460812"/>
              <a:gd name="connsiteY11" fmla="*/ 242047 h 524531"/>
              <a:gd name="connsiteX12" fmla="*/ 1600200 w 2460812"/>
              <a:gd name="connsiteY12" fmla="*/ 268941 h 524531"/>
              <a:gd name="connsiteX13" fmla="*/ 1519518 w 2460812"/>
              <a:gd name="connsiteY13" fmla="*/ 295835 h 524531"/>
              <a:gd name="connsiteX14" fmla="*/ 1465730 w 2460812"/>
              <a:gd name="connsiteY14" fmla="*/ 322729 h 524531"/>
              <a:gd name="connsiteX15" fmla="*/ 1425389 w 2460812"/>
              <a:gd name="connsiteY15" fmla="*/ 336176 h 524531"/>
              <a:gd name="connsiteX16" fmla="*/ 1331259 w 2460812"/>
              <a:gd name="connsiteY16" fmla="*/ 363070 h 524531"/>
              <a:gd name="connsiteX17" fmla="*/ 1250577 w 2460812"/>
              <a:gd name="connsiteY17" fmla="*/ 389964 h 524531"/>
              <a:gd name="connsiteX18" fmla="*/ 685800 w 2460812"/>
              <a:gd name="connsiteY18" fmla="*/ 403412 h 524531"/>
              <a:gd name="connsiteX19" fmla="*/ 605118 w 2460812"/>
              <a:gd name="connsiteY19" fmla="*/ 416859 h 524531"/>
              <a:gd name="connsiteX20" fmla="*/ 268942 w 2460812"/>
              <a:gd name="connsiteY20" fmla="*/ 430306 h 524531"/>
              <a:gd name="connsiteX21" fmla="*/ 188259 w 2460812"/>
              <a:gd name="connsiteY21" fmla="*/ 457200 h 524531"/>
              <a:gd name="connsiteX22" fmla="*/ 40342 w 2460812"/>
              <a:gd name="connsiteY22" fmla="*/ 497541 h 524531"/>
              <a:gd name="connsiteX23" fmla="*/ 0 w 2460812"/>
              <a:gd name="connsiteY23" fmla="*/ 524435 h 52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60812" h="524531">
                <a:moveTo>
                  <a:pt x="2460812" y="0"/>
                </a:moveTo>
                <a:lnTo>
                  <a:pt x="2366683" y="26894"/>
                </a:lnTo>
                <a:cubicBezTo>
                  <a:pt x="2353106" y="30967"/>
                  <a:pt x="2339020" y="34002"/>
                  <a:pt x="2326342" y="40341"/>
                </a:cubicBezTo>
                <a:cubicBezTo>
                  <a:pt x="2311887" y="47569"/>
                  <a:pt x="2301447" y="62482"/>
                  <a:pt x="2286000" y="67235"/>
                </a:cubicBezTo>
                <a:cubicBezTo>
                  <a:pt x="2242310" y="80678"/>
                  <a:pt x="2194895" y="79674"/>
                  <a:pt x="2151530" y="94129"/>
                </a:cubicBezTo>
                <a:cubicBezTo>
                  <a:pt x="2138083" y="98611"/>
                  <a:pt x="2124461" y="102599"/>
                  <a:pt x="2111189" y="107576"/>
                </a:cubicBezTo>
                <a:cubicBezTo>
                  <a:pt x="2088587" y="116051"/>
                  <a:pt x="2067241" y="128119"/>
                  <a:pt x="2043953" y="134470"/>
                </a:cubicBezTo>
                <a:cubicBezTo>
                  <a:pt x="2017649" y="141644"/>
                  <a:pt x="1989838" y="141786"/>
                  <a:pt x="1963271" y="147917"/>
                </a:cubicBezTo>
                <a:cubicBezTo>
                  <a:pt x="1931475" y="155255"/>
                  <a:pt x="1900398" y="165435"/>
                  <a:pt x="1869142" y="174812"/>
                </a:cubicBezTo>
                <a:cubicBezTo>
                  <a:pt x="1855565" y="178885"/>
                  <a:pt x="1842637" y="185184"/>
                  <a:pt x="1828800" y="188259"/>
                </a:cubicBezTo>
                <a:cubicBezTo>
                  <a:pt x="1802184" y="194174"/>
                  <a:pt x="1775012" y="197224"/>
                  <a:pt x="1748118" y="201706"/>
                </a:cubicBezTo>
                <a:cubicBezTo>
                  <a:pt x="1666366" y="256207"/>
                  <a:pt x="1753226" y="204833"/>
                  <a:pt x="1653989" y="242047"/>
                </a:cubicBezTo>
                <a:cubicBezTo>
                  <a:pt x="1635219" y="249086"/>
                  <a:pt x="1618812" y="261496"/>
                  <a:pt x="1600200" y="268941"/>
                </a:cubicBezTo>
                <a:cubicBezTo>
                  <a:pt x="1573879" y="279469"/>
                  <a:pt x="1544874" y="283157"/>
                  <a:pt x="1519518" y="295835"/>
                </a:cubicBezTo>
                <a:cubicBezTo>
                  <a:pt x="1501589" y="304800"/>
                  <a:pt x="1484155" y="314833"/>
                  <a:pt x="1465730" y="322729"/>
                </a:cubicBezTo>
                <a:cubicBezTo>
                  <a:pt x="1452702" y="328313"/>
                  <a:pt x="1438966" y="332103"/>
                  <a:pt x="1425389" y="336176"/>
                </a:cubicBezTo>
                <a:cubicBezTo>
                  <a:pt x="1394133" y="345553"/>
                  <a:pt x="1362448" y="353473"/>
                  <a:pt x="1331259" y="363070"/>
                </a:cubicBezTo>
                <a:cubicBezTo>
                  <a:pt x="1304164" y="371407"/>
                  <a:pt x="1278871" y="388196"/>
                  <a:pt x="1250577" y="389964"/>
                </a:cubicBezTo>
                <a:cubicBezTo>
                  <a:pt x="1062631" y="401711"/>
                  <a:pt x="874059" y="398929"/>
                  <a:pt x="685800" y="403412"/>
                </a:cubicBezTo>
                <a:cubicBezTo>
                  <a:pt x="658906" y="407894"/>
                  <a:pt x="632326" y="415104"/>
                  <a:pt x="605118" y="416859"/>
                </a:cubicBezTo>
                <a:cubicBezTo>
                  <a:pt x="493202" y="424079"/>
                  <a:pt x="380569" y="419503"/>
                  <a:pt x="268942" y="430306"/>
                </a:cubicBezTo>
                <a:cubicBezTo>
                  <a:pt x="240725" y="433037"/>
                  <a:pt x="215762" y="450324"/>
                  <a:pt x="188259" y="457200"/>
                </a:cubicBezTo>
                <a:cubicBezTo>
                  <a:pt x="66932" y="487532"/>
                  <a:pt x="115748" y="472406"/>
                  <a:pt x="40342" y="497541"/>
                </a:cubicBezTo>
                <a:cubicBezTo>
                  <a:pt x="10277" y="527604"/>
                  <a:pt x="26125" y="524435"/>
                  <a:pt x="0" y="52443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54891" y="4323153"/>
            <a:ext cx="24368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Fast or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“shooting”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Flow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4056281"/>
            <a:ext cx="2052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Hydraulic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Jump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Whitewater Rapids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Imagine flow along a rocky stream bed: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Water under air is analogous to the layer </a:t>
            </a:r>
            <a:r>
              <a:rPr lang="en-US" altLang="en-US" sz="2400" dirty="0" smtClean="0"/>
              <a:t>air </a:t>
            </a:r>
            <a:r>
              <a:rPr lang="en-US" altLang="en-US" sz="2400" dirty="0"/>
              <a:t>at the surface </a:t>
            </a:r>
            <a:r>
              <a:rPr lang="en-US" altLang="en-US" sz="2400" dirty="0" smtClean="0"/>
              <a:t>trapped by inversion under a layer of air </a:t>
            </a:r>
            <a:r>
              <a:rPr lang="en-US" altLang="en-US" sz="2400" dirty="0"/>
              <a:t>above! </a:t>
            </a:r>
            <a:endParaRPr lang="en-US" altLang="en-US" sz="2400" dirty="0" smtClean="0"/>
          </a:p>
          <a:p>
            <a:pPr lvl="1">
              <a:lnSpc>
                <a:spcPct val="90000"/>
              </a:lnSpc>
            </a:pPr>
            <a:r>
              <a:rPr lang="en-US" altLang="en-US" sz="2400" dirty="0" smtClean="0"/>
              <a:t> </a:t>
            </a:r>
            <a:r>
              <a:rPr lang="en-US" altLang="en-US" sz="2400" dirty="0"/>
              <a:t>Notice the water waves are trapped from moving upward into the air </a:t>
            </a:r>
            <a:r>
              <a:rPr lang="en-US" altLang="en-US" sz="2400" dirty="0" smtClean="0"/>
              <a:t>similar to how the </a:t>
            </a:r>
            <a:r>
              <a:rPr lang="en-US" altLang="en-US" sz="2400" dirty="0"/>
              <a:t>waves in the </a:t>
            </a:r>
            <a:r>
              <a:rPr lang="en-US" altLang="en-US" sz="2400" dirty="0" smtClean="0"/>
              <a:t>air </a:t>
            </a:r>
            <a:r>
              <a:rPr lang="en-US" altLang="en-US" sz="2400" dirty="0"/>
              <a:t>are trapped from moving </a:t>
            </a:r>
            <a:r>
              <a:rPr lang="en-US" altLang="en-US" sz="2400" dirty="0" smtClean="0"/>
              <a:t>upward.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When water is much deeper than rocks, turbulence, water flows across the rocks with little turbulence.  You could take a boring raft trip down such a laminar stream.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4 (WINTER WEATHER)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19 November --&gt; </a:t>
            </a:r>
            <a:r>
              <a:rPr lang="en-US" dirty="0" smtClean="0"/>
              <a:t>Mountain </a:t>
            </a:r>
            <a:r>
              <a:rPr lang="en-US" dirty="0"/>
              <a:t>downslope windstorms (Chapter 17)</a:t>
            </a:r>
            <a:br>
              <a:rPr lang="en-US" dirty="0"/>
            </a:br>
            <a:endParaRPr lang="en-US" dirty="0"/>
          </a:p>
          <a:p>
            <a:r>
              <a:rPr lang="en-US" dirty="0"/>
              <a:t>21 November --&gt; </a:t>
            </a:r>
            <a:r>
              <a:rPr lang="en-US" dirty="0" err="1" smtClean="0"/>
              <a:t>Icestorms</a:t>
            </a:r>
            <a:r>
              <a:rPr lang="en-US" dirty="0" smtClean="0"/>
              <a:t> </a:t>
            </a:r>
            <a:r>
              <a:rPr lang="en-US" dirty="0"/>
              <a:t>(Chapter 12) and Weather safety review class (few points of extra credit to </a:t>
            </a:r>
            <a:r>
              <a:rPr lang="en-US" dirty="0" smtClean="0"/>
              <a:t>attend)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26 November --&gt; Erik   Air Quality  </a:t>
            </a:r>
            <a:br>
              <a:rPr lang="en-US" dirty="0"/>
            </a:br>
            <a:endParaRPr lang="en-US" dirty="0"/>
          </a:p>
          <a:p>
            <a:r>
              <a:rPr lang="en-US" dirty="0"/>
              <a:t>28 November --&gt; </a:t>
            </a:r>
            <a:r>
              <a:rPr lang="en-US" dirty="0" smtClean="0"/>
              <a:t>Mountain </a:t>
            </a:r>
            <a:r>
              <a:rPr lang="en-US" dirty="0"/>
              <a:t>snowstorms and orography (Chapter 16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3 December --&gt; </a:t>
            </a:r>
            <a:r>
              <a:rPr lang="en-US" dirty="0" smtClean="0"/>
              <a:t>Mountain </a:t>
            </a:r>
            <a:r>
              <a:rPr lang="en-US" dirty="0"/>
              <a:t>snowstorms and </a:t>
            </a:r>
            <a:r>
              <a:rPr lang="en-US" dirty="0" smtClean="0"/>
              <a:t>avalanches (Chapter </a:t>
            </a:r>
            <a:r>
              <a:rPr lang="en-US" dirty="0"/>
              <a:t>16)</a:t>
            </a:r>
            <a:br>
              <a:rPr lang="en-US" dirty="0"/>
            </a:br>
            <a:endParaRPr lang="en-US" dirty="0"/>
          </a:p>
          <a:p>
            <a:r>
              <a:rPr lang="en-US" dirty="0"/>
              <a:t>5 December --&gt; </a:t>
            </a:r>
            <a:r>
              <a:rPr lang="en-US" dirty="0" smtClean="0"/>
              <a:t>Lake </a:t>
            </a:r>
            <a:r>
              <a:rPr lang="en-US" dirty="0"/>
              <a:t>effect snow (chap 13) and class </a:t>
            </a:r>
            <a:r>
              <a:rPr lang="en-US" dirty="0" smtClean="0"/>
              <a:t>review.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13 December Thursday 10:30-12:30 Module 4 </a:t>
            </a:r>
            <a:r>
              <a:rPr lang="en-US" dirty="0" smtClean="0"/>
              <a:t>exam (not cumulative)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Whitewater Rapids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Now imagine that the water lowers to be just deeper than the rocks.  Now you have whitewater!  The water plunges down the lee side of the rocks and even digs a little hole, depressing the surface and blowing out rocks etc.</a:t>
            </a:r>
          </a:p>
          <a:p>
            <a:r>
              <a:rPr lang="en-US" altLang="en-US" dirty="0"/>
              <a:t>The same is true for the downslope wind.  Trapped beneath the inversion, the wave amplifies and </a:t>
            </a:r>
            <a:r>
              <a:rPr lang="en-US" altLang="en-US" dirty="0" smtClean="0"/>
              <a:t>breaks!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71" y="1380316"/>
            <a:ext cx="7135906" cy="535193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Whitewater Rapids Analogy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 rot="-60000" flipV="1">
            <a:off x="1290916" y="4356943"/>
            <a:ext cx="3361765" cy="927751"/>
          </a:xfrm>
          <a:custGeom>
            <a:avLst/>
            <a:gdLst>
              <a:gd name="connsiteX0" fmla="*/ 2460812 w 2460812"/>
              <a:gd name="connsiteY0" fmla="*/ 0 h 524531"/>
              <a:gd name="connsiteX1" fmla="*/ 2366683 w 2460812"/>
              <a:gd name="connsiteY1" fmla="*/ 26894 h 524531"/>
              <a:gd name="connsiteX2" fmla="*/ 2326342 w 2460812"/>
              <a:gd name="connsiteY2" fmla="*/ 40341 h 524531"/>
              <a:gd name="connsiteX3" fmla="*/ 2286000 w 2460812"/>
              <a:gd name="connsiteY3" fmla="*/ 67235 h 524531"/>
              <a:gd name="connsiteX4" fmla="*/ 2151530 w 2460812"/>
              <a:gd name="connsiteY4" fmla="*/ 94129 h 524531"/>
              <a:gd name="connsiteX5" fmla="*/ 2111189 w 2460812"/>
              <a:gd name="connsiteY5" fmla="*/ 107576 h 524531"/>
              <a:gd name="connsiteX6" fmla="*/ 2043953 w 2460812"/>
              <a:gd name="connsiteY6" fmla="*/ 134470 h 524531"/>
              <a:gd name="connsiteX7" fmla="*/ 1963271 w 2460812"/>
              <a:gd name="connsiteY7" fmla="*/ 147917 h 524531"/>
              <a:gd name="connsiteX8" fmla="*/ 1869142 w 2460812"/>
              <a:gd name="connsiteY8" fmla="*/ 174812 h 524531"/>
              <a:gd name="connsiteX9" fmla="*/ 1828800 w 2460812"/>
              <a:gd name="connsiteY9" fmla="*/ 188259 h 524531"/>
              <a:gd name="connsiteX10" fmla="*/ 1748118 w 2460812"/>
              <a:gd name="connsiteY10" fmla="*/ 201706 h 524531"/>
              <a:gd name="connsiteX11" fmla="*/ 1653989 w 2460812"/>
              <a:gd name="connsiteY11" fmla="*/ 242047 h 524531"/>
              <a:gd name="connsiteX12" fmla="*/ 1600200 w 2460812"/>
              <a:gd name="connsiteY12" fmla="*/ 268941 h 524531"/>
              <a:gd name="connsiteX13" fmla="*/ 1519518 w 2460812"/>
              <a:gd name="connsiteY13" fmla="*/ 295835 h 524531"/>
              <a:gd name="connsiteX14" fmla="*/ 1465730 w 2460812"/>
              <a:gd name="connsiteY14" fmla="*/ 322729 h 524531"/>
              <a:gd name="connsiteX15" fmla="*/ 1425389 w 2460812"/>
              <a:gd name="connsiteY15" fmla="*/ 336176 h 524531"/>
              <a:gd name="connsiteX16" fmla="*/ 1331259 w 2460812"/>
              <a:gd name="connsiteY16" fmla="*/ 363070 h 524531"/>
              <a:gd name="connsiteX17" fmla="*/ 1250577 w 2460812"/>
              <a:gd name="connsiteY17" fmla="*/ 389964 h 524531"/>
              <a:gd name="connsiteX18" fmla="*/ 685800 w 2460812"/>
              <a:gd name="connsiteY18" fmla="*/ 403412 h 524531"/>
              <a:gd name="connsiteX19" fmla="*/ 605118 w 2460812"/>
              <a:gd name="connsiteY19" fmla="*/ 416859 h 524531"/>
              <a:gd name="connsiteX20" fmla="*/ 268942 w 2460812"/>
              <a:gd name="connsiteY20" fmla="*/ 430306 h 524531"/>
              <a:gd name="connsiteX21" fmla="*/ 188259 w 2460812"/>
              <a:gd name="connsiteY21" fmla="*/ 457200 h 524531"/>
              <a:gd name="connsiteX22" fmla="*/ 40342 w 2460812"/>
              <a:gd name="connsiteY22" fmla="*/ 497541 h 524531"/>
              <a:gd name="connsiteX23" fmla="*/ 0 w 2460812"/>
              <a:gd name="connsiteY23" fmla="*/ 524435 h 52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60812" h="524531">
                <a:moveTo>
                  <a:pt x="2460812" y="0"/>
                </a:moveTo>
                <a:lnTo>
                  <a:pt x="2366683" y="26894"/>
                </a:lnTo>
                <a:cubicBezTo>
                  <a:pt x="2353106" y="30967"/>
                  <a:pt x="2339020" y="34002"/>
                  <a:pt x="2326342" y="40341"/>
                </a:cubicBezTo>
                <a:cubicBezTo>
                  <a:pt x="2311887" y="47569"/>
                  <a:pt x="2301447" y="62482"/>
                  <a:pt x="2286000" y="67235"/>
                </a:cubicBezTo>
                <a:cubicBezTo>
                  <a:pt x="2242310" y="80678"/>
                  <a:pt x="2194895" y="79674"/>
                  <a:pt x="2151530" y="94129"/>
                </a:cubicBezTo>
                <a:cubicBezTo>
                  <a:pt x="2138083" y="98611"/>
                  <a:pt x="2124461" y="102599"/>
                  <a:pt x="2111189" y="107576"/>
                </a:cubicBezTo>
                <a:cubicBezTo>
                  <a:pt x="2088587" y="116051"/>
                  <a:pt x="2067241" y="128119"/>
                  <a:pt x="2043953" y="134470"/>
                </a:cubicBezTo>
                <a:cubicBezTo>
                  <a:pt x="2017649" y="141644"/>
                  <a:pt x="1989838" y="141786"/>
                  <a:pt x="1963271" y="147917"/>
                </a:cubicBezTo>
                <a:cubicBezTo>
                  <a:pt x="1931475" y="155255"/>
                  <a:pt x="1900398" y="165435"/>
                  <a:pt x="1869142" y="174812"/>
                </a:cubicBezTo>
                <a:cubicBezTo>
                  <a:pt x="1855565" y="178885"/>
                  <a:pt x="1842637" y="185184"/>
                  <a:pt x="1828800" y="188259"/>
                </a:cubicBezTo>
                <a:cubicBezTo>
                  <a:pt x="1802184" y="194174"/>
                  <a:pt x="1775012" y="197224"/>
                  <a:pt x="1748118" y="201706"/>
                </a:cubicBezTo>
                <a:cubicBezTo>
                  <a:pt x="1666366" y="256207"/>
                  <a:pt x="1753226" y="204833"/>
                  <a:pt x="1653989" y="242047"/>
                </a:cubicBezTo>
                <a:cubicBezTo>
                  <a:pt x="1635219" y="249086"/>
                  <a:pt x="1618812" y="261496"/>
                  <a:pt x="1600200" y="268941"/>
                </a:cubicBezTo>
                <a:cubicBezTo>
                  <a:pt x="1573879" y="279469"/>
                  <a:pt x="1544874" y="283157"/>
                  <a:pt x="1519518" y="295835"/>
                </a:cubicBezTo>
                <a:cubicBezTo>
                  <a:pt x="1501589" y="304800"/>
                  <a:pt x="1484155" y="314833"/>
                  <a:pt x="1465730" y="322729"/>
                </a:cubicBezTo>
                <a:cubicBezTo>
                  <a:pt x="1452702" y="328313"/>
                  <a:pt x="1438966" y="332103"/>
                  <a:pt x="1425389" y="336176"/>
                </a:cubicBezTo>
                <a:cubicBezTo>
                  <a:pt x="1394133" y="345553"/>
                  <a:pt x="1362448" y="353473"/>
                  <a:pt x="1331259" y="363070"/>
                </a:cubicBezTo>
                <a:cubicBezTo>
                  <a:pt x="1304164" y="371407"/>
                  <a:pt x="1278871" y="388196"/>
                  <a:pt x="1250577" y="389964"/>
                </a:cubicBezTo>
                <a:cubicBezTo>
                  <a:pt x="1062631" y="401711"/>
                  <a:pt x="874059" y="398929"/>
                  <a:pt x="685800" y="403412"/>
                </a:cubicBezTo>
                <a:cubicBezTo>
                  <a:pt x="658906" y="407894"/>
                  <a:pt x="632326" y="415104"/>
                  <a:pt x="605118" y="416859"/>
                </a:cubicBezTo>
                <a:cubicBezTo>
                  <a:pt x="493202" y="424079"/>
                  <a:pt x="380569" y="419503"/>
                  <a:pt x="268942" y="430306"/>
                </a:cubicBezTo>
                <a:cubicBezTo>
                  <a:pt x="240725" y="433037"/>
                  <a:pt x="215762" y="450324"/>
                  <a:pt x="188259" y="457200"/>
                </a:cubicBezTo>
                <a:cubicBezTo>
                  <a:pt x="66932" y="487532"/>
                  <a:pt x="115748" y="472406"/>
                  <a:pt x="40342" y="497541"/>
                </a:cubicBezTo>
                <a:cubicBezTo>
                  <a:pt x="10277" y="527604"/>
                  <a:pt x="26125" y="524435"/>
                  <a:pt x="0" y="52443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0860000" flipV="1">
            <a:off x="1296519" y="4823818"/>
            <a:ext cx="3329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Fast or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“shooting”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Flow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4056281"/>
            <a:ext cx="2052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Hydraulic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Jump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52400"/>
            <a:ext cx="5029200" cy="670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23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407" y="2407706"/>
            <a:ext cx="4800600" cy="446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88">
              <a:lnSpc>
                <a:spcPct val="90000"/>
              </a:lnSpc>
              <a:spcBef>
                <a:spcPts val="1000"/>
              </a:spcBef>
              <a:tabLst>
                <a:tab pos="52388" algn="l"/>
              </a:tabLst>
            </a:pPr>
            <a:r>
              <a:rPr lang="en-US" sz="2400" dirty="0"/>
              <a:t>Three main variables determine </a:t>
            </a:r>
            <a:r>
              <a:rPr lang="en-US" sz="2400" dirty="0" smtClean="0"/>
              <a:t>the reaction of the approach flow with the terrain barrier:</a:t>
            </a:r>
            <a:endParaRPr lang="en-US" sz="2400" dirty="0"/>
          </a:p>
          <a:p>
            <a:pPr marL="458788" lvl="1" indent="-458788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 i="1" dirty="0" smtClean="0">
                <a:solidFill>
                  <a:srgbClr val="0000FF"/>
                </a:solidFill>
              </a:rPr>
              <a:t>High stability from a temperature inversion (“lid”)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smtClean="0"/>
              <a:t>The </a:t>
            </a:r>
            <a:r>
              <a:rPr lang="en-US" sz="2400" dirty="0"/>
              <a:t>more stable, the more resistant to lifting. </a:t>
            </a:r>
          </a:p>
          <a:p>
            <a:pPr marL="458788" lvl="1" indent="-458788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 i="1" dirty="0" smtClean="0">
                <a:solidFill>
                  <a:srgbClr val="0000FF"/>
                </a:solidFill>
              </a:rPr>
              <a:t>Strong wind speed across the mountain </a:t>
            </a:r>
            <a:r>
              <a:rPr lang="en-US" sz="2400" dirty="0"/>
              <a:t>(Moderate to strong flows are </a:t>
            </a:r>
            <a:r>
              <a:rPr lang="en-US" sz="2400" dirty="0" smtClean="0"/>
              <a:t>necessary).</a:t>
            </a:r>
          </a:p>
          <a:p>
            <a:pPr marL="458788" lvl="1" indent="-458788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 i="1" dirty="0" smtClean="0">
                <a:solidFill>
                  <a:srgbClr val="0000FF"/>
                </a:solidFill>
              </a:rPr>
              <a:t>Topographic characteristics: (Steep slopes) </a:t>
            </a:r>
            <a:r>
              <a:rPr lang="en-US" sz="2400" dirty="0"/>
              <a:t>of </a:t>
            </a:r>
            <a:r>
              <a:rPr lang="en-US" sz="2400" dirty="0" smtClean="0"/>
              <a:t>barrier …</a:t>
            </a:r>
            <a:endParaRPr lang="en-US" sz="24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069108"/>
            <a:ext cx="5804647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Summary of Ingredients</a:t>
            </a:r>
            <a:br>
              <a:rPr lang="en-US" b="1" dirty="0" smtClean="0"/>
            </a:br>
            <a:r>
              <a:rPr lang="en-US" b="1" dirty="0" smtClean="0"/>
              <a:t>For a Downslope Windstorm</a:t>
            </a:r>
            <a:endParaRPr lang="en-US" b="1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21788"/>
            <a:ext cx="2833687" cy="442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9164" y="4442698"/>
            <a:ext cx="349623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Froude Number</a:t>
            </a:r>
          </a:p>
          <a:p>
            <a:r>
              <a:rPr lang="en-US" sz="2400" b="1" i="1" dirty="0" smtClean="0"/>
              <a:t>Fr = (2πU) /(N 2W)</a:t>
            </a:r>
          </a:p>
          <a:p>
            <a:r>
              <a:rPr lang="en-US" i="1" dirty="0" smtClean="0"/>
              <a:t>(</a:t>
            </a:r>
            <a:r>
              <a:rPr lang="en-US" b="1" i="1" dirty="0" smtClean="0">
                <a:solidFill>
                  <a:srgbClr val="FF0000"/>
                </a:solidFill>
              </a:rPr>
              <a:t>Fr Number NOT ON TEST</a:t>
            </a:r>
            <a:r>
              <a:rPr lang="en-US" i="1" dirty="0" smtClean="0"/>
              <a:t>)</a:t>
            </a:r>
            <a:endParaRPr lang="en-US" i="1" dirty="0"/>
          </a:p>
          <a:p>
            <a:r>
              <a:rPr lang="en-US" sz="1600" dirty="0" smtClean="0"/>
              <a:t>Natural wavelength of air / effective wavelength of obstacle.</a:t>
            </a:r>
            <a:endParaRPr lang="en-US" sz="1600" dirty="0"/>
          </a:p>
          <a:p>
            <a:r>
              <a:rPr lang="en-US" sz="1600" dirty="0" smtClean="0"/>
              <a:t>U: mean cross-barrier speed</a:t>
            </a:r>
          </a:p>
          <a:p>
            <a:r>
              <a:rPr lang="en-US" sz="1600" dirty="0" smtClean="0"/>
              <a:t>N: Brunt</a:t>
            </a:r>
            <a:r>
              <a:rPr lang="en-US" sz="1600" dirty="0"/>
              <a:t>-</a:t>
            </a:r>
            <a:r>
              <a:rPr lang="en-US" sz="1600" dirty="0" err="1"/>
              <a:t>Väisälä</a:t>
            </a:r>
            <a:r>
              <a:rPr lang="en-US" sz="1600" dirty="0"/>
              <a:t> </a:t>
            </a:r>
            <a:r>
              <a:rPr lang="en-US" sz="1600" dirty="0" smtClean="0"/>
              <a:t>Frequency</a:t>
            </a:r>
          </a:p>
          <a:p>
            <a:r>
              <a:rPr lang="en-US" sz="1600" dirty="0" smtClean="0"/>
              <a:t>W: Length of obstacle </a:t>
            </a:r>
            <a:endParaRPr lang="en-US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6564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589324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Photo: NWS Reno, March 15</a:t>
            </a:r>
            <a:r>
              <a:rPr lang="en-US" b="1" baseline="30000" dirty="0" smtClean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, 2015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3"/>
              </a:rPr>
              <a:t>http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nwsreno.blogspot.com/2015/03/what-is-downslope-wind-caution.html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>
                <a:hlinkClick r:id="rId4"/>
              </a:rPr>
              <a:t>https://www.facebook.com/NWSReno/videos/1032145103513996/</a:t>
            </a:r>
            <a:endParaRPr lang="en-US" dirty="0"/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3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Mountain Waves: Hazard to Aviation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Breaking </a:t>
            </a:r>
            <a:r>
              <a:rPr lang="en-US" dirty="0"/>
              <a:t>waves and rotors </a:t>
            </a:r>
            <a:r>
              <a:rPr lang="en-US" dirty="0" smtClean="0"/>
              <a:t> associated with Mountain Waves can </a:t>
            </a:r>
            <a:r>
              <a:rPr lang="en-US" dirty="0"/>
              <a:t>create severe or extreme turbulence, which is dangerous for </a:t>
            </a:r>
            <a:r>
              <a:rPr lang="en-US" dirty="0" smtClean="0"/>
              <a:t>aircraft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12" y="2837329"/>
            <a:ext cx="6192370" cy="41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Mountain Waves: Hazard to Aviation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Breaking </a:t>
            </a:r>
            <a:r>
              <a:rPr lang="en-US" dirty="0"/>
              <a:t>waves and rotors </a:t>
            </a:r>
            <a:r>
              <a:rPr lang="en-US" dirty="0" smtClean="0"/>
              <a:t> associated with Mountain Waves can </a:t>
            </a:r>
            <a:r>
              <a:rPr lang="en-US" dirty="0"/>
              <a:t>create severe or extreme turbulence, which is dangerous for </a:t>
            </a:r>
            <a:r>
              <a:rPr lang="en-US" dirty="0" smtClean="0"/>
              <a:t>aircraft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8" y="2907523"/>
            <a:ext cx="5338482" cy="39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Clear Air </a:t>
            </a:r>
            <a:r>
              <a:rPr lang="en-US" dirty="0" smtClean="0"/>
              <a:t>Turbulence: Hazard to Aviation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://www.skybrary.aero/index.php/Clear_Air_Turbulence_(CAT</a:t>
            </a:r>
            <a:r>
              <a:rPr lang="en-US" dirty="0" smtClean="0">
                <a:hlinkClick r:id="rId2"/>
              </a:rPr>
              <a:t>)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https://www.boldmethod.com/learn-to-fly/weather/how-mountain-wave-forms-and-the-dangers-it-can-create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Downslope Windstorms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hlinkClick r:id="rId2"/>
              </a:rPr>
              <a:t>https://www.youtube.com/watch?v=3XV2mJHayi8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abcnews.go.com/GMA/video/santa-ana-winds-ravaging-western-united-states-insane-15071562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www.youtube.com/watch?v=jV9SGl77fJg</a:t>
            </a:r>
            <a:endParaRPr lang="en-US" dirty="0" smtClean="0"/>
          </a:p>
          <a:p>
            <a:r>
              <a:rPr lang="en-US" dirty="0" smtClean="0"/>
              <a:t>Atmospheric Sciences Playlist: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www.youtube.com/watch?v=niWBenrjdbs&amp;list=PLGoTUrjiamHj4d1uI_jDQyZh_ZB16J46l&amp;index=2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www.nycaviation.com/2012/04/audio-severe-turbulence-injures-four-aboard-us-airways-flight-to-denver/22036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09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 1 2011 Utah Downslope Windstorm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https://www.ksl.com/?</a:t>
            </a:r>
            <a:r>
              <a:rPr lang="en-US" dirty="0" smtClean="0">
                <a:hlinkClick r:id="rId2"/>
              </a:rPr>
              <a:t>sid=18309646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archive.sltrib.com/article.php?id=53029513&amp;itype=cmsid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2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826168"/>
            <a:ext cx="8646695" cy="1927225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cap="none" spc="0" dirty="0" smtClean="0">
                <a:ln/>
              </a:rPr>
              <a:t>MOUNTAIN DOWNSLOPE </a:t>
            </a:r>
            <a:r>
              <a:rPr lang="en-US" sz="4800" b="1" cap="none" spc="0" dirty="0" smtClean="0">
                <a:ln/>
              </a:rPr>
              <a:t>WINDSTORMS (Chapter 17)</a:t>
            </a:r>
            <a:endParaRPr lang="en-US" sz="4800" b="1" cap="none" spc="0" dirty="0">
              <a:ln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199"/>
            <a:ext cx="6400800" cy="2098675"/>
          </a:xfrm>
        </p:spPr>
        <p:txBody>
          <a:bodyPr>
            <a:normAutofit/>
          </a:bodyPr>
          <a:lstStyle/>
          <a:p>
            <a:r>
              <a:rPr lang="en-US" dirty="0"/>
              <a:t>ATMOS 1010 </a:t>
            </a:r>
            <a:r>
              <a:rPr lang="mr-IN" dirty="0"/>
              <a:t>–</a:t>
            </a:r>
            <a:r>
              <a:rPr lang="en-US" dirty="0"/>
              <a:t> Fall 2018</a:t>
            </a:r>
          </a:p>
          <a:p>
            <a:r>
              <a:rPr lang="en-US" dirty="0"/>
              <a:t>Module 4</a:t>
            </a:r>
            <a:r>
              <a:rPr lang="en-US" dirty="0" smtClean="0"/>
              <a:t>: </a:t>
            </a:r>
            <a:r>
              <a:rPr lang="en-US" dirty="0" smtClean="0">
                <a:ln/>
              </a:rPr>
              <a:t>Winter Weather Hazards</a:t>
            </a:r>
            <a:endParaRPr lang="en-US" dirty="0"/>
          </a:p>
          <a:p>
            <a:r>
              <a:rPr lang="en-US" dirty="0" smtClean="0"/>
              <a:t>Erik Crosman</a:t>
            </a:r>
            <a:endParaRPr lang="en-US" dirty="0"/>
          </a:p>
          <a:p>
            <a:r>
              <a:rPr lang="en-US" dirty="0" smtClean="0"/>
              <a:t>11/19/18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6159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1800" y="18283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1 Dec 2011: Centerville</a:t>
            </a:r>
            <a:r>
              <a:rPr lang="en-US" b="1" dirty="0"/>
              <a:t>, 9 a.m. • 102 mph</a:t>
            </a:r>
          </a:p>
          <a:p>
            <a:r>
              <a:rPr lang="en-US" b="1" dirty="0"/>
              <a:t>West Bountiful, 8 a.m. • 92 mph</a:t>
            </a:r>
          </a:p>
        </p:txBody>
      </p:sp>
      <p:sp>
        <p:nvSpPr>
          <p:cNvPr id="7" name="Rectangle 6"/>
          <p:cNvSpPr/>
          <p:nvPr/>
        </p:nvSpPr>
        <p:spPr>
          <a:xfrm>
            <a:off x="1882588" y="30919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http://archive.sltrib.com/article.php?id=53029513&amp;itype=cmsid</a:t>
            </a:r>
          </a:p>
        </p:txBody>
      </p:sp>
    </p:spTree>
    <p:extLst>
      <p:ext uri="{BB962C8B-B14F-4D97-AF65-F5344CB8AC3E}">
        <p14:creationId xmlns:p14="http://schemas.microsoft.com/office/powerpoint/2010/main" val="171513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1" y="620022"/>
            <a:ext cx="8451418" cy="712548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90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Ingredients for Wasatch Downslope Winds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33365" y="340210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Bountiful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30118" y="342629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Wasatch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Mountains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5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81" y="845527"/>
            <a:ext cx="5529381" cy="556699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85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0968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Typical High Downslope Wind Areas Along Wasatch Front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42" y="533400"/>
            <a:ext cx="4598894" cy="616229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776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85" y="1600200"/>
            <a:ext cx="7311629" cy="4876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43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SLIDES ON METEOR CRATER NOT COVERED ON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82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257800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b="1" dirty="0" smtClean="0"/>
              <a:t>Downslope Windstorms in Sierras</a:t>
            </a:r>
            <a:br>
              <a:rPr lang="en-US" sz="2200" b="1" dirty="0" smtClean="0"/>
            </a:br>
            <a:r>
              <a:rPr lang="en-US" sz="2200" dirty="0" smtClean="0"/>
              <a:t>--</a:t>
            </a:r>
            <a:r>
              <a:rPr lang="en-US" sz="2200" dirty="0"/>
              <a:t>S</a:t>
            </a:r>
            <a:r>
              <a:rPr lang="en-US" sz="2200" dirty="0" smtClean="0"/>
              <a:t>trong jet perpendicular to the mountain</a:t>
            </a:r>
            <a:br>
              <a:rPr lang="en-US" sz="2200" dirty="0" smtClean="0"/>
            </a:br>
            <a:r>
              <a:rPr lang="en-US" sz="2200" dirty="0" smtClean="0"/>
              <a:t>--A ridgetop inversion is needed to develop the wave breaking region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--Typically occur 3-6 times a year late October through early May</a:t>
            </a:r>
            <a:br>
              <a:rPr lang="en-US" sz="2200" dirty="0" smtClean="0"/>
            </a:br>
            <a:r>
              <a:rPr lang="en-US" sz="2200" dirty="0" smtClean="0"/>
              <a:t>--Strongest winds in the lee of the Sierra</a:t>
            </a:r>
            <a:br>
              <a:rPr lang="en-US" sz="2200" dirty="0" smtClean="0"/>
            </a:br>
            <a:r>
              <a:rPr lang="en-US" sz="2200" dirty="0" smtClean="0"/>
              <a:t>--Wind speeds 60 to 90 mph in Reno area. 100 to 150 mph observed in the Sierras.  </a:t>
            </a:r>
            <a:r>
              <a:rPr lang="en-US" sz="2200" b="1" dirty="0" smtClean="0"/>
              <a:t>Source: NWS Reno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" y="0"/>
            <a:ext cx="8277225" cy="4271260"/>
          </a:xfrm>
        </p:spPr>
      </p:pic>
      <p:pic>
        <p:nvPicPr>
          <p:cNvPr id="5" name="Picture 1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343400" cy="435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2902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METCRAXII 2013: Why Arizona’s Meteor Crater to Study Downslope Winds?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00201"/>
            <a:ext cx="8382000" cy="15239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compact Meteor Crater topography allows the various thermally </a:t>
            </a:r>
            <a:r>
              <a:rPr lang="en-US" dirty="0" smtClean="0"/>
              <a:t>and dynamically </a:t>
            </a:r>
            <a:r>
              <a:rPr lang="en-US" dirty="0"/>
              <a:t>driven phenomena to be </a:t>
            </a:r>
            <a:r>
              <a:rPr lang="en-US" b="1" i="1" dirty="0" smtClean="0"/>
              <a:t>thoroughly investigated in the small crater environment </a:t>
            </a:r>
            <a:r>
              <a:rPr lang="en-US" dirty="0"/>
              <a:t>using an extensive data set from </a:t>
            </a:r>
            <a:r>
              <a:rPr lang="en-US" dirty="0" smtClean="0"/>
              <a:t>a variety </a:t>
            </a:r>
            <a:r>
              <a:rPr lang="en-US" dirty="0"/>
              <a:t>of surface-based </a:t>
            </a:r>
            <a:r>
              <a:rPr lang="en-US" i="1" dirty="0"/>
              <a:t>in situ </a:t>
            </a:r>
            <a:r>
              <a:rPr lang="en-US" dirty="0"/>
              <a:t>and remote sensing </a:t>
            </a:r>
            <a:r>
              <a:rPr lang="en-US" dirty="0" smtClean="0"/>
              <a:t>instruments. </a:t>
            </a:r>
            <a:endParaRPr lang="en-US" dirty="0"/>
          </a:p>
        </p:txBody>
      </p:sp>
      <p:pic>
        <p:nvPicPr>
          <p:cNvPr id="4" name="metcrax_domain.jpg" descr="metcrax_domai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2971800"/>
            <a:ext cx="3334624" cy="353377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1905000" y="4724400"/>
            <a:ext cx="6096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7170" y="3034117"/>
            <a:ext cx="4403430" cy="356012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reeform 8"/>
          <p:cNvSpPr/>
          <p:nvPr/>
        </p:nvSpPr>
        <p:spPr>
          <a:xfrm>
            <a:off x="4557010" y="4512039"/>
            <a:ext cx="1618938" cy="689548"/>
          </a:xfrm>
          <a:custGeom>
            <a:avLst/>
            <a:gdLst>
              <a:gd name="connsiteX0" fmla="*/ 0 w 1618938"/>
              <a:gd name="connsiteY0" fmla="*/ 689548 h 689548"/>
              <a:gd name="connsiteX1" fmla="*/ 104931 w 1618938"/>
              <a:gd name="connsiteY1" fmla="*/ 674558 h 689548"/>
              <a:gd name="connsiteX2" fmla="*/ 149901 w 1618938"/>
              <a:gd name="connsiteY2" fmla="*/ 659568 h 689548"/>
              <a:gd name="connsiteX3" fmla="*/ 269823 w 1618938"/>
              <a:gd name="connsiteY3" fmla="*/ 629587 h 689548"/>
              <a:gd name="connsiteX4" fmla="*/ 329783 w 1618938"/>
              <a:gd name="connsiteY4" fmla="*/ 614597 h 689548"/>
              <a:gd name="connsiteX5" fmla="*/ 374754 w 1618938"/>
              <a:gd name="connsiteY5" fmla="*/ 599607 h 689548"/>
              <a:gd name="connsiteX6" fmla="*/ 419724 w 1618938"/>
              <a:gd name="connsiteY6" fmla="*/ 569627 h 689548"/>
              <a:gd name="connsiteX7" fmla="*/ 479685 w 1618938"/>
              <a:gd name="connsiteY7" fmla="*/ 554636 h 689548"/>
              <a:gd name="connsiteX8" fmla="*/ 569626 w 1618938"/>
              <a:gd name="connsiteY8" fmla="*/ 524656 h 689548"/>
              <a:gd name="connsiteX9" fmla="*/ 614597 w 1618938"/>
              <a:gd name="connsiteY9" fmla="*/ 509666 h 689548"/>
              <a:gd name="connsiteX10" fmla="*/ 659567 w 1618938"/>
              <a:gd name="connsiteY10" fmla="*/ 494676 h 689548"/>
              <a:gd name="connsiteX11" fmla="*/ 719528 w 1618938"/>
              <a:gd name="connsiteY11" fmla="*/ 434715 h 689548"/>
              <a:gd name="connsiteX12" fmla="*/ 749508 w 1618938"/>
              <a:gd name="connsiteY12" fmla="*/ 389745 h 689548"/>
              <a:gd name="connsiteX13" fmla="*/ 794479 w 1618938"/>
              <a:gd name="connsiteY13" fmla="*/ 374754 h 689548"/>
              <a:gd name="connsiteX14" fmla="*/ 839449 w 1618938"/>
              <a:gd name="connsiteY14" fmla="*/ 344774 h 689548"/>
              <a:gd name="connsiteX15" fmla="*/ 869429 w 1618938"/>
              <a:gd name="connsiteY15" fmla="*/ 299804 h 689548"/>
              <a:gd name="connsiteX16" fmla="*/ 944380 w 1618938"/>
              <a:gd name="connsiteY16" fmla="*/ 239843 h 689548"/>
              <a:gd name="connsiteX17" fmla="*/ 989351 w 1618938"/>
              <a:gd name="connsiteY17" fmla="*/ 224853 h 689548"/>
              <a:gd name="connsiteX18" fmla="*/ 1169233 w 1618938"/>
              <a:gd name="connsiteY18" fmla="*/ 134912 h 689548"/>
              <a:gd name="connsiteX19" fmla="*/ 1214203 w 1618938"/>
              <a:gd name="connsiteY19" fmla="*/ 119922 h 689548"/>
              <a:gd name="connsiteX20" fmla="*/ 1334124 w 1618938"/>
              <a:gd name="connsiteY20" fmla="*/ 59961 h 689548"/>
              <a:gd name="connsiteX21" fmla="*/ 1379095 w 1618938"/>
              <a:gd name="connsiteY21" fmla="*/ 44971 h 689548"/>
              <a:gd name="connsiteX22" fmla="*/ 1469036 w 1618938"/>
              <a:gd name="connsiteY22" fmla="*/ 134912 h 689548"/>
              <a:gd name="connsiteX23" fmla="*/ 1454046 w 1618938"/>
              <a:gd name="connsiteY23" fmla="*/ 89941 h 689548"/>
              <a:gd name="connsiteX24" fmla="*/ 1484026 w 1618938"/>
              <a:gd name="connsiteY24" fmla="*/ 119922 h 689548"/>
              <a:gd name="connsiteX25" fmla="*/ 1558977 w 1618938"/>
              <a:gd name="connsiteY25" fmla="*/ 59961 h 689548"/>
              <a:gd name="connsiteX26" fmla="*/ 1618938 w 1618938"/>
              <a:gd name="connsiteY26" fmla="*/ 0 h 68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18938" h="689548">
                <a:moveTo>
                  <a:pt x="0" y="689548"/>
                </a:moveTo>
                <a:cubicBezTo>
                  <a:pt x="34977" y="684551"/>
                  <a:pt x="70285" y="681487"/>
                  <a:pt x="104931" y="674558"/>
                </a:cubicBezTo>
                <a:cubicBezTo>
                  <a:pt x="120425" y="671459"/>
                  <a:pt x="134657" y="663726"/>
                  <a:pt x="149901" y="659568"/>
                </a:cubicBezTo>
                <a:cubicBezTo>
                  <a:pt x="189653" y="648726"/>
                  <a:pt x="229849" y="639581"/>
                  <a:pt x="269823" y="629587"/>
                </a:cubicBezTo>
                <a:cubicBezTo>
                  <a:pt x="289810" y="624590"/>
                  <a:pt x="310238" y="621112"/>
                  <a:pt x="329783" y="614597"/>
                </a:cubicBezTo>
                <a:lnTo>
                  <a:pt x="374754" y="599607"/>
                </a:lnTo>
                <a:cubicBezTo>
                  <a:pt x="389744" y="589614"/>
                  <a:pt x="403165" y="576724"/>
                  <a:pt x="419724" y="569627"/>
                </a:cubicBezTo>
                <a:cubicBezTo>
                  <a:pt x="438660" y="561511"/>
                  <a:pt x="459952" y="560556"/>
                  <a:pt x="479685" y="554636"/>
                </a:cubicBezTo>
                <a:cubicBezTo>
                  <a:pt x="509954" y="545555"/>
                  <a:pt x="539646" y="534649"/>
                  <a:pt x="569626" y="524656"/>
                </a:cubicBezTo>
                <a:lnTo>
                  <a:pt x="614597" y="509666"/>
                </a:lnTo>
                <a:lnTo>
                  <a:pt x="659567" y="494676"/>
                </a:lnTo>
                <a:cubicBezTo>
                  <a:pt x="692272" y="396558"/>
                  <a:pt x="646848" y="492858"/>
                  <a:pt x="719528" y="434715"/>
                </a:cubicBezTo>
                <a:cubicBezTo>
                  <a:pt x="733596" y="423461"/>
                  <a:pt x="735440" y="400999"/>
                  <a:pt x="749508" y="389745"/>
                </a:cubicBezTo>
                <a:cubicBezTo>
                  <a:pt x="761847" y="379874"/>
                  <a:pt x="780346" y="381821"/>
                  <a:pt x="794479" y="374754"/>
                </a:cubicBezTo>
                <a:cubicBezTo>
                  <a:pt x="810593" y="366697"/>
                  <a:pt x="824459" y="354767"/>
                  <a:pt x="839449" y="344774"/>
                </a:cubicBezTo>
                <a:cubicBezTo>
                  <a:pt x="849442" y="329784"/>
                  <a:pt x="858175" y="313872"/>
                  <a:pt x="869429" y="299804"/>
                </a:cubicBezTo>
                <a:cubicBezTo>
                  <a:pt x="888019" y="276566"/>
                  <a:pt x="918409" y="252828"/>
                  <a:pt x="944380" y="239843"/>
                </a:cubicBezTo>
                <a:cubicBezTo>
                  <a:pt x="958513" y="232777"/>
                  <a:pt x="974361" y="229850"/>
                  <a:pt x="989351" y="224853"/>
                </a:cubicBezTo>
                <a:cubicBezTo>
                  <a:pt x="1105587" y="147362"/>
                  <a:pt x="1045109" y="176286"/>
                  <a:pt x="1169233" y="134912"/>
                </a:cubicBezTo>
                <a:lnTo>
                  <a:pt x="1214203" y="119922"/>
                </a:lnTo>
                <a:cubicBezTo>
                  <a:pt x="1266529" y="67595"/>
                  <a:pt x="1230775" y="94410"/>
                  <a:pt x="1334124" y="59961"/>
                </a:cubicBezTo>
                <a:lnTo>
                  <a:pt x="1379095" y="44971"/>
                </a:lnTo>
                <a:cubicBezTo>
                  <a:pt x="1402860" y="48366"/>
                  <a:pt x="1567673" y="36275"/>
                  <a:pt x="1469036" y="134912"/>
                </a:cubicBezTo>
                <a:cubicBezTo>
                  <a:pt x="1457863" y="146085"/>
                  <a:pt x="1442873" y="101114"/>
                  <a:pt x="1454046" y="89941"/>
                </a:cubicBezTo>
                <a:lnTo>
                  <a:pt x="1484026" y="119922"/>
                </a:lnTo>
                <a:cubicBezTo>
                  <a:pt x="1608386" y="88830"/>
                  <a:pt x="1499838" y="133885"/>
                  <a:pt x="1558977" y="59961"/>
                </a:cubicBezTo>
                <a:cubicBezTo>
                  <a:pt x="1655455" y="-60637"/>
                  <a:pt x="1569711" y="98452"/>
                  <a:pt x="1618938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46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METRAXII Science Questions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What is the three-dimensional structure of downslope-windstorm-type flow that develops behind the circular ridge of Meteor Crater</a:t>
            </a:r>
            <a:r>
              <a:rPr lang="en-US" dirty="0" smtClean="0"/>
              <a:t>?</a:t>
            </a:r>
          </a:p>
          <a:p>
            <a:r>
              <a:rPr lang="en-US" dirty="0"/>
              <a:t>What are the controlling upstream parameters (e.g., inversion depth and stability, wind speed and vertical shear) that cause the </a:t>
            </a:r>
            <a:r>
              <a:rPr lang="en-US" dirty="0" smtClean="0"/>
              <a:t>downslope flow to develop?</a:t>
            </a:r>
          </a:p>
          <a:p>
            <a:r>
              <a:rPr lang="en-US" dirty="0" smtClean="0"/>
              <a:t>Can modeling studies result in better forecasting of large-scale downslope windstorms (like observed in Reno, Nevada)?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62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52" y="2590800"/>
            <a:ext cx="6964448" cy="3978634"/>
          </a:xfrm>
          <a:prstGeom prst="rect">
            <a:avLst/>
          </a:prstGeom>
        </p:spPr>
      </p:pic>
      <p:pic>
        <p:nvPicPr>
          <p:cNvPr id="5" name="HOBO.jpg" descr="HOBO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1649" y="57150"/>
            <a:ext cx="2268538" cy="2533650"/>
          </a:xfrm>
          <a:prstGeom prst="rect">
            <a:avLst/>
          </a:prstGeom>
          <a:ln w="76200">
            <a:noFill/>
            <a:miter lim="400000"/>
          </a:ln>
        </p:spPr>
      </p:pic>
      <p:pic>
        <p:nvPicPr>
          <p:cNvPr id="7" name="DSC00833_Three_Balloons.jpg" descr="DSC00833_Three_Balloons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3826622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SC00890_NewSetup.jpg" descr="DSC00890_NewSetup.jpg"/>
          <p:cNvPicPr>
            <a:picLocks/>
          </p:cNvPicPr>
          <p:nvPr/>
        </p:nvPicPr>
        <p:blipFill>
          <a:blip r:embed="rId5">
            <a:extLst/>
          </a:blip>
          <a:srcRect l="13740" t="25849" r="35877"/>
          <a:stretch>
            <a:fillRect/>
          </a:stretch>
        </p:blipFill>
        <p:spPr>
          <a:xfrm>
            <a:off x="3850436" y="57150"/>
            <a:ext cx="2977399" cy="2533650"/>
          </a:xfrm>
          <a:prstGeom prst="rect">
            <a:avLst/>
          </a:prstGeom>
          <a:ln w="76200">
            <a:noFill/>
            <a:miter lim="400000"/>
          </a:ln>
        </p:spPr>
      </p:pic>
      <p:pic>
        <p:nvPicPr>
          <p:cNvPr id="9" name="Picture 8" descr="Screen Shot 2017-06-08 at 1.02.39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4978400" cy="426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79675" y="2808109"/>
            <a:ext cx="2484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1200 m diameter</a:t>
            </a:r>
          </a:p>
          <a:p>
            <a:r>
              <a:rPr lang="en-US" b="1" dirty="0" smtClean="0"/>
              <a:t>170 m deep</a:t>
            </a:r>
          </a:p>
          <a:p>
            <a:r>
              <a:rPr lang="en-US" b="1" dirty="0" smtClean="0"/>
              <a:t>30-50</a:t>
            </a:r>
            <a:r>
              <a:rPr lang="en-US" b="1" dirty="0"/>
              <a:t> </a:t>
            </a:r>
            <a:r>
              <a:rPr lang="en-US" b="1" dirty="0" smtClean="0"/>
              <a:t>m rim</a:t>
            </a:r>
          </a:p>
          <a:p>
            <a:r>
              <a:rPr lang="en-US" b="1" dirty="0" smtClean="0"/>
              <a:t>plain slopes up to SW 1°</a:t>
            </a:r>
            <a:endParaRPr lang="en-US" b="1" dirty="0"/>
          </a:p>
        </p:txBody>
      </p:sp>
      <p:sp>
        <p:nvSpPr>
          <p:cNvPr id="11" name="Down Arrow 10"/>
          <p:cNvSpPr/>
          <p:nvPr/>
        </p:nvSpPr>
        <p:spPr>
          <a:xfrm>
            <a:off x="1722392" y="3302060"/>
            <a:ext cx="533400" cy="1193740"/>
          </a:xfrm>
          <a:prstGeom prst="downArrow">
            <a:avLst>
              <a:gd name="adj1" fmla="val 56024"/>
              <a:gd name="adj2" fmla="val 66341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perspectiveFront" fov="6900000">
              <a:rot lat="3300000" lon="1620000" rev="14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5800" y="3650704"/>
            <a:ext cx="1046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katabatic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10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Downslope Windstorms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Downslope windstorms occur along many of the world’s major mountain ranges</a:t>
            </a:r>
          </a:p>
          <a:p>
            <a:r>
              <a:rPr lang="en-US" dirty="0" smtClean="0"/>
              <a:t>Hurricane force winds can persist for a day or more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7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Conceptual Model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7" y="1524000"/>
            <a:ext cx="907785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27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LT2016_Iris_fluc_07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388" y="0"/>
            <a:ext cx="675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05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4"/>
            <a:ext cx="4652682" cy="49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/>
          </p:cNvSpPr>
          <p:nvPr/>
        </p:nvSpPr>
        <p:spPr bwMode="auto">
          <a:xfrm>
            <a:off x="566738" y="6343650"/>
            <a:ext cx="42926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F8F8F8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850"/>
              </a:spcBef>
            </a:pP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Whiteman (2000) adapted from Carney et al. (1996)</a:t>
            </a:r>
          </a:p>
        </p:txBody>
      </p:sp>
      <p:sp>
        <p:nvSpPr>
          <p:cNvPr id="56323" name="Rectangle 3"/>
          <p:cNvSpPr>
            <a:spLocks/>
          </p:cNvSpPr>
          <p:nvPr/>
        </p:nvSpPr>
        <p:spPr bwMode="auto">
          <a:xfrm>
            <a:off x="4961965" y="1102937"/>
            <a:ext cx="3738282" cy="481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475"/>
              </a:spcBef>
            </a:pPr>
            <a:r>
              <a:rPr lang="en-US" sz="2000" dirty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  <a:sym typeface="Tahoma" charset="0"/>
              </a:rPr>
              <a:t>Under </a:t>
            </a:r>
            <a:r>
              <a:rPr lang="en-US" sz="2000" dirty="0" smtClean="0">
                <a:latin typeface="Helvetica"/>
                <a:ea typeface="ＭＳ Ｐゴシック" charset="0"/>
                <a:cs typeface="Helvetica"/>
                <a:sym typeface="Tahoma" charset="0"/>
              </a:rPr>
              <a:t>certain</a:t>
            </a:r>
            <a:r>
              <a:rPr lang="en-US" sz="2000" dirty="0" smtClean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  <a:sym typeface="Tahoma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  <a:sym typeface="Tahoma" charset="0"/>
              </a:rPr>
              <a:t>stability, </a:t>
            </a:r>
            <a:r>
              <a:rPr lang="en-US" sz="2000" dirty="0" smtClean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  <a:sym typeface="Tahoma" charset="0"/>
              </a:rPr>
              <a:t>wind flow </a:t>
            </a:r>
            <a:r>
              <a:rPr lang="en-US" sz="2000" dirty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  <a:sym typeface="Tahoma" charset="0"/>
              </a:rPr>
              <a:t>and topography conditions, the entire </a:t>
            </a:r>
            <a:r>
              <a:rPr lang="en-US" sz="2000" b="1" dirty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  <a:sym typeface="Tahoma" charset="0"/>
              </a:rPr>
              <a:t>mountain wave can undergo a sudden transition to a hydraulic flow involving a hydraulic jump and a turbulent rotor</a:t>
            </a:r>
            <a:r>
              <a:rPr lang="en-US" sz="2000" dirty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  <a:sym typeface="Tahoma" charset="0"/>
              </a:rPr>
              <a:t>. This exposes the lee side of the barrier to sweeping, high speed turbulent winds that can cause forest </a:t>
            </a:r>
            <a:r>
              <a:rPr lang="en-US" sz="2000" dirty="0" err="1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  <a:sym typeface="Tahoma" charset="0"/>
              </a:rPr>
              <a:t>blowdowns</a:t>
            </a:r>
            <a:r>
              <a:rPr lang="en-US" sz="2000" dirty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  <a:sym typeface="Tahoma" charset="0"/>
              </a:rPr>
              <a:t> and structural damage. </a:t>
            </a:r>
          </a:p>
        </p:txBody>
      </p:sp>
      <p:sp>
        <p:nvSpPr>
          <p:cNvPr id="56324" name="Rectangle 4"/>
          <p:cNvSpPr>
            <a:spLocks/>
          </p:cNvSpPr>
          <p:nvPr/>
        </p:nvSpPr>
        <p:spPr bwMode="auto">
          <a:xfrm>
            <a:off x="431340" y="602932"/>
            <a:ext cx="40141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Downslope windstorm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Downslope Windstorms Locations in 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7" y="1600200"/>
            <a:ext cx="7298226" cy="483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4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165"/>
            <a:ext cx="8229600" cy="990600"/>
          </a:xfrm>
        </p:spPr>
        <p:txBody>
          <a:bodyPr/>
          <a:lstStyle/>
          <a:p>
            <a:r>
              <a:rPr lang="en-US" dirty="0" smtClean="0"/>
              <a:t>Downslope Windstorms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Downslope windstorms occur along many of the world’s major mountain ranges</a:t>
            </a:r>
          </a:p>
          <a:p>
            <a:r>
              <a:rPr lang="en-US" dirty="0" smtClean="0"/>
              <a:t>Hurricane force winds &gt;  100 mph can persist for a day or more</a:t>
            </a:r>
          </a:p>
          <a:p>
            <a:r>
              <a:rPr lang="en-US" dirty="0" smtClean="0"/>
              <a:t>Damage to roofs, utility structures, </a:t>
            </a:r>
            <a:r>
              <a:rPr lang="en-US" dirty="0" smtClean="0"/>
              <a:t>turn</a:t>
            </a:r>
            <a:r>
              <a:rPr lang="en-US" dirty="0" smtClean="0"/>
              <a:t> </a:t>
            </a:r>
            <a:r>
              <a:rPr lang="en-US" dirty="0" smtClean="0"/>
              <a:t>over vehicles, topple </a:t>
            </a:r>
            <a:r>
              <a:rPr lang="en-US" dirty="0" smtClean="0"/>
              <a:t>trees, wildfire concerns, evaporate snow</a:t>
            </a:r>
            <a:endParaRPr lang="en-US" dirty="0" smtClean="0"/>
          </a:p>
          <a:p>
            <a:r>
              <a:rPr lang="en-US" dirty="0" smtClean="0"/>
              <a:t>The physical processes that lead to downslope windstorms vary from region to region</a:t>
            </a:r>
          </a:p>
          <a:p>
            <a:r>
              <a:rPr lang="en-US" dirty="0" smtClean="0"/>
              <a:t>The most common are driven by strong pressure gradients driving winds blowing across mountains, and will be what we cover in this class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8" y="344244"/>
            <a:ext cx="8229600" cy="990600"/>
          </a:xfrm>
        </p:spPr>
        <p:txBody>
          <a:bodyPr/>
          <a:lstStyle/>
          <a:p>
            <a:r>
              <a:rPr lang="en-US" dirty="0" smtClean="0"/>
              <a:t>Dynamics of Downslope Windstorms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109" y="1410478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Windward side –</a:t>
            </a:r>
            <a:r>
              <a:rPr lang="en-US" dirty="0"/>
              <a:t> </a:t>
            </a:r>
            <a:r>
              <a:rPr lang="en-US" dirty="0" smtClean="0"/>
              <a:t>upwind </a:t>
            </a:r>
            <a:r>
              <a:rPr lang="en-US" dirty="0"/>
              <a:t>side </a:t>
            </a:r>
            <a:r>
              <a:rPr lang="en-US" dirty="0" smtClean="0"/>
              <a:t>mountain </a:t>
            </a:r>
            <a:r>
              <a:rPr lang="en-US" dirty="0"/>
              <a:t>range</a:t>
            </a:r>
          </a:p>
          <a:p>
            <a:r>
              <a:rPr lang="en-US" dirty="0" smtClean="0"/>
              <a:t>Leeward side –</a:t>
            </a:r>
            <a:r>
              <a:rPr lang="en-US" dirty="0"/>
              <a:t> </a:t>
            </a:r>
            <a:r>
              <a:rPr lang="en-US" dirty="0" smtClean="0"/>
              <a:t>downwind </a:t>
            </a:r>
            <a:r>
              <a:rPr lang="en-US" dirty="0"/>
              <a:t>side of a </a:t>
            </a:r>
            <a:r>
              <a:rPr lang="en-US" dirty="0" smtClean="0"/>
              <a:t>mountain range</a:t>
            </a:r>
          </a:p>
          <a:p>
            <a:r>
              <a:rPr lang="en-US" dirty="0" smtClean="0"/>
              <a:t> As </a:t>
            </a:r>
            <a:r>
              <a:rPr lang="en-US" dirty="0"/>
              <a:t>air encounters a </a:t>
            </a:r>
            <a:r>
              <a:rPr lang="en-US" dirty="0" smtClean="0"/>
              <a:t>blocking mountain </a:t>
            </a:r>
            <a:r>
              <a:rPr lang="en-US" dirty="0"/>
              <a:t>range </a:t>
            </a:r>
            <a:r>
              <a:rPr lang="en-US" dirty="0" smtClean="0"/>
              <a:t>the flow rises </a:t>
            </a:r>
            <a:r>
              <a:rPr lang="en-US" dirty="0"/>
              <a:t>on the windward side and </a:t>
            </a:r>
            <a:r>
              <a:rPr lang="en-US" dirty="0" smtClean="0"/>
              <a:t>descends </a:t>
            </a:r>
            <a:r>
              <a:rPr lang="en-US" dirty="0"/>
              <a:t>on the leeward </a:t>
            </a:r>
            <a:r>
              <a:rPr lang="en-US" dirty="0" smtClean="0"/>
              <a:t>side</a:t>
            </a:r>
          </a:p>
          <a:p>
            <a:r>
              <a:rPr lang="en-US" dirty="0"/>
              <a:t>Very strong surface winds sometimes develop when air flows over a high </a:t>
            </a:r>
            <a:r>
              <a:rPr lang="en-US" dirty="0" smtClean="0"/>
              <a:t>mountain ridge </a:t>
            </a:r>
            <a:r>
              <a:rPr lang="en-US" dirty="0"/>
              <a:t>with a steep lee slope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973015" y="5263646"/>
            <a:ext cx="7233139" cy="1488846"/>
          </a:xfrm>
          <a:custGeom>
            <a:avLst/>
            <a:gdLst>
              <a:gd name="connsiteX0" fmla="*/ 0 w 7233139"/>
              <a:gd name="connsiteY0" fmla="*/ 937862 h 1488846"/>
              <a:gd name="connsiteX1" fmla="*/ 2051539 w 7233139"/>
              <a:gd name="connsiteY1" fmla="*/ 949585 h 1488846"/>
              <a:gd name="connsiteX2" fmla="*/ 3575539 w 7233139"/>
              <a:gd name="connsiteY2" fmla="*/ 16 h 1488846"/>
              <a:gd name="connsiteX3" fmla="*/ 5076093 w 7233139"/>
              <a:gd name="connsiteY3" fmla="*/ 926139 h 1488846"/>
              <a:gd name="connsiteX4" fmla="*/ 7233139 w 7233139"/>
              <a:gd name="connsiteY4" fmla="*/ 1488846 h 1488846"/>
              <a:gd name="connsiteX5" fmla="*/ 7233139 w 7233139"/>
              <a:gd name="connsiteY5" fmla="*/ 1488846 h 148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33139" h="1488846">
                <a:moveTo>
                  <a:pt x="0" y="937862"/>
                </a:moveTo>
                <a:cubicBezTo>
                  <a:pt x="727808" y="1021877"/>
                  <a:pt x="1455616" y="1105893"/>
                  <a:pt x="2051539" y="949585"/>
                </a:cubicBezTo>
                <a:cubicBezTo>
                  <a:pt x="2647462" y="793277"/>
                  <a:pt x="3071447" y="3924"/>
                  <a:pt x="3575539" y="16"/>
                </a:cubicBezTo>
                <a:cubicBezTo>
                  <a:pt x="4079631" y="-3892"/>
                  <a:pt x="4466493" y="678001"/>
                  <a:pt x="5076093" y="926139"/>
                </a:cubicBezTo>
                <a:cubicBezTo>
                  <a:pt x="5685693" y="1174277"/>
                  <a:pt x="7233139" y="1488846"/>
                  <a:pt x="7233139" y="1488846"/>
                </a:cubicBezTo>
                <a:lnTo>
                  <a:pt x="7233139" y="1488846"/>
                </a:ln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22762" y="575893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3716" y="538078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Windward (upwind)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24369" y="4552225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Leeward (downwind)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-2160000">
            <a:off x="3139784" y="5394975"/>
            <a:ext cx="1148862" cy="127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547446" y="5824287"/>
            <a:ext cx="1148862" cy="127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280000">
            <a:off x="5109707" y="5555327"/>
            <a:ext cx="1478383" cy="201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840000">
            <a:off x="6717159" y="6218175"/>
            <a:ext cx="1063573" cy="132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805502" y="5044607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Strong downslope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winds!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5659" y="489472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376722" y="480786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52487" y="443763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 flow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63282" y="4884808"/>
            <a:ext cx="450933" cy="378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3"/>
          </p:cNvCxnSpPr>
          <p:nvPr/>
        </p:nvCxnSpPr>
        <p:spPr>
          <a:xfrm>
            <a:off x="3993770" y="4622304"/>
            <a:ext cx="1346361" cy="503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589"/>
            <a:ext cx="8229600" cy="990600"/>
          </a:xfrm>
        </p:spPr>
        <p:txBody>
          <a:bodyPr/>
          <a:lstStyle/>
          <a:p>
            <a:r>
              <a:rPr lang="en-US" dirty="0" smtClean="0"/>
              <a:t>Mountains and Lee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When air</a:t>
            </a:r>
            <a:r>
              <a:rPr lang="en-US" dirty="0"/>
              <a:t> </a:t>
            </a:r>
            <a:r>
              <a:rPr lang="en-US" dirty="0" smtClean="0"/>
              <a:t>approaches</a:t>
            </a:r>
            <a:r>
              <a:rPr lang="en-US" dirty="0"/>
              <a:t> </a:t>
            </a:r>
            <a:r>
              <a:rPr lang="en-US" dirty="0" smtClean="0"/>
              <a:t>a</a:t>
            </a:r>
            <a:r>
              <a:rPr lang="en-US" dirty="0"/>
              <a:t> </a:t>
            </a:r>
            <a:r>
              <a:rPr lang="en-US" dirty="0" smtClean="0"/>
              <a:t>mountain, it</a:t>
            </a:r>
            <a:r>
              <a:rPr lang="en-US" dirty="0"/>
              <a:t> </a:t>
            </a:r>
            <a:r>
              <a:rPr lang="en-US" dirty="0" smtClean="0"/>
              <a:t>must</a:t>
            </a:r>
            <a:r>
              <a:rPr lang="en-US" dirty="0"/>
              <a:t> </a:t>
            </a:r>
            <a:r>
              <a:rPr lang="en-US" dirty="0" smtClean="0"/>
              <a:t>rise</a:t>
            </a:r>
            <a:r>
              <a:rPr lang="en-US" dirty="0"/>
              <a:t> </a:t>
            </a:r>
            <a:r>
              <a:rPr lang="en-US" dirty="0" smtClean="0"/>
              <a:t>on</a:t>
            </a:r>
            <a:r>
              <a:rPr lang="en-US" dirty="0"/>
              <a:t> </a:t>
            </a:r>
            <a:r>
              <a:rPr lang="en-US" dirty="0" smtClean="0"/>
              <a:t>the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indward side</a:t>
            </a:r>
            <a:r>
              <a:rPr lang="en-US" dirty="0"/>
              <a:t> </a:t>
            </a:r>
            <a:r>
              <a:rPr lang="en-US" dirty="0" smtClean="0"/>
              <a:t>descend </a:t>
            </a:r>
            <a:r>
              <a:rPr lang="en-US" dirty="0"/>
              <a:t>on the leeward side.</a:t>
            </a:r>
          </a:p>
          <a:p>
            <a:r>
              <a:rPr lang="en-US" dirty="0" smtClean="0"/>
              <a:t>A series </a:t>
            </a:r>
            <a:r>
              <a:rPr lang="en-US" dirty="0"/>
              <a:t>of waves will form downstream of the mountain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These waves </a:t>
            </a:r>
            <a:r>
              <a:rPr lang="en-US" dirty="0"/>
              <a:t>are called lee waves and are commonly observed east of the </a:t>
            </a:r>
            <a:r>
              <a:rPr lang="en-US" dirty="0" smtClean="0"/>
              <a:t>Rockies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49" y="3617259"/>
            <a:ext cx="6878785" cy="324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2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47472"/>
            <a:ext cx="8229600" cy="990600"/>
          </a:xfrm>
        </p:spPr>
        <p:txBody>
          <a:bodyPr/>
          <a:lstStyle/>
          <a:p>
            <a:r>
              <a:rPr lang="en-US" dirty="0" smtClean="0"/>
              <a:t>Mountain Wave Clouds on Satellite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3852"/>
            <a:ext cx="8118662" cy="541244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MODULE 4: MOUNTAIN  DOWNSLOPE WINDSTORMS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1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6828</TotalTime>
  <Words>1351</Words>
  <Application>Microsoft Office PowerPoint</Application>
  <PresentationFormat>On-screen Show (4:3)</PresentationFormat>
  <Paragraphs>208</Paragraphs>
  <Slides>43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ＭＳ Ｐゴシック</vt:lpstr>
      <vt:lpstr>Arial</vt:lpstr>
      <vt:lpstr>Calibri</vt:lpstr>
      <vt:lpstr>Helvetica</vt:lpstr>
      <vt:lpstr>Mangal</vt:lpstr>
      <vt:lpstr>Tahoma</vt:lpstr>
      <vt:lpstr>Clarity</vt:lpstr>
      <vt:lpstr>MODULE 4 WINTER WEATHER HAZARDS</vt:lpstr>
      <vt:lpstr>MODULE 4 (WINTER WEATHER)</vt:lpstr>
      <vt:lpstr>MOUNTAIN DOWNSLOPE WINDSTORMS (Chapter 17)</vt:lpstr>
      <vt:lpstr>Downslope Windstorms</vt:lpstr>
      <vt:lpstr>Common Downslope Windstorms Locations in USA</vt:lpstr>
      <vt:lpstr>Downslope Windstorms</vt:lpstr>
      <vt:lpstr>Dynamics of Downslope Windstorms</vt:lpstr>
      <vt:lpstr>Mountains and Lee Waves</vt:lpstr>
      <vt:lpstr>Mountain Wave Clouds on Satellite</vt:lpstr>
      <vt:lpstr>PowerPoint Presentation</vt:lpstr>
      <vt:lpstr>Mountain Wave Clouds South Sandwich Islands</vt:lpstr>
      <vt:lpstr>Mountain Wave Cloud (Lenticular)</vt:lpstr>
      <vt:lpstr>Downslope Windstorms</vt:lpstr>
      <vt:lpstr>Dynamics of Downslope Windstorms</vt:lpstr>
      <vt:lpstr>Dynamics of Downslope Windstorms</vt:lpstr>
      <vt:lpstr>Inversion Layer for Downslope Windstorm</vt:lpstr>
      <vt:lpstr>Dynamics of Downslope Windstorms</vt:lpstr>
      <vt:lpstr>Whitewater Rapids Analogy</vt:lpstr>
      <vt:lpstr>Whitewater Rapids Analogy</vt:lpstr>
      <vt:lpstr>Whitewater Rapids Analogy</vt:lpstr>
      <vt:lpstr>Whitewater Rapids Analogy</vt:lpstr>
      <vt:lpstr>PowerPoint Presentation</vt:lpstr>
      <vt:lpstr>Summary of Ingredients For a Downslope Windstorm</vt:lpstr>
      <vt:lpstr>PowerPoint Presentation</vt:lpstr>
      <vt:lpstr>Mountain Waves: Hazard to Aviation</vt:lpstr>
      <vt:lpstr>Mountain Waves: Hazard to Aviation</vt:lpstr>
      <vt:lpstr>Clear Air Turbulence: Hazard to Aviation</vt:lpstr>
      <vt:lpstr>Downslope Windstorms Videos</vt:lpstr>
      <vt:lpstr>Dec 1 2011 Utah Downslope Windstorm</vt:lpstr>
      <vt:lpstr>PowerPoint Presentation</vt:lpstr>
      <vt:lpstr>Ingredients for Wasatch Downslope Winds</vt:lpstr>
      <vt:lpstr>PowerPoint Presentation</vt:lpstr>
      <vt:lpstr>Typical High Downslope Wind Areas Along Wasatch Front  </vt:lpstr>
      <vt:lpstr>The End</vt:lpstr>
      <vt:lpstr>NEXT SLIDES ON METEOR CRATER NOT COVERED ON TEST</vt:lpstr>
      <vt:lpstr>Downslope Windstorms in Sierras --Strong jet perpendicular to the mountain --A ridgetop inversion is needed to develop the wave breaking region --Typically occur 3-6 times a year late October through early May --Strongest winds in the lee of the Sierra --Wind speeds 60 to 90 mph in Reno area. 100 to 150 mph observed in the Sierras.  Source: NWS Reno </vt:lpstr>
      <vt:lpstr>METCRAXII 2013: Why Arizona’s Meteor Crater to Study Downslope Winds?</vt:lpstr>
      <vt:lpstr>METRAXII Science Questions</vt:lpstr>
      <vt:lpstr>PowerPoint Presentation</vt:lpstr>
      <vt:lpstr>PowerPoint Presentation</vt:lpstr>
      <vt:lpstr>Conceptual Model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3</dc:title>
  <dc:creator>Taylor McCorkle</dc:creator>
  <cp:lastModifiedBy>Erik</cp:lastModifiedBy>
  <cp:revision>398</cp:revision>
  <dcterms:created xsi:type="dcterms:W3CDTF">2018-08-31T00:10:00Z</dcterms:created>
  <dcterms:modified xsi:type="dcterms:W3CDTF">2018-11-17T23:43:59Z</dcterms:modified>
</cp:coreProperties>
</file>