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50"/>
  </p:notesMasterIdLst>
  <p:sldIdLst>
    <p:sldId id="257" r:id="rId2"/>
    <p:sldId id="1126" r:id="rId3"/>
    <p:sldId id="1121" r:id="rId4"/>
    <p:sldId id="1122" r:id="rId5"/>
    <p:sldId id="1123" r:id="rId6"/>
    <p:sldId id="1124" r:id="rId7"/>
    <p:sldId id="1125" r:id="rId8"/>
    <p:sldId id="1098" r:id="rId9"/>
    <p:sldId id="1099" r:id="rId10"/>
    <p:sldId id="1100" r:id="rId11"/>
    <p:sldId id="1101" r:id="rId12"/>
    <p:sldId id="1102" r:id="rId13"/>
    <p:sldId id="1103" r:id="rId14"/>
    <p:sldId id="1104" r:id="rId15"/>
    <p:sldId id="1105" r:id="rId16"/>
    <p:sldId id="1106" r:id="rId17"/>
    <p:sldId id="1107" r:id="rId18"/>
    <p:sldId id="1116" r:id="rId19"/>
    <p:sldId id="1117" r:id="rId20"/>
    <p:sldId id="1118" r:id="rId21"/>
    <p:sldId id="1094" r:id="rId22"/>
    <p:sldId id="1061" r:id="rId23"/>
    <p:sldId id="978" r:id="rId24"/>
    <p:sldId id="1070" r:id="rId25"/>
    <p:sldId id="1073" r:id="rId26"/>
    <p:sldId id="1074" r:id="rId27"/>
    <p:sldId id="1089" r:id="rId28"/>
    <p:sldId id="1076" r:id="rId29"/>
    <p:sldId id="1085" r:id="rId30"/>
    <p:sldId id="1078" r:id="rId31"/>
    <p:sldId id="1077" r:id="rId32"/>
    <p:sldId id="1084" r:id="rId33"/>
    <p:sldId id="1079" r:id="rId34"/>
    <p:sldId id="1081" r:id="rId35"/>
    <p:sldId id="1082" r:id="rId36"/>
    <p:sldId id="1080" r:id="rId37"/>
    <p:sldId id="1127" r:id="rId38"/>
    <p:sldId id="1138" r:id="rId39"/>
    <p:sldId id="1136" r:id="rId40"/>
    <p:sldId id="1128" r:id="rId41"/>
    <p:sldId id="1129" r:id="rId42"/>
    <p:sldId id="1130" r:id="rId43"/>
    <p:sldId id="1131" r:id="rId44"/>
    <p:sldId id="1132" r:id="rId45"/>
    <p:sldId id="1137" r:id="rId46"/>
    <p:sldId id="1133" r:id="rId47"/>
    <p:sldId id="1134" r:id="rId48"/>
    <p:sldId id="113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Title Page - Starting Point" id="{74890923-7F02-9247-8FCF-6D1E0C7EB619}">
          <p14:sldIdLst>
            <p14:sldId id="257"/>
            <p14:sldId id="1126"/>
            <p14:sldId id="1121"/>
            <p14:sldId id="1122"/>
            <p14:sldId id="1123"/>
            <p14:sldId id="1124"/>
            <p14:sldId id="1125"/>
            <p14:sldId id="1098"/>
            <p14:sldId id="1099"/>
            <p14:sldId id="1100"/>
            <p14:sldId id="1101"/>
            <p14:sldId id="1102"/>
            <p14:sldId id="1103"/>
            <p14:sldId id="1104"/>
            <p14:sldId id="1105"/>
            <p14:sldId id="1106"/>
            <p14:sldId id="1107"/>
            <p14:sldId id="1116"/>
            <p14:sldId id="1117"/>
            <p14:sldId id="1118"/>
            <p14:sldId id="1094"/>
            <p14:sldId id="1061"/>
            <p14:sldId id="978"/>
            <p14:sldId id="1070"/>
            <p14:sldId id="1073"/>
            <p14:sldId id="1074"/>
            <p14:sldId id="1089"/>
            <p14:sldId id="1076"/>
            <p14:sldId id="1085"/>
            <p14:sldId id="1078"/>
            <p14:sldId id="1077"/>
            <p14:sldId id="1084"/>
            <p14:sldId id="1079"/>
            <p14:sldId id="1081"/>
            <p14:sldId id="1082"/>
            <p14:sldId id="1080"/>
            <p14:sldId id="1127"/>
            <p14:sldId id="1138"/>
            <p14:sldId id="1136"/>
            <p14:sldId id="1128"/>
            <p14:sldId id="1129"/>
            <p14:sldId id="1130"/>
            <p14:sldId id="1131"/>
            <p14:sldId id="1132"/>
            <p14:sldId id="1137"/>
            <p14:sldId id="1133"/>
            <p14:sldId id="1134"/>
            <p14:sldId id="11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3" autoAdjust="0"/>
  </p:normalViewPr>
  <p:slideViewPr>
    <p:cSldViewPr snapToGrid="0" snapToObjects="1">
      <p:cViewPr varScale="1">
        <p:scale>
          <a:sx n="84" d="100"/>
          <a:sy n="84" d="100"/>
        </p:scale>
        <p:origin x="96" y="288"/>
      </p:cViewPr>
      <p:guideLst>
        <p:guide orient="horz" pos="2160"/>
        <p:guide pos="2880"/>
      </p:guideLst>
    </p:cSldViewPr>
  </p:slideViewPr>
  <p:outlineViewPr>
    <p:cViewPr>
      <p:scale>
        <a:sx n="33" d="100"/>
        <a:sy n="33" d="100"/>
      </p:scale>
      <p:origin x="0" y="-14460"/>
    </p:cViewPr>
  </p:outlineViewPr>
  <p:notesTextViewPr>
    <p:cViewPr>
      <p:scale>
        <a:sx n="100" d="100"/>
        <a:sy n="100" d="100"/>
      </p:scale>
      <p:origin x="0" y="0"/>
    </p:cViewPr>
  </p:notesTextViewPr>
  <p:sorterViewPr>
    <p:cViewPr varScale="1">
      <p:scale>
        <a:sx n="1" d="1"/>
        <a:sy n="1" d="1"/>
      </p:scale>
      <p:origin x="0" y="-10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43F8F-2405-F841-9723-2BFB438E5B82}" type="datetimeFigureOut">
              <a:rPr lang="en-US" smtClean="0"/>
              <a:t>2/27/2020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D6DEB-485A-834B-8D43-DC8B5E1D0476}" type="slidenum">
              <a:rPr lang="en-US" smtClean="0"/>
              <a:t>‹#›</a:t>
            </a:fld>
            <a:endParaRPr lang="en-US"/>
          </a:p>
        </p:txBody>
      </p:sp>
    </p:spTree>
    <p:extLst>
      <p:ext uri="{BB962C8B-B14F-4D97-AF65-F5344CB8AC3E}">
        <p14:creationId xmlns:p14="http://schemas.microsoft.com/office/powerpoint/2010/main" val="4031076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6"/>
          <p:cNvSpPr>
            <a:spLocks noGrp="1"/>
          </p:cNvSpPr>
          <p:nvPr>
            <p:ph type="sldNum" sz="quarter" idx="4"/>
          </p:nvPr>
        </p:nvSpPr>
        <p:spPr>
          <a:xfrm>
            <a:off x="457200" y="5130477"/>
            <a:ext cx="4566356" cy="365125"/>
          </a:xfrm>
          <a:prstGeom prst="rect">
            <a:avLst/>
          </a:prstGeom>
        </p:spPr>
        <p:txBody>
          <a:bodyPr/>
          <a:lstStyle>
            <a:lvl1pPr>
              <a:defRPr sz="2000">
                <a:solidFill>
                  <a:srgbClr val="FFFFFF"/>
                </a:solidFill>
                <a:latin typeface="Times New Roman"/>
                <a:cs typeface="Times New Roman"/>
              </a:defRPr>
            </a:lvl1pPr>
          </a:lstStyle>
          <a:p>
            <a:r>
              <a:rPr lang="en-US" dirty="0" smtClean="0"/>
              <a:t>Title of Presentation</a:t>
            </a:r>
            <a:endParaRPr lang="en-US" dirty="0"/>
          </a:p>
        </p:txBody>
      </p:sp>
    </p:spTree>
    <p:extLst>
      <p:ext uri="{BB962C8B-B14F-4D97-AF65-F5344CB8AC3E}">
        <p14:creationId xmlns:p14="http://schemas.microsoft.com/office/powerpoint/2010/main" val="266997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8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922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25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0" y="210438"/>
            <a:ext cx="8072119" cy="12446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145540" y="4652594"/>
            <a:ext cx="6852919" cy="1308735"/>
          </a:xfrm>
          <a:prstGeom prst="rect">
            <a:avLst/>
          </a:prstGeom>
        </p:spPr>
        <p:txBody>
          <a:bodyPr wrap="square" lIns="0" tIns="0" rIns="0" bIns="0">
            <a:spAutoFit/>
          </a:bodyPr>
          <a:lstStyle>
            <a:lvl1pPr>
              <a:defRPr sz="2800" b="0"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2325"/>
              </a:lnSpc>
            </a:pPr>
            <a:fld id="{81D60167-4931-47E6-BA6A-407CBD079E47}" type="slidenum">
              <a:rPr sz="2000" b="1" dirty="0">
                <a:latin typeface="Arial"/>
                <a:cs typeface="Arial"/>
              </a:rPr>
              <a:t>‹#›</a:t>
            </a:fld>
            <a:r>
              <a:rPr sz="2000" b="1" dirty="0">
                <a:latin typeface="Arial"/>
                <a:cs typeface="Arial"/>
              </a:rPr>
              <a:t> </a:t>
            </a:r>
            <a:r>
              <a:rPr spc="-5" dirty="0"/>
              <a:t>Lecturer: Naruki</a:t>
            </a:r>
            <a:r>
              <a:rPr spc="90" dirty="0"/>
              <a:t> </a:t>
            </a:r>
            <a:r>
              <a:rPr spc="-5" dirty="0"/>
              <a:t>Hiranuma</a:t>
            </a:r>
            <a:endParaRPr sz="2000">
              <a:latin typeface="Arial"/>
              <a:cs typeface="Arial"/>
            </a:endParaRPr>
          </a:p>
        </p:txBody>
      </p:sp>
    </p:spTree>
    <p:extLst>
      <p:ext uri="{BB962C8B-B14F-4D97-AF65-F5344CB8AC3E}">
        <p14:creationId xmlns:p14="http://schemas.microsoft.com/office/powerpoint/2010/main" val="27082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433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787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04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17"/>
          <p:cNvSpPr>
            <a:spLocks noGrp="1"/>
          </p:cNvSpPr>
          <p:nvPr>
            <p:ph type="body" sz="quarter" idx="11" hasCustomPrompt="1"/>
          </p:nvPr>
        </p:nvSpPr>
        <p:spPr>
          <a:xfrm>
            <a:off x="457200" y="6438549"/>
            <a:ext cx="4102100" cy="263525"/>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rgbClr val="FFFFFF"/>
                </a:solidFill>
              </a:defRPr>
            </a:lvl1pPr>
          </a:lstStyle>
          <a:p>
            <a:r>
              <a:rPr lang="en-US" dirty="0" smtClean="0"/>
              <a:t>December 17, 2015</a:t>
            </a:r>
            <a:endParaRPr lang="en-US" dirty="0"/>
          </a:p>
        </p:txBody>
      </p:sp>
    </p:spTree>
    <p:extLst>
      <p:ext uri="{BB962C8B-B14F-4D97-AF65-F5344CB8AC3E}">
        <p14:creationId xmlns:p14="http://schemas.microsoft.com/office/powerpoint/2010/main" val="68042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380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854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606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516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91jo4kX7Cq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lsevier.com/connect/infographic-tips-to-writing-better-science-paper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q3mrRH2aS9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oursera.org/lecture/wharton-contagious-viral-marketing/emotional-stories-lhQE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164808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Times New Roman"/>
                <a:ea typeface="+mj-ea"/>
                <a:cs typeface="Times New Roman"/>
              </a:defRPr>
            </a:lvl1pPr>
          </a:lstStyle>
          <a:p>
            <a:r>
              <a:rPr lang="en-CA" sz="3400" dirty="0" smtClean="0">
                <a:solidFill>
                  <a:srgbClr val="333399"/>
                </a:solidFill>
              </a:rPr>
              <a:t>Graduate Seminar</a:t>
            </a:r>
          </a:p>
          <a:p>
            <a:r>
              <a:rPr lang="en-CA" sz="3400" dirty="0" smtClean="0">
                <a:solidFill>
                  <a:srgbClr val="333399"/>
                </a:solidFill>
              </a:rPr>
              <a:t>ENVR 6111</a:t>
            </a:r>
          </a:p>
        </p:txBody>
      </p:sp>
      <p:sp>
        <p:nvSpPr>
          <p:cNvPr id="8" name="Content Placeholder 2"/>
          <p:cNvSpPr txBox="1">
            <a:spLocks/>
          </p:cNvSpPr>
          <p:nvPr/>
        </p:nvSpPr>
        <p:spPr>
          <a:xfrm>
            <a:off x="1513693" y="2990455"/>
            <a:ext cx="6135996" cy="6868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000" dirty="0">
              <a:solidFill>
                <a:srgbClr val="000000"/>
              </a:solidFill>
            </a:endParaRPr>
          </a:p>
        </p:txBody>
      </p:sp>
      <p:pic>
        <p:nvPicPr>
          <p:cNvPr id="1026" name="Picture 2" descr="Image result for West Texas WTA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19" y="3748567"/>
            <a:ext cx="4747224" cy="310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41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04580"/>
            <a:ext cx="7612330" cy="3395920"/>
          </a:xfrm>
        </p:spPr>
      </p:pic>
    </p:spTree>
    <p:extLst>
      <p:ext uri="{BB962C8B-B14F-4D97-AF65-F5344CB8AC3E}">
        <p14:creationId xmlns:p14="http://schemas.microsoft.com/office/powerpoint/2010/main" val="401838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Presents a clear concise and objective description of study </a:t>
            </a:r>
            <a:r>
              <a:rPr lang="en-US" b="1" dirty="0" smtClean="0"/>
              <a:t>findings</a:t>
            </a:r>
          </a:p>
          <a:p>
            <a:r>
              <a:rPr lang="en-US" dirty="0" smtClean="0"/>
              <a:t>Is mostly written in past tense</a:t>
            </a:r>
          </a:p>
          <a:p>
            <a:r>
              <a:rPr lang="en-US" dirty="0" smtClean="0"/>
              <a:t>Findings presented without interpretation</a:t>
            </a:r>
          </a:p>
          <a:p>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63443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Mirror the results section. For every method that you did, there should be a corresponding result</a:t>
            </a:r>
          </a:p>
          <a:p>
            <a:r>
              <a:rPr lang="en-US" dirty="0" smtClean="0"/>
              <a:t>Figures/Tables &amp; descriptive text</a:t>
            </a:r>
          </a:p>
          <a:p>
            <a:pPr marL="0" indent="0">
              <a:buNone/>
            </a:pPr>
            <a:endParaRPr lang="en-US" dirty="0" smtClean="0"/>
          </a:p>
          <a:p>
            <a:endParaRPr lang="en-US" b="1"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39444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46138"/>
            <a:ext cx="7815418" cy="3794442"/>
          </a:xfrm>
        </p:spPr>
      </p:pic>
    </p:spTree>
    <p:extLst>
      <p:ext uri="{BB962C8B-B14F-4D97-AF65-F5344CB8AC3E}">
        <p14:creationId xmlns:p14="http://schemas.microsoft.com/office/powerpoint/2010/main" val="219367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Purpose is to give the reader a summary of the main findings and put them in context by </a:t>
            </a:r>
            <a:r>
              <a:rPr lang="en-US" b="1" dirty="0" smtClean="0"/>
              <a:t>comparing with previous work </a:t>
            </a:r>
            <a:r>
              <a:rPr lang="en-US" dirty="0" smtClean="0"/>
              <a:t>and </a:t>
            </a:r>
            <a:r>
              <a:rPr lang="en-US" b="1" dirty="0" smtClean="0"/>
              <a:t>discussing future implications</a:t>
            </a:r>
          </a:p>
          <a:p>
            <a:r>
              <a:rPr lang="en-US" dirty="0" smtClean="0"/>
              <a:t>Limitations/shortcomings/needed future work</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71026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Start by presenting the main findings by answering the research question in the introduction (short 3 sentences)</a:t>
            </a:r>
          </a:p>
          <a:p>
            <a:r>
              <a:rPr lang="en-US" dirty="0" smtClean="0"/>
              <a:t>Mention unexpected findings or weaknesses</a:t>
            </a:r>
          </a:p>
          <a:p>
            <a:r>
              <a:rPr lang="en-US" dirty="0" smtClean="0"/>
              <a:t>Separate subsection on strengths and weaknesses of your study</a:t>
            </a:r>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79279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Write discussion by imagining yourself in a dialog with an interested reader</a:t>
            </a:r>
          </a:p>
          <a:p>
            <a:r>
              <a:rPr lang="en-US" dirty="0" smtClean="0"/>
              <a:t>Anticipate reader questions and answer them</a:t>
            </a:r>
          </a:p>
          <a:p>
            <a:r>
              <a:rPr lang="en-US" dirty="0" smtClean="0"/>
              <a:t>Formulate implications of your research (who cares?)</a:t>
            </a:r>
          </a:p>
          <a:p>
            <a:pPr marL="0" indent="0">
              <a:buNone/>
            </a:pPr>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12118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1" y="429918"/>
            <a:ext cx="6753930" cy="5390461"/>
          </a:xfrm>
        </p:spPr>
      </p:pic>
    </p:spTree>
    <p:extLst>
      <p:ext uri="{BB962C8B-B14F-4D97-AF65-F5344CB8AC3E}">
        <p14:creationId xmlns:p14="http://schemas.microsoft.com/office/powerpoint/2010/main" val="323752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p:txBody>
          <a:bodyPr/>
          <a:lstStyle/>
          <a:p>
            <a:r>
              <a:rPr lang="en-US" dirty="0"/>
              <a:t> As a scientist, you are a professional writer. </a:t>
            </a:r>
            <a:endParaRPr lang="en-US" dirty="0" smtClean="0"/>
          </a:p>
          <a:p>
            <a:endParaRPr lang="en-US" dirty="0"/>
          </a:p>
          <a:p>
            <a:r>
              <a:rPr lang="en-US" dirty="0" smtClean="0"/>
              <a:t>Success </a:t>
            </a:r>
            <a:r>
              <a:rPr lang="en-US" dirty="0"/>
              <a:t>as a scientist is not simply a function of the quality of the ideas we hold in our heads, or of the data we hold in our hands, but also of the language we use to describe them. </a:t>
            </a:r>
          </a:p>
        </p:txBody>
      </p:sp>
    </p:spTree>
    <p:extLst>
      <p:ext uri="{BB962C8B-B14F-4D97-AF65-F5344CB8AC3E}">
        <p14:creationId xmlns:p14="http://schemas.microsoft.com/office/powerpoint/2010/main" val="263706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p:txBody>
          <a:bodyPr/>
          <a:lstStyle/>
          <a:p>
            <a:r>
              <a:rPr lang="en-US" dirty="0"/>
              <a:t> </a:t>
            </a:r>
            <a:r>
              <a:rPr lang="en-US" dirty="0" smtClean="0"/>
              <a:t>That </a:t>
            </a:r>
            <a:r>
              <a:rPr lang="en-US" dirty="0"/>
              <a:t>last point may be the overriding principle that all the others in this book grow out of, so let me repeat it, louder.  </a:t>
            </a:r>
            <a:r>
              <a:rPr lang="en-US" b="1" i="1" dirty="0"/>
              <a:t>It is the author’s job to make the reader’s job easy</a:t>
            </a:r>
            <a:r>
              <a:rPr lang="en-US" dirty="0"/>
              <a:t>. </a:t>
            </a:r>
          </a:p>
        </p:txBody>
      </p:sp>
    </p:spTree>
    <p:extLst>
      <p:ext uri="{BB962C8B-B14F-4D97-AF65-F5344CB8AC3E}">
        <p14:creationId xmlns:p14="http://schemas.microsoft.com/office/powerpoint/2010/main" val="16086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Unnecessary Words!</a:t>
            </a:r>
            <a:endParaRPr lang="en-US" dirty="0"/>
          </a:p>
        </p:txBody>
      </p:sp>
      <p:sp>
        <p:nvSpPr>
          <p:cNvPr id="3" name="Content Placeholder 2"/>
          <p:cNvSpPr>
            <a:spLocks noGrp="1"/>
          </p:cNvSpPr>
          <p:nvPr>
            <p:ph idx="1"/>
          </p:nvPr>
        </p:nvSpPr>
        <p:spPr/>
        <p:txBody>
          <a:bodyPr/>
          <a:lstStyle/>
          <a:p>
            <a:r>
              <a:rPr lang="en-US" dirty="0">
                <a:hlinkClick r:id="rId2"/>
              </a:rPr>
              <a:t>https://www.youtube.com/watch?v=91jo4kX7Cq0</a:t>
            </a:r>
            <a:endParaRPr lang="en-US" dirty="0"/>
          </a:p>
        </p:txBody>
      </p:sp>
    </p:spTree>
    <p:extLst>
      <p:ext uri="{BB962C8B-B14F-4D97-AF65-F5344CB8AC3E}">
        <p14:creationId xmlns:p14="http://schemas.microsoft.com/office/powerpoint/2010/main" val="368599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a:xfrm>
            <a:off x="325755" y="1417638"/>
            <a:ext cx="8492490" cy="4206240"/>
          </a:xfrm>
          <a:solidFill>
            <a:schemeClr val="bg2">
              <a:lumMod val="75000"/>
            </a:schemeClr>
          </a:solidFill>
        </p:spPr>
        <p:txBody>
          <a:bodyPr>
            <a:normAutofit fontScale="92500" lnSpcReduction="10000"/>
          </a:bodyPr>
          <a:lstStyle/>
          <a:p>
            <a:r>
              <a:rPr lang="en-US" dirty="0" smtClean="0"/>
              <a:t>Rewriting </a:t>
            </a:r>
            <a:r>
              <a:rPr lang="en-US" dirty="0"/>
              <a:t>is the essence of writing. I pointed out the professional writers rewrite their sentences over and over and then rewrite what they have rewritten. </a:t>
            </a:r>
            <a:r>
              <a:rPr lang="en-US" dirty="0" smtClean="0"/>
              <a:t>William </a:t>
            </a:r>
            <a:r>
              <a:rPr lang="en-US" dirty="0"/>
              <a:t>Zinsser, On Writing Well    </a:t>
            </a:r>
            <a:r>
              <a:rPr lang="en-US" dirty="0" smtClean="0"/>
              <a:t>     </a:t>
            </a:r>
            <a:endParaRPr lang="en-US" dirty="0"/>
          </a:p>
          <a:p>
            <a:r>
              <a:rPr lang="en-US" dirty="0"/>
              <a:t> </a:t>
            </a:r>
            <a:r>
              <a:rPr lang="en-US" dirty="0" smtClean="0"/>
              <a:t>The </a:t>
            </a:r>
            <a:r>
              <a:rPr lang="en-US" dirty="0"/>
              <a:t>last word on rewriting comes from Anne </a:t>
            </a:r>
            <a:r>
              <a:rPr lang="en-US" dirty="0" err="1"/>
              <a:t>Lamott</a:t>
            </a:r>
            <a:r>
              <a:rPr lang="en-US" dirty="0"/>
              <a:t>, who addresses it with humor and insight: </a:t>
            </a:r>
          </a:p>
          <a:p>
            <a:pPr marL="0" indent="0">
              <a:buNone/>
            </a:pPr>
            <a:r>
              <a:rPr lang="en-US" dirty="0" smtClean="0"/>
              <a:t>   “Shitty </a:t>
            </a:r>
            <a:r>
              <a:rPr lang="en-US" dirty="0"/>
              <a:t>First </a:t>
            </a:r>
            <a:r>
              <a:rPr lang="en-US" dirty="0" smtClean="0"/>
              <a:t>Drafts</a:t>
            </a:r>
            <a:r>
              <a:rPr lang="en-US" dirty="0"/>
              <a:t>. All good writers write them. </a:t>
            </a:r>
            <a:endParaRPr lang="en-US" dirty="0" smtClean="0"/>
          </a:p>
          <a:p>
            <a:pPr marL="0" indent="0">
              <a:buNone/>
            </a:pPr>
            <a:r>
              <a:rPr lang="en-US" dirty="0" smtClean="0"/>
              <a:t>    That </a:t>
            </a:r>
            <a:r>
              <a:rPr lang="en-US" dirty="0"/>
              <a:t>is how they end up with good second draft s </a:t>
            </a:r>
            <a:r>
              <a:rPr lang="en-US" dirty="0" smtClean="0"/>
              <a:t>   </a:t>
            </a:r>
          </a:p>
          <a:p>
            <a:pPr marL="0" indent="0">
              <a:buNone/>
            </a:pPr>
            <a:r>
              <a:rPr lang="en-US" dirty="0"/>
              <a:t> </a:t>
            </a:r>
            <a:r>
              <a:rPr lang="en-US" dirty="0" smtClean="0"/>
              <a:t>   and terrific </a:t>
            </a:r>
            <a:r>
              <a:rPr lang="en-US" dirty="0"/>
              <a:t>third </a:t>
            </a:r>
            <a:r>
              <a:rPr lang="en-US" dirty="0" smtClean="0"/>
              <a:t>drafts</a:t>
            </a:r>
            <a:r>
              <a:rPr lang="en-US" dirty="0"/>
              <a:t>. </a:t>
            </a:r>
          </a:p>
        </p:txBody>
      </p:sp>
    </p:spTree>
    <p:extLst>
      <p:ext uri="{BB962C8B-B14F-4D97-AF65-F5344CB8AC3E}">
        <p14:creationId xmlns:p14="http://schemas.microsoft.com/office/powerpoint/2010/main" val="2847054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nfographic: Tips for writing better science pap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78" y="0"/>
            <a:ext cx="4552022" cy="14896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graphic: Tips for writing better science 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819" y="-6286500"/>
            <a:ext cx="4674181" cy="13670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6314539"/>
            <a:ext cx="4572000" cy="646331"/>
          </a:xfrm>
          <a:prstGeom prst="rect">
            <a:avLst/>
          </a:prstGeom>
        </p:spPr>
        <p:txBody>
          <a:bodyPr>
            <a:spAutoFit/>
          </a:bodyPr>
          <a:lstStyle/>
          <a:p>
            <a:r>
              <a:rPr lang="en-US" dirty="0">
                <a:hlinkClick r:id="rId3"/>
              </a:rPr>
              <a:t>https://www.elsevier.com/connect/infographic-tips-to-writing-better-science-papers</a:t>
            </a:r>
            <a:endParaRPr lang="en-US" dirty="0"/>
          </a:p>
        </p:txBody>
      </p:sp>
    </p:spTree>
    <p:extLst>
      <p:ext uri="{BB962C8B-B14F-4D97-AF65-F5344CB8AC3E}">
        <p14:creationId xmlns:p14="http://schemas.microsoft.com/office/powerpoint/2010/main" val="14070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4401911" cy="6641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6111" y="2070410"/>
            <a:ext cx="3573689" cy="3139321"/>
          </a:xfrm>
          <a:prstGeom prst="rect">
            <a:avLst/>
          </a:prstGeom>
        </p:spPr>
        <p:txBody>
          <a:bodyPr wrap="square">
            <a:spAutoFit/>
          </a:bodyPr>
          <a:lstStyle/>
          <a:p>
            <a:r>
              <a:rPr lang="en-US" dirty="0"/>
              <a:t>Writing Science: How to Write Papers That Get Cited and Proposals                                  That Get Funded. Schimel, Joshua. Oxford University Press, USA,                                  2012. Online textbook (free to read online through WT University                                  System). </a:t>
            </a:r>
            <a:r>
              <a:rPr lang="en-US" b="1" dirty="0"/>
              <a:t>PDF will be accessible </a:t>
            </a:r>
            <a:r>
              <a:rPr lang="en-US" dirty="0"/>
              <a:t>through the course page on                                  </a:t>
            </a:r>
            <a:r>
              <a:rPr lang="en-US" dirty="0" err="1"/>
              <a:t>WTClass</a:t>
            </a:r>
            <a:r>
              <a:rPr lang="en-US" dirty="0"/>
              <a:t>. </a:t>
            </a:r>
          </a:p>
          <a:p>
            <a:r>
              <a:rPr lang="en-US" dirty="0"/>
              <a:t> </a:t>
            </a:r>
          </a:p>
          <a:p>
            <a:r>
              <a:rPr lang="en-US" dirty="0"/>
              <a:t> </a:t>
            </a:r>
          </a:p>
        </p:txBody>
      </p:sp>
    </p:spTree>
    <p:extLst>
      <p:ext uri="{BB962C8B-B14F-4D97-AF65-F5344CB8AC3E}">
        <p14:creationId xmlns:p14="http://schemas.microsoft.com/office/powerpoint/2010/main" val="1880247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32347" y="2734055"/>
            <a:ext cx="2830068" cy="2173224"/>
          </a:xfrm>
          <a:prstGeom prst="rect">
            <a:avLst/>
          </a:prstGeom>
          <a:blipFill>
            <a:blip r:embed="rId2" cstate="print"/>
            <a:stretch>
              <a:fillRect/>
            </a:stretch>
          </a:blipFill>
        </p:spPr>
        <p:txBody>
          <a:bodyPr wrap="square" lIns="0" tIns="0" rIns="0" bIns="0" rtlCol="0"/>
          <a:lstStyle/>
          <a:p>
            <a:endParaRPr/>
          </a:p>
        </p:txBody>
      </p:sp>
      <p:sp>
        <p:nvSpPr>
          <p:cNvPr id="6" name="Subtitle 5"/>
          <p:cNvSpPr>
            <a:spLocks noGrp="1"/>
          </p:cNvSpPr>
          <p:nvPr>
            <p:ph type="subTitle" idx="4"/>
          </p:nvPr>
        </p:nvSpPr>
        <p:spPr/>
        <p:txBody>
          <a:bodyPr/>
          <a:lstStyle/>
          <a:p>
            <a:endParaRPr lang="en-US"/>
          </a:p>
        </p:txBody>
      </p:sp>
      <p:pic>
        <p:nvPicPr>
          <p:cNvPr id="7" name="Picture 6"/>
          <p:cNvPicPr>
            <a:picLocks noChangeAspect="1"/>
          </p:cNvPicPr>
          <p:nvPr/>
        </p:nvPicPr>
        <p:blipFill>
          <a:blip r:embed="rId3"/>
          <a:stretch>
            <a:fillRect/>
          </a:stretch>
        </p:blipFill>
        <p:spPr>
          <a:xfrm>
            <a:off x="0" y="343076"/>
            <a:ext cx="10014857" cy="8011886"/>
          </a:xfrm>
          <a:prstGeom prst="rect">
            <a:avLst/>
          </a:prstGeom>
        </p:spPr>
      </p:pic>
      <p:sp>
        <p:nvSpPr>
          <p:cNvPr id="3" name="object 3"/>
          <p:cNvSpPr txBox="1"/>
          <p:nvPr/>
        </p:nvSpPr>
        <p:spPr>
          <a:xfrm>
            <a:off x="86540" y="329587"/>
            <a:ext cx="8970918" cy="627736"/>
          </a:xfrm>
          <a:prstGeom prst="rect">
            <a:avLst/>
          </a:prstGeom>
          <a:solidFill>
            <a:schemeClr val="bg1"/>
          </a:solidFill>
        </p:spPr>
        <p:txBody>
          <a:bodyPr vert="horz" wrap="square" lIns="0" tIns="12065" rIns="0" bIns="0" rtlCol="0">
            <a:spAutoFit/>
          </a:bodyPr>
          <a:lstStyle/>
          <a:p>
            <a:pPr marL="12700" marR="5080">
              <a:lnSpc>
                <a:spcPct val="100000"/>
              </a:lnSpc>
              <a:spcBef>
                <a:spcPts val="95"/>
              </a:spcBef>
            </a:pPr>
            <a:r>
              <a:rPr sz="4000" spc="-5" dirty="0">
                <a:solidFill>
                  <a:srgbClr val="943735"/>
                </a:solidFill>
                <a:latin typeface="Arial"/>
                <a:cs typeface="Arial"/>
              </a:rPr>
              <a:t>WTClass  https://wtclass.wtamu.edu</a:t>
            </a:r>
            <a:endParaRPr sz="4000" dirty="0">
              <a:latin typeface="Arial"/>
              <a:cs typeface="Arial"/>
            </a:endParaRPr>
          </a:p>
        </p:txBody>
      </p:sp>
    </p:spTree>
    <p:extLst>
      <p:ext uri="{BB962C8B-B14F-4D97-AF65-F5344CB8AC3E}">
        <p14:creationId xmlns:p14="http://schemas.microsoft.com/office/powerpoint/2010/main" val="360775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4401911" cy="6641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6111" y="2070410"/>
            <a:ext cx="3573689" cy="3139321"/>
          </a:xfrm>
          <a:prstGeom prst="rect">
            <a:avLst/>
          </a:prstGeom>
        </p:spPr>
        <p:txBody>
          <a:bodyPr wrap="square">
            <a:spAutoFit/>
          </a:bodyPr>
          <a:lstStyle/>
          <a:p>
            <a:r>
              <a:rPr lang="en-US" dirty="0"/>
              <a:t>Writing Science: How to Write Papers That Get Cited and Proposals                                  That Get Funded. Schimel, Joshua. Oxford University Press, USA,                                  2012. Online textbook (free to read online through WT University                                  System). </a:t>
            </a:r>
            <a:r>
              <a:rPr lang="en-US" b="1" dirty="0"/>
              <a:t>PDF will be accessible </a:t>
            </a:r>
            <a:r>
              <a:rPr lang="en-US" dirty="0"/>
              <a:t>through the course page on                                  </a:t>
            </a:r>
            <a:r>
              <a:rPr lang="en-US" dirty="0" err="1"/>
              <a:t>WTClass</a:t>
            </a:r>
            <a:r>
              <a:rPr lang="en-US" dirty="0"/>
              <a:t>. </a:t>
            </a:r>
          </a:p>
          <a:p>
            <a:r>
              <a:rPr lang="en-US" dirty="0"/>
              <a:t> </a:t>
            </a:r>
          </a:p>
          <a:p>
            <a:r>
              <a:rPr lang="en-US" dirty="0"/>
              <a:t> </a:t>
            </a:r>
          </a:p>
        </p:txBody>
      </p:sp>
    </p:spTree>
    <p:extLst>
      <p:ext uri="{BB962C8B-B14F-4D97-AF65-F5344CB8AC3E}">
        <p14:creationId xmlns:p14="http://schemas.microsoft.com/office/powerpoint/2010/main" val="136835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p:txBody>
          <a:bodyPr/>
          <a:lstStyle/>
          <a:p>
            <a:r>
              <a:rPr lang="en-US" dirty="0"/>
              <a:t> As a scientist, you are a professional writer. </a:t>
            </a:r>
            <a:endParaRPr lang="en-US" dirty="0" smtClean="0"/>
          </a:p>
          <a:p>
            <a:endParaRPr lang="en-US" dirty="0"/>
          </a:p>
          <a:p>
            <a:r>
              <a:rPr lang="en-US" dirty="0" smtClean="0"/>
              <a:t>Success </a:t>
            </a:r>
            <a:r>
              <a:rPr lang="en-US" dirty="0"/>
              <a:t>as a scientist is not simply a function of the quality of the ideas we hold in our heads, or of the data we hold in our hands, but also of the language we use to describe them. </a:t>
            </a:r>
          </a:p>
        </p:txBody>
      </p:sp>
    </p:spTree>
    <p:extLst>
      <p:ext uri="{BB962C8B-B14F-4D97-AF65-F5344CB8AC3E}">
        <p14:creationId xmlns:p14="http://schemas.microsoft.com/office/powerpoint/2010/main" val="371265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p:txBody>
          <a:bodyPr/>
          <a:lstStyle/>
          <a:p>
            <a:r>
              <a:rPr lang="en-US" dirty="0"/>
              <a:t> </a:t>
            </a:r>
            <a:r>
              <a:rPr lang="en-US" dirty="0" smtClean="0"/>
              <a:t>That </a:t>
            </a:r>
            <a:r>
              <a:rPr lang="en-US" dirty="0"/>
              <a:t>last point may be the overriding principle that all the others in this book grow out of, so let me repeat it, louder.  </a:t>
            </a:r>
            <a:r>
              <a:rPr lang="en-US" b="1" i="1" dirty="0"/>
              <a:t>It is the author’s job to make the reader’s job easy</a:t>
            </a:r>
            <a:r>
              <a:rPr lang="en-US" dirty="0"/>
              <a:t>. </a:t>
            </a:r>
          </a:p>
        </p:txBody>
      </p:sp>
    </p:spTree>
    <p:extLst>
      <p:ext uri="{BB962C8B-B14F-4D97-AF65-F5344CB8AC3E}">
        <p14:creationId xmlns:p14="http://schemas.microsoft.com/office/powerpoint/2010/main" val="4043029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Writing in Science</a:t>
            </a:r>
            <a:endParaRPr lang="en-US" dirty="0"/>
          </a:p>
        </p:txBody>
      </p:sp>
      <p:sp>
        <p:nvSpPr>
          <p:cNvPr id="3" name="Content Placeholder 2"/>
          <p:cNvSpPr>
            <a:spLocks noGrp="1"/>
          </p:cNvSpPr>
          <p:nvPr>
            <p:ph idx="1"/>
          </p:nvPr>
        </p:nvSpPr>
        <p:spPr>
          <a:xfrm>
            <a:off x="325755" y="1417638"/>
            <a:ext cx="8492490" cy="4206240"/>
          </a:xfrm>
          <a:solidFill>
            <a:schemeClr val="bg2">
              <a:lumMod val="75000"/>
            </a:schemeClr>
          </a:solidFill>
        </p:spPr>
        <p:txBody>
          <a:bodyPr>
            <a:normAutofit fontScale="92500" lnSpcReduction="10000"/>
          </a:bodyPr>
          <a:lstStyle/>
          <a:p>
            <a:r>
              <a:rPr lang="en-US" dirty="0" smtClean="0"/>
              <a:t>Rewriting </a:t>
            </a:r>
            <a:r>
              <a:rPr lang="en-US" dirty="0"/>
              <a:t>is the essence of writing. I pointed out the professional writers rewrite their sentences over and over and then rewrite what they have rewritten. </a:t>
            </a:r>
            <a:r>
              <a:rPr lang="en-US" dirty="0" smtClean="0"/>
              <a:t>William </a:t>
            </a:r>
            <a:r>
              <a:rPr lang="en-US" dirty="0"/>
              <a:t>Zinsser, On Writing Well    </a:t>
            </a:r>
            <a:r>
              <a:rPr lang="en-US" dirty="0" smtClean="0"/>
              <a:t>     </a:t>
            </a:r>
            <a:endParaRPr lang="en-US" dirty="0"/>
          </a:p>
          <a:p>
            <a:r>
              <a:rPr lang="en-US" dirty="0"/>
              <a:t> </a:t>
            </a:r>
            <a:r>
              <a:rPr lang="en-US" dirty="0" smtClean="0"/>
              <a:t>The </a:t>
            </a:r>
            <a:r>
              <a:rPr lang="en-US" dirty="0"/>
              <a:t>last word on rewriting comes from Anne </a:t>
            </a:r>
            <a:r>
              <a:rPr lang="en-US" dirty="0" err="1"/>
              <a:t>Lamott</a:t>
            </a:r>
            <a:r>
              <a:rPr lang="en-US" dirty="0"/>
              <a:t>, who addresses it with humor and insight: </a:t>
            </a:r>
          </a:p>
          <a:p>
            <a:pPr marL="0" indent="0">
              <a:buNone/>
            </a:pPr>
            <a:r>
              <a:rPr lang="en-US" dirty="0" smtClean="0"/>
              <a:t>   “Shitty </a:t>
            </a:r>
            <a:r>
              <a:rPr lang="en-US" dirty="0"/>
              <a:t>First </a:t>
            </a:r>
            <a:r>
              <a:rPr lang="en-US" dirty="0" smtClean="0"/>
              <a:t>Drafts</a:t>
            </a:r>
            <a:r>
              <a:rPr lang="en-US" dirty="0"/>
              <a:t>. All good writers write them. </a:t>
            </a:r>
            <a:endParaRPr lang="en-US" dirty="0" smtClean="0"/>
          </a:p>
          <a:p>
            <a:pPr marL="0" indent="0">
              <a:buNone/>
            </a:pPr>
            <a:r>
              <a:rPr lang="en-US" dirty="0" smtClean="0"/>
              <a:t>    That </a:t>
            </a:r>
            <a:r>
              <a:rPr lang="en-US" dirty="0"/>
              <a:t>is how they end up with good second draft s </a:t>
            </a:r>
            <a:r>
              <a:rPr lang="en-US" dirty="0" smtClean="0"/>
              <a:t>   </a:t>
            </a:r>
          </a:p>
          <a:p>
            <a:pPr marL="0" indent="0">
              <a:buNone/>
            </a:pPr>
            <a:r>
              <a:rPr lang="en-US" dirty="0"/>
              <a:t> </a:t>
            </a:r>
            <a:r>
              <a:rPr lang="en-US" dirty="0" smtClean="0"/>
              <a:t>   and terrific </a:t>
            </a:r>
            <a:r>
              <a:rPr lang="en-US" dirty="0"/>
              <a:t>third </a:t>
            </a:r>
            <a:r>
              <a:rPr lang="en-US" dirty="0" smtClean="0"/>
              <a:t>drafts</a:t>
            </a:r>
            <a:r>
              <a:rPr lang="en-US" dirty="0"/>
              <a:t>. </a:t>
            </a:r>
          </a:p>
        </p:txBody>
      </p:sp>
    </p:spTree>
    <p:extLst>
      <p:ext uri="{BB962C8B-B14F-4D97-AF65-F5344CB8AC3E}">
        <p14:creationId xmlns:p14="http://schemas.microsoft.com/office/powerpoint/2010/main" val="2790245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58"/>
            <a:ext cx="8229600" cy="1143000"/>
          </a:xfrm>
        </p:spPr>
        <p:txBody>
          <a:bodyPr>
            <a:normAutofit fontScale="90000"/>
          </a:bodyPr>
          <a:lstStyle/>
          <a:p>
            <a:r>
              <a:rPr lang="en-US" dirty="0" smtClean="0"/>
              <a:t>Chapter </a:t>
            </a:r>
            <a:r>
              <a:rPr lang="en-US" dirty="0"/>
              <a:t>2 - Science Writing as Storytelling</a:t>
            </a:r>
          </a:p>
        </p:txBody>
      </p:sp>
      <p:sp>
        <p:nvSpPr>
          <p:cNvPr id="3" name="Content Placeholder 2"/>
          <p:cNvSpPr>
            <a:spLocks noGrp="1"/>
          </p:cNvSpPr>
          <p:nvPr>
            <p:ph idx="1"/>
          </p:nvPr>
        </p:nvSpPr>
        <p:spPr>
          <a:xfrm>
            <a:off x="457200" y="1600200"/>
            <a:ext cx="8229600" cy="4960257"/>
          </a:xfrm>
          <a:solidFill>
            <a:schemeClr val="bg2">
              <a:lumMod val="75000"/>
            </a:schemeClr>
          </a:solidFill>
        </p:spPr>
        <p:txBody>
          <a:bodyPr>
            <a:normAutofit fontScale="92500"/>
          </a:bodyPr>
          <a:lstStyle/>
          <a:p>
            <a:r>
              <a:rPr lang="en-US" dirty="0" smtClean="0"/>
              <a:t>Stories </a:t>
            </a:r>
            <a:r>
              <a:rPr lang="en-US" dirty="0"/>
              <a:t>include more than result &amp; methods -- they need introductions and discussions. Data without interpretation &amp; perspective is not a story. </a:t>
            </a:r>
            <a:endParaRPr lang="en-US" dirty="0" smtClean="0"/>
          </a:p>
          <a:p>
            <a:r>
              <a:rPr lang="en-US" dirty="0" smtClean="0"/>
              <a:t>Scientists </a:t>
            </a:r>
            <a:r>
              <a:rPr lang="en-US" dirty="0"/>
              <a:t>struggle for clarity </a:t>
            </a:r>
            <a:endParaRPr lang="en-US" dirty="0" smtClean="0"/>
          </a:p>
          <a:p>
            <a:r>
              <a:rPr lang="en-US" dirty="0" smtClean="0"/>
              <a:t>Scientists </a:t>
            </a:r>
            <a:r>
              <a:rPr lang="en-US" dirty="0"/>
              <a:t>inherently don't see it as story </a:t>
            </a:r>
            <a:r>
              <a:rPr lang="en-US" dirty="0" smtClean="0"/>
              <a:t>telling</a:t>
            </a:r>
          </a:p>
          <a:p>
            <a:r>
              <a:rPr lang="en-US" dirty="0" smtClean="0"/>
              <a:t>See </a:t>
            </a:r>
            <a:r>
              <a:rPr lang="en-US" dirty="0"/>
              <a:t>the focus of your work (molecules, concepts, etc.) as </a:t>
            </a:r>
            <a:r>
              <a:rPr lang="en-US" dirty="0" smtClean="0"/>
              <a:t>characters: as </a:t>
            </a:r>
            <a:r>
              <a:rPr lang="en-US" dirty="0"/>
              <a:t>we analyze "let them speak to us &amp; develop the story" -- don't impose it on them </a:t>
            </a:r>
            <a:r>
              <a:rPr lang="en-US" dirty="0" smtClean="0"/>
              <a:t>-- listen </a:t>
            </a:r>
            <a:r>
              <a:rPr lang="en-US" dirty="0"/>
              <a:t>to them</a:t>
            </a:r>
            <a:r>
              <a:rPr lang="en-US" dirty="0" smtClean="0"/>
              <a:t>! </a:t>
            </a:r>
            <a:r>
              <a:rPr lang="en-US" dirty="0"/>
              <a:t>Data will never be the story. Readers seek insights --&gt; understanding</a:t>
            </a:r>
            <a:r>
              <a:rPr lang="en-US" dirty="0" smtClean="0"/>
              <a:t>.</a:t>
            </a:r>
          </a:p>
          <a:p>
            <a:pPr marL="0" indent="0">
              <a:buNone/>
            </a:pPr>
            <a:endParaRPr lang="en-US" dirty="0"/>
          </a:p>
        </p:txBody>
      </p:sp>
    </p:spTree>
    <p:extLst>
      <p:ext uri="{BB962C8B-B14F-4D97-AF65-F5344CB8AC3E}">
        <p14:creationId xmlns:p14="http://schemas.microsoft.com/office/powerpoint/2010/main" val="1316898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08622" cy="6480492"/>
          </a:xfrm>
        </p:spPr>
      </p:pic>
    </p:spTree>
    <p:extLst>
      <p:ext uri="{BB962C8B-B14F-4D97-AF65-F5344CB8AC3E}">
        <p14:creationId xmlns:p14="http://schemas.microsoft.com/office/powerpoint/2010/main" val="403228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Purpose of introduction is to give reader essential information to understand why you did the study</a:t>
            </a:r>
          </a:p>
          <a:p>
            <a:r>
              <a:rPr lang="en-US" dirty="0" smtClean="0"/>
              <a:t>Good introduction will “sell” the study to audience</a:t>
            </a:r>
          </a:p>
          <a:p>
            <a:r>
              <a:rPr lang="en-US" dirty="0" smtClean="0"/>
              <a:t>Structure can be visualized as a funnel—general context narrow down to your study objective</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01186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58"/>
            <a:ext cx="8229600" cy="1143000"/>
          </a:xfrm>
        </p:spPr>
        <p:txBody>
          <a:bodyPr>
            <a:normAutofit fontScale="90000"/>
          </a:bodyPr>
          <a:lstStyle/>
          <a:p>
            <a:r>
              <a:rPr lang="en-US" dirty="0" smtClean="0"/>
              <a:t>Chapter </a:t>
            </a:r>
            <a:r>
              <a:rPr lang="en-US" dirty="0"/>
              <a:t>2 - Science Writing as Storytelling</a:t>
            </a:r>
          </a:p>
        </p:txBody>
      </p:sp>
      <p:sp>
        <p:nvSpPr>
          <p:cNvPr id="3" name="Content Placeholder 2"/>
          <p:cNvSpPr>
            <a:spLocks noGrp="1"/>
          </p:cNvSpPr>
          <p:nvPr>
            <p:ph idx="1"/>
          </p:nvPr>
        </p:nvSpPr>
        <p:spPr>
          <a:xfrm>
            <a:off x="457200" y="1774372"/>
            <a:ext cx="8229600" cy="4960257"/>
          </a:xfrm>
          <a:solidFill>
            <a:schemeClr val="bg2">
              <a:lumMod val="75000"/>
            </a:schemeClr>
          </a:solidFill>
        </p:spPr>
        <p:txBody>
          <a:bodyPr>
            <a:normAutofit lnSpcReduction="10000"/>
          </a:bodyPr>
          <a:lstStyle/>
          <a:p>
            <a:r>
              <a:rPr lang="en-US" dirty="0" smtClean="0"/>
              <a:t>There </a:t>
            </a:r>
            <a:r>
              <a:rPr lang="en-US" dirty="0"/>
              <a:t>are three aspects to </a:t>
            </a:r>
            <a:r>
              <a:rPr lang="en-US" dirty="0" smtClean="0"/>
              <a:t>effective </a:t>
            </a:r>
            <a:r>
              <a:rPr lang="en-US" dirty="0"/>
              <a:t>storytelling</a:t>
            </a:r>
            <a:r>
              <a:rPr lang="en-US" dirty="0" smtClean="0"/>
              <a:t>.</a:t>
            </a:r>
          </a:p>
          <a:p>
            <a:r>
              <a:rPr lang="en-US" dirty="0" smtClean="0"/>
              <a:t> The first </a:t>
            </a:r>
            <a:r>
              <a:rPr lang="en-US" dirty="0"/>
              <a:t>is content — what makes a story engage and stay with us? </a:t>
            </a:r>
            <a:endParaRPr lang="en-US" dirty="0" smtClean="0"/>
          </a:p>
          <a:p>
            <a:r>
              <a:rPr lang="en-US" dirty="0" smtClean="0"/>
              <a:t>The </a:t>
            </a:r>
            <a:r>
              <a:rPr lang="en-US" dirty="0"/>
              <a:t>second is structure— </a:t>
            </a:r>
            <a:r>
              <a:rPr lang="en-US" dirty="0" smtClean="0"/>
              <a:t>how </a:t>
            </a:r>
            <a:r>
              <a:rPr lang="en-US" dirty="0"/>
              <a:t>do you put together that content to make it easy for us to get? </a:t>
            </a:r>
            <a:endParaRPr lang="en-US" dirty="0" smtClean="0"/>
          </a:p>
          <a:p>
            <a:r>
              <a:rPr lang="en-US" dirty="0" smtClean="0"/>
              <a:t>The </a:t>
            </a:r>
            <a:r>
              <a:rPr lang="en-US" dirty="0"/>
              <a:t>third is language — how do you write the story in the most compelling way possible? </a:t>
            </a:r>
            <a:r>
              <a:rPr lang="en-US" dirty="0" smtClean="0"/>
              <a:t>This </a:t>
            </a:r>
            <a:r>
              <a:rPr lang="en-US" dirty="0"/>
              <a:t>book is about these three issues.     </a:t>
            </a:r>
            <a:endParaRPr lang="en-US" dirty="0" smtClean="0"/>
          </a:p>
          <a:p>
            <a:pPr marL="0" indent="0">
              <a:buNone/>
            </a:pPr>
            <a:endParaRPr lang="en-US" dirty="0"/>
          </a:p>
        </p:txBody>
      </p:sp>
    </p:spTree>
    <p:extLst>
      <p:ext uri="{BB962C8B-B14F-4D97-AF65-F5344CB8AC3E}">
        <p14:creationId xmlns:p14="http://schemas.microsoft.com/office/powerpoint/2010/main" val="1700889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 Writing Storytelling Exercise</a:t>
            </a:r>
            <a:endParaRPr lang="en-US" dirty="0"/>
          </a:p>
        </p:txBody>
      </p:sp>
      <p:sp>
        <p:nvSpPr>
          <p:cNvPr id="3" name="Content Placeholder 2"/>
          <p:cNvSpPr>
            <a:spLocks noGrp="1"/>
          </p:cNvSpPr>
          <p:nvPr>
            <p:ph idx="1"/>
          </p:nvPr>
        </p:nvSpPr>
        <p:spPr/>
        <p:txBody>
          <a:bodyPr>
            <a:normAutofit/>
          </a:bodyPr>
          <a:lstStyle/>
          <a:p>
            <a:r>
              <a:rPr lang="en-US" dirty="0" smtClean="0"/>
              <a:t>Pick one of the top 10 science stories of 2019</a:t>
            </a:r>
          </a:p>
          <a:p>
            <a:r>
              <a:rPr lang="en-US" dirty="0" smtClean="0"/>
              <a:t>Identify </a:t>
            </a:r>
            <a:r>
              <a:rPr lang="en-US" dirty="0"/>
              <a:t>what </a:t>
            </a:r>
            <a:r>
              <a:rPr lang="en-US" dirty="0" smtClean="0"/>
              <a:t>we </a:t>
            </a:r>
            <a:r>
              <a:rPr lang="en-US" dirty="0"/>
              <a:t>think the key </a:t>
            </a:r>
            <a:r>
              <a:rPr lang="en-US" b="1" dirty="0"/>
              <a:t>story points are</a:t>
            </a:r>
            <a:r>
              <a:rPr lang="en-US" dirty="0"/>
              <a:t>.   </a:t>
            </a:r>
          </a:p>
        </p:txBody>
      </p:sp>
    </p:spTree>
    <p:extLst>
      <p:ext uri="{BB962C8B-B14F-4D97-AF65-F5344CB8AC3E}">
        <p14:creationId xmlns:p14="http://schemas.microsoft.com/office/powerpoint/2010/main" val="3876203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707571"/>
            <a:ext cx="12192000" cy="9753600"/>
          </a:xfrm>
          <a:prstGeom prst="rect">
            <a:avLst/>
          </a:prstGeom>
        </p:spPr>
      </p:pic>
    </p:spTree>
    <p:extLst>
      <p:ext uri="{BB962C8B-B14F-4D97-AF65-F5344CB8AC3E}">
        <p14:creationId xmlns:p14="http://schemas.microsoft.com/office/powerpoint/2010/main" val="111867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r>
            <a:br>
              <a:rPr lang="en-US" dirty="0"/>
            </a:br>
            <a:r>
              <a:rPr lang="en-US" dirty="0"/>
              <a:t>   Write a short article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Step 1</a:t>
            </a:r>
            <a:r>
              <a:rPr lang="en-US" u="sng" dirty="0" smtClean="0"/>
              <a:t>. </a:t>
            </a:r>
            <a:r>
              <a:rPr lang="en-US" u="sng" dirty="0"/>
              <a:t>Identify the Key Story Points for your Work. </a:t>
            </a:r>
            <a:r>
              <a:rPr lang="en-US" u="sng" dirty="0" smtClean="0"/>
              <a:t>For </a:t>
            </a:r>
            <a:r>
              <a:rPr lang="en-US" u="sng" dirty="0"/>
              <a:t>each question, write a short paragraph — no more than two to three sentences. </a:t>
            </a:r>
            <a:r>
              <a:rPr lang="en-US" u="sng" dirty="0" smtClean="0"/>
              <a:t>These </a:t>
            </a:r>
            <a:r>
              <a:rPr lang="en-US" u="sng" dirty="0"/>
              <a:t>identify the essential story elements.  </a:t>
            </a:r>
          </a:p>
          <a:p>
            <a:r>
              <a:rPr lang="en-US" u="sng" dirty="0" smtClean="0"/>
              <a:t>1</a:t>
            </a:r>
            <a:r>
              <a:rPr lang="en-US" u="sng" dirty="0"/>
              <a:t>.  What is your opening? </a:t>
            </a:r>
            <a:r>
              <a:rPr lang="en-US" u="sng" dirty="0" smtClean="0"/>
              <a:t>This </a:t>
            </a:r>
            <a:r>
              <a:rPr lang="en-US" u="sng" dirty="0"/>
              <a:t>should identify the larger problem to which you are contributing, give readers a sense of the direction your paper is going, and make it clear why it is important. It should engage the widest audience practical.  </a:t>
            </a:r>
            <a:endParaRPr lang="en-US" u="sng" dirty="0" smtClean="0"/>
          </a:p>
          <a:p>
            <a:r>
              <a:rPr lang="en-US" u="sng" dirty="0" smtClean="0"/>
              <a:t>2.  </a:t>
            </a:r>
            <a:r>
              <a:rPr lang="en-US" u="sng" dirty="0"/>
              <a:t>What is your </a:t>
            </a:r>
            <a:r>
              <a:rPr lang="en-US" u="sng" dirty="0" smtClean="0"/>
              <a:t>specific </a:t>
            </a:r>
            <a:r>
              <a:rPr lang="en-US" u="sng" dirty="0"/>
              <a:t>question or hypothesis?     </a:t>
            </a:r>
            <a:endParaRPr lang="en-US" u="sng" dirty="0" smtClean="0"/>
          </a:p>
          <a:p>
            <a:r>
              <a:rPr lang="en-US" u="sng" dirty="0" smtClean="0"/>
              <a:t>3</a:t>
            </a:r>
            <a:r>
              <a:rPr lang="en-US" u="sng" dirty="0"/>
              <a:t>.  What are the key results of your work? Identify these in a short list. </a:t>
            </a:r>
            <a:r>
              <a:rPr lang="en-US" u="sng" dirty="0" smtClean="0"/>
              <a:t>There </a:t>
            </a:r>
            <a:r>
              <a:rPr lang="en-US" u="sng" dirty="0"/>
              <a:t>should be no more than two to three points.  </a:t>
            </a:r>
          </a:p>
          <a:p>
            <a:pPr marL="0" indent="0">
              <a:buNone/>
            </a:pPr>
            <a:endParaRPr lang="en-US" dirty="0"/>
          </a:p>
        </p:txBody>
      </p:sp>
    </p:spTree>
    <p:extLst>
      <p:ext uri="{BB962C8B-B14F-4D97-AF65-F5344CB8AC3E}">
        <p14:creationId xmlns:p14="http://schemas.microsoft.com/office/powerpoint/2010/main" val="246433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r>
            <a:br>
              <a:rPr lang="en-US" dirty="0"/>
            </a:br>
            <a:r>
              <a:rPr lang="en-US" dirty="0"/>
              <a:t>   Write a short </a:t>
            </a:r>
            <a:r>
              <a:rPr lang="en-US" dirty="0" smtClean="0"/>
              <a:t>article or abstract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Step 2. </a:t>
            </a:r>
            <a:r>
              <a:rPr lang="en-US" dirty="0"/>
              <a:t>Write the Article.   </a:t>
            </a:r>
            <a:r>
              <a:rPr lang="en-US" dirty="0" smtClean="0"/>
              <a:t>Write </a:t>
            </a:r>
            <a:r>
              <a:rPr lang="en-US" dirty="0"/>
              <a:t>a short article describing your research. Your target audience is scientists who are not specialists in your discipline. You are trying to tell the story of your work and engage and educate your readers, not write a technical paper. </a:t>
            </a:r>
            <a:endParaRPr lang="en-US" dirty="0" smtClean="0"/>
          </a:p>
          <a:p>
            <a:r>
              <a:rPr lang="en-US" dirty="0" smtClean="0"/>
              <a:t>The </a:t>
            </a:r>
            <a:r>
              <a:rPr lang="en-US" dirty="0"/>
              <a:t>tone can range between somewhat technical and more casual, but it must be something that technical readers would </a:t>
            </a:r>
            <a:r>
              <a:rPr lang="en-US" dirty="0" smtClean="0"/>
              <a:t>find </a:t>
            </a:r>
            <a:r>
              <a:rPr lang="en-US" dirty="0"/>
              <a:t>interesting. Use your answers from step 1 to frame the story you write in this part of the exercise.  </a:t>
            </a:r>
            <a:r>
              <a:rPr lang="en-US" dirty="0" smtClean="0"/>
              <a:t>The </a:t>
            </a:r>
            <a:r>
              <a:rPr lang="en-US" dirty="0"/>
              <a:t>word limit is strict: </a:t>
            </a:r>
            <a:r>
              <a:rPr lang="en-US" dirty="0" smtClean="0"/>
              <a:t>400 </a:t>
            </a:r>
            <a:r>
              <a:rPr lang="en-US" dirty="0"/>
              <a:t>words.     </a:t>
            </a:r>
          </a:p>
          <a:p>
            <a:pPr marL="0" indent="0">
              <a:buNone/>
            </a:pPr>
            <a:endParaRPr lang="en-US" dirty="0"/>
          </a:p>
        </p:txBody>
      </p:sp>
    </p:spTree>
    <p:extLst>
      <p:ext uri="{BB962C8B-B14F-4D97-AF65-F5344CB8AC3E}">
        <p14:creationId xmlns:p14="http://schemas.microsoft.com/office/powerpoint/2010/main" val="1025511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r>
            <a:br>
              <a:rPr lang="en-US" dirty="0"/>
            </a:br>
            <a:r>
              <a:rPr lang="en-US" dirty="0"/>
              <a:t>   Write a short </a:t>
            </a:r>
            <a:r>
              <a:rPr lang="en-US" dirty="0" smtClean="0"/>
              <a:t>article or abstract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Step 3. </a:t>
            </a:r>
            <a:r>
              <a:rPr lang="en-US" dirty="0"/>
              <a:t>Analyze your writing.   </a:t>
            </a:r>
            <a:r>
              <a:rPr lang="en-US" dirty="0" smtClean="0"/>
              <a:t>Circulate </a:t>
            </a:r>
            <a:r>
              <a:rPr lang="en-US" dirty="0"/>
              <a:t>your articles among your writers’ group (a group of three to four people seems ideal for this). Analyze and edit each other’s work. </a:t>
            </a:r>
            <a:r>
              <a:rPr lang="en-US" dirty="0" smtClean="0"/>
              <a:t>Then </a:t>
            </a:r>
            <a:r>
              <a:rPr lang="en-US" dirty="0"/>
              <a:t>discuss the articles. Ask and answer the </a:t>
            </a:r>
            <a:r>
              <a:rPr lang="en-US" dirty="0" smtClean="0"/>
              <a:t>questions listed on handout.</a:t>
            </a:r>
            <a:endParaRPr lang="en-US" dirty="0"/>
          </a:p>
        </p:txBody>
      </p:sp>
    </p:spTree>
    <p:extLst>
      <p:ext uri="{BB962C8B-B14F-4D97-AF65-F5344CB8AC3E}">
        <p14:creationId xmlns:p14="http://schemas.microsoft.com/office/powerpoint/2010/main" val="109916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r>
            <a:br>
              <a:rPr lang="en-US" dirty="0"/>
            </a:br>
            <a:r>
              <a:rPr lang="en-US" dirty="0"/>
              <a:t>   Write a short </a:t>
            </a:r>
            <a:r>
              <a:rPr lang="en-US" dirty="0" smtClean="0"/>
              <a:t>article or abstract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000" dirty="0" smtClean="0"/>
              <a:t>Step 4: What </a:t>
            </a:r>
            <a:r>
              <a:rPr lang="en-US" sz="2000" dirty="0"/>
              <a:t>is your main conclusion? What did you learn about nature? </a:t>
            </a:r>
            <a:r>
              <a:rPr lang="en-US" sz="2000" dirty="0" smtClean="0"/>
              <a:t>This </a:t>
            </a:r>
            <a:r>
              <a:rPr lang="en-US" sz="2000" dirty="0"/>
              <a:t>should use the results from section 3 to answer the question from 2, and should address the larger problem </a:t>
            </a:r>
            <a:r>
              <a:rPr lang="en-US" sz="2000" dirty="0" smtClean="0"/>
              <a:t>identified </a:t>
            </a:r>
            <a:r>
              <a:rPr lang="en-US" sz="2000" dirty="0"/>
              <a:t>in 1. </a:t>
            </a:r>
          </a:p>
        </p:txBody>
      </p:sp>
    </p:spTree>
    <p:extLst>
      <p:ext uri="{BB962C8B-B14F-4D97-AF65-F5344CB8AC3E}">
        <p14:creationId xmlns:p14="http://schemas.microsoft.com/office/powerpoint/2010/main" val="2273490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755" y="1417638"/>
            <a:ext cx="4244489" cy="4068762"/>
          </a:xfrm>
        </p:spPr>
      </p:pic>
    </p:spTree>
    <p:extLst>
      <p:ext uri="{BB962C8B-B14F-4D97-AF65-F5344CB8AC3E}">
        <p14:creationId xmlns:p14="http://schemas.microsoft.com/office/powerpoint/2010/main" val="577519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hlinkClick r:id="rId2"/>
              </a:rPr>
              <a:t>https://youtu.be/q3mrRH2aS98</a:t>
            </a:r>
            <a:endParaRPr lang="en-US" dirty="0"/>
          </a:p>
        </p:txBody>
      </p:sp>
    </p:spTree>
    <p:extLst>
      <p:ext uri="{BB962C8B-B14F-4D97-AF65-F5344CB8AC3E}">
        <p14:creationId xmlns:p14="http://schemas.microsoft.com/office/powerpoint/2010/main" val="2888043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booksinbusiness.files.wordpress.com/2013/04/madetostick.jpg?w=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 y="617538"/>
            <a:ext cx="3356744" cy="5108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101398" y="-779634"/>
            <a:ext cx="10085204" cy="8068163"/>
          </a:xfrm>
          <a:prstGeom prst="rect">
            <a:avLst/>
          </a:prstGeom>
        </p:spPr>
      </p:pic>
    </p:spTree>
    <p:extLst>
      <p:ext uri="{BB962C8B-B14F-4D97-AF65-F5344CB8AC3E}">
        <p14:creationId xmlns:p14="http://schemas.microsoft.com/office/powerpoint/2010/main" val="257468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Ask yourself if you are happy with outline</a:t>
            </a:r>
          </a:p>
          <a:p>
            <a:r>
              <a:rPr lang="en-US" dirty="0" smtClean="0"/>
              <a:t>First discuss general background</a:t>
            </a:r>
          </a:p>
          <a:p>
            <a:r>
              <a:rPr lang="en-US" dirty="0" smtClean="0"/>
              <a:t>Outline what is </a:t>
            </a:r>
            <a:r>
              <a:rPr lang="en-US" b="1" dirty="0" smtClean="0"/>
              <a:t>known and still unknown </a:t>
            </a:r>
            <a:r>
              <a:rPr lang="en-US" dirty="0" smtClean="0"/>
              <a:t>about your topic area</a:t>
            </a:r>
          </a:p>
          <a:p>
            <a:r>
              <a:rPr lang="en-US" dirty="0" smtClean="0"/>
              <a:t>Why study is needed and important</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05867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solidFill>
            <a:schemeClr val="bg2">
              <a:lumMod val="75000"/>
            </a:schemeClr>
          </a:solidFill>
        </p:spPr>
        <p:txBody>
          <a:bodyPr>
            <a:normAutofit fontScale="77500" lnSpcReduction="20000"/>
          </a:bodyPr>
          <a:lstStyle/>
          <a:p>
            <a:r>
              <a:rPr lang="en-US" b="1" dirty="0"/>
              <a:t>Simple</a:t>
            </a:r>
            <a:r>
              <a:rPr lang="en-US" dirty="0"/>
              <a:t> </a:t>
            </a:r>
          </a:p>
          <a:p>
            <a:r>
              <a:rPr lang="en-US" dirty="0" smtClean="0"/>
              <a:t>Main </a:t>
            </a:r>
            <a:r>
              <a:rPr lang="en-US" dirty="0"/>
              <a:t>idea expressed in clear / compact manner. At the same time be mindful of "simplistic" as an enemy. As Albert Einstein would say: "Simple as possible but not simpler". The art, science, and struggle for SIMPLIFICATION cannot be overstated. It distinguishes good from great. </a:t>
            </a:r>
            <a:endParaRPr lang="en-US" dirty="0" smtClean="0"/>
          </a:p>
          <a:p>
            <a:r>
              <a:rPr lang="en-US" dirty="0" smtClean="0"/>
              <a:t>Process </a:t>
            </a:r>
            <a:r>
              <a:rPr lang="en-US" dirty="0"/>
              <a:t>of simplification... </a:t>
            </a:r>
            <a:endParaRPr lang="en-US" dirty="0" smtClean="0"/>
          </a:p>
          <a:p>
            <a:r>
              <a:rPr lang="en-US" dirty="0" smtClean="0"/>
              <a:t>Words </a:t>
            </a:r>
            <a:r>
              <a:rPr lang="en-US" dirty="0"/>
              <a:t>&amp; equations .... </a:t>
            </a:r>
            <a:endParaRPr lang="en-US" dirty="0" smtClean="0"/>
          </a:p>
          <a:p>
            <a:r>
              <a:rPr lang="en-US" dirty="0" smtClean="0"/>
              <a:t>Cartoons </a:t>
            </a:r>
            <a:r>
              <a:rPr lang="en-US" dirty="0"/>
              <a:t>-- YES. [ I agree 100% ] </a:t>
            </a:r>
            <a:endParaRPr lang="en-US" dirty="0" smtClean="0"/>
          </a:p>
          <a:p>
            <a:r>
              <a:rPr lang="en-US" dirty="0" smtClean="0"/>
              <a:t>Be </a:t>
            </a:r>
            <a:r>
              <a:rPr lang="en-US" dirty="0"/>
              <a:t>aware of schemas -- pre-existing ideas we bring to new ideas Leverage them. Know what schemas your audience holds </a:t>
            </a:r>
          </a:p>
        </p:txBody>
      </p:sp>
    </p:spTree>
    <p:extLst>
      <p:ext uri="{BB962C8B-B14F-4D97-AF65-F5344CB8AC3E}">
        <p14:creationId xmlns:p14="http://schemas.microsoft.com/office/powerpoint/2010/main" val="1062849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xfrm>
            <a:off x="457200" y="1600200"/>
            <a:ext cx="6435090" cy="4525963"/>
          </a:xfrm>
          <a:solidFill>
            <a:schemeClr val="bg2">
              <a:lumMod val="75000"/>
            </a:schemeClr>
          </a:solidFill>
        </p:spPr>
        <p:txBody>
          <a:bodyPr>
            <a:normAutofit fontScale="85000" lnSpcReduction="10000"/>
          </a:bodyPr>
          <a:lstStyle/>
          <a:p>
            <a:r>
              <a:rPr lang="en-US" b="1" dirty="0" smtClean="0"/>
              <a:t>Unexpected</a:t>
            </a:r>
            <a:r>
              <a:rPr lang="en-US" dirty="0" smtClean="0"/>
              <a:t> </a:t>
            </a:r>
            <a:endParaRPr lang="en-US" dirty="0"/>
          </a:p>
          <a:p>
            <a:r>
              <a:rPr lang="en-US" dirty="0"/>
              <a:t>N</a:t>
            </a:r>
            <a:r>
              <a:rPr lang="en-US" dirty="0" smtClean="0"/>
              <a:t>ew </a:t>
            </a:r>
            <a:r>
              <a:rPr lang="en-US" dirty="0"/>
              <a:t>and unexpected make stories memorable. Origin = questions posed and interpretations shared. </a:t>
            </a:r>
            <a:endParaRPr lang="en-US" dirty="0" smtClean="0"/>
          </a:p>
          <a:p>
            <a:r>
              <a:rPr lang="en-US" dirty="0" smtClean="0"/>
              <a:t>Your </a:t>
            </a:r>
            <a:r>
              <a:rPr lang="en-US" dirty="0"/>
              <a:t>job -- find what is novel, highlight it, and frame new questions. </a:t>
            </a:r>
            <a:r>
              <a:rPr lang="en-US" dirty="0" smtClean="0"/>
              <a:t>identify </a:t>
            </a:r>
            <a:r>
              <a:rPr lang="en-US" dirty="0"/>
              <a:t>the unknown INSIDE the mass of pre-existing data. </a:t>
            </a:r>
            <a:endParaRPr lang="en-US" dirty="0" smtClean="0"/>
          </a:p>
          <a:p>
            <a:r>
              <a:rPr lang="en-US" dirty="0" smtClean="0"/>
              <a:t>"identify </a:t>
            </a:r>
            <a:r>
              <a:rPr lang="en-US" dirty="0"/>
              <a:t>ignorance in the midst of knowledge" Facts first, outcomes first - no. Set the stage with good questions. </a:t>
            </a:r>
          </a:p>
        </p:txBody>
      </p:sp>
      <p:pic>
        <p:nvPicPr>
          <p:cNvPr id="2050" name="Picture 2" descr="Image result for unexpected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30" y="1931670"/>
            <a:ext cx="204914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0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solidFill>
            <a:schemeClr val="bg2">
              <a:lumMod val="75000"/>
            </a:schemeClr>
          </a:solidFill>
        </p:spPr>
        <p:txBody>
          <a:bodyPr>
            <a:normAutofit fontScale="92500" lnSpcReduction="10000"/>
          </a:bodyPr>
          <a:lstStyle/>
          <a:p>
            <a:r>
              <a:rPr lang="en-US" b="1" dirty="0" smtClean="0"/>
              <a:t>Concrete</a:t>
            </a:r>
            <a:endParaRPr lang="en-US" dirty="0"/>
          </a:p>
          <a:p>
            <a:pPr marL="0" indent="0">
              <a:buNone/>
            </a:pPr>
            <a:r>
              <a:rPr lang="en-US" dirty="0"/>
              <a:t>T</a:t>
            </a:r>
            <a:r>
              <a:rPr lang="en-US" dirty="0" smtClean="0"/>
              <a:t>angible</a:t>
            </a:r>
            <a:r>
              <a:rPr lang="en-US" dirty="0"/>
              <a:t>, real. </a:t>
            </a:r>
            <a:endParaRPr lang="en-US" dirty="0" smtClean="0"/>
          </a:p>
          <a:p>
            <a:pPr marL="0" indent="0">
              <a:buNone/>
            </a:pPr>
            <a:r>
              <a:rPr lang="en-US" dirty="0" smtClean="0"/>
              <a:t>Strunk </a:t>
            </a:r>
            <a:r>
              <a:rPr lang="en-US" dirty="0"/>
              <a:t>and White -- in the end seek to be specific, definite, and concrete </a:t>
            </a:r>
            <a:endParaRPr lang="en-US" dirty="0" smtClean="0"/>
          </a:p>
          <a:p>
            <a:pPr marL="0" indent="0">
              <a:buNone/>
            </a:pPr>
            <a:r>
              <a:rPr lang="en-US" dirty="0" smtClean="0"/>
              <a:t>Specific </a:t>
            </a:r>
            <a:r>
              <a:rPr lang="en-US" dirty="0"/>
              <a:t>- narrow the field </a:t>
            </a:r>
            <a:endParaRPr lang="en-US" dirty="0" smtClean="0"/>
          </a:p>
          <a:p>
            <a:pPr marL="0" indent="0">
              <a:buNone/>
            </a:pPr>
            <a:r>
              <a:rPr lang="en-US" dirty="0" smtClean="0"/>
              <a:t>Definite </a:t>
            </a:r>
            <a:r>
              <a:rPr lang="en-US" dirty="0"/>
              <a:t>- don't equivocate, say what is good or clear &amp; what is not so good and clear. </a:t>
            </a:r>
            <a:endParaRPr lang="en-US" dirty="0" smtClean="0"/>
          </a:p>
          <a:p>
            <a:pPr marL="0" indent="0">
              <a:buNone/>
            </a:pPr>
            <a:r>
              <a:rPr lang="en-US" dirty="0" smtClean="0"/>
              <a:t>Concrete </a:t>
            </a:r>
            <a:r>
              <a:rPr lang="en-US" dirty="0"/>
              <a:t>- enable the reader to visualize, feel, smell, taste, your work. </a:t>
            </a:r>
          </a:p>
        </p:txBody>
      </p:sp>
    </p:spTree>
    <p:extLst>
      <p:ext uri="{BB962C8B-B14F-4D97-AF65-F5344CB8AC3E}">
        <p14:creationId xmlns:p14="http://schemas.microsoft.com/office/powerpoint/2010/main" val="3421866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xfrm>
            <a:off x="457200" y="1600200"/>
            <a:ext cx="6389370" cy="4525963"/>
          </a:xfrm>
          <a:solidFill>
            <a:schemeClr val="bg2">
              <a:lumMod val="75000"/>
            </a:schemeClr>
          </a:solidFill>
        </p:spPr>
        <p:txBody>
          <a:bodyPr>
            <a:normAutofit/>
          </a:bodyPr>
          <a:lstStyle/>
          <a:p>
            <a:r>
              <a:rPr lang="en-US" b="1" dirty="0" smtClean="0"/>
              <a:t>Credible</a:t>
            </a:r>
            <a:endParaRPr lang="en-US" dirty="0"/>
          </a:p>
          <a:p>
            <a:pPr marL="0" indent="0">
              <a:buNone/>
            </a:pPr>
            <a:r>
              <a:rPr lang="en-US" dirty="0"/>
              <a:t>D</a:t>
            </a:r>
            <a:r>
              <a:rPr lang="en-US" dirty="0" smtClean="0"/>
              <a:t>irect </a:t>
            </a:r>
            <a:r>
              <a:rPr lang="en-US" dirty="0"/>
              <a:t>assume the reader is skeptical</a:t>
            </a:r>
          </a:p>
          <a:p>
            <a:pPr marL="0" indent="0">
              <a:buNone/>
            </a:pPr>
            <a:r>
              <a:rPr lang="en-US" dirty="0"/>
              <a:t>Ideas are grounded by previous work Data is grounded with our </a:t>
            </a:r>
            <a:r>
              <a:rPr lang="en-US" dirty="0" err="1"/>
              <a:t>methds</a:t>
            </a:r>
            <a:r>
              <a:rPr lang="en-US" dirty="0"/>
              <a:t>, presentation clarity, and well-accepted statist</a:t>
            </a:r>
          </a:p>
        </p:txBody>
      </p:sp>
      <p:pic>
        <p:nvPicPr>
          <p:cNvPr id="1026" name="Picture 2" descr="Image result for credible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071" y="4613909"/>
            <a:ext cx="4195474" cy="224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55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xfrm>
            <a:off x="182880" y="1623060"/>
            <a:ext cx="6137910" cy="4525963"/>
          </a:xfrm>
          <a:solidFill>
            <a:schemeClr val="bg2">
              <a:lumMod val="75000"/>
            </a:schemeClr>
          </a:solidFill>
        </p:spPr>
        <p:txBody>
          <a:bodyPr>
            <a:normAutofit fontScale="85000" lnSpcReduction="10000"/>
          </a:bodyPr>
          <a:lstStyle/>
          <a:p>
            <a:r>
              <a:rPr lang="en-US" b="1" dirty="0" smtClean="0"/>
              <a:t>Emotional</a:t>
            </a:r>
            <a:endParaRPr lang="en-US" dirty="0"/>
          </a:p>
          <a:p>
            <a:pPr marL="0" indent="0">
              <a:buNone/>
            </a:pPr>
            <a:r>
              <a:rPr lang="en-US" dirty="0"/>
              <a:t>C</a:t>
            </a:r>
            <a:r>
              <a:rPr lang="en-US" dirty="0" smtClean="0"/>
              <a:t>uriosity </a:t>
            </a:r>
            <a:r>
              <a:rPr lang="en-US" dirty="0"/>
              <a:t>is well accepted emotion, show it. Adding information reflects our inner nerd, the join of accumulating information. Change the mindset of "what information can I share" to "what insights or new knowledge can I share" Move from answers/answers/answers focus to a question/question/ answer. The 2nd well-accepted emotion - excitement, find ways to build that excitement in your readers. </a:t>
            </a:r>
          </a:p>
        </p:txBody>
      </p:sp>
      <p:pic>
        <p:nvPicPr>
          <p:cNvPr id="3074" name="Picture 2" descr="Image result for curiosity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790" y="2594609"/>
            <a:ext cx="2823210" cy="291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26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www.coursera.org/lecture/wharton-contagious-viral-marketing/emotional-stories-lhQE5</a:t>
            </a:r>
            <a:endParaRPr lang="en-US" dirty="0" smtClean="0"/>
          </a:p>
          <a:p>
            <a:endParaRPr lang="en-US" dirty="0"/>
          </a:p>
        </p:txBody>
      </p:sp>
    </p:spTree>
    <p:extLst>
      <p:ext uri="{BB962C8B-B14F-4D97-AF65-F5344CB8AC3E}">
        <p14:creationId xmlns:p14="http://schemas.microsoft.com/office/powerpoint/2010/main" val="830310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sp>
        <p:nvSpPr>
          <p:cNvPr id="3" name="Content Placeholder 2"/>
          <p:cNvSpPr>
            <a:spLocks noGrp="1"/>
          </p:cNvSpPr>
          <p:nvPr>
            <p:ph idx="1"/>
          </p:nvPr>
        </p:nvSpPr>
        <p:spPr>
          <a:xfrm>
            <a:off x="182880" y="1623060"/>
            <a:ext cx="6137910" cy="4525963"/>
          </a:xfrm>
          <a:solidFill>
            <a:schemeClr val="bg2">
              <a:lumMod val="75000"/>
            </a:schemeClr>
          </a:solidFill>
        </p:spPr>
        <p:txBody>
          <a:bodyPr>
            <a:normAutofit fontScale="92500" lnSpcReduction="10000"/>
          </a:bodyPr>
          <a:lstStyle/>
          <a:p>
            <a:r>
              <a:rPr lang="en-US" b="1" dirty="0" smtClean="0"/>
              <a:t>Stories</a:t>
            </a:r>
            <a:endParaRPr lang="en-US" dirty="0"/>
          </a:p>
          <a:p>
            <a:pPr marL="0" indent="0">
              <a:buNone/>
            </a:pPr>
            <a:r>
              <a:rPr lang="en-US" dirty="0"/>
              <a:t>M</a:t>
            </a:r>
            <a:r>
              <a:rPr lang="en-US" dirty="0" smtClean="0"/>
              <a:t>odules </a:t>
            </a:r>
            <a:r>
              <a:rPr lang="en-US" dirty="0"/>
              <a:t>of tales good paper = single large story built from threads of smaller stories. Integration of the threads is key. seek UNITS - subsections of your work that can parceled out as coherent modules MAKE the READERS JOB EASIER -- these modules will improve assimilation. </a:t>
            </a:r>
          </a:p>
        </p:txBody>
      </p:sp>
      <p:pic>
        <p:nvPicPr>
          <p:cNvPr id="4098" name="Picture 2" descr="Image result for short s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97" y="1771650"/>
            <a:ext cx="3302343" cy="256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36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 3 - Making a Story Sticky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417638"/>
            <a:ext cx="4244489" cy="4068762"/>
          </a:xfrm>
        </p:spPr>
      </p:pic>
      <p:sp>
        <p:nvSpPr>
          <p:cNvPr id="3" name="Rectangle 2"/>
          <p:cNvSpPr/>
          <p:nvPr/>
        </p:nvSpPr>
        <p:spPr>
          <a:xfrm>
            <a:off x="457200" y="1563588"/>
            <a:ext cx="3566160" cy="2677656"/>
          </a:xfrm>
          <a:prstGeom prst="rect">
            <a:avLst/>
          </a:prstGeom>
        </p:spPr>
        <p:txBody>
          <a:bodyPr wrap="square">
            <a:spAutoFit/>
          </a:bodyPr>
          <a:lstStyle/>
          <a:p>
            <a:r>
              <a:rPr lang="en-US" sz="2800" dirty="0" smtClean="0"/>
              <a:t>Find </a:t>
            </a:r>
            <a:r>
              <a:rPr lang="en-US" sz="2800" dirty="0"/>
              <a:t>the </a:t>
            </a:r>
            <a:r>
              <a:rPr lang="en-US" sz="2800" b="1" dirty="0"/>
              <a:t>simple story</a:t>
            </a:r>
            <a:r>
              <a:rPr lang="en-US" sz="2800" dirty="0"/>
              <a:t>. build it around key questions that engage U and E </a:t>
            </a:r>
            <a:r>
              <a:rPr lang="en-US" sz="2800" dirty="0" smtClean="0"/>
              <a:t>and </a:t>
            </a:r>
            <a:r>
              <a:rPr lang="en-US" sz="2800" dirty="0"/>
              <a:t>this will guide your choices to ensure its C and C. </a:t>
            </a:r>
          </a:p>
        </p:txBody>
      </p:sp>
    </p:spTree>
    <p:extLst>
      <p:ext uri="{BB962C8B-B14F-4D97-AF65-F5344CB8AC3E}">
        <p14:creationId xmlns:p14="http://schemas.microsoft.com/office/powerpoint/2010/main" val="3022926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Next Week</a:t>
            </a:r>
            <a:endParaRPr lang="en-US" dirty="0"/>
          </a:p>
        </p:txBody>
      </p:sp>
      <p:sp>
        <p:nvSpPr>
          <p:cNvPr id="3" name="Content Placeholder 2"/>
          <p:cNvSpPr>
            <a:spLocks noGrp="1"/>
          </p:cNvSpPr>
          <p:nvPr>
            <p:ph idx="1"/>
          </p:nvPr>
        </p:nvSpPr>
        <p:spPr/>
        <p:txBody>
          <a:bodyPr/>
          <a:lstStyle/>
          <a:p>
            <a:r>
              <a:rPr lang="en-US" dirty="0" smtClean="0"/>
              <a:t>Read Chapter 4</a:t>
            </a:r>
          </a:p>
          <a:p>
            <a:endParaRPr lang="en-US" dirty="0"/>
          </a:p>
          <a:p>
            <a:r>
              <a:rPr lang="en-US" dirty="0" smtClean="0"/>
              <a:t>Look at Dr. </a:t>
            </a:r>
            <a:r>
              <a:rPr lang="en-US" dirty="0" err="1" smtClean="0"/>
              <a:t>Hiranuma</a:t>
            </a:r>
            <a:r>
              <a:rPr lang="en-US" dirty="0" smtClean="0"/>
              <a:t> content (public speaking starts the week after next)</a:t>
            </a:r>
            <a:endParaRPr lang="en-US" dirty="0"/>
          </a:p>
        </p:txBody>
      </p:sp>
    </p:spTree>
    <p:extLst>
      <p:ext uri="{BB962C8B-B14F-4D97-AF65-F5344CB8AC3E}">
        <p14:creationId xmlns:p14="http://schemas.microsoft.com/office/powerpoint/2010/main" val="304821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Proceed to the problem statement of the paper—actual start of your storyline</a:t>
            </a:r>
          </a:p>
          <a:p>
            <a:r>
              <a:rPr lang="en-US" dirty="0" smtClean="0"/>
              <a:t>Final paragraph of the introduction will attract readers attention</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2866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End introduction by stating your research question and what you have done to answer this question</a:t>
            </a:r>
          </a:p>
          <a:p>
            <a:r>
              <a:rPr lang="en-US" dirty="0" smtClean="0"/>
              <a:t>Use clear, clean language. Active voice. Use </a:t>
            </a:r>
            <a:r>
              <a:rPr lang="en-US" b="1" dirty="0" smtClean="0"/>
              <a:t>present tense </a:t>
            </a:r>
            <a:r>
              <a:rPr lang="en-US" dirty="0" smtClean="0"/>
              <a:t>for established facts (e.g., “low back pain is a common reason to consult physical therapists”)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98338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765" y="621649"/>
            <a:ext cx="6309764" cy="3904631"/>
          </a:xfrm>
        </p:spPr>
      </p:pic>
    </p:spTree>
    <p:extLst>
      <p:ext uri="{BB962C8B-B14F-4D97-AF65-F5344CB8AC3E}">
        <p14:creationId xmlns:p14="http://schemas.microsoft.com/office/powerpoint/2010/main" val="211542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Methods section is like the recipe that lists the needed ingredients of the study</a:t>
            </a:r>
          </a:p>
          <a:p>
            <a:r>
              <a:rPr lang="en-US" dirty="0" smtClean="0"/>
              <a:t>Allows dish to be prepared again with the same result</a:t>
            </a:r>
          </a:p>
          <a:p>
            <a:r>
              <a:rPr lang="en-US" dirty="0" smtClean="0"/>
              <a:t>Links the introduction to the results section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1606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a:t>B</a:t>
            </a:r>
            <a:r>
              <a:rPr lang="en-US" dirty="0" smtClean="0"/>
              <a:t>asic elements:</a:t>
            </a:r>
          </a:p>
          <a:p>
            <a:r>
              <a:rPr lang="en-US" dirty="0" smtClean="0"/>
              <a:t>Study design</a:t>
            </a:r>
          </a:p>
          <a:p>
            <a:r>
              <a:rPr lang="en-US" dirty="0" smtClean="0"/>
              <a:t>Setting and data collection</a:t>
            </a:r>
          </a:p>
          <a:p>
            <a:r>
              <a:rPr lang="en-US" dirty="0" smtClean="0"/>
              <a:t>Data analysis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5354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2500</TotalTime>
  <Words>1877</Words>
  <Application>Microsoft Office PowerPoint</Application>
  <PresentationFormat>On-screen Show (4:3)</PresentationFormat>
  <Paragraphs>163</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Office Theme</vt:lpstr>
      <vt:lpstr>PowerPoint Presentation</vt:lpstr>
      <vt:lpstr>Cut Unnecessary Words!</vt:lpstr>
      <vt:lpstr>Introduction</vt:lpstr>
      <vt:lpstr>Introduction</vt:lpstr>
      <vt:lpstr>Introduction</vt:lpstr>
      <vt:lpstr>Introduction</vt:lpstr>
      <vt:lpstr>PowerPoint Presentation</vt:lpstr>
      <vt:lpstr>Methods</vt:lpstr>
      <vt:lpstr>Methods</vt:lpstr>
      <vt:lpstr>PowerPoint Presentation</vt:lpstr>
      <vt:lpstr>Results</vt:lpstr>
      <vt:lpstr>Results</vt:lpstr>
      <vt:lpstr>PowerPoint Presentation</vt:lpstr>
      <vt:lpstr>Discussion</vt:lpstr>
      <vt:lpstr>Discussion</vt:lpstr>
      <vt:lpstr>Discussion</vt:lpstr>
      <vt:lpstr>PowerPoint Presentation</vt:lpstr>
      <vt:lpstr>Chapter 1: Writing in Science</vt:lpstr>
      <vt:lpstr>Chapter 1: Writing in Science</vt:lpstr>
      <vt:lpstr>Chapter 1: Writing in Science</vt:lpstr>
      <vt:lpstr>PowerPoint Presentation</vt:lpstr>
      <vt:lpstr>PowerPoint Presentation</vt:lpstr>
      <vt:lpstr>PowerPoint Presentation</vt:lpstr>
      <vt:lpstr>PowerPoint Presentation</vt:lpstr>
      <vt:lpstr>Chapter 1: Writing in Science</vt:lpstr>
      <vt:lpstr>Chapter 1: Writing in Science</vt:lpstr>
      <vt:lpstr>Chapter 1: Writing in Science</vt:lpstr>
      <vt:lpstr>Chapter 2 - Science Writing as Storytelling</vt:lpstr>
      <vt:lpstr>PowerPoint Presentation</vt:lpstr>
      <vt:lpstr>Chapter 2 - Science Writing as Storytelling</vt:lpstr>
      <vt:lpstr>Class Writing Storytelling Exercise</vt:lpstr>
      <vt:lpstr>PowerPoint Presentation</vt:lpstr>
      <vt:lpstr>     Write a short article       </vt:lpstr>
      <vt:lpstr>     Write a short article or abstract       </vt:lpstr>
      <vt:lpstr>     Write a short article or abstract       </vt:lpstr>
      <vt:lpstr>     Write a short article or abstract    </vt:lpstr>
      <vt:lpstr>Ch. 3 - Making a Story Sticky </vt:lpstr>
      <vt:lpstr>Video</vt:lpstr>
      <vt:lpstr>PowerPoint Presentation</vt:lpstr>
      <vt:lpstr>Ch. 3 - Making a Story Sticky </vt:lpstr>
      <vt:lpstr>Ch. 3 - Making a Story Sticky </vt:lpstr>
      <vt:lpstr>Ch. 3 - Making a Story Sticky </vt:lpstr>
      <vt:lpstr>Ch. 3 - Making a Story Sticky </vt:lpstr>
      <vt:lpstr>Ch. 3 - Making a Story Sticky </vt:lpstr>
      <vt:lpstr>Video</vt:lpstr>
      <vt:lpstr>Ch. 3 - Making a Story Sticky </vt:lpstr>
      <vt:lpstr>Ch. 3 - Making a Story Sticky </vt:lpstr>
      <vt:lpstr>For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McGovern, Catherine</dc:creator>
  <cp:lastModifiedBy>Crosman, Erik T.</cp:lastModifiedBy>
  <cp:revision>330</cp:revision>
  <cp:lastPrinted>2015-12-18T16:32:08Z</cp:lastPrinted>
  <dcterms:created xsi:type="dcterms:W3CDTF">2015-12-17T21:50:18Z</dcterms:created>
  <dcterms:modified xsi:type="dcterms:W3CDTF">2020-02-27T20:18:47Z</dcterms:modified>
</cp:coreProperties>
</file>