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3">
  <p:sldMasterIdLst>
    <p:sldMasterId id="2147483648" r:id="rId1"/>
  </p:sldMasterIdLst>
  <p:notesMasterIdLst>
    <p:notesMasterId r:id="rId26"/>
  </p:notesMasterIdLst>
  <p:sldIdLst>
    <p:sldId id="257" r:id="rId2"/>
    <p:sldId id="1061" r:id="rId3"/>
    <p:sldId id="1100" r:id="rId4"/>
    <p:sldId id="1102" r:id="rId5"/>
    <p:sldId id="1085" r:id="rId6"/>
    <p:sldId id="1103" r:id="rId7"/>
    <p:sldId id="1104" r:id="rId8"/>
    <p:sldId id="1105" r:id="rId9"/>
    <p:sldId id="1106" r:id="rId10"/>
    <p:sldId id="1107" r:id="rId11"/>
    <p:sldId id="1108" r:id="rId12"/>
    <p:sldId id="1109" r:id="rId13"/>
    <p:sldId id="1110" r:id="rId14"/>
    <p:sldId id="1111" r:id="rId15"/>
    <p:sldId id="1112" r:id="rId16"/>
    <p:sldId id="1113" r:id="rId17"/>
    <p:sldId id="1114" r:id="rId18"/>
    <p:sldId id="1115" r:id="rId19"/>
    <p:sldId id="1116" r:id="rId20"/>
    <p:sldId id="1117" r:id="rId21"/>
    <p:sldId id="1118" r:id="rId22"/>
    <p:sldId id="1119" r:id="rId23"/>
    <p:sldId id="1120" r:id="rId24"/>
    <p:sldId id="1121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Title Page - Starting Point" id="{74890923-7F02-9247-8FCF-6D1E0C7EB619}">
          <p14:sldIdLst>
            <p14:sldId id="257"/>
            <p14:sldId id="1061"/>
            <p14:sldId id="1100"/>
            <p14:sldId id="1102"/>
            <p14:sldId id="1085"/>
            <p14:sldId id="1103"/>
            <p14:sldId id="1104"/>
            <p14:sldId id="1105"/>
            <p14:sldId id="1106"/>
            <p14:sldId id="1107"/>
            <p14:sldId id="1108"/>
            <p14:sldId id="1109"/>
            <p14:sldId id="1110"/>
            <p14:sldId id="1111"/>
            <p14:sldId id="1112"/>
            <p14:sldId id="1113"/>
            <p14:sldId id="1114"/>
            <p14:sldId id="1115"/>
            <p14:sldId id="1116"/>
            <p14:sldId id="1117"/>
            <p14:sldId id="1118"/>
            <p14:sldId id="1119"/>
            <p14:sldId id="1120"/>
            <p14:sldId id="112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34615" autoAdjust="0"/>
    <p:restoredTop sz="86443" autoAdjust="0"/>
  </p:normalViewPr>
  <p:slideViewPr>
    <p:cSldViewPr snapToGrid="0" snapToObjects="1">
      <p:cViewPr varScale="1">
        <p:scale>
          <a:sx n="82" d="100"/>
          <a:sy n="82" d="100"/>
        </p:scale>
        <p:origin x="108" y="3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89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7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443F8F-2405-F841-9723-2BFB438E5B82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D6DEB-485A-834B-8D43-DC8B5E1D0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076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25F25E-42A8-B640-A29B-127881F57C5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880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457200" y="5130477"/>
            <a:ext cx="4566356" cy="36512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FFFFFF"/>
                </a:solidFill>
                <a:latin typeface="Times New Roman"/>
                <a:cs typeface="Times New Roman"/>
              </a:defRPr>
            </a:lvl1pPr>
          </a:lstStyle>
          <a:p>
            <a:r>
              <a:rPr lang="en-US" dirty="0" smtClean="0"/>
              <a:t>Title of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977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88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9221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254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336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78730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048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6438549"/>
            <a:ext cx="4102100" cy="263525"/>
          </a:xfrm>
        </p:spPr>
        <p:txBody>
          <a:bodyPr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December 17,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429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80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28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8546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86065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165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Times New Roman"/>
          <a:ea typeface="+mj-ea"/>
          <a:cs typeface="Times New Roman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Times New Roman"/>
          <a:ea typeface="+mn-ea"/>
          <a:cs typeface="Times New Roman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Times New Roman"/>
          <a:ea typeface="+mn-ea"/>
          <a:cs typeface="Times New Roman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Times New Roman"/>
          <a:ea typeface="+mn-ea"/>
          <a:cs typeface="Times New Roman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Times New Roman"/>
          <a:ea typeface="+mn-ea"/>
          <a:cs typeface="Times New Roman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Times New Roman"/>
          <a:ea typeface="+mn-ea"/>
          <a:cs typeface="Times New Roman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lideshare.net/SylvieNol?utm_campaign=profiletracking&amp;utm_medium=sssite&amp;utm_source=ssslideview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457200" y="16480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Times New Roman"/>
                <a:ea typeface="+mj-ea"/>
                <a:cs typeface="Times New Roman"/>
              </a:defRPr>
            </a:lvl1pPr>
          </a:lstStyle>
          <a:p>
            <a:r>
              <a:rPr lang="en-CA" sz="3400" dirty="0" smtClean="0">
                <a:solidFill>
                  <a:srgbClr val="333399"/>
                </a:solidFill>
              </a:rPr>
              <a:t>Graduate Seminar</a:t>
            </a:r>
          </a:p>
          <a:p>
            <a:r>
              <a:rPr lang="en-CA" sz="3400" dirty="0" smtClean="0">
                <a:solidFill>
                  <a:srgbClr val="333399"/>
                </a:solidFill>
              </a:rPr>
              <a:t>ENVR 6111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513693" y="2990455"/>
            <a:ext cx="6135996" cy="6868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endParaRPr lang="en-US" sz="2000" dirty="0">
              <a:solidFill>
                <a:srgbClr val="000000"/>
              </a:solidFill>
            </a:endParaRPr>
          </a:p>
        </p:txBody>
      </p:sp>
      <p:pic>
        <p:nvPicPr>
          <p:cNvPr id="1026" name="Picture 2" descr="Image result for West Texas WTAM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6719" y="3748567"/>
            <a:ext cx="4747224" cy="3109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804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are the characters, including the main character the story is about?</a:t>
            </a:r>
          </a:p>
          <a:p>
            <a:r>
              <a:rPr lang="en-US" dirty="0"/>
              <a:t>Where does the story take place?</a:t>
            </a:r>
          </a:p>
          <a:p>
            <a:r>
              <a:rPr lang="en-US" dirty="0"/>
              <a:t>What do you need to understand to follow the story?</a:t>
            </a:r>
          </a:p>
          <a:p>
            <a:r>
              <a:rPr lang="en-US" dirty="0"/>
              <a:t>What is the larger problem being addressed?</a:t>
            </a:r>
          </a:p>
        </p:txBody>
      </p:sp>
    </p:spTree>
    <p:extLst>
      <p:ext uri="{BB962C8B-B14F-4D97-AF65-F5344CB8AC3E}">
        <p14:creationId xmlns:p14="http://schemas.microsoft.com/office/powerpoint/2010/main" val="40434860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your characters trying to accomplish?</a:t>
            </a:r>
          </a:p>
          <a:p>
            <a:r>
              <a:rPr lang="en-US" dirty="0"/>
              <a:t>What specific question are you trying to answer?</a:t>
            </a:r>
          </a:p>
        </p:txBody>
      </p:sp>
    </p:spTree>
    <p:extLst>
      <p:ext uri="{BB962C8B-B14F-4D97-AF65-F5344CB8AC3E}">
        <p14:creationId xmlns:p14="http://schemas.microsoft.com/office/powerpoint/2010/main" val="2704516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happens to address the challenge?</a:t>
            </a:r>
          </a:p>
          <a:p>
            <a:r>
              <a:rPr lang="en-US" dirty="0"/>
              <a:t>What work did you do or are proposing to do (for a proposal)?</a:t>
            </a:r>
          </a:p>
        </p:txBody>
      </p:sp>
    </p:spTree>
    <p:extLst>
      <p:ext uri="{BB962C8B-B14F-4D97-AF65-F5344CB8AC3E}">
        <p14:creationId xmlns:p14="http://schemas.microsoft.com/office/powerpoint/2010/main" val="14889079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Extremely important</a:t>
            </a:r>
          </a:p>
          <a:p>
            <a:r>
              <a:rPr lang="en-US" dirty="0"/>
              <a:t>Show how your work has changed our understanding of the world</a:t>
            </a:r>
          </a:p>
          <a:p>
            <a:r>
              <a:rPr lang="en-US" dirty="0"/>
              <a:t>Map back your resolution to your opening</a:t>
            </a:r>
          </a:p>
          <a:p>
            <a:pPr lvl="1"/>
            <a:r>
              <a:rPr lang="en-US" dirty="0"/>
              <a:t>It must say something about the larger problem you identified there</a:t>
            </a:r>
          </a:p>
          <a:p>
            <a:r>
              <a:rPr lang="en-US" dirty="0"/>
              <a:t>Your conclusion should address a topic as wide as your opening</a:t>
            </a:r>
          </a:p>
        </p:txBody>
      </p:sp>
    </p:spTree>
    <p:extLst>
      <p:ext uri="{BB962C8B-B14F-4D97-AF65-F5344CB8AC3E}">
        <p14:creationId xmlns:p14="http://schemas.microsoft.com/office/powerpoint/2010/main" val="2977309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Hourglass structure</a:t>
            </a:r>
          </a:p>
        </p:txBody>
      </p:sp>
      <p:pic>
        <p:nvPicPr>
          <p:cNvPr id="4" name="Content Placeholder 3" descr="hourglass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604" r="-560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8426432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Four core story 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OCAR </a:t>
            </a:r>
          </a:p>
          <a:p>
            <a:pPr lvl="1"/>
            <a:r>
              <a:rPr lang="en-US" dirty="0"/>
              <a:t>Slowest, takes time to work into the story</a:t>
            </a:r>
          </a:p>
          <a:p>
            <a:r>
              <a:rPr lang="en-US" dirty="0"/>
              <a:t>ABDCE</a:t>
            </a:r>
          </a:p>
          <a:p>
            <a:pPr lvl="1"/>
            <a:r>
              <a:rPr lang="en-US" dirty="0"/>
              <a:t>Faster, starts in the action</a:t>
            </a:r>
          </a:p>
          <a:p>
            <a:r>
              <a:rPr lang="en-US" dirty="0"/>
              <a:t>LD</a:t>
            </a:r>
          </a:p>
          <a:p>
            <a:pPr lvl="1"/>
            <a:r>
              <a:rPr lang="en-US" dirty="0"/>
              <a:t>Faster yet</a:t>
            </a:r>
          </a:p>
          <a:p>
            <a:r>
              <a:rPr lang="en-US" dirty="0"/>
              <a:t>LDR</a:t>
            </a:r>
          </a:p>
          <a:p>
            <a:pPr lvl="1"/>
            <a:r>
              <a:rPr lang="en-US" dirty="0"/>
              <a:t>Fastest with the whole story up front</a:t>
            </a:r>
          </a:p>
        </p:txBody>
      </p:sp>
    </p:spTree>
    <p:extLst>
      <p:ext uri="{BB962C8B-B14F-4D97-AF65-F5344CB8AC3E}">
        <p14:creationId xmlns:p14="http://schemas.microsoft.com/office/powerpoint/2010/main" val="33333405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Opening –Challenge – Action – Resolution</a:t>
            </a:r>
          </a:p>
          <a:p>
            <a:r>
              <a:rPr lang="en-US" dirty="0"/>
              <a:t>Typical of science papers</a:t>
            </a:r>
          </a:p>
          <a:p>
            <a:pPr lvl="1"/>
            <a:r>
              <a:rPr lang="en-US" dirty="0"/>
              <a:t>Challenge is at the end of the introduction</a:t>
            </a:r>
          </a:p>
          <a:p>
            <a:pPr lvl="1"/>
            <a:r>
              <a:rPr lang="en-US" dirty="0"/>
              <a:t>Resolution comes at the conclusion</a:t>
            </a:r>
          </a:p>
        </p:txBody>
      </p:sp>
    </p:spTree>
    <p:extLst>
      <p:ext uri="{BB962C8B-B14F-4D97-AF65-F5344CB8AC3E}">
        <p14:creationId xmlns:p14="http://schemas.microsoft.com/office/powerpoint/2010/main" val="14518216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ABDCE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Action</a:t>
            </a:r>
          </a:p>
          <a:p>
            <a:pPr lvl="1"/>
            <a:r>
              <a:rPr lang="en-US" dirty="0"/>
              <a:t>Starts with dramatic action to immediately engage readers</a:t>
            </a:r>
          </a:p>
          <a:p>
            <a:r>
              <a:rPr lang="en-US" dirty="0"/>
              <a:t>Background</a:t>
            </a:r>
          </a:p>
          <a:p>
            <a:pPr lvl="1"/>
            <a:r>
              <a:rPr lang="en-US" dirty="0"/>
              <a:t>Describe characters and setting so that readers can understand the story </a:t>
            </a:r>
          </a:p>
          <a:p>
            <a:r>
              <a:rPr lang="en-US" dirty="0"/>
              <a:t>Development</a:t>
            </a:r>
          </a:p>
          <a:p>
            <a:pPr lvl="1"/>
            <a:r>
              <a:rPr lang="en-US" dirty="0"/>
              <a:t>Follow the action as the story develops to the climax</a:t>
            </a:r>
          </a:p>
        </p:txBody>
      </p:sp>
    </p:spTree>
    <p:extLst>
      <p:ext uri="{BB962C8B-B14F-4D97-AF65-F5344CB8AC3E}">
        <p14:creationId xmlns:p14="http://schemas.microsoft.com/office/powerpoint/2010/main" val="29916123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ABDCE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Climax</a:t>
            </a:r>
          </a:p>
          <a:p>
            <a:pPr lvl="1"/>
            <a:r>
              <a:rPr lang="en-US" dirty="0"/>
              <a:t>Bring all the threads of the story together and address them</a:t>
            </a:r>
          </a:p>
          <a:p>
            <a:r>
              <a:rPr lang="en-US" dirty="0"/>
              <a:t>Ending</a:t>
            </a:r>
          </a:p>
          <a:p>
            <a:pPr lvl="1"/>
            <a:r>
              <a:rPr lang="en-US" dirty="0"/>
              <a:t>Same as resolution: what happened to the characters after the climax?</a:t>
            </a:r>
          </a:p>
          <a:p>
            <a:r>
              <a:rPr lang="en-US" dirty="0"/>
              <a:t>Typical of modern fiction and scientific proposals</a:t>
            </a:r>
          </a:p>
        </p:txBody>
      </p:sp>
    </p:spTree>
    <p:extLst>
      <p:ext uri="{BB962C8B-B14F-4D97-AF65-F5344CB8AC3E}">
        <p14:creationId xmlns:p14="http://schemas.microsoft.com/office/powerpoint/2010/main" val="29744057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good story is circular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Typical of OCAR and ABDCE structures</a:t>
            </a:r>
          </a:p>
          <a:p>
            <a:r>
              <a:rPr lang="en-US" dirty="0"/>
              <a:t>By the end, we are back at the beginning</a:t>
            </a:r>
          </a:p>
          <a:p>
            <a:pPr lvl="1"/>
            <a:r>
              <a:rPr lang="en-US" dirty="0"/>
              <a:t>But things have changed, and we need to highlight how they have changed</a:t>
            </a:r>
          </a:p>
        </p:txBody>
      </p:sp>
    </p:spTree>
    <p:extLst>
      <p:ext uri="{BB962C8B-B14F-4D97-AF65-F5344CB8AC3E}">
        <p14:creationId xmlns:p14="http://schemas.microsoft.com/office/powerpoint/2010/main" val="58397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0"/>
            <a:ext cx="4401911" cy="6641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4986111" y="2070410"/>
            <a:ext cx="357368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Writing Science: How to Write Papers That Get Cited and Proposals                                  That Get Funded. Schimel, Joshua. Oxford University Press, USA,                                  2012. Online textbook (free to read online through WT University                                  System). </a:t>
            </a:r>
            <a:r>
              <a:rPr lang="en-US" b="1" dirty="0"/>
              <a:t>PDF will be accessible </a:t>
            </a:r>
            <a:r>
              <a:rPr lang="en-US" dirty="0"/>
              <a:t>through the course page on                                  </a:t>
            </a:r>
            <a:r>
              <a:rPr lang="en-US" dirty="0" err="1"/>
              <a:t>WTClass</a:t>
            </a:r>
            <a:r>
              <a:rPr lang="en-US" dirty="0"/>
              <a:t>. 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802474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Lead/Development or the inverted pyramid of news stories</a:t>
            </a:r>
          </a:p>
          <a:p>
            <a:pPr lvl="1"/>
            <a:r>
              <a:rPr lang="en-US" dirty="0"/>
              <a:t>Core of the story is in the first sentence (lead)</a:t>
            </a:r>
          </a:p>
          <a:p>
            <a:pPr lvl="1"/>
            <a:r>
              <a:rPr lang="en-US" dirty="0"/>
              <a:t>Rest of the story fills out the story (development)</a:t>
            </a:r>
          </a:p>
          <a:p>
            <a:r>
              <a:rPr lang="en-US" dirty="0"/>
              <a:t>In LD, the lead collapses opening, challenge and resolution into a single short section (as short as a sentence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8101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Lead/Development and Resolution</a:t>
            </a:r>
          </a:p>
          <a:p>
            <a:r>
              <a:rPr lang="en-US" dirty="0"/>
              <a:t>Typical of magazine articles</a:t>
            </a:r>
          </a:p>
          <a:p>
            <a:pPr lvl="1"/>
            <a:r>
              <a:rPr lang="en-US" dirty="0"/>
              <a:t>The lead must be engaging, but the resolution is left for the end, to entice the reader to go to the end</a:t>
            </a:r>
          </a:p>
        </p:txBody>
      </p:sp>
    </p:spTree>
    <p:extLst>
      <p:ext uri="{BB962C8B-B14F-4D97-AF65-F5344CB8AC3E}">
        <p14:creationId xmlns:p14="http://schemas.microsoft.com/office/powerpoint/2010/main" val="33927898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Story structure in science 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Scientific paper: OCAR</a:t>
            </a:r>
          </a:p>
          <a:p>
            <a:pPr lvl="1"/>
            <a:r>
              <a:rPr lang="en-US" dirty="0"/>
              <a:t>O: opening is larger problem and central “characters”</a:t>
            </a:r>
          </a:p>
          <a:p>
            <a:pPr lvl="1"/>
            <a:r>
              <a:rPr lang="en-US" dirty="0"/>
              <a:t>C: challenge is interesting question</a:t>
            </a:r>
          </a:p>
          <a:p>
            <a:pPr lvl="1"/>
            <a:r>
              <a:rPr lang="en-US" dirty="0"/>
              <a:t>A: action is research plan and results</a:t>
            </a:r>
          </a:p>
          <a:p>
            <a:pPr lvl="1"/>
            <a:r>
              <a:rPr lang="en-US" dirty="0"/>
              <a:t>R: resolution is conclusion about how our understanding about the world has changed as a result of the work</a:t>
            </a:r>
          </a:p>
        </p:txBody>
      </p:sp>
    </p:spTree>
    <p:extLst>
      <p:ext uri="{BB962C8B-B14F-4D97-AF65-F5344CB8AC3E}">
        <p14:creationId xmlns:p14="http://schemas.microsoft.com/office/powerpoint/2010/main" val="6582149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Story structure in science 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Generalist journals (</a:t>
            </a:r>
            <a:r>
              <a:rPr lang="en-US" i="1" dirty="0"/>
              <a:t>Nature</a:t>
            </a:r>
            <a:r>
              <a:rPr lang="en-US" dirty="0"/>
              <a:t>, </a:t>
            </a:r>
            <a:r>
              <a:rPr lang="en-US" i="1" dirty="0"/>
              <a:t>Science</a:t>
            </a:r>
            <a:r>
              <a:rPr lang="en-US" dirty="0"/>
              <a:t>): LDR</a:t>
            </a:r>
          </a:p>
          <a:p>
            <a:pPr lvl="1"/>
            <a:r>
              <a:rPr lang="en-US" dirty="0"/>
              <a:t>Editors are professionals, not scientists</a:t>
            </a:r>
          </a:p>
          <a:p>
            <a:pPr lvl="1"/>
            <a:r>
              <a:rPr lang="en-US" dirty="0"/>
              <a:t>Structure should be similar to other magazines</a:t>
            </a:r>
          </a:p>
          <a:p>
            <a:pPr lvl="1"/>
            <a:r>
              <a:rPr lang="en-US" dirty="0"/>
              <a:t>Start with a strong lead to interest the editors</a:t>
            </a:r>
          </a:p>
        </p:txBody>
      </p:sp>
    </p:spTree>
    <p:extLst>
      <p:ext uri="{BB962C8B-B14F-4D97-AF65-F5344CB8AC3E}">
        <p14:creationId xmlns:p14="http://schemas.microsoft.com/office/powerpoint/2010/main" val="30027680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Story structure in science 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Proposals: LDR or ABDCE</a:t>
            </a:r>
          </a:p>
          <a:p>
            <a:pPr lvl="1"/>
            <a:r>
              <a:rPr lang="en-US" dirty="0"/>
              <a:t>Your proposal must convince reviewers that the topic identified in the opening is important</a:t>
            </a:r>
          </a:p>
          <a:p>
            <a:pPr lvl="1"/>
            <a:r>
              <a:rPr lang="en-US" dirty="0"/>
              <a:t>It must fill them with excitement at the questions posed in the challenge</a:t>
            </a:r>
          </a:p>
          <a:p>
            <a:pPr lvl="1"/>
            <a:r>
              <a:rPr lang="en-US" dirty="0"/>
              <a:t>If it has not done so within the first two pages, you will lose your audience and not get funded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138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365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en-US" dirty="0"/>
              <a:t>4</a:t>
            </a:r>
            <a:r>
              <a:rPr lang="en-US" dirty="0" smtClean="0"/>
              <a:t> – Story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60257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dirty="0"/>
              <a:t>Basic Science Elements = OCAR, </a:t>
            </a:r>
            <a:endParaRPr lang="en-US" dirty="0" smtClean="0"/>
          </a:p>
          <a:p>
            <a:r>
              <a:rPr lang="en-US" dirty="0" smtClean="0"/>
              <a:t>Opening </a:t>
            </a:r>
            <a:r>
              <a:rPr lang="en-US" dirty="0"/>
              <a:t>- Challenge - Action - Resolution</a:t>
            </a:r>
          </a:p>
        </p:txBody>
      </p:sp>
    </p:spTree>
    <p:extLst>
      <p:ext uri="{BB962C8B-B14F-4D97-AF65-F5344CB8AC3E}">
        <p14:creationId xmlns:p14="http://schemas.microsoft.com/office/powerpoint/2010/main" val="2907006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365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en-US" dirty="0"/>
              <a:t>4</a:t>
            </a:r>
            <a:r>
              <a:rPr lang="en-US" dirty="0" smtClean="0"/>
              <a:t> – Story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60257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dirty="0"/>
              <a:t>Basic Science Elements = OCAR, </a:t>
            </a:r>
            <a:endParaRPr lang="en-US" dirty="0" smtClean="0"/>
          </a:p>
          <a:p>
            <a:r>
              <a:rPr lang="en-US" dirty="0" smtClean="0"/>
              <a:t>Opening </a:t>
            </a:r>
            <a:r>
              <a:rPr lang="en-US" dirty="0"/>
              <a:t>- Challenge - Action - Resolution</a:t>
            </a:r>
          </a:p>
        </p:txBody>
      </p:sp>
    </p:spTree>
    <p:extLst>
      <p:ext uri="{BB962C8B-B14F-4D97-AF65-F5344CB8AC3E}">
        <p14:creationId xmlns:p14="http://schemas.microsoft.com/office/powerpoint/2010/main" val="1510982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08622" cy="6480492"/>
          </a:xfrm>
        </p:spPr>
      </p:pic>
    </p:spTree>
    <p:extLst>
      <p:ext uri="{BB962C8B-B14F-4D97-AF65-F5344CB8AC3E}">
        <p14:creationId xmlns:p14="http://schemas.microsoft.com/office/powerpoint/2010/main" val="4032289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Chapter 4: Story structures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These slides were prepared by </a:t>
            </a:r>
            <a:r>
              <a:rPr lang="en-CA" dirty="0">
                <a:solidFill>
                  <a:schemeClr val="bg2">
                    <a:lumMod val="40000"/>
                    <a:lumOff val="60000"/>
                  </a:schemeClr>
                </a:solidFill>
                <a:hlinkClick r:id="rId2"/>
              </a:rPr>
              <a:t>Sylvie Noël</a:t>
            </a:r>
            <a:r>
              <a:rPr lang="en-CA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en-CA" dirty="0"/>
              <a:t>with minor modifications for CS by D. Avis</a:t>
            </a:r>
          </a:p>
          <a:p>
            <a:endParaRPr lang="en-CA" b="1" dirty="0"/>
          </a:p>
          <a:p>
            <a:r>
              <a:rPr lang="en-CA" b="1" dirty="0"/>
              <a:t>https://www.slideshare.net/SylvieNol</a:t>
            </a:r>
          </a:p>
        </p:txBody>
      </p:sp>
    </p:spTree>
    <p:extLst>
      <p:ext uri="{BB962C8B-B14F-4D97-AF65-F5344CB8AC3E}">
        <p14:creationId xmlns:p14="http://schemas.microsoft.com/office/powerpoint/2010/main" val="2040773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Writing Science: How to Write Papers That Get Cited and Proposals That Get Funded, Joshua </a:t>
            </a:r>
            <a:r>
              <a:rPr lang="en-US" dirty="0" err="1"/>
              <a:t>Schimel</a:t>
            </a:r>
            <a:r>
              <a:rPr lang="en-US"/>
              <a:t>, 2011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089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elements of a story’s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Opening (O)</a:t>
            </a:r>
          </a:p>
          <a:p>
            <a:r>
              <a:rPr lang="en-US" dirty="0"/>
              <a:t>Challenge (C)</a:t>
            </a:r>
          </a:p>
          <a:p>
            <a:r>
              <a:rPr lang="en-US" dirty="0"/>
              <a:t>Action (A)</a:t>
            </a:r>
          </a:p>
          <a:p>
            <a:r>
              <a:rPr lang="en-US" dirty="0"/>
              <a:t>Resolution (R)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30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Hourglass structure</a:t>
            </a:r>
          </a:p>
        </p:txBody>
      </p:sp>
      <p:pic>
        <p:nvPicPr>
          <p:cNvPr id="4" name="Content Placeholder 3" descr="hourglass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604" r="-560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22945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2365</TotalTime>
  <Words>683</Words>
  <Application>Microsoft Office PowerPoint</Application>
  <PresentationFormat>On-screen Show (4:3)</PresentationFormat>
  <Paragraphs>98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Chapter 4 – Story Structure</vt:lpstr>
      <vt:lpstr>Chapter 4 – Story Structure</vt:lpstr>
      <vt:lpstr>PowerPoint Presentation</vt:lpstr>
      <vt:lpstr>Chapter 4: Story structures</vt:lpstr>
      <vt:lpstr>From</vt:lpstr>
      <vt:lpstr>The elements of a story’s structure</vt:lpstr>
      <vt:lpstr>Hourglass structure</vt:lpstr>
      <vt:lpstr>Opening</vt:lpstr>
      <vt:lpstr>Challenge</vt:lpstr>
      <vt:lpstr>Action</vt:lpstr>
      <vt:lpstr>Resolution</vt:lpstr>
      <vt:lpstr>Hourglass structure</vt:lpstr>
      <vt:lpstr>Four core story structures</vt:lpstr>
      <vt:lpstr>OCAR</vt:lpstr>
      <vt:lpstr>ABDCE</vt:lpstr>
      <vt:lpstr>ABDCE</vt:lpstr>
      <vt:lpstr>A good story is circular</vt:lpstr>
      <vt:lpstr>LD</vt:lpstr>
      <vt:lpstr>LDR</vt:lpstr>
      <vt:lpstr>Story structure in science writing</vt:lpstr>
      <vt:lpstr>Story structure in science writing</vt:lpstr>
      <vt:lpstr>Story structure in science writing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McGovern, Catherine</dc:creator>
  <cp:lastModifiedBy>Crosman, Erik T.</cp:lastModifiedBy>
  <cp:revision>314</cp:revision>
  <cp:lastPrinted>2015-12-18T16:32:08Z</cp:lastPrinted>
  <dcterms:created xsi:type="dcterms:W3CDTF">2015-12-17T21:50:18Z</dcterms:created>
  <dcterms:modified xsi:type="dcterms:W3CDTF">2020-02-27T20:14:48Z</dcterms:modified>
</cp:coreProperties>
</file>