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58" r:id="rId4"/>
    <p:sldId id="259" r:id="rId5"/>
    <p:sldId id="256" r:id="rId6"/>
    <p:sldId id="268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ED62-0825-4683-AF67-9859370AA5B5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D33EA-BFAC-488B-AC6F-50BF969775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F94E9-0508-4785-B939-AE551BA778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33EA-BFAC-488B-AC6F-50BF9697750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F94E9-0508-4785-B939-AE551BA778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4C54-BAA1-401F-B8AD-7B61F74B4DE4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FE12-C399-4FFB-8CE0-9C3A52A46A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Viasala+ceilometer+&amp;source=images&amp;cd=&amp;cad=rja&amp;docid=tcdwaw3vTs6HjM&amp;tbnid=JISJnKNIgCGPcM:&amp;ved=0CAUQjRw&amp;url=http%3A%2F%2Fwww.vaisala.com%2Fen%2Fproducts%2Fceilometers%2FPages%2Fcl31.aspx&amp;ei=GcwJUZPvEOP7iwK224GYDw&amp;bvm=bv.41642243,d.cGE&amp;psig=AFQjCNHTuqdUc5I8FxG0io9azmLQ3RZ3ww&amp;ust=1359682951937398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04800" y="152400"/>
            <a:ext cx="8686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atin typeface="Calibri" pitchFamily="34" charset="0"/>
              </a:rPr>
              <a:t>Characterizing the Boundary-Layer During the Uintah Basin Ozone Study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0" y="22860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John </a:t>
            </a:r>
            <a:r>
              <a:rPr lang="en-US" sz="2800" dirty="0" err="1" smtClean="0">
                <a:latin typeface="Calibri" pitchFamily="34" charset="0"/>
              </a:rPr>
              <a:t>Horel</a:t>
            </a:r>
            <a:endParaRPr lang="en-US" sz="2800" dirty="0" smtClean="0">
              <a:latin typeface="Calibri" pitchFamily="34" charset="0"/>
            </a:endParaRPr>
          </a:p>
          <a:p>
            <a:pPr algn="ctr"/>
            <a:r>
              <a:rPr lang="en-US" sz="2800" dirty="0" smtClean="0">
                <a:latin typeface="Calibri" pitchFamily="34" charset="0"/>
              </a:rPr>
              <a:t>Erik </a:t>
            </a:r>
            <a:r>
              <a:rPr lang="en-US" sz="2800" dirty="0" err="1">
                <a:latin typeface="Calibri" pitchFamily="34" charset="0"/>
              </a:rPr>
              <a:t>Crosman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 smtClean="0">
                <a:latin typeface="Calibri" pitchFamily="34" charset="0"/>
              </a:rPr>
              <a:t>Matt </a:t>
            </a:r>
            <a:r>
              <a:rPr lang="en-US" sz="2800" dirty="0" err="1" smtClean="0">
                <a:latin typeface="Calibri" pitchFamily="34" charset="0"/>
              </a:rPr>
              <a:t>Lammers</a:t>
            </a:r>
            <a:r>
              <a:rPr lang="en-US" sz="2800" dirty="0" smtClean="0">
                <a:latin typeface="Calibri" pitchFamily="34" charset="0"/>
              </a:rPr>
              <a:t>, Alex Jacques, Nola </a:t>
            </a:r>
            <a:r>
              <a:rPr lang="en-US" sz="2800" dirty="0" err="1" smtClean="0">
                <a:latin typeface="Calibri" pitchFamily="34" charset="0"/>
              </a:rPr>
              <a:t>Lucke</a:t>
            </a:r>
            <a:r>
              <a:rPr lang="en-US" sz="2800" dirty="0" smtClean="0">
                <a:latin typeface="Calibri" pitchFamily="34" charset="0"/>
              </a:rPr>
              <a:t>, John Lawson, Maggie Schoonover, Erik </a:t>
            </a:r>
            <a:r>
              <a:rPr lang="en-US" sz="2800" dirty="0" err="1" smtClean="0">
                <a:latin typeface="Calibri" pitchFamily="34" charset="0"/>
              </a:rPr>
              <a:t>Neemann</a:t>
            </a:r>
            <a:r>
              <a:rPr lang="en-US" sz="2800" dirty="0" smtClean="0">
                <a:latin typeface="Calibri" pitchFamily="34" charset="0"/>
              </a:rPr>
              <a:t> and Joe Young</a:t>
            </a:r>
            <a:endParaRPr lang="en-US" sz="2800" dirty="0">
              <a:latin typeface="Calibri" pitchFamily="34" charset="0"/>
            </a:endParaRPr>
          </a:p>
          <a:p>
            <a:pPr algn="ctr"/>
            <a:r>
              <a:rPr lang="en-US" sz="2400" dirty="0">
                <a:latin typeface="Calibri" pitchFamily="34" charset="0"/>
              </a:rPr>
              <a:t>University of Utah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Department of Atmospheric Sciences</a:t>
            </a:r>
          </a:p>
        </p:txBody>
      </p:sp>
      <p:sp>
        <p:nvSpPr>
          <p:cNvPr id="3080" name="AutoShape 1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0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AutoShape 2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123825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0" y="4114800"/>
            <a:ext cx="2133600" cy="2611438"/>
            <a:chOff x="6858000" y="4114800"/>
            <a:chExt cx="2133600" cy="2610809"/>
          </a:xfrm>
        </p:grpSpPr>
        <p:pic>
          <p:nvPicPr>
            <p:cNvPr id="3084" name="Picture 6" descr="http://www.cc.utah.edu/~djl3109/images/uunew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6271" y="4114800"/>
              <a:ext cx="2125329" cy="15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2" descr="mtn_me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5791200"/>
              <a:ext cx="2066925" cy="93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8166226" cy="6374802"/>
          </a:xfrm>
          <a:prstGeom prst="rect">
            <a:avLst/>
          </a:prstGeom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04800" y="1604427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atin typeface="Calibri" pitchFamily="34" charset="0"/>
              </a:rPr>
              <a:t>UU UBOS Webpage: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http://home.chpc.utah.edu/~u0198116/uintahbasin.html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080" name="AutoShape 1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0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AutoShape 2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123825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0" y="4114800"/>
            <a:ext cx="2133600" cy="2611438"/>
            <a:chOff x="6858000" y="4114800"/>
            <a:chExt cx="2133600" cy="2610809"/>
          </a:xfrm>
        </p:grpSpPr>
        <p:pic>
          <p:nvPicPr>
            <p:cNvPr id="3084" name="Picture 6" descr="http://www.cc.utah.edu/~djl3109/images/uunew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6271" y="4114800"/>
              <a:ext cx="2125329" cy="15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2" descr="mtn_me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5791200"/>
              <a:ext cx="2066925" cy="93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29718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Ceilometers/Sonic Anemometer/</a:t>
            </a:r>
            <a:r>
              <a:rPr lang="en-US" sz="2400" b="1" dirty="0" err="1" smtClean="0">
                <a:latin typeface="Calibri" pitchFamily="34" charset="0"/>
              </a:rPr>
              <a:t>Rawinsonde</a:t>
            </a:r>
            <a:r>
              <a:rPr lang="en-US" sz="2400" b="1" dirty="0" smtClean="0">
                <a:latin typeface="Calibri" pitchFamily="34" charset="0"/>
              </a:rPr>
              <a:t>/mobile data available under ‘observations’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43000" y="533400"/>
            <a:ext cx="9906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intah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9"/>
            <a:ext cx="9144000" cy="5739822"/>
          </a:xfrm>
          <a:prstGeom prst="rect">
            <a:avLst/>
          </a:prstGeom>
        </p:spPr>
      </p:pic>
      <p:pic>
        <p:nvPicPr>
          <p:cNvPr id="7" name="Picture 6" descr="Uintah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9"/>
            <a:ext cx="9144000" cy="5739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intah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9"/>
            <a:ext cx="9144000" cy="573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342900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200 km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 rot="5340000">
            <a:off x="4662177" y="3894763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140 km</a:t>
            </a:r>
            <a:endParaRPr lang="en-US" sz="2800" b="1" dirty="0"/>
          </a:p>
        </p:txBody>
      </p:sp>
      <p:pic>
        <p:nvPicPr>
          <p:cNvPr id="9" name="Content Placeholder 3" descr="SLV_si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33401"/>
            <a:ext cx="1676398" cy="2285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340000">
            <a:off x="7943471" y="1601817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45 km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1371600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km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914400"/>
            <a:ext cx="15717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 BASIN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71667" y="609600"/>
            <a:ext cx="19099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SALT LAKE ‘BASIN’</a:t>
            </a:r>
            <a:endParaRPr lang="en-US" b="1" dirty="0"/>
          </a:p>
        </p:txBody>
      </p:sp>
      <p:pic>
        <p:nvPicPr>
          <p:cNvPr id="14" name="Picture 13" descr="LA_bas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4191000" cy="2819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20000">
            <a:off x="1961591" y="5023669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km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126468"/>
            <a:ext cx="2165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LOS ANGELES BASIN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-3480000">
            <a:off x="1716672" y="5764098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km</a:t>
            </a:r>
            <a:endParaRPr lang="en-US" sz="2800" b="1" dirty="0"/>
          </a:p>
        </p:txBody>
      </p:sp>
      <p:pic>
        <p:nvPicPr>
          <p:cNvPr id="18" name="Content Placeholder 3" descr="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1796"/>
            <a:ext cx="4191000" cy="28562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76200" y="76200"/>
            <a:ext cx="93040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New territory: If the SL Basin is a ‘tea cup’ then the Uintah Basin is  ‘large kettle’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4050268"/>
            <a:ext cx="1716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‘Tea Cup’ Model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03238"/>
            <a:ext cx="48768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Characterizing the Boundary Layer During UBOS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9530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Boundary-layer height and the vertical structure profiles</a:t>
            </a:r>
          </a:p>
          <a:p>
            <a:pPr>
              <a:buNone/>
            </a:pPr>
            <a:r>
              <a:rPr lang="en-US" sz="2800" dirty="0" smtClean="0"/>
              <a:t>    (</a:t>
            </a:r>
            <a:r>
              <a:rPr lang="en-US" sz="2800" b="1" dirty="0" smtClean="0"/>
              <a:t>2 ceilometers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rawinsondes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Near-surface turbulence (</a:t>
            </a:r>
            <a:r>
              <a:rPr lang="en-US" sz="2800" b="1" dirty="0" smtClean="0"/>
              <a:t>sonic anemometer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Spatial variations in BL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(</a:t>
            </a:r>
            <a:r>
              <a:rPr lang="en-US" sz="2800" b="1" dirty="0" smtClean="0"/>
              <a:t>WRF</a:t>
            </a:r>
            <a:r>
              <a:rPr lang="en-US" sz="2800" dirty="0" smtClean="0"/>
              <a:t> </a:t>
            </a:r>
            <a:r>
              <a:rPr lang="en-US" sz="2800" b="1" dirty="0" smtClean="0"/>
              <a:t>model simulations, </a:t>
            </a:r>
            <a:r>
              <a:rPr lang="en-US" sz="2800" b="1" dirty="0" err="1" smtClean="0"/>
              <a:t>MesoWest</a:t>
            </a:r>
            <a:r>
              <a:rPr lang="en-US" sz="2800" b="1" dirty="0" smtClean="0"/>
              <a:t>, UU2DVAR,</a:t>
            </a:r>
            <a:r>
              <a:rPr lang="en-US" sz="2800" dirty="0" smtClean="0"/>
              <a:t> </a:t>
            </a:r>
            <a:r>
              <a:rPr lang="en-US" sz="2800" b="1" dirty="0" smtClean="0"/>
              <a:t>mobile ozone and met </a:t>
            </a:r>
            <a:r>
              <a:rPr lang="en-US" sz="2800" b="1" dirty="0" err="1" smtClean="0"/>
              <a:t>obs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pic>
        <p:nvPicPr>
          <p:cNvPr id="4" name="Picture 3" descr="son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9558" y="0"/>
            <a:ext cx="2454442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228600"/>
            <a:ext cx="229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 Sonic Anemometer</a:t>
            </a:r>
            <a:endParaRPr lang="en-US" b="1" dirty="0"/>
          </a:p>
        </p:txBody>
      </p:sp>
      <p:pic>
        <p:nvPicPr>
          <p:cNvPr id="8" name="Picture 7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724400"/>
            <a:ext cx="4114800" cy="2200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5879068"/>
            <a:ext cx="19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Ozone/Met</a:t>
            </a:r>
            <a:endParaRPr lang="en-US" dirty="0"/>
          </a:p>
        </p:txBody>
      </p:sp>
      <p:pic>
        <p:nvPicPr>
          <p:cNvPr id="10" name="Picture 9" descr="he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207" y="2895600"/>
            <a:ext cx="2095793" cy="1371792"/>
          </a:xfrm>
          <a:prstGeom prst="rect">
            <a:avLst/>
          </a:prstGeom>
        </p:spPr>
      </p:pic>
      <p:pic>
        <p:nvPicPr>
          <p:cNvPr id="12" name="Picture 11" descr="tem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2895600"/>
            <a:ext cx="2179865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4154269"/>
            <a:ext cx="442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WRF near-surface temp (left) and terrain (right) 12 UTC Feb 13 2011 </a:t>
            </a:r>
            <a:endParaRPr lang="en-US" b="1" dirty="0"/>
          </a:p>
        </p:txBody>
      </p:sp>
      <p:pic>
        <p:nvPicPr>
          <p:cNvPr id="16" name="Picture 15" descr="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0"/>
            <a:ext cx="1905000" cy="1193374"/>
          </a:xfrm>
          <a:prstGeom prst="rect">
            <a:avLst/>
          </a:prstGeom>
        </p:spPr>
      </p:pic>
      <p:pic>
        <p:nvPicPr>
          <p:cNvPr id="3074" name="Picture 2" descr="http://www.vaisala.com/VaisalaImages/Product%20and%20services/CL31_210x17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990600"/>
            <a:ext cx="1905000" cy="17809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53000" y="2526268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Viasala</a:t>
            </a:r>
            <a:r>
              <a:rPr lang="en-US" b="1" dirty="0" smtClean="0"/>
              <a:t>  CL31 </a:t>
            </a:r>
            <a:r>
              <a:rPr lang="en-US" b="1" dirty="0" err="1"/>
              <a:t>c</a:t>
            </a:r>
            <a:r>
              <a:rPr lang="en-US" b="1" dirty="0" err="1" smtClean="0"/>
              <a:t>eilometer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Utah Observations</a:t>
            </a:r>
            <a:endParaRPr lang="en-US" dirty="0"/>
          </a:p>
        </p:txBody>
      </p:sp>
      <p:pic>
        <p:nvPicPr>
          <p:cNvPr id="7" name="Content Placeholder 6" descr="lo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098504" cy="5029200"/>
          </a:xfrm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854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Roosevelt South </a:t>
            </a:r>
            <a:r>
              <a:rPr lang="en-US" dirty="0" smtClean="0"/>
              <a:t>(</a:t>
            </a:r>
            <a:r>
              <a:rPr lang="en-US" dirty="0" err="1" smtClean="0"/>
              <a:t>Ceilometer</a:t>
            </a:r>
            <a:r>
              <a:rPr lang="en-US" dirty="0" smtClean="0"/>
              <a:t>; Sonic </a:t>
            </a:r>
            <a:r>
              <a:rPr lang="en-US" dirty="0" err="1" smtClean="0"/>
              <a:t>Anememeter</a:t>
            </a:r>
            <a:r>
              <a:rPr lang="en-US" dirty="0" smtClean="0"/>
              <a:t> and met station; periodic </a:t>
            </a:r>
            <a:r>
              <a:rPr lang="en-US" dirty="0" err="1" smtClean="0"/>
              <a:t>rawinsonde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748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Fort </a:t>
            </a:r>
            <a:r>
              <a:rPr lang="en-US" b="1" dirty="0" err="1" smtClean="0"/>
              <a:t>Duschesne</a:t>
            </a:r>
            <a:r>
              <a:rPr lang="en-US" b="1" dirty="0" smtClean="0"/>
              <a:t> Uintah River High School </a:t>
            </a:r>
            <a:r>
              <a:rPr lang="en-US" dirty="0" smtClean="0"/>
              <a:t>(</a:t>
            </a:r>
            <a:r>
              <a:rPr lang="en-US" dirty="0" err="1" smtClean="0"/>
              <a:t>Ceilometer</a:t>
            </a:r>
            <a:r>
              <a:rPr lang="en-US" dirty="0" smtClean="0"/>
              <a:t>; </a:t>
            </a:r>
            <a:r>
              <a:rPr lang="en-US" dirty="0"/>
              <a:t>p</a:t>
            </a:r>
            <a:r>
              <a:rPr lang="en-US" dirty="0" smtClean="0"/>
              <a:t>eriodic </a:t>
            </a:r>
            <a:r>
              <a:rPr lang="en-US" dirty="0" err="1" smtClean="0"/>
              <a:t>rawinsonde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200400"/>
            <a:ext cx="1219200" cy="629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8" y="6336268"/>
            <a:ext cx="578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Mobile ozone and met </a:t>
            </a:r>
            <a:r>
              <a:rPr lang="en-US" dirty="0" smtClean="0"/>
              <a:t>(various transects throughout basin)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(Very) Preliminary Observations from 14-28 January Uintah Basin Cold Air Pool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783140"/>
            <a:ext cx="58763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Laser </a:t>
            </a:r>
            <a:r>
              <a:rPr lang="en-US" sz="3200" dirty="0" err="1" smtClean="0"/>
              <a:t>ceilometer</a:t>
            </a:r>
            <a:r>
              <a:rPr lang="en-US" sz="3200" dirty="0" smtClean="0"/>
              <a:t> profiles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1800 UTC Jan 26 </a:t>
            </a:r>
            <a:r>
              <a:rPr lang="en-US" sz="3200" dirty="0" err="1" smtClean="0"/>
              <a:t>Rawinsonde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23 and 25 Jan mobile ozone/met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esowest.utah.edu/cgi-bin/droman/time_chart.cgi?stn=MYT5&amp;unit=0&amp;month1=01&amp;day1=28&amp;year1=2013&amp;hour1=10&amp;timeout=1000&amp;past=1&amp;time=LOCAL&amp;hours=720&amp;graph=TTD&amp;gsize=1%20&amp;gauto=1&amp;gmin=&amp;gmax=&amp;linetype=color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 Air Pool Boundary-Layer Evolution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24400" y="1600200"/>
            <a:ext cx="0" cy="30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52578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1: 15-23 Jan</a:t>
            </a:r>
            <a:r>
              <a:rPr lang="en-US" dirty="0" smtClean="0"/>
              <a:t>: Persistent cold air pool  in place in basin with only slight warming of boundary layer through period.</a:t>
            </a:r>
          </a:p>
          <a:p>
            <a:r>
              <a:rPr lang="en-US" b="1" dirty="0" smtClean="0"/>
              <a:t>Phase 2: 23-28 Jan</a:t>
            </a:r>
            <a:r>
              <a:rPr lang="en-US" dirty="0" smtClean="0"/>
              <a:t>: Dramatic warming of  the boundary layer while temperature inversion remains intact (due to clouds and infrared </a:t>
            </a:r>
            <a:r>
              <a:rPr lang="en-US" dirty="0" err="1" smtClean="0"/>
              <a:t>radiative</a:t>
            </a:r>
            <a:r>
              <a:rPr lang="en-US" dirty="0" smtClean="0"/>
              <a:t> warming of boundary-layer, differential warming aloft, precipitation). End of cold air pool with frontal passage on Jan 28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924800" y="1600200"/>
            <a:ext cx="0" cy="30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6353" y="16764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6553" y="15240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2</a:t>
            </a:r>
            <a:endParaRPr lang="en-US" b="1" dirty="0"/>
          </a:p>
        </p:txBody>
      </p:sp>
      <p:pic>
        <p:nvPicPr>
          <p:cNvPr id="10" name="Content Placeholder 3" descr="Uintah_ozon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75196"/>
            <a:ext cx="4267200" cy="26828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389" y="3505200"/>
            <a:ext cx="7859222" cy="2362201"/>
          </a:xfrm>
        </p:spPr>
      </p:pic>
      <p:sp>
        <p:nvSpPr>
          <p:cNvPr id="6" name="TextBox 5"/>
          <p:cNvSpPr txBox="1"/>
          <p:nvPr/>
        </p:nvSpPr>
        <p:spPr>
          <a:xfrm>
            <a:off x="2975695" y="6248400"/>
            <a:ext cx="31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Saturday January 26</a:t>
            </a:r>
            <a:r>
              <a:rPr lang="en-US" baseline="30000" dirty="0" smtClean="0"/>
              <a:t>th</a:t>
            </a:r>
            <a:r>
              <a:rPr lang="en-US" dirty="0" smtClean="0"/>
              <a:t> 1800 UTC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5305"/>
            <a:ext cx="8305800" cy="3422695"/>
          </a:xfrm>
          <a:prstGeom prst="rect">
            <a:avLst/>
          </a:prstGeom>
        </p:spPr>
      </p:pic>
      <p:pic>
        <p:nvPicPr>
          <p:cNvPr id="12" name="Picture 11" descr="lo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626" y="0"/>
            <a:ext cx="7163374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8600" y="3429000"/>
            <a:ext cx="51054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152400"/>
            <a:ext cx="41123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Viasala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Ceilometer</a:t>
            </a:r>
            <a:r>
              <a:rPr lang="en-US" sz="2400" b="1" dirty="0" smtClean="0"/>
              <a:t> Backscatter</a:t>
            </a:r>
          </a:p>
          <a:p>
            <a:r>
              <a:rPr lang="en-US" sz="2400" b="1" dirty="0" smtClean="0"/>
              <a:t> (Red high backscatter)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-76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1000 m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13832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00 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8956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0 m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52600" y="2362200"/>
            <a:ext cx="190500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1676400"/>
            <a:ext cx="430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Waves and</a:t>
            </a:r>
          </a:p>
          <a:p>
            <a:r>
              <a:rPr lang="en-US" b="1" dirty="0" smtClean="0"/>
              <a:t>Changes in height of primary polluted layer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26 Jan 11 am MST </a:t>
            </a:r>
            <a:r>
              <a:rPr lang="en-US" b="1" dirty="0" err="1" smtClean="0"/>
              <a:t>Rawinsonde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84668" y="3135868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6 am MST 26 Jan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3124200"/>
            <a:ext cx="14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11 am MST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12185" y="3124200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9 am MST</a:t>
            </a:r>
            <a:endParaRPr lang="en-US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657600" y="1447800"/>
            <a:ext cx="4953000" cy="3505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590800" y="2362200"/>
            <a:ext cx="6019800" cy="3429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124200" y="2743200"/>
            <a:ext cx="5562600" cy="3429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38600" y="5569803"/>
            <a:ext cx="478906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‘Layering’ in aerosol backscatter </a:t>
            </a:r>
          </a:p>
          <a:p>
            <a:r>
              <a:rPr lang="en-US" sz="2400" b="1" dirty="0" smtClean="0"/>
              <a:t>corresponds to distinct temperature</a:t>
            </a:r>
          </a:p>
          <a:p>
            <a:r>
              <a:rPr lang="en-US" sz="2400" b="1" dirty="0"/>
              <a:t>l</a:t>
            </a:r>
            <a:r>
              <a:rPr lang="en-US" sz="2400" b="1" dirty="0" smtClean="0"/>
              <a:t>ayers in the boundary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ilometer_Jan24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8534400" cy="2576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Boundary-Layer Evolution Noon-6 pm</a:t>
            </a:r>
            <a:endParaRPr lang="en-US" sz="3200" dirty="0"/>
          </a:p>
        </p:txBody>
      </p:sp>
      <p:pic>
        <p:nvPicPr>
          <p:cNvPr id="5" name="Picture 4" descr="Ceilometer_Jan20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8534400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5798403"/>
            <a:ext cx="859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Top 200 m of inversion less polluted on 24 Jan than on 20 Jan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Concentrated surface layer 150 m deeper on 24 Jan than on 20 Jan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2373868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 Jan 2013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4432" y="487680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 Jan 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Mobile Ozone/Met Observations 25 January</a:t>
            </a:r>
            <a:endParaRPr lang="en-US" sz="3600" dirty="0"/>
          </a:p>
        </p:txBody>
      </p:sp>
      <p:pic>
        <p:nvPicPr>
          <p:cNvPr id="4" name="Content Placeholder 3" descr="te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838200"/>
            <a:ext cx="4874264" cy="3733800"/>
          </a:xfrm>
        </p:spPr>
      </p:pic>
      <p:pic>
        <p:nvPicPr>
          <p:cNvPr id="5" name="Picture 4" descr="te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4648200" cy="3777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838200"/>
            <a:ext cx="201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Ozone (ppb)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848380"/>
            <a:ext cx="163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Temp (</a:t>
            </a:r>
            <a:r>
              <a:rPr lang="en-US" sz="2800" b="1" dirty="0" smtClean="0">
                <a:latin typeface="Calibri"/>
              </a:rPr>
              <a:t>⁰C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8" name="Picture 7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458104"/>
            <a:ext cx="4648201" cy="2399896"/>
          </a:xfrm>
          <a:prstGeom prst="rect">
            <a:avLst/>
          </a:prstGeom>
        </p:spPr>
      </p:pic>
      <p:pic>
        <p:nvPicPr>
          <p:cNvPr id="9" name="Picture 8" descr="te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540779"/>
            <a:ext cx="3048000" cy="2317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8785" y="4572000"/>
            <a:ext cx="23882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</a:t>
            </a:r>
            <a:r>
              <a:rPr lang="en-US" sz="2000" b="1" dirty="0" smtClean="0"/>
              <a:t>zone high ~145 ppb</a:t>
            </a:r>
          </a:p>
          <a:p>
            <a:r>
              <a:rPr lang="en-US" sz="2000" b="1" dirty="0"/>
              <a:t>o</a:t>
            </a:r>
            <a:r>
              <a:rPr lang="en-US" sz="2000" b="1" dirty="0" smtClean="0"/>
              <a:t>zone low ~80 ppb</a:t>
            </a:r>
            <a:endParaRPr lang="en-US" sz="2000" b="1" dirty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450</Words>
  <Application>Microsoft Office PowerPoint</Application>
  <PresentationFormat>On-screen Show (4:3)</PresentationFormat>
  <Paragraphs>70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Characterizing the Boundary Layer During UBOS</vt:lpstr>
      <vt:lpstr>University of Utah Observations</vt:lpstr>
      <vt:lpstr>(Very) Preliminary Observations from 14-28 January Uintah Basin Cold Air Pool </vt:lpstr>
      <vt:lpstr>Cold Air Pool Boundary-Layer Evolution</vt:lpstr>
      <vt:lpstr>Slide 7</vt:lpstr>
      <vt:lpstr>Boundary-Layer Evolution Noon-6 pm</vt:lpstr>
      <vt:lpstr>Mobile Ozone/Met Observations 25 January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ecrosman</dc:creator>
  <cp:lastModifiedBy>ecrosman</cp:lastModifiedBy>
  <cp:revision>42</cp:revision>
  <dcterms:created xsi:type="dcterms:W3CDTF">2013-01-31T00:36:35Z</dcterms:created>
  <dcterms:modified xsi:type="dcterms:W3CDTF">2013-01-31T03:23:40Z</dcterms:modified>
</cp:coreProperties>
</file>