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70" r:id="rId3"/>
    <p:sldId id="258" r:id="rId4"/>
    <p:sldId id="256" r:id="rId5"/>
    <p:sldId id="268" r:id="rId6"/>
    <p:sldId id="261" r:id="rId7"/>
    <p:sldId id="262" r:id="rId8"/>
    <p:sldId id="271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DED62-0825-4683-AF67-9859370AA5B5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D33EA-BFAC-488B-AC6F-50BF969775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3299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7F94E9-0508-4785-B939-AE551BA778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D33EA-BFAC-488B-AC6F-50BF9697750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7F94E9-0508-4785-B939-AE551BA778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4C54-BAA1-401F-B8AD-7B61F74B4DE4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FE12-C399-4FFB-8CE0-9C3A52A46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4C54-BAA1-401F-B8AD-7B61F74B4DE4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FE12-C399-4FFB-8CE0-9C3A52A46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4C54-BAA1-401F-B8AD-7B61F74B4DE4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FE12-C399-4FFB-8CE0-9C3A52A46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4C54-BAA1-401F-B8AD-7B61F74B4DE4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FE12-C399-4FFB-8CE0-9C3A52A46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4C54-BAA1-401F-B8AD-7B61F74B4DE4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FE12-C399-4FFB-8CE0-9C3A52A46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4C54-BAA1-401F-B8AD-7B61F74B4DE4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FE12-C399-4FFB-8CE0-9C3A52A46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4C54-BAA1-401F-B8AD-7B61F74B4DE4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FE12-C399-4FFB-8CE0-9C3A52A46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4C54-BAA1-401F-B8AD-7B61F74B4DE4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FE12-C399-4FFB-8CE0-9C3A52A46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4C54-BAA1-401F-B8AD-7B61F74B4DE4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FE12-C399-4FFB-8CE0-9C3A52A46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4C54-BAA1-401F-B8AD-7B61F74B4DE4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FE12-C399-4FFB-8CE0-9C3A52A46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4C54-BAA1-401F-B8AD-7B61F74B4DE4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FE12-C399-4FFB-8CE0-9C3A52A46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74C54-BAA1-401F-B8AD-7B61F74B4DE4}" type="datetimeFigureOut">
              <a:rPr lang="en-US" smtClean="0"/>
              <a:pPr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EFE12-C399-4FFB-8CE0-9C3A52A46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Viasala+ceilometer+&amp;source=images&amp;cd=&amp;cad=rja&amp;docid=tcdwaw3vTs6HjM&amp;tbnid=JISJnKNIgCGPcM:&amp;ved=0CAUQjRw&amp;url=http://www.vaisala.com/en/products/ceilometers/Pages/cl31.aspx&amp;ei=GcwJUZPvEOP7iwK224GYDw&amp;bvm=bv.41642243,d.cGE&amp;psig=AFQjCNHTuqdUc5I8FxG0io9azmLQ3RZ3ww&amp;ust=1359682951937398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304800" y="152400"/>
            <a:ext cx="86868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dirty="0" smtClean="0">
                <a:latin typeface="Calibri" pitchFamily="34" charset="0"/>
              </a:rPr>
              <a:t>Characterizing the Boundary-Layer During the Uintah Basin Ozone Study</a:t>
            </a:r>
            <a:endParaRPr lang="en-US" sz="4400" b="1" dirty="0">
              <a:latin typeface="Calibri" pitchFamily="34" charset="0"/>
            </a:endParaRPr>
          </a:p>
        </p:txBody>
      </p:sp>
      <p:sp>
        <p:nvSpPr>
          <p:cNvPr id="3078" name="TextBox 8"/>
          <p:cNvSpPr txBox="1">
            <a:spLocks noChangeArrowheads="1"/>
          </p:cNvSpPr>
          <p:nvPr/>
        </p:nvSpPr>
        <p:spPr bwMode="auto">
          <a:xfrm>
            <a:off x="0" y="228600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latin typeface="Calibri" pitchFamily="34" charset="0"/>
              </a:rPr>
              <a:t>Erik Crosman </a:t>
            </a:r>
          </a:p>
          <a:p>
            <a:pPr algn="ctr"/>
            <a:r>
              <a:rPr lang="en-US" sz="2800" dirty="0" smtClean="0">
                <a:latin typeface="Calibri" pitchFamily="34" charset="0"/>
              </a:rPr>
              <a:t>John Horel</a:t>
            </a:r>
          </a:p>
          <a:p>
            <a:pPr algn="ctr"/>
            <a:r>
              <a:rPr lang="en-US" sz="2000" dirty="0" smtClean="0">
                <a:latin typeface="Calibri" pitchFamily="34" charset="0"/>
              </a:rPr>
              <a:t>Others: Matt Lammers, Alex Jacques, Nola Lucke, John Lawson, Maggie Schoonover, Erik </a:t>
            </a:r>
            <a:r>
              <a:rPr lang="en-US" sz="2000" dirty="0" err="1" smtClean="0">
                <a:latin typeface="Calibri" pitchFamily="34" charset="0"/>
              </a:rPr>
              <a:t>Neemann</a:t>
            </a:r>
            <a:r>
              <a:rPr lang="en-US" sz="2000" dirty="0" smtClean="0">
                <a:latin typeface="Calibri" pitchFamily="34" charset="0"/>
              </a:rPr>
              <a:t>,  Joe Young</a:t>
            </a:r>
            <a:endParaRPr lang="en-US" sz="2000" dirty="0">
              <a:latin typeface="Calibri" pitchFamily="34" charset="0"/>
            </a:endParaRPr>
          </a:p>
          <a:p>
            <a:pPr algn="ctr"/>
            <a:r>
              <a:rPr lang="en-US" sz="2400" dirty="0">
                <a:latin typeface="Calibri" pitchFamily="34" charset="0"/>
              </a:rPr>
              <a:t>University of Utah</a:t>
            </a:r>
          </a:p>
          <a:p>
            <a:pPr algn="ctr"/>
            <a:r>
              <a:rPr lang="en-US" sz="2400" dirty="0">
                <a:latin typeface="Calibri" pitchFamily="34" charset="0"/>
              </a:rPr>
              <a:t>Department of Atmospheric Sciences</a:t>
            </a:r>
          </a:p>
        </p:txBody>
      </p:sp>
      <p:sp>
        <p:nvSpPr>
          <p:cNvPr id="3080" name="AutoShape 1" descr="https://www.umail.utah.edu/owa/attachment.ashx?id=RgAAAABESGPHtSF1To%2bDKRJdvzE3BwDfLBXHh2OdSoL5YT8CCXuyAAAACBQLAAB6HAzQ59mnRYbNi0gHRCDyAAAQolAPAAAJ&amp;attcnt=1&amp;attid0=BAAAAAAA&amp;attcid0=907743AF-B6D9-47C3-AE45-0CE211051380%40hsd1.ut.comcast.net."/>
          <p:cNvSpPr>
            <a:spLocks noChangeAspect="1" noChangeArrowheads="1"/>
          </p:cNvSpPr>
          <p:nvPr/>
        </p:nvSpPr>
        <p:spPr bwMode="auto">
          <a:xfrm>
            <a:off x="0" y="0"/>
            <a:ext cx="59626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81" name="AutoShape 2" descr="https://www.umail.utah.edu/owa/attachment.ashx?id=RgAAAABESGPHtSF1To%2bDKRJdvzE3BwDfLBXHh2OdSoL5YT8CCXuyAAAACBQLAAB6HAzQ59mnRYbNi0gHRCDyAAAQolAPAAAJ&amp;attcnt=1&amp;attid0=BAAAAAAA&amp;attcid0=907743AF-B6D9-47C3-AE45-0CE211051380%40hsd1.ut.comcast.net."/>
          <p:cNvSpPr>
            <a:spLocks noChangeAspect="1" noChangeArrowheads="1"/>
          </p:cNvSpPr>
          <p:nvPr/>
        </p:nvSpPr>
        <p:spPr bwMode="auto">
          <a:xfrm>
            <a:off x="0" y="123825"/>
            <a:ext cx="59626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858000" y="4114800"/>
            <a:ext cx="2133600" cy="2611438"/>
            <a:chOff x="6858000" y="4114800"/>
            <a:chExt cx="2133600" cy="2610809"/>
          </a:xfrm>
        </p:grpSpPr>
        <p:pic>
          <p:nvPicPr>
            <p:cNvPr id="3084" name="Picture 6" descr="http://www.cc.utah.edu/~djl3109/images/uunew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66271" y="4114800"/>
              <a:ext cx="2125329" cy="1590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6" name="Picture 12" descr="mtn_met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58000" y="5791200"/>
              <a:ext cx="2066925" cy="934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intah_siz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59089"/>
            <a:ext cx="9144000" cy="5739822"/>
          </a:xfrm>
          <a:prstGeom prst="rect">
            <a:avLst/>
          </a:prstGeom>
        </p:spPr>
      </p:pic>
      <p:pic>
        <p:nvPicPr>
          <p:cNvPr id="7" name="Picture 6" descr="Uintah_siz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59089"/>
            <a:ext cx="9144000" cy="57398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Uintah_siz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59089"/>
            <a:ext cx="9144000" cy="57398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0" y="3429000"/>
            <a:ext cx="1279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200 km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 rot="5340000">
            <a:off x="4662177" y="3894763"/>
            <a:ext cx="1279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140 km</a:t>
            </a:r>
            <a:endParaRPr lang="en-US" sz="2800" b="1" dirty="0"/>
          </a:p>
        </p:txBody>
      </p:sp>
      <p:pic>
        <p:nvPicPr>
          <p:cNvPr id="9" name="Content Placeholder 3" descr="SLV_siz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7600" y="533401"/>
            <a:ext cx="1676398" cy="22859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5340000">
            <a:off x="7943471" y="1601817"/>
            <a:ext cx="1096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45 km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391400" y="1371600"/>
            <a:ext cx="1096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20 km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914400"/>
            <a:ext cx="15717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UINTAH BASIN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271667" y="609600"/>
            <a:ext cx="19099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SALT LAKE ‘BASIN’</a:t>
            </a:r>
            <a:endParaRPr lang="en-US" b="1" dirty="0"/>
          </a:p>
        </p:txBody>
      </p:sp>
      <p:pic>
        <p:nvPicPr>
          <p:cNvPr id="14" name="Picture 13" descr="LA_bas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038600"/>
            <a:ext cx="4191000" cy="2819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1920000">
            <a:off x="1961591" y="5023669"/>
            <a:ext cx="1096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65 km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4126468"/>
            <a:ext cx="216546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LOS ANGELES BASIN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 rot="-3480000">
            <a:off x="1716672" y="5764098"/>
            <a:ext cx="1096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20 km</a:t>
            </a:r>
            <a:endParaRPr lang="en-US" sz="2800" b="1" dirty="0"/>
          </a:p>
        </p:txBody>
      </p:sp>
      <p:pic>
        <p:nvPicPr>
          <p:cNvPr id="18" name="Content Placeholder 3" descr="0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001796"/>
            <a:ext cx="4191000" cy="285620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68827" y="76200"/>
            <a:ext cx="85179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New territory: If SL Basin is a ‘tea cup’ then Uintah Basin is  a ‘large kettle’</a:t>
            </a:r>
            <a:endParaRPr lang="en-US" sz="2200" dirty="0"/>
          </a:p>
        </p:txBody>
      </p:sp>
      <p:sp>
        <p:nvSpPr>
          <p:cNvPr id="20" name="TextBox 19"/>
          <p:cNvSpPr txBox="1"/>
          <p:nvPr/>
        </p:nvSpPr>
        <p:spPr>
          <a:xfrm>
            <a:off x="2209800" y="4050268"/>
            <a:ext cx="17164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‘Tea Cup’ Model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422382" y="6336268"/>
            <a:ext cx="2967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Lareau et al. (Jan 2013 </a:t>
            </a:r>
            <a:r>
              <a:rPr lang="en-US" i="1" dirty="0" smtClean="0"/>
              <a:t>BAMS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503238"/>
            <a:ext cx="4876800" cy="944562"/>
          </a:xfrm>
        </p:spPr>
        <p:txBody>
          <a:bodyPr>
            <a:noAutofit/>
          </a:bodyPr>
          <a:lstStyle/>
          <a:p>
            <a:r>
              <a:rPr lang="en-US" sz="3200" dirty="0" smtClean="0"/>
              <a:t>Characterizing the Boundary Layer During UBOS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14500"/>
            <a:ext cx="4953000" cy="5105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Boundary-layer height and vertical profiles</a:t>
            </a:r>
          </a:p>
          <a:p>
            <a:pPr>
              <a:buNone/>
            </a:pPr>
            <a:r>
              <a:rPr lang="en-US" sz="2800" dirty="0" smtClean="0"/>
              <a:t>    (</a:t>
            </a:r>
            <a:r>
              <a:rPr lang="en-US" sz="2800" b="1" dirty="0" smtClean="0"/>
              <a:t>ceilometers</a:t>
            </a:r>
            <a:r>
              <a:rPr lang="en-US" sz="2800" dirty="0" smtClean="0"/>
              <a:t>, </a:t>
            </a:r>
            <a:r>
              <a:rPr lang="en-US" sz="2800" b="1" dirty="0" smtClean="0"/>
              <a:t>rawinsondes)</a:t>
            </a:r>
            <a:endParaRPr lang="en-US" sz="2800" dirty="0" smtClean="0"/>
          </a:p>
          <a:p>
            <a:r>
              <a:rPr lang="en-US" sz="2800" dirty="0" smtClean="0"/>
              <a:t>Near-surface turbulence (</a:t>
            </a:r>
            <a:r>
              <a:rPr lang="en-US" sz="2800" b="1" dirty="0" smtClean="0"/>
              <a:t>sonic anemometer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Spatial variations in BL </a:t>
            </a:r>
          </a:p>
          <a:p>
            <a:pPr>
              <a:buNone/>
            </a:pPr>
            <a:r>
              <a:rPr lang="en-US" sz="2800" dirty="0"/>
              <a:t> </a:t>
            </a:r>
            <a:r>
              <a:rPr lang="en-US" sz="2800" dirty="0" smtClean="0"/>
              <a:t>  (</a:t>
            </a:r>
            <a:r>
              <a:rPr lang="en-US" sz="2800" b="1" dirty="0" smtClean="0"/>
              <a:t>WRF</a:t>
            </a:r>
            <a:r>
              <a:rPr lang="en-US" sz="2800" dirty="0" smtClean="0"/>
              <a:t> </a:t>
            </a:r>
            <a:r>
              <a:rPr lang="en-US" sz="2800" b="1" dirty="0" smtClean="0"/>
              <a:t>model simulations, </a:t>
            </a:r>
            <a:r>
              <a:rPr lang="en-US" sz="2800" b="1" dirty="0" err="1" smtClean="0"/>
              <a:t>MesoWest</a:t>
            </a:r>
            <a:r>
              <a:rPr lang="en-US" sz="2800" b="1" dirty="0" smtClean="0"/>
              <a:t>, UU2DVAR,</a:t>
            </a:r>
            <a:r>
              <a:rPr lang="en-US" sz="2800" dirty="0" smtClean="0"/>
              <a:t> </a:t>
            </a:r>
            <a:r>
              <a:rPr lang="en-US" sz="2800" b="1" dirty="0" smtClean="0"/>
              <a:t>mobile ozone and met </a:t>
            </a:r>
            <a:r>
              <a:rPr lang="en-US" sz="2800" b="1" dirty="0" err="1" smtClean="0"/>
              <a:t>obs</a:t>
            </a:r>
            <a:r>
              <a:rPr lang="en-US" sz="2800" dirty="0" smtClean="0"/>
              <a:t>) </a:t>
            </a:r>
            <a:endParaRPr lang="en-US" sz="2800" dirty="0"/>
          </a:p>
        </p:txBody>
      </p:sp>
      <p:pic>
        <p:nvPicPr>
          <p:cNvPr id="4" name="Picture 3" descr="soni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89558" y="0"/>
            <a:ext cx="2454442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81800" y="228600"/>
            <a:ext cx="2294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CS Sonic Anemometer</a:t>
            </a:r>
            <a:endParaRPr lang="en-US" b="1" dirty="0"/>
          </a:p>
        </p:txBody>
      </p:sp>
      <p:pic>
        <p:nvPicPr>
          <p:cNvPr id="8" name="Picture 7" descr="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4724400"/>
            <a:ext cx="4114800" cy="22006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0" y="5879068"/>
            <a:ext cx="1974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Mobile Ozone/Met</a:t>
            </a:r>
            <a:endParaRPr lang="en-US" dirty="0"/>
          </a:p>
        </p:txBody>
      </p:sp>
      <p:pic>
        <p:nvPicPr>
          <p:cNvPr id="10" name="Picture 9" descr="heigh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48207" y="2895600"/>
            <a:ext cx="2095793" cy="1371792"/>
          </a:xfrm>
          <a:prstGeom prst="rect">
            <a:avLst/>
          </a:prstGeom>
        </p:spPr>
      </p:pic>
      <p:pic>
        <p:nvPicPr>
          <p:cNvPr id="12" name="Picture 11" descr="temp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53000" y="2895600"/>
            <a:ext cx="2179865" cy="1371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53000" y="4154269"/>
            <a:ext cx="4425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WRF near-surface temp (left) and terrain (right) 12 UTC Feb 13 2011 </a:t>
            </a:r>
            <a:endParaRPr lang="en-US" b="1" dirty="0"/>
          </a:p>
        </p:txBody>
      </p:sp>
      <p:pic>
        <p:nvPicPr>
          <p:cNvPr id="16" name="Picture 15" descr="03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53000" y="0"/>
            <a:ext cx="1905000" cy="1193374"/>
          </a:xfrm>
          <a:prstGeom prst="rect">
            <a:avLst/>
          </a:prstGeom>
        </p:spPr>
      </p:pic>
      <p:pic>
        <p:nvPicPr>
          <p:cNvPr id="3074" name="Picture 2" descr="http://www.vaisala.com/VaisalaImages/Product%20and%20services/CL31_210x170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53000" y="990600"/>
            <a:ext cx="1905000" cy="178090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953000" y="2526268"/>
            <a:ext cx="2501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Viasala</a:t>
            </a:r>
            <a:r>
              <a:rPr lang="en-US" b="1" dirty="0" smtClean="0"/>
              <a:t>  CL31 </a:t>
            </a:r>
            <a:r>
              <a:rPr lang="en-US" b="1" dirty="0" err="1"/>
              <a:t>c</a:t>
            </a:r>
            <a:r>
              <a:rPr lang="en-US" b="1" dirty="0" err="1" smtClean="0"/>
              <a:t>eilometer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30175"/>
            <a:ext cx="88392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(Very) Preliminary Observations from 14-28 January Uintah Basin Cold Air Pool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1783140"/>
            <a:ext cx="52982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Laser ceilometer profiles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1800 UTC Jan 26 Rawinsonde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25 Jan mobile ozone/met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mesowest.utah.edu/cgi-bin/droman/time_chart.cgi?stn=MYT5&amp;unit=0&amp;month1=01&amp;day1=28&amp;year1=2013&amp;hour1=10&amp;timeout=1000&amp;past=1&amp;time=LOCAL&amp;hours=720&amp;graph=TTD&amp;gsize=1%20&amp;gauto=1&amp;gmin=&amp;gmax=&amp;linetype=color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411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5334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Cold Air Pool Boundary-Layer Evolution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724400" y="1600200"/>
            <a:ext cx="0" cy="3048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858000" y="1600200"/>
            <a:ext cx="0" cy="3048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4645631"/>
            <a:ext cx="891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Phase 1: 15-23 Jan</a:t>
            </a:r>
            <a:r>
              <a:rPr lang="en-US" sz="2000" dirty="0" smtClean="0"/>
              <a:t>: Persistent cold air pool in place in basin with only slight warming of boundary layer through period</a:t>
            </a:r>
          </a:p>
          <a:p>
            <a:r>
              <a:rPr lang="en-US" sz="2000" b="1" dirty="0" smtClean="0"/>
              <a:t>Phase 2: 23-28 Jan</a:t>
            </a:r>
            <a:r>
              <a:rPr lang="en-US" sz="2000" dirty="0" smtClean="0"/>
              <a:t>: Dramatic warming of boundary layer while temperature inversion remains intact (due to clouds and infrared radiative warming of boundary-layer, differential warming aloft, precipitation late)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End of cold air pool with frontal passage on Jan 28</a:t>
            </a:r>
            <a:r>
              <a:rPr lang="en-US" sz="2000" baseline="30000" dirty="0" smtClean="0"/>
              <a:t>th</a:t>
            </a:r>
            <a:endParaRPr lang="en-US" sz="2000" dirty="0" smtClean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7924800" y="1600200"/>
            <a:ext cx="0" cy="3048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410200" y="3795763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Phase 1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002753" y="3795763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Phase 2</a:t>
            </a:r>
            <a:endParaRPr lang="en-US" b="1" dirty="0"/>
          </a:p>
        </p:txBody>
      </p:sp>
      <p:pic>
        <p:nvPicPr>
          <p:cNvPr id="10" name="Content Placeholder 3" descr="Uintah_ozone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46490" y="1400636"/>
            <a:ext cx="3194943" cy="200867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Untitl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389" y="3505200"/>
            <a:ext cx="7859222" cy="2362201"/>
          </a:xfrm>
        </p:spPr>
      </p:pic>
      <p:sp>
        <p:nvSpPr>
          <p:cNvPr id="6" name="TextBox 5"/>
          <p:cNvSpPr txBox="1"/>
          <p:nvPr/>
        </p:nvSpPr>
        <p:spPr>
          <a:xfrm>
            <a:off x="2975695" y="6248400"/>
            <a:ext cx="3154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Saturday January 26</a:t>
            </a:r>
            <a:r>
              <a:rPr lang="en-US" baseline="30000" dirty="0" smtClean="0"/>
              <a:t>th</a:t>
            </a:r>
            <a:r>
              <a:rPr lang="en-US" dirty="0" smtClean="0"/>
              <a:t> 1800 UTC</a:t>
            </a:r>
            <a:endParaRPr lang="en-US" dirty="0"/>
          </a:p>
        </p:txBody>
      </p:sp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35305"/>
            <a:ext cx="8305800" cy="3422695"/>
          </a:xfrm>
          <a:prstGeom prst="rect">
            <a:avLst/>
          </a:prstGeom>
        </p:spPr>
      </p:pic>
      <p:pic>
        <p:nvPicPr>
          <p:cNvPr id="12" name="Picture 11" descr="loc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0626" y="0"/>
            <a:ext cx="7163374" cy="32004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038600" y="3429000"/>
            <a:ext cx="51054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209800" y="152400"/>
            <a:ext cx="4112344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Viasala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Ceilometer</a:t>
            </a:r>
            <a:r>
              <a:rPr lang="en-US" sz="2400" b="1" dirty="0" smtClean="0"/>
              <a:t> Backscatter</a:t>
            </a:r>
          </a:p>
          <a:p>
            <a:r>
              <a:rPr lang="en-US" sz="2400" b="1" dirty="0" smtClean="0"/>
              <a:t> (Orange/Red high backscatter)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066800" y="-7620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1000 m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066800" y="1383268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5</a:t>
            </a:r>
            <a:r>
              <a:rPr lang="en-US" b="1" dirty="0" smtClean="0"/>
              <a:t>00 m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066800" y="2895600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 </a:t>
            </a:r>
            <a:r>
              <a:rPr lang="en-US" b="1" dirty="0" smtClean="0"/>
              <a:t>   0 m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28600" y="1695271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Waves &amp; changes in height of primary aerosol layer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62000" y="35814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26 Jan 11 am MST </a:t>
            </a:r>
            <a:r>
              <a:rPr lang="en-US" b="1" dirty="0" err="1" smtClean="0"/>
              <a:t>Rawinsonde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684668" y="3135868"/>
            <a:ext cx="1997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 </a:t>
            </a:r>
            <a:r>
              <a:rPr lang="en-US" b="1" dirty="0" smtClean="0"/>
              <a:t>   6 am MST 26 Jan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391400" y="3124200"/>
            <a:ext cx="1460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 </a:t>
            </a:r>
            <a:r>
              <a:rPr lang="en-US" b="1" dirty="0" smtClean="0"/>
              <a:t>   11 am MST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712185" y="3124200"/>
            <a:ext cx="1342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 </a:t>
            </a:r>
            <a:r>
              <a:rPr lang="en-US" b="1" dirty="0" smtClean="0"/>
              <a:t>   9 am MST</a:t>
            </a:r>
            <a:endParaRPr lang="en-US" b="1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2907183" y="1905000"/>
            <a:ext cx="5703417" cy="34290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2590800" y="2362200"/>
            <a:ext cx="6019800" cy="32766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3124200" y="2743200"/>
            <a:ext cx="5562600" cy="34290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038600" y="5569803"/>
            <a:ext cx="4789068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‘Layering’ in aerosol backscatter </a:t>
            </a:r>
          </a:p>
          <a:p>
            <a:r>
              <a:rPr lang="en-US" sz="2400" b="1" dirty="0" smtClean="0"/>
              <a:t>corresponds to distinct temperature</a:t>
            </a:r>
          </a:p>
          <a:p>
            <a:r>
              <a:rPr lang="en-US" sz="2400" b="1" dirty="0"/>
              <a:t>l</a:t>
            </a:r>
            <a:r>
              <a:rPr lang="en-US" sz="2400" b="1" dirty="0" smtClean="0"/>
              <a:t>ayers in the boundary layer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-25807" y="3581400"/>
            <a:ext cx="621547" cy="1490152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1000 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500 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 m AGL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67248"/>
            <a:ext cx="621547" cy="1490152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1000 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500 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 m AGL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334962"/>
          </a:xfrm>
        </p:spPr>
        <p:txBody>
          <a:bodyPr>
            <a:noAutofit/>
          </a:bodyPr>
          <a:lstStyle/>
          <a:p>
            <a:r>
              <a:rPr lang="en-US" sz="3200" dirty="0" smtClean="0"/>
              <a:t>Contrasting Boundary Layers Noon-6 pm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" y="2133600"/>
            <a:ext cx="7309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Phase 1: 19 Jan 2013. </a:t>
            </a:r>
          </a:p>
          <a:p>
            <a:r>
              <a:rPr lang="en-US" b="1" dirty="0" smtClean="0"/>
              <a:t>High aerosol concentrations in shallow layer with thin aerosol layers above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74432" y="4876800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24 Jan 2013</a:t>
            </a:r>
            <a:endParaRPr lang="en-US" b="1" dirty="0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5" t="21512" r="29453" b="56395"/>
          <a:stretch/>
        </p:blipFill>
        <p:spPr bwMode="auto">
          <a:xfrm>
            <a:off x="533400" y="685800"/>
            <a:ext cx="852487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7" t="20831" r="29309" b="56754"/>
          <a:stretch/>
        </p:blipFill>
        <p:spPr bwMode="auto">
          <a:xfrm>
            <a:off x="533400" y="3667327"/>
            <a:ext cx="8521430" cy="1468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13080" y="5152072"/>
            <a:ext cx="6258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Phase 2: 25 Jan 2013. </a:t>
            </a:r>
          </a:p>
          <a:p>
            <a:r>
              <a:rPr lang="en-US" b="1" dirty="0" smtClean="0"/>
              <a:t>Higher aerosol concentrations in deeper layer with clouds above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txBody>
          <a:bodyPr>
            <a:noAutofit/>
          </a:bodyPr>
          <a:lstStyle/>
          <a:p>
            <a:r>
              <a:rPr lang="en-US" sz="2000" dirty="0" smtClean="0"/>
              <a:t>Mobile Ozone/Met Observations 25 </a:t>
            </a:r>
            <a:r>
              <a:rPr lang="en-US" sz="2000" dirty="0"/>
              <a:t>January</a:t>
            </a:r>
            <a:br>
              <a:rPr lang="en-US" sz="2000" dirty="0"/>
            </a:br>
            <a:r>
              <a:rPr lang="en-US" sz="2000" dirty="0"/>
              <a:t>http://home.chpc.utah.edu/~u0732636/Mobile_Viewer/mapUBOSO3.html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794" t="20292" r="5279"/>
          <a:stretch/>
        </p:blipFill>
        <p:spPr bwMode="auto">
          <a:xfrm>
            <a:off x="498748" y="1017057"/>
            <a:ext cx="6664051" cy="5606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8" t="71005" r="96980" b="2953"/>
          <a:stretch/>
        </p:blipFill>
        <p:spPr bwMode="auto">
          <a:xfrm>
            <a:off x="213360" y="4572000"/>
            <a:ext cx="332276" cy="182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0" y="1033791"/>
            <a:ext cx="1752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Mobile consistent with measurements at fixed sites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Interactive display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498748" y="2133600"/>
            <a:ext cx="8997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Roosevelt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4122133" y="1207531"/>
            <a:ext cx="653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Vernal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718273" y="3048000"/>
            <a:ext cx="936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Horsepool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127822" y="1033791"/>
            <a:ext cx="2010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Ozone (ppb)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133600" y="5562600"/>
            <a:ext cx="6695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Myton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4267200" y="4724400"/>
            <a:ext cx="11337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nr </a:t>
            </a:r>
            <a:r>
              <a:rPr lang="en-US" sz="1400" dirty="0" err="1" smtClean="0"/>
              <a:t>Horsepool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5366351" y="5893237"/>
            <a:ext cx="653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Vernal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6172200" y="5867400"/>
            <a:ext cx="8997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Roosevelt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90413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28600"/>
            <a:ext cx="8166226" cy="6374802"/>
          </a:xfrm>
          <a:prstGeom prst="rect">
            <a:avLst/>
          </a:prstGeom>
        </p:spPr>
      </p:pic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304800" y="1604427"/>
            <a:ext cx="86868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dirty="0" smtClean="0">
                <a:latin typeface="Calibri" pitchFamily="34" charset="0"/>
              </a:rPr>
              <a:t>UU UBOS Webpage:</a:t>
            </a:r>
          </a:p>
          <a:p>
            <a:pPr algn="ctr"/>
            <a:r>
              <a:rPr lang="en-US" sz="2400" b="1" dirty="0" smtClean="0">
                <a:latin typeface="Calibri" pitchFamily="34" charset="0"/>
              </a:rPr>
              <a:t>http://home.chpc.utah.edu/~u0198116/uintahbasin.html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3080" name="AutoShape 1" descr="https://www.umail.utah.edu/owa/attachment.ashx?id=RgAAAABESGPHtSF1To%2bDKRJdvzE3BwDfLBXHh2OdSoL5YT8CCXuyAAAACBQLAAB6HAzQ59mnRYbNi0gHRCDyAAAQolAPAAAJ&amp;attcnt=1&amp;attid0=BAAAAAAA&amp;attcid0=907743AF-B6D9-47C3-AE45-0CE211051380%40hsd1.ut.comcast.net."/>
          <p:cNvSpPr>
            <a:spLocks noChangeAspect="1" noChangeArrowheads="1"/>
          </p:cNvSpPr>
          <p:nvPr/>
        </p:nvSpPr>
        <p:spPr bwMode="auto">
          <a:xfrm>
            <a:off x="0" y="0"/>
            <a:ext cx="59626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81" name="AutoShape 2" descr="https://www.umail.utah.edu/owa/attachment.ashx?id=RgAAAABESGPHtSF1To%2bDKRJdvzE3BwDfLBXHh2OdSoL5YT8CCXuyAAAACBQLAAB6HAzQ59mnRYbNi0gHRCDyAAAQolAPAAAJ&amp;attcnt=1&amp;attid0=BAAAAAAA&amp;attcid0=907743AF-B6D9-47C3-AE45-0CE211051380%40hsd1.ut.comcast.net."/>
          <p:cNvSpPr>
            <a:spLocks noChangeAspect="1" noChangeArrowheads="1"/>
          </p:cNvSpPr>
          <p:nvPr/>
        </p:nvSpPr>
        <p:spPr bwMode="auto">
          <a:xfrm>
            <a:off x="0" y="123825"/>
            <a:ext cx="59626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85800" y="2971800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Ceilometers/Sonic Anemometer/Rawinsonde/mobile data </a:t>
            </a:r>
          </a:p>
          <a:p>
            <a:pPr algn="ctr"/>
            <a:r>
              <a:rPr lang="en-US" sz="2000" b="1" dirty="0" smtClean="0">
                <a:latin typeface="Calibri" pitchFamily="34" charset="0"/>
              </a:rPr>
              <a:t>available under ‘observations’</a:t>
            </a:r>
            <a:endParaRPr lang="en-US" sz="2000" b="1" dirty="0">
              <a:latin typeface="Calibri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828800" y="533400"/>
            <a:ext cx="304800" cy="2514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438</Words>
  <Application>Microsoft Office PowerPoint</Application>
  <PresentationFormat>On-screen Show (4:3)</PresentationFormat>
  <Paragraphs>97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Characterizing the Boundary Layer During UBOS</vt:lpstr>
      <vt:lpstr>(Very) Preliminary Observations from 14-28 January Uintah Basin Cold Air Pool </vt:lpstr>
      <vt:lpstr>Cold Air Pool Boundary-Layer Evolution</vt:lpstr>
      <vt:lpstr>Slide 6</vt:lpstr>
      <vt:lpstr>Contrasting Boundary Layers Noon-6 pm</vt:lpstr>
      <vt:lpstr>Mobile Ozone/Met Observations 25 January http://home.chpc.utah.edu/~u0732636/Mobile_Viewer/mapUBOSO3.html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`</dc:title>
  <dc:creator>ecrosman</dc:creator>
  <cp:lastModifiedBy>ecrosman</cp:lastModifiedBy>
  <cp:revision>52</cp:revision>
  <dcterms:created xsi:type="dcterms:W3CDTF">2013-01-31T00:36:35Z</dcterms:created>
  <dcterms:modified xsi:type="dcterms:W3CDTF">2013-02-13T00:39:25Z</dcterms:modified>
</cp:coreProperties>
</file>