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8672E6E-1CA1-7645-8C47-F4025CE032C3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20" d="100"/>
          <a:sy n="20" d="100"/>
        </p:scale>
        <p:origin x="576" y="-300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A618D1-D3A9-490C-9333-598BB488EAE2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C3D2F0-18D7-41A0-8DF8-6C544EE266F1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MesoWest</a:t>
          </a:r>
          <a:endParaRPr lang="en-US" dirty="0"/>
        </a:p>
      </dgm:t>
    </dgm:pt>
    <dgm:pt modelId="{77F1973B-6BD8-40D4-B28A-4A321336BBDA}" type="parTrans" cxnId="{06C06A3F-0ACB-45F8-A5FE-1750AE027E9A}">
      <dgm:prSet/>
      <dgm:spPr/>
      <dgm:t>
        <a:bodyPr/>
        <a:lstStyle/>
        <a:p>
          <a:endParaRPr lang="en-US"/>
        </a:p>
      </dgm:t>
    </dgm:pt>
    <dgm:pt modelId="{FB48522E-F481-421C-AD49-BC5D1C0DD568}" type="sibTrans" cxnId="{06C06A3F-0ACB-45F8-A5FE-1750AE027E9A}">
      <dgm:prSet/>
      <dgm:spPr/>
      <dgm:t>
        <a:bodyPr/>
        <a:lstStyle/>
        <a:p>
          <a:endParaRPr lang="en-US"/>
        </a:p>
      </dgm:t>
    </dgm:pt>
    <dgm:pt modelId="{6F38F11F-50B3-49F5-8B7F-1AE59ECE51CC}">
      <dgm:prSet phldrT="[Text]"/>
      <dgm:spPr/>
      <dgm:t>
        <a:bodyPr/>
        <a:lstStyle/>
        <a:p>
          <a:r>
            <a:rPr lang="en-US" dirty="0" smtClean="0"/>
            <a:t>NWS</a:t>
          </a:r>
          <a:endParaRPr lang="en-US" dirty="0"/>
        </a:p>
      </dgm:t>
    </dgm:pt>
    <dgm:pt modelId="{52EA3E47-9C95-4A2A-B11F-11761CC033B6}" type="parTrans" cxnId="{95B98121-5961-4959-ACAC-95F36C1CC5C4}">
      <dgm:prSet/>
      <dgm:spPr/>
      <dgm:t>
        <a:bodyPr/>
        <a:lstStyle/>
        <a:p>
          <a:endParaRPr lang="en-US"/>
        </a:p>
      </dgm:t>
    </dgm:pt>
    <dgm:pt modelId="{D3C235DE-35F8-4573-8B27-F9BBF8346E13}" type="sibTrans" cxnId="{95B98121-5961-4959-ACAC-95F36C1CC5C4}">
      <dgm:prSet/>
      <dgm:spPr/>
      <dgm:t>
        <a:bodyPr/>
        <a:lstStyle/>
        <a:p>
          <a:endParaRPr lang="en-US"/>
        </a:p>
      </dgm:t>
    </dgm:pt>
    <dgm:pt modelId="{E9191B13-A59E-44A6-B256-362DCBFE5324}">
      <dgm:prSet phldrT="[Text]"/>
      <dgm:spPr/>
      <dgm:t>
        <a:bodyPr/>
        <a:lstStyle/>
        <a:p>
          <a:r>
            <a:rPr lang="en-US" dirty="0" smtClean="0"/>
            <a:t>Fire Weather</a:t>
          </a:r>
          <a:endParaRPr lang="en-US" dirty="0"/>
        </a:p>
      </dgm:t>
    </dgm:pt>
    <dgm:pt modelId="{DA17233E-30FC-420C-BDF7-00D62D6E2BED}" type="parTrans" cxnId="{92F7396A-52E6-43B1-B546-4AF5AAC8B303}">
      <dgm:prSet/>
      <dgm:spPr/>
      <dgm:t>
        <a:bodyPr/>
        <a:lstStyle/>
        <a:p>
          <a:endParaRPr lang="en-US"/>
        </a:p>
      </dgm:t>
    </dgm:pt>
    <dgm:pt modelId="{6640552C-4C08-429C-A1B3-EE78CBCA60E6}" type="sibTrans" cxnId="{92F7396A-52E6-43B1-B546-4AF5AAC8B303}">
      <dgm:prSet/>
      <dgm:spPr/>
      <dgm:t>
        <a:bodyPr/>
        <a:lstStyle/>
        <a:p>
          <a:endParaRPr lang="en-US"/>
        </a:p>
      </dgm:t>
    </dgm:pt>
    <dgm:pt modelId="{7990B4A7-1225-4813-AAD5-54044C4AC658}">
      <dgm:prSet phldrT="[Text]"/>
      <dgm:spPr/>
      <dgm:t>
        <a:bodyPr/>
        <a:lstStyle/>
        <a:p>
          <a:r>
            <a:rPr lang="en-US" dirty="0" smtClean="0"/>
            <a:t>Field Projects</a:t>
          </a:r>
          <a:endParaRPr lang="en-US" dirty="0"/>
        </a:p>
      </dgm:t>
    </dgm:pt>
    <dgm:pt modelId="{660905E5-9635-4CA5-8B23-58F9F2769168}" type="parTrans" cxnId="{B4733306-A825-4034-ABFF-EA3784339704}">
      <dgm:prSet/>
      <dgm:spPr/>
      <dgm:t>
        <a:bodyPr/>
        <a:lstStyle/>
        <a:p>
          <a:endParaRPr lang="en-US"/>
        </a:p>
      </dgm:t>
    </dgm:pt>
    <dgm:pt modelId="{B4D86BFB-6FBB-4E37-A40E-5D53669097B6}" type="sibTrans" cxnId="{B4733306-A825-4034-ABFF-EA3784339704}">
      <dgm:prSet/>
      <dgm:spPr/>
      <dgm:t>
        <a:bodyPr/>
        <a:lstStyle/>
        <a:p>
          <a:endParaRPr lang="en-US"/>
        </a:p>
      </dgm:t>
    </dgm:pt>
    <dgm:pt modelId="{B4D96E72-5853-4568-B824-94294EF13AD6}">
      <dgm:prSet phldrT="[Text]"/>
      <dgm:spPr/>
      <dgm:t>
        <a:bodyPr/>
        <a:lstStyle/>
        <a:p>
          <a:r>
            <a:rPr lang="en-US" dirty="0" smtClean="0"/>
            <a:t>Research &amp; Public Service</a:t>
          </a:r>
          <a:endParaRPr lang="en-US" dirty="0"/>
        </a:p>
      </dgm:t>
    </dgm:pt>
    <dgm:pt modelId="{2D43C32A-58E3-4AF8-AE95-ADC3E768B590}" type="parTrans" cxnId="{E9BBC5AD-D42F-4767-AE66-F4EA9D70B270}">
      <dgm:prSet/>
      <dgm:spPr/>
      <dgm:t>
        <a:bodyPr/>
        <a:lstStyle/>
        <a:p>
          <a:endParaRPr lang="en-US"/>
        </a:p>
      </dgm:t>
    </dgm:pt>
    <dgm:pt modelId="{2B9BD0F4-F97C-4D53-A187-7E7EF634129A}" type="sibTrans" cxnId="{E9BBC5AD-D42F-4767-AE66-F4EA9D70B270}">
      <dgm:prSet/>
      <dgm:spPr/>
      <dgm:t>
        <a:bodyPr/>
        <a:lstStyle/>
        <a:p>
          <a:endParaRPr lang="en-US"/>
        </a:p>
      </dgm:t>
    </dgm:pt>
    <dgm:pt modelId="{52CDF3D4-7B83-4B47-98D2-0A8D27C2C876}">
      <dgm:prSet phldrT="[Text]"/>
      <dgm:spPr/>
      <dgm:t>
        <a:bodyPr/>
        <a:lstStyle/>
        <a:p>
          <a:r>
            <a:rPr lang="en-US" dirty="0" smtClean="0"/>
            <a:t>Air</a:t>
          </a:r>
          <a:r>
            <a:rPr lang="en-US" baseline="0" dirty="0" smtClean="0"/>
            <a:t> Quality</a:t>
          </a:r>
          <a:endParaRPr lang="en-US" dirty="0"/>
        </a:p>
      </dgm:t>
    </dgm:pt>
    <dgm:pt modelId="{B09108E9-3942-4E9C-B986-2224239D6702}" type="parTrans" cxnId="{949B512A-7AC2-472A-A669-990E2015DBCD}">
      <dgm:prSet/>
      <dgm:spPr/>
      <dgm:t>
        <a:bodyPr/>
        <a:lstStyle/>
        <a:p>
          <a:endParaRPr lang="en-US"/>
        </a:p>
      </dgm:t>
    </dgm:pt>
    <dgm:pt modelId="{EE2E8A60-4D0A-4432-AFF8-654F6E66EE86}" type="sibTrans" cxnId="{949B512A-7AC2-472A-A669-990E2015DBCD}">
      <dgm:prSet/>
      <dgm:spPr/>
      <dgm:t>
        <a:bodyPr/>
        <a:lstStyle/>
        <a:p>
          <a:endParaRPr lang="en-US"/>
        </a:p>
      </dgm:t>
    </dgm:pt>
    <dgm:pt modelId="{5788EF56-0DE0-420B-8AC9-4F5399C1D515}">
      <dgm:prSet phldrT="[Text]"/>
      <dgm:spPr/>
      <dgm:t>
        <a:bodyPr/>
        <a:lstStyle/>
        <a:p>
          <a:r>
            <a:rPr lang="en-US" dirty="0" smtClean="0"/>
            <a:t>Road Weather</a:t>
          </a:r>
          <a:endParaRPr lang="en-US" dirty="0"/>
        </a:p>
      </dgm:t>
    </dgm:pt>
    <dgm:pt modelId="{D34DE80A-1906-4D3D-8B97-F1512DA8D7F8}" type="parTrans" cxnId="{59021451-DF32-4FB2-80FC-979393A49C19}">
      <dgm:prSet/>
      <dgm:spPr/>
      <dgm:t>
        <a:bodyPr/>
        <a:lstStyle/>
        <a:p>
          <a:endParaRPr lang="en-US"/>
        </a:p>
      </dgm:t>
    </dgm:pt>
    <dgm:pt modelId="{5B36110A-7D24-4E42-A4F4-948DEA68038A}" type="sibTrans" cxnId="{59021451-DF32-4FB2-80FC-979393A49C19}">
      <dgm:prSet/>
      <dgm:spPr/>
      <dgm:t>
        <a:bodyPr/>
        <a:lstStyle/>
        <a:p>
          <a:endParaRPr lang="en-US"/>
        </a:p>
      </dgm:t>
    </dgm:pt>
    <dgm:pt modelId="{B35913EB-212F-4DC1-AAED-30DD62B0A0F7}" type="pres">
      <dgm:prSet presAssocID="{E6A618D1-D3A9-490C-9333-598BB488EAE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532CDB-3A75-49DD-8484-3BA5AE56B636}" type="pres">
      <dgm:prSet presAssocID="{CBC3D2F0-18D7-41A0-8DF8-6C544EE266F1}" presName="centerShape" presStyleLbl="node0" presStyleIdx="0" presStyleCnt="1"/>
      <dgm:spPr/>
      <dgm:t>
        <a:bodyPr/>
        <a:lstStyle/>
        <a:p>
          <a:endParaRPr lang="en-US"/>
        </a:p>
      </dgm:t>
    </dgm:pt>
    <dgm:pt modelId="{154AB485-54F8-4A5E-A289-17DA8C2924FF}" type="pres">
      <dgm:prSet presAssocID="{52EA3E47-9C95-4A2A-B11F-11761CC033B6}" presName="parTrans" presStyleLbl="sibTrans2D1" presStyleIdx="0" presStyleCnt="6"/>
      <dgm:spPr/>
      <dgm:t>
        <a:bodyPr/>
        <a:lstStyle/>
        <a:p>
          <a:endParaRPr lang="en-US"/>
        </a:p>
      </dgm:t>
    </dgm:pt>
    <dgm:pt modelId="{6051B6C9-06B8-4801-943A-2134ACADE065}" type="pres">
      <dgm:prSet presAssocID="{52EA3E47-9C95-4A2A-B11F-11761CC033B6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D667F54B-CE39-4E20-9D21-D57B858DCD9E}" type="pres">
      <dgm:prSet presAssocID="{6F38F11F-50B3-49F5-8B7F-1AE59ECE51C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BE0BA0-8BB5-422E-B9D5-280CF0BA469E}" type="pres">
      <dgm:prSet presAssocID="{DA17233E-30FC-420C-BDF7-00D62D6E2BED}" presName="parTrans" presStyleLbl="sibTrans2D1" presStyleIdx="1" presStyleCnt="6"/>
      <dgm:spPr/>
      <dgm:t>
        <a:bodyPr/>
        <a:lstStyle/>
        <a:p>
          <a:endParaRPr lang="en-US"/>
        </a:p>
      </dgm:t>
    </dgm:pt>
    <dgm:pt modelId="{80ED5807-3138-4A09-AFF9-62372D75876C}" type="pres">
      <dgm:prSet presAssocID="{DA17233E-30FC-420C-BDF7-00D62D6E2BED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28ED9D91-5FC5-47BE-B106-94A950FCA7CD}" type="pres">
      <dgm:prSet presAssocID="{E9191B13-A59E-44A6-B256-362DCBFE532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34164-803D-4189-9065-72EB5E1167BD}" type="pres">
      <dgm:prSet presAssocID="{D34DE80A-1906-4D3D-8B97-F1512DA8D7F8}" presName="parTrans" presStyleLbl="sibTrans2D1" presStyleIdx="2" presStyleCnt="6"/>
      <dgm:spPr/>
      <dgm:t>
        <a:bodyPr/>
        <a:lstStyle/>
        <a:p>
          <a:endParaRPr lang="en-US"/>
        </a:p>
      </dgm:t>
    </dgm:pt>
    <dgm:pt modelId="{2081C3A3-A16F-44F5-8132-C245EA7AF440}" type="pres">
      <dgm:prSet presAssocID="{D34DE80A-1906-4D3D-8B97-F1512DA8D7F8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6A40EC94-40D8-4BB9-B759-4D5453CB7C69}" type="pres">
      <dgm:prSet presAssocID="{5788EF56-0DE0-420B-8AC9-4F5399C1D51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DE5400-C36D-4E61-8BFF-563C946F75FB}" type="pres">
      <dgm:prSet presAssocID="{660905E5-9635-4CA5-8B23-58F9F2769168}" presName="parTrans" presStyleLbl="sibTrans2D1" presStyleIdx="3" presStyleCnt="6"/>
      <dgm:spPr/>
      <dgm:t>
        <a:bodyPr/>
        <a:lstStyle/>
        <a:p>
          <a:endParaRPr lang="en-US"/>
        </a:p>
      </dgm:t>
    </dgm:pt>
    <dgm:pt modelId="{C655FDA2-E79F-4C26-A342-2A1846D10E23}" type="pres">
      <dgm:prSet presAssocID="{660905E5-9635-4CA5-8B23-58F9F2769168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0C27B82C-4788-4192-84B2-876921B8CEB8}" type="pres">
      <dgm:prSet presAssocID="{7990B4A7-1225-4813-AAD5-54044C4AC65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A213A1-777E-4493-BE53-0285EC19A797}" type="pres">
      <dgm:prSet presAssocID="{B09108E9-3942-4E9C-B986-2224239D6702}" presName="parTrans" presStyleLbl="sibTrans2D1" presStyleIdx="4" presStyleCnt="6"/>
      <dgm:spPr/>
      <dgm:t>
        <a:bodyPr/>
        <a:lstStyle/>
        <a:p>
          <a:endParaRPr lang="en-US"/>
        </a:p>
      </dgm:t>
    </dgm:pt>
    <dgm:pt modelId="{B4966A69-BAC1-4668-A58B-3BCBA189E0CF}" type="pres">
      <dgm:prSet presAssocID="{B09108E9-3942-4E9C-B986-2224239D6702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480FC3A4-F8B8-43DD-9350-1B5DDE2864E1}" type="pres">
      <dgm:prSet presAssocID="{52CDF3D4-7B83-4B47-98D2-0A8D27C2C876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F72F7-5B6B-4056-855A-E5FEA71BB44A}" type="pres">
      <dgm:prSet presAssocID="{2D43C32A-58E3-4AF8-AE95-ADC3E768B590}" presName="parTrans" presStyleLbl="sibTrans2D1" presStyleIdx="5" presStyleCnt="6"/>
      <dgm:spPr/>
      <dgm:t>
        <a:bodyPr/>
        <a:lstStyle/>
        <a:p>
          <a:endParaRPr lang="en-US"/>
        </a:p>
      </dgm:t>
    </dgm:pt>
    <dgm:pt modelId="{D0D4187E-8C56-426D-91D7-372EA3E49825}" type="pres">
      <dgm:prSet presAssocID="{2D43C32A-58E3-4AF8-AE95-ADC3E768B590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F53AF379-156E-4619-926C-4FC352020A8F}" type="pres">
      <dgm:prSet presAssocID="{B4D96E72-5853-4568-B824-94294EF13AD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9B512A-7AC2-472A-A669-990E2015DBCD}" srcId="{CBC3D2F0-18D7-41A0-8DF8-6C544EE266F1}" destId="{52CDF3D4-7B83-4B47-98D2-0A8D27C2C876}" srcOrd="4" destOrd="0" parTransId="{B09108E9-3942-4E9C-B986-2224239D6702}" sibTransId="{EE2E8A60-4D0A-4432-AFF8-654F6E66EE86}"/>
    <dgm:cxn modelId="{52B5EE18-DCBC-4070-8E45-B35FF59092DF}" type="presOf" srcId="{7990B4A7-1225-4813-AAD5-54044C4AC658}" destId="{0C27B82C-4788-4192-84B2-876921B8CEB8}" srcOrd="0" destOrd="0" presId="urn:microsoft.com/office/officeart/2005/8/layout/radial5"/>
    <dgm:cxn modelId="{59021451-DF32-4FB2-80FC-979393A49C19}" srcId="{CBC3D2F0-18D7-41A0-8DF8-6C544EE266F1}" destId="{5788EF56-0DE0-420B-8AC9-4F5399C1D515}" srcOrd="2" destOrd="0" parTransId="{D34DE80A-1906-4D3D-8B97-F1512DA8D7F8}" sibTransId="{5B36110A-7D24-4E42-A4F4-948DEA68038A}"/>
    <dgm:cxn modelId="{24F77C57-474A-41BD-9366-D1F914B88FC8}" type="presOf" srcId="{E6A618D1-D3A9-490C-9333-598BB488EAE2}" destId="{B35913EB-212F-4DC1-AAED-30DD62B0A0F7}" srcOrd="0" destOrd="0" presId="urn:microsoft.com/office/officeart/2005/8/layout/radial5"/>
    <dgm:cxn modelId="{6533C6C4-5EE4-45E8-AC82-C5B53E885B84}" type="presOf" srcId="{52EA3E47-9C95-4A2A-B11F-11761CC033B6}" destId="{154AB485-54F8-4A5E-A289-17DA8C2924FF}" srcOrd="0" destOrd="0" presId="urn:microsoft.com/office/officeart/2005/8/layout/radial5"/>
    <dgm:cxn modelId="{B6BF18EF-8E5B-493F-9600-6676DAD93222}" type="presOf" srcId="{52EA3E47-9C95-4A2A-B11F-11761CC033B6}" destId="{6051B6C9-06B8-4801-943A-2134ACADE065}" srcOrd="1" destOrd="0" presId="urn:microsoft.com/office/officeart/2005/8/layout/radial5"/>
    <dgm:cxn modelId="{AD06AB25-BC6B-46C5-8657-B77235A7A80E}" type="presOf" srcId="{B09108E9-3942-4E9C-B986-2224239D6702}" destId="{B0A213A1-777E-4493-BE53-0285EC19A797}" srcOrd="0" destOrd="0" presId="urn:microsoft.com/office/officeart/2005/8/layout/radial5"/>
    <dgm:cxn modelId="{686E4EBD-4AF2-4207-9DA7-A3F76FF4FC2A}" type="presOf" srcId="{B09108E9-3942-4E9C-B986-2224239D6702}" destId="{B4966A69-BAC1-4668-A58B-3BCBA189E0CF}" srcOrd="1" destOrd="0" presId="urn:microsoft.com/office/officeart/2005/8/layout/radial5"/>
    <dgm:cxn modelId="{95B98121-5961-4959-ACAC-95F36C1CC5C4}" srcId="{CBC3D2F0-18D7-41A0-8DF8-6C544EE266F1}" destId="{6F38F11F-50B3-49F5-8B7F-1AE59ECE51CC}" srcOrd="0" destOrd="0" parTransId="{52EA3E47-9C95-4A2A-B11F-11761CC033B6}" sibTransId="{D3C235DE-35F8-4573-8B27-F9BBF8346E13}"/>
    <dgm:cxn modelId="{6298EDFF-7AA1-47FE-B968-ACD800CB4B60}" type="presOf" srcId="{CBC3D2F0-18D7-41A0-8DF8-6C544EE266F1}" destId="{16532CDB-3A75-49DD-8484-3BA5AE56B636}" srcOrd="0" destOrd="0" presId="urn:microsoft.com/office/officeart/2005/8/layout/radial5"/>
    <dgm:cxn modelId="{23CD82D6-13CF-4D95-A183-6FA639D118EA}" type="presOf" srcId="{D34DE80A-1906-4D3D-8B97-F1512DA8D7F8}" destId="{2081C3A3-A16F-44F5-8132-C245EA7AF440}" srcOrd="1" destOrd="0" presId="urn:microsoft.com/office/officeart/2005/8/layout/radial5"/>
    <dgm:cxn modelId="{11CE30D5-4D58-474B-862F-D97CBB7A70D8}" type="presOf" srcId="{52CDF3D4-7B83-4B47-98D2-0A8D27C2C876}" destId="{480FC3A4-F8B8-43DD-9350-1B5DDE2864E1}" srcOrd="0" destOrd="0" presId="urn:microsoft.com/office/officeart/2005/8/layout/radial5"/>
    <dgm:cxn modelId="{06C06A3F-0ACB-45F8-A5FE-1750AE027E9A}" srcId="{E6A618D1-D3A9-490C-9333-598BB488EAE2}" destId="{CBC3D2F0-18D7-41A0-8DF8-6C544EE266F1}" srcOrd="0" destOrd="0" parTransId="{77F1973B-6BD8-40D4-B28A-4A321336BBDA}" sibTransId="{FB48522E-F481-421C-AD49-BC5D1C0DD568}"/>
    <dgm:cxn modelId="{B766C890-04AA-4E8F-8F2F-CB0745629FA1}" type="presOf" srcId="{660905E5-9635-4CA5-8B23-58F9F2769168}" destId="{C655FDA2-E79F-4C26-A342-2A1846D10E23}" srcOrd="1" destOrd="0" presId="urn:microsoft.com/office/officeart/2005/8/layout/radial5"/>
    <dgm:cxn modelId="{69A57DB1-8752-4DDA-84DC-CACE2C5963E6}" type="presOf" srcId="{D34DE80A-1906-4D3D-8B97-F1512DA8D7F8}" destId="{50334164-803D-4189-9065-72EB5E1167BD}" srcOrd="0" destOrd="0" presId="urn:microsoft.com/office/officeart/2005/8/layout/radial5"/>
    <dgm:cxn modelId="{0D1F8EFC-A3FC-4053-95B8-BCEF54F86030}" type="presOf" srcId="{6F38F11F-50B3-49F5-8B7F-1AE59ECE51CC}" destId="{D667F54B-CE39-4E20-9D21-D57B858DCD9E}" srcOrd="0" destOrd="0" presId="urn:microsoft.com/office/officeart/2005/8/layout/radial5"/>
    <dgm:cxn modelId="{935F0034-F085-43EA-8A5B-9202918B5929}" type="presOf" srcId="{2D43C32A-58E3-4AF8-AE95-ADC3E768B590}" destId="{D0D4187E-8C56-426D-91D7-372EA3E49825}" srcOrd="1" destOrd="0" presId="urn:microsoft.com/office/officeart/2005/8/layout/radial5"/>
    <dgm:cxn modelId="{C4385DFD-7418-4735-BF9C-88027F6B595D}" type="presOf" srcId="{DA17233E-30FC-420C-BDF7-00D62D6E2BED}" destId="{80ED5807-3138-4A09-AFF9-62372D75876C}" srcOrd="1" destOrd="0" presId="urn:microsoft.com/office/officeart/2005/8/layout/radial5"/>
    <dgm:cxn modelId="{7BFF1EA6-4E4F-4F02-9E11-946BE25669F6}" type="presOf" srcId="{5788EF56-0DE0-420B-8AC9-4F5399C1D515}" destId="{6A40EC94-40D8-4BB9-B759-4D5453CB7C69}" srcOrd="0" destOrd="0" presId="urn:microsoft.com/office/officeart/2005/8/layout/radial5"/>
    <dgm:cxn modelId="{E9BBC5AD-D42F-4767-AE66-F4EA9D70B270}" srcId="{CBC3D2F0-18D7-41A0-8DF8-6C544EE266F1}" destId="{B4D96E72-5853-4568-B824-94294EF13AD6}" srcOrd="5" destOrd="0" parTransId="{2D43C32A-58E3-4AF8-AE95-ADC3E768B590}" sibTransId="{2B9BD0F4-F97C-4D53-A187-7E7EF634129A}"/>
    <dgm:cxn modelId="{9AD0A7C1-7AD0-4BBF-BA4D-A17A54B42433}" type="presOf" srcId="{2D43C32A-58E3-4AF8-AE95-ADC3E768B590}" destId="{314F72F7-5B6B-4056-855A-E5FEA71BB44A}" srcOrd="0" destOrd="0" presId="urn:microsoft.com/office/officeart/2005/8/layout/radial5"/>
    <dgm:cxn modelId="{46AF4DEF-CE22-4AB4-B953-9363E168D6D7}" type="presOf" srcId="{B4D96E72-5853-4568-B824-94294EF13AD6}" destId="{F53AF379-156E-4619-926C-4FC352020A8F}" srcOrd="0" destOrd="0" presId="urn:microsoft.com/office/officeart/2005/8/layout/radial5"/>
    <dgm:cxn modelId="{92F7396A-52E6-43B1-B546-4AF5AAC8B303}" srcId="{CBC3D2F0-18D7-41A0-8DF8-6C544EE266F1}" destId="{E9191B13-A59E-44A6-B256-362DCBFE5324}" srcOrd="1" destOrd="0" parTransId="{DA17233E-30FC-420C-BDF7-00D62D6E2BED}" sibTransId="{6640552C-4C08-429C-A1B3-EE78CBCA60E6}"/>
    <dgm:cxn modelId="{71B14DCD-8C45-4E05-8E65-AF5BB873D1C4}" type="presOf" srcId="{E9191B13-A59E-44A6-B256-362DCBFE5324}" destId="{28ED9D91-5FC5-47BE-B106-94A950FCA7CD}" srcOrd="0" destOrd="0" presId="urn:microsoft.com/office/officeart/2005/8/layout/radial5"/>
    <dgm:cxn modelId="{241C3307-6A46-4B6F-AC54-CDC00F5C1F2E}" type="presOf" srcId="{660905E5-9635-4CA5-8B23-58F9F2769168}" destId="{1BDE5400-C36D-4E61-8BFF-563C946F75FB}" srcOrd="0" destOrd="0" presId="urn:microsoft.com/office/officeart/2005/8/layout/radial5"/>
    <dgm:cxn modelId="{B4733306-A825-4034-ABFF-EA3784339704}" srcId="{CBC3D2F0-18D7-41A0-8DF8-6C544EE266F1}" destId="{7990B4A7-1225-4813-AAD5-54044C4AC658}" srcOrd="3" destOrd="0" parTransId="{660905E5-9635-4CA5-8B23-58F9F2769168}" sibTransId="{B4D86BFB-6FBB-4E37-A40E-5D53669097B6}"/>
    <dgm:cxn modelId="{30A1ABCF-C078-4297-B258-826F2A632830}" type="presOf" srcId="{DA17233E-30FC-420C-BDF7-00D62D6E2BED}" destId="{F3BE0BA0-8BB5-422E-B9D5-280CF0BA469E}" srcOrd="0" destOrd="0" presId="urn:microsoft.com/office/officeart/2005/8/layout/radial5"/>
    <dgm:cxn modelId="{F64CFFB0-7101-424C-BD90-B50A98C7D0EB}" type="presParOf" srcId="{B35913EB-212F-4DC1-AAED-30DD62B0A0F7}" destId="{16532CDB-3A75-49DD-8484-3BA5AE56B636}" srcOrd="0" destOrd="0" presId="urn:microsoft.com/office/officeart/2005/8/layout/radial5"/>
    <dgm:cxn modelId="{2156992B-805D-4FD6-A245-52C76C24FD29}" type="presParOf" srcId="{B35913EB-212F-4DC1-AAED-30DD62B0A0F7}" destId="{154AB485-54F8-4A5E-A289-17DA8C2924FF}" srcOrd="1" destOrd="0" presId="urn:microsoft.com/office/officeart/2005/8/layout/radial5"/>
    <dgm:cxn modelId="{E8EEAA09-1BA1-4998-9F7F-A5415C8CE7A7}" type="presParOf" srcId="{154AB485-54F8-4A5E-A289-17DA8C2924FF}" destId="{6051B6C9-06B8-4801-943A-2134ACADE065}" srcOrd="0" destOrd="0" presId="urn:microsoft.com/office/officeart/2005/8/layout/radial5"/>
    <dgm:cxn modelId="{8E137D00-5E22-4E7D-8913-E4E22D16A636}" type="presParOf" srcId="{B35913EB-212F-4DC1-AAED-30DD62B0A0F7}" destId="{D667F54B-CE39-4E20-9D21-D57B858DCD9E}" srcOrd="2" destOrd="0" presId="urn:microsoft.com/office/officeart/2005/8/layout/radial5"/>
    <dgm:cxn modelId="{45429347-F7FE-47D1-943E-9B9A2B920F0F}" type="presParOf" srcId="{B35913EB-212F-4DC1-AAED-30DD62B0A0F7}" destId="{F3BE0BA0-8BB5-422E-B9D5-280CF0BA469E}" srcOrd="3" destOrd="0" presId="urn:microsoft.com/office/officeart/2005/8/layout/radial5"/>
    <dgm:cxn modelId="{9FFA08E3-8565-4C6F-8692-9ABB5F8E53BF}" type="presParOf" srcId="{F3BE0BA0-8BB5-422E-B9D5-280CF0BA469E}" destId="{80ED5807-3138-4A09-AFF9-62372D75876C}" srcOrd="0" destOrd="0" presId="urn:microsoft.com/office/officeart/2005/8/layout/radial5"/>
    <dgm:cxn modelId="{D9C6BAC3-5EB7-477B-9107-DF725D47EBFC}" type="presParOf" srcId="{B35913EB-212F-4DC1-AAED-30DD62B0A0F7}" destId="{28ED9D91-5FC5-47BE-B106-94A950FCA7CD}" srcOrd="4" destOrd="0" presId="urn:microsoft.com/office/officeart/2005/8/layout/radial5"/>
    <dgm:cxn modelId="{F1B50860-E04B-4669-BC79-A281876F3989}" type="presParOf" srcId="{B35913EB-212F-4DC1-AAED-30DD62B0A0F7}" destId="{50334164-803D-4189-9065-72EB5E1167BD}" srcOrd="5" destOrd="0" presId="urn:microsoft.com/office/officeart/2005/8/layout/radial5"/>
    <dgm:cxn modelId="{F2B30CEF-9686-4FCB-BD02-127107B73709}" type="presParOf" srcId="{50334164-803D-4189-9065-72EB5E1167BD}" destId="{2081C3A3-A16F-44F5-8132-C245EA7AF440}" srcOrd="0" destOrd="0" presId="urn:microsoft.com/office/officeart/2005/8/layout/radial5"/>
    <dgm:cxn modelId="{F66B4CFC-19F1-49B5-88A0-387F52FA7422}" type="presParOf" srcId="{B35913EB-212F-4DC1-AAED-30DD62B0A0F7}" destId="{6A40EC94-40D8-4BB9-B759-4D5453CB7C69}" srcOrd="6" destOrd="0" presId="urn:microsoft.com/office/officeart/2005/8/layout/radial5"/>
    <dgm:cxn modelId="{695CADD8-02DA-471B-9295-91DC1C545AE0}" type="presParOf" srcId="{B35913EB-212F-4DC1-AAED-30DD62B0A0F7}" destId="{1BDE5400-C36D-4E61-8BFF-563C946F75FB}" srcOrd="7" destOrd="0" presId="urn:microsoft.com/office/officeart/2005/8/layout/radial5"/>
    <dgm:cxn modelId="{5B226BF4-7F90-4FAB-805B-88826CF54BBB}" type="presParOf" srcId="{1BDE5400-C36D-4E61-8BFF-563C946F75FB}" destId="{C655FDA2-E79F-4C26-A342-2A1846D10E23}" srcOrd="0" destOrd="0" presId="urn:microsoft.com/office/officeart/2005/8/layout/radial5"/>
    <dgm:cxn modelId="{F6FD08D4-14F0-4026-8333-66B0C626A5C8}" type="presParOf" srcId="{B35913EB-212F-4DC1-AAED-30DD62B0A0F7}" destId="{0C27B82C-4788-4192-84B2-876921B8CEB8}" srcOrd="8" destOrd="0" presId="urn:microsoft.com/office/officeart/2005/8/layout/radial5"/>
    <dgm:cxn modelId="{C939EB21-FA3E-4522-8A13-4927BFC56183}" type="presParOf" srcId="{B35913EB-212F-4DC1-AAED-30DD62B0A0F7}" destId="{B0A213A1-777E-4493-BE53-0285EC19A797}" srcOrd="9" destOrd="0" presId="urn:microsoft.com/office/officeart/2005/8/layout/radial5"/>
    <dgm:cxn modelId="{A1A6FB1F-99A2-43F8-B5DE-6BBAA0BED877}" type="presParOf" srcId="{B0A213A1-777E-4493-BE53-0285EC19A797}" destId="{B4966A69-BAC1-4668-A58B-3BCBA189E0CF}" srcOrd="0" destOrd="0" presId="urn:microsoft.com/office/officeart/2005/8/layout/radial5"/>
    <dgm:cxn modelId="{41CECCE8-DF55-4448-86A1-259AB654E701}" type="presParOf" srcId="{B35913EB-212F-4DC1-AAED-30DD62B0A0F7}" destId="{480FC3A4-F8B8-43DD-9350-1B5DDE2864E1}" srcOrd="10" destOrd="0" presId="urn:microsoft.com/office/officeart/2005/8/layout/radial5"/>
    <dgm:cxn modelId="{07071C1E-4BF9-4FAF-9A32-0001A771AC90}" type="presParOf" srcId="{B35913EB-212F-4DC1-AAED-30DD62B0A0F7}" destId="{314F72F7-5B6B-4056-855A-E5FEA71BB44A}" srcOrd="11" destOrd="0" presId="urn:microsoft.com/office/officeart/2005/8/layout/radial5"/>
    <dgm:cxn modelId="{B7CDF4F0-E4B3-4253-B4E6-A1A654891AEB}" type="presParOf" srcId="{314F72F7-5B6B-4056-855A-E5FEA71BB44A}" destId="{D0D4187E-8C56-426D-91D7-372EA3E49825}" srcOrd="0" destOrd="0" presId="urn:microsoft.com/office/officeart/2005/8/layout/radial5"/>
    <dgm:cxn modelId="{93814A0B-0FBB-4C4A-804B-06E69BC5E09C}" type="presParOf" srcId="{B35913EB-212F-4DC1-AAED-30DD62B0A0F7}" destId="{F53AF379-156E-4619-926C-4FC352020A8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532CDB-3A75-49DD-8484-3BA5AE56B636}">
      <dsp:nvSpPr>
        <dsp:cNvPr id="0" name=""/>
        <dsp:cNvSpPr/>
      </dsp:nvSpPr>
      <dsp:spPr>
        <a:xfrm>
          <a:off x="4636569" y="2885172"/>
          <a:ext cx="2058238" cy="2058238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MesoWest</a:t>
          </a:r>
          <a:endParaRPr lang="en-US" sz="2500" kern="1200" dirty="0"/>
        </a:p>
      </dsp:txBody>
      <dsp:txXfrm>
        <a:off x="4937991" y="3186594"/>
        <a:ext cx="1455394" cy="1455394"/>
      </dsp:txXfrm>
    </dsp:sp>
    <dsp:sp modelId="{154AB485-54F8-4A5E-A289-17DA8C2924FF}">
      <dsp:nvSpPr>
        <dsp:cNvPr id="0" name=""/>
        <dsp:cNvSpPr/>
      </dsp:nvSpPr>
      <dsp:spPr>
        <a:xfrm rot="16200000">
          <a:off x="5447343" y="2135660"/>
          <a:ext cx="436689" cy="6998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512847" y="2341124"/>
        <a:ext cx="305682" cy="419881"/>
      </dsp:txXfrm>
    </dsp:sp>
    <dsp:sp modelId="{D667F54B-CE39-4E20-9D21-D57B858DCD9E}">
      <dsp:nvSpPr>
        <dsp:cNvPr id="0" name=""/>
        <dsp:cNvSpPr/>
      </dsp:nvSpPr>
      <dsp:spPr>
        <a:xfrm>
          <a:off x="4636569" y="2992"/>
          <a:ext cx="2058238" cy="2058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NWS</a:t>
          </a:r>
          <a:endParaRPr lang="en-US" sz="2500" kern="1200" dirty="0"/>
        </a:p>
      </dsp:txBody>
      <dsp:txXfrm>
        <a:off x="4937991" y="304414"/>
        <a:ext cx="1455394" cy="1455394"/>
      </dsp:txXfrm>
    </dsp:sp>
    <dsp:sp modelId="{F3BE0BA0-8BB5-422E-B9D5-280CF0BA469E}">
      <dsp:nvSpPr>
        <dsp:cNvPr id="0" name=""/>
        <dsp:cNvSpPr/>
      </dsp:nvSpPr>
      <dsp:spPr>
        <a:xfrm rot="19800000">
          <a:off x="6684661" y="2850025"/>
          <a:ext cx="436689" cy="6998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6693437" y="3022737"/>
        <a:ext cx="305682" cy="419881"/>
      </dsp:txXfrm>
    </dsp:sp>
    <dsp:sp modelId="{28ED9D91-5FC5-47BE-B106-94A950FCA7CD}">
      <dsp:nvSpPr>
        <dsp:cNvPr id="0" name=""/>
        <dsp:cNvSpPr/>
      </dsp:nvSpPr>
      <dsp:spPr>
        <a:xfrm>
          <a:off x="7132610" y="1444082"/>
          <a:ext cx="2058238" cy="2058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Fire Weather</a:t>
          </a:r>
          <a:endParaRPr lang="en-US" sz="2500" kern="1200" dirty="0"/>
        </a:p>
      </dsp:txBody>
      <dsp:txXfrm>
        <a:off x="7434032" y="1745504"/>
        <a:ext cx="1455394" cy="1455394"/>
      </dsp:txXfrm>
    </dsp:sp>
    <dsp:sp modelId="{50334164-803D-4189-9065-72EB5E1167BD}">
      <dsp:nvSpPr>
        <dsp:cNvPr id="0" name=""/>
        <dsp:cNvSpPr/>
      </dsp:nvSpPr>
      <dsp:spPr>
        <a:xfrm rot="1800000">
          <a:off x="6684661" y="4278756"/>
          <a:ext cx="436689" cy="6998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6693437" y="4385964"/>
        <a:ext cx="305682" cy="419881"/>
      </dsp:txXfrm>
    </dsp:sp>
    <dsp:sp modelId="{6A40EC94-40D8-4BB9-B759-4D5453CB7C69}">
      <dsp:nvSpPr>
        <dsp:cNvPr id="0" name=""/>
        <dsp:cNvSpPr/>
      </dsp:nvSpPr>
      <dsp:spPr>
        <a:xfrm>
          <a:off x="7132610" y="4326262"/>
          <a:ext cx="2058238" cy="2058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Road Weather</a:t>
          </a:r>
          <a:endParaRPr lang="en-US" sz="2500" kern="1200" dirty="0"/>
        </a:p>
      </dsp:txBody>
      <dsp:txXfrm>
        <a:off x="7434032" y="4627684"/>
        <a:ext cx="1455394" cy="1455394"/>
      </dsp:txXfrm>
    </dsp:sp>
    <dsp:sp modelId="{1BDE5400-C36D-4E61-8BFF-563C946F75FB}">
      <dsp:nvSpPr>
        <dsp:cNvPr id="0" name=""/>
        <dsp:cNvSpPr/>
      </dsp:nvSpPr>
      <dsp:spPr>
        <a:xfrm rot="5400000">
          <a:off x="5447343" y="4993122"/>
          <a:ext cx="436689" cy="6998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512847" y="5067579"/>
        <a:ext cx="305682" cy="419881"/>
      </dsp:txXfrm>
    </dsp:sp>
    <dsp:sp modelId="{0C27B82C-4788-4192-84B2-876921B8CEB8}">
      <dsp:nvSpPr>
        <dsp:cNvPr id="0" name=""/>
        <dsp:cNvSpPr/>
      </dsp:nvSpPr>
      <dsp:spPr>
        <a:xfrm>
          <a:off x="4636569" y="5767353"/>
          <a:ext cx="2058238" cy="2058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Field Projects</a:t>
          </a:r>
          <a:endParaRPr lang="en-US" sz="2500" kern="1200" dirty="0"/>
        </a:p>
      </dsp:txBody>
      <dsp:txXfrm>
        <a:off x="4937991" y="6068775"/>
        <a:ext cx="1455394" cy="1455394"/>
      </dsp:txXfrm>
    </dsp:sp>
    <dsp:sp modelId="{B0A213A1-777E-4493-BE53-0285EC19A797}">
      <dsp:nvSpPr>
        <dsp:cNvPr id="0" name=""/>
        <dsp:cNvSpPr/>
      </dsp:nvSpPr>
      <dsp:spPr>
        <a:xfrm rot="9000000">
          <a:off x="4210026" y="4278756"/>
          <a:ext cx="436689" cy="6998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4332257" y="4385964"/>
        <a:ext cx="305682" cy="419881"/>
      </dsp:txXfrm>
    </dsp:sp>
    <dsp:sp modelId="{480FC3A4-F8B8-43DD-9350-1B5DDE2864E1}">
      <dsp:nvSpPr>
        <dsp:cNvPr id="0" name=""/>
        <dsp:cNvSpPr/>
      </dsp:nvSpPr>
      <dsp:spPr>
        <a:xfrm>
          <a:off x="2140527" y="4326262"/>
          <a:ext cx="2058238" cy="2058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Air</a:t>
          </a:r>
          <a:r>
            <a:rPr lang="en-US" sz="2500" kern="1200" baseline="0" dirty="0" smtClean="0"/>
            <a:t> Quality</a:t>
          </a:r>
          <a:endParaRPr lang="en-US" sz="2500" kern="1200" dirty="0"/>
        </a:p>
      </dsp:txBody>
      <dsp:txXfrm>
        <a:off x="2441949" y="4627684"/>
        <a:ext cx="1455394" cy="1455394"/>
      </dsp:txXfrm>
    </dsp:sp>
    <dsp:sp modelId="{314F72F7-5B6B-4056-855A-E5FEA71BB44A}">
      <dsp:nvSpPr>
        <dsp:cNvPr id="0" name=""/>
        <dsp:cNvSpPr/>
      </dsp:nvSpPr>
      <dsp:spPr>
        <a:xfrm rot="12600000">
          <a:off x="4210026" y="2850025"/>
          <a:ext cx="436689" cy="6998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4332257" y="3022737"/>
        <a:ext cx="305682" cy="419881"/>
      </dsp:txXfrm>
    </dsp:sp>
    <dsp:sp modelId="{F53AF379-156E-4619-926C-4FC352020A8F}">
      <dsp:nvSpPr>
        <dsp:cNvPr id="0" name=""/>
        <dsp:cNvSpPr/>
      </dsp:nvSpPr>
      <dsp:spPr>
        <a:xfrm>
          <a:off x="2140527" y="1444082"/>
          <a:ext cx="2058238" cy="2058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Research &amp; Public Service</a:t>
          </a:r>
          <a:endParaRPr lang="en-US" sz="2500" kern="1200" dirty="0"/>
        </a:p>
      </dsp:txBody>
      <dsp:txXfrm>
        <a:off x="2441949" y="1745504"/>
        <a:ext cx="1455394" cy="1455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627E5-CB74-4DC8-A8F3-CB82C466E63B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47FA8-6A99-42D6-BDCB-898FEF3E7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86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47FA8-6A99-42D6-BDCB-898FEF3E78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9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1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4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1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3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9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5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6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92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0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3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E218-99E6-564B-94B9-961BA731838D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0AB3D-535A-AC40-B0F4-8D63FC786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6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eso1.chpc.utah.edu/mesotrax" TargetMode="External"/><Relationship Id="rId13" Type="http://schemas.openxmlformats.org/officeDocument/2006/relationships/diagramLayout" Target="../diagrams/layout1.xml"/><Relationship Id="rId18" Type="http://schemas.openxmlformats.org/officeDocument/2006/relationships/image" Target="../media/image2.jpeg"/><Relationship Id="rId26" Type="http://schemas.openxmlformats.org/officeDocument/2006/relationships/image" Target="../media/image10.png"/><Relationship Id="rId3" Type="http://schemas.openxmlformats.org/officeDocument/2006/relationships/hyperlink" Target="meso1.chpc.utah.edu/mesowest_overview" TargetMode="External"/><Relationship Id="rId21" Type="http://schemas.openxmlformats.org/officeDocument/2006/relationships/image" Target="../media/image5.jpeg"/><Relationship Id="rId34" Type="http://schemas.openxmlformats.org/officeDocument/2006/relationships/image" Target="../media/image18.png"/><Relationship Id="rId7" Type="http://schemas.openxmlformats.org/officeDocument/2006/relationships/hyperlink" Target="akff.mesowest.org" TargetMode="External"/><Relationship Id="rId12" Type="http://schemas.openxmlformats.org/officeDocument/2006/relationships/diagramData" Target="../diagrams/data1.xml"/><Relationship Id="rId17" Type="http://schemas.openxmlformats.org/officeDocument/2006/relationships/image" Target="../media/image1.png"/><Relationship Id="rId25" Type="http://schemas.openxmlformats.org/officeDocument/2006/relationships/image" Target="../media/image9.jpeg"/><Relationship Id="rId3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microsoft.com/office/2007/relationships/diagramDrawing" Target="../diagrams/drawing1.xml"/><Relationship Id="rId20" Type="http://schemas.openxmlformats.org/officeDocument/2006/relationships/image" Target="../media/image4.jpe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hyperlink" Target="glffc.utah.edu" TargetMode="External"/><Relationship Id="rId11" Type="http://schemas.openxmlformats.org/officeDocument/2006/relationships/hyperlink" Target="http://meso1.chpc.utah.edu/jfsp_convective/" TargetMode="External"/><Relationship Id="rId24" Type="http://schemas.openxmlformats.org/officeDocument/2006/relationships/image" Target="../media/image8.png"/><Relationship Id="rId32" Type="http://schemas.openxmlformats.org/officeDocument/2006/relationships/image" Target="../media/image16.png"/><Relationship Id="rId5" Type="http://schemas.openxmlformats.org/officeDocument/2006/relationships/hyperlink" Target="synopticlabs.,org" TargetMode="External"/><Relationship Id="rId15" Type="http://schemas.openxmlformats.org/officeDocument/2006/relationships/diagramColors" Target="../diagrams/colors1.xml"/><Relationship Id="rId23" Type="http://schemas.openxmlformats.org/officeDocument/2006/relationships/image" Target="../media/image7.jpeg"/><Relationship Id="rId28" Type="http://schemas.openxmlformats.org/officeDocument/2006/relationships/image" Target="../media/image12.png"/><Relationship Id="rId10" Type="http://schemas.openxmlformats.org/officeDocument/2006/relationships/hyperlink" Target="http://hrrr.chpc.utah.edu/" TargetMode="External"/><Relationship Id="rId19" Type="http://schemas.openxmlformats.org/officeDocument/2006/relationships/image" Target="../media/image3.jpeg"/><Relationship Id="rId31" Type="http://schemas.openxmlformats.org/officeDocument/2006/relationships/image" Target="../media/image15.png"/><Relationship Id="rId4" Type="http://schemas.openxmlformats.org/officeDocument/2006/relationships/hyperlink" Target="http://mesowest.utah.edu/" TargetMode="External"/><Relationship Id="rId9" Type="http://schemas.openxmlformats.org/officeDocument/2006/relationships/hyperlink" Target="http://meso2.chpc.utah.edu/aq/" TargetMode="External"/><Relationship Id="rId14" Type="http://schemas.openxmlformats.org/officeDocument/2006/relationships/diagramQuickStyle" Target="../diagrams/quickStyle1.xml"/><Relationship Id="rId22" Type="http://schemas.openxmlformats.org/officeDocument/2006/relationships/image" Target="../media/image6.jpeg"/><Relationship Id="rId27" Type="http://schemas.openxmlformats.org/officeDocument/2006/relationships/image" Target="../media/image11.jpg"/><Relationship Id="rId30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75785" y="4853969"/>
            <a:ext cx="12780164" cy="14671491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65226" y="1013580"/>
            <a:ext cx="14527642" cy="3320692"/>
          </a:xfrm>
        </p:spPr>
        <p:txBody>
          <a:bodyPr>
            <a:normAutofit/>
          </a:bodyPr>
          <a:lstStyle/>
          <a:p>
            <a:r>
              <a:rPr lang="en-US" sz="9600" dirty="0" smtClean="0"/>
              <a:t>John Horel</a:t>
            </a:r>
            <a:r>
              <a:rPr lang="en-US" sz="9600" dirty="0"/>
              <a:t> &amp;</a:t>
            </a:r>
            <a:r>
              <a:rPr lang="en-US" sz="9600" dirty="0" smtClean="0"/>
              <a:t> Erik Crosman</a:t>
            </a:r>
            <a:endParaRPr lang="en-US" sz="96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75785" y="4918239"/>
            <a:ext cx="12930661" cy="13281915"/>
          </a:xfrm>
          <a:prstGeom prst="rect">
            <a:avLst/>
          </a:prstGeom>
        </p:spPr>
        <p:txBody>
          <a:bodyPr vert="horz" lIns="438912" tIns="219456" rIns="438912" bIns="219456" rtlCol="0">
            <a:normAutofit fontScale="25000" lnSpcReduction="20000"/>
          </a:bodyPr>
          <a:lstStyle>
            <a:lvl1pPr marL="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15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19456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1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38912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1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58368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77824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7280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16736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36192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556480" indent="0" algn="ctr" defTabSz="2194560" rtl="0" eaLnBrk="1" latinLnBrk="0" hangingPunct="1">
              <a:spcBef>
                <a:spcPct val="20000"/>
              </a:spcBef>
              <a:buFont typeface="Arial"/>
              <a:buNone/>
              <a:defRPr sz="9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200" b="1" dirty="0" smtClean="0">
                <a:solidFill>
                  <a:schemeClr val="tx1"/>
                </a:solidFill>
              </a:rPr>
              <a:t>Research &amp; Public Service</a:t>
            </a:r>
          </a:p>
          <a:p>
            <a:endParaRPr lang="en-US" sz="19200" b="1" dirty="0" smtClean="0">
              <a:solidFill>
                <a:schemeClr val="tx1"/>
              </a:solidFill>
            </a:endParaRPr>
          </a:p>
          <a:p>
            <a:pPr marL="522288" indent="-457200" algn="l">
              <a:buFont typeface="Arial"/>
              <a:buChar char="•"/>
            </a:pPr>
            <a:r>
              <a:rPr lang="en-US" sz="17600" dirty="0" smtClean="0">
                <a:solidFill>
                  <a:schemeClr val="tx1"/>
                </a:solidFill>
              </a:rPr>
              <a:t>Observation, analysis, and simulation of </a:t>
            </a:r>
            <a:r>
              <a:rPr lang="en-US" sz="17600" dirty="0">
                <a:solidFill>
                  <a:schemeClr val="tx1"/>
                </a:solidFill>
              </a:rPr>
              <a:t>weather and climate processes in mountainous </a:t>
            </a:r>
            <a:r>
              <a:rPr lang="en-US" sz="17600" dirty="0" smtClean="0">
                <a:solidFill>
                  <a:schemeClr val="tx1"/>
                </a:solidFill>
              </a:rPr>
              <a:t>regions</a:t>
            </a:r>
          </a:p>
          <a:p>
            <a:pPr marL="522288" indent="-457200" algn="l">
              <a:buFont typeface="Arial"/>
              <a:buChar char="•"/>
            </a:pPr>
            <a:r>
              <a:rPr lang="en-US" sz="17600" dirty="0">
                <a:solidFill>
                  <a:schemeClr val="tx1"/>
                </a:solidFill>
              </a:rPr>
              <a:t>Extensive development of operational fire weather software for the nation focusing on the Great Lakes region and </a:t>
            </a:r>
            <a:r>
              <a:rPr lang="en-US" sz="17600" dirty="0" smtClean="0">
                <a:solidFill>
                  <a:schemeClr val="tx1"/>
                </a:solidFill>
              </a:rPr>
              <a:t>Alaska</a:t>
            </a:r>
          </a:p>
          <a:p>
            <a:pPr marL="522288" indent="-457200" algn="l">
              <a:buFont typeface="Arial"/>
              <a:buChar char="•"/>
            </a:pPr>
            <a:r>
              <a:rPr lang="en-US" sz="17600" dirty="0" smtClean="0">
                <a:solidFill>
                  <a:schemeClr val="tx1"/>
                </a:solidFill>
              </a:rPr>
              <a:t>Impacts of convective outflows on wildfire behavior under investigation</a:t>
            </a:r>
          </a:p>
          <a:p>
            <a:pPr marL="522288" indent="-457200" algn="l">
              <a:buFont typeface="Arial"/>
              <a:buChar char="•"/>
            </a:pPr>
            <a:r>
              <a:rPr lang="en-US" sz="17600" dirty="0" smtClean="0">
                <a:solidFill>
                  <a:schemeClr val="tx1"/>
                </a:solidFill>
              </a:rPr>
              <a:t>Verification of HRRR-AK forecast products and NASA IMERG precipitation analyses in Alaska underway</a:t>
            </a:r>
          </a:p>
          <a:p>
            <a:pPr marL="522288" indent="-457200" algn="l">
              <a:buFont typeface="Arial"/>
              <a:buChar char="•"/>
            </a:pPr>
            <a:r>
              <a:rPr lang="en-US" sz="17600" dirty="0" smtClean="0">
                <a:solidFill>
                  <a:schemeClr val="tx1"/>
                </a:solidFill>
              </a:rPr>
              <a:t>Development of novel sensor deployment systems using a quad copter, inexpensive </a:t>
            </a:r>
            <a:r>
              <a:rPr lang="en-US" sz="17600" dirty="0" err="1" smtClean="0">
                <a:solidFill>
                  <a:schemeClr val="tx1"/>
                </a:solidFill>
              </a:rPr>
              <a:t>sondes</a:t>
            </a:r>
            <a:r>
              <a:rPr lang="en-US" sz="17600" dirty="0" smtClean="0">
                <a:solidFill>
                  <a:schemeClr val="tx1"/>
                </a:solidFill>
              </a:rPr>
              <a:t>, TRAX light rail cars, and the KSL traffic helicopter</a:t>
            </a:r>
          </a:p>
          <a:p>
            <a:pPr marL="522288" indent="-457200" algn="l">
              <a:buFont typeface="Arial"/>
              <a:buChar char="•"/>
            </a:pPr>
            <a:r>
              <a:rPr lang="en-US" sz="17600" dirty="0" smtClean="0">
                <a:solidFill>
                  <a:schemeClr val="tx1"/>
                </a:solidFill>
              </a:rPr>
              <a:t>Collaboration with Lin Group on methane emissions in the Uintah Basin and TRAX air quality monitoring</a:t>
            </a:r>
          </a:p>
          <a:p>
            <a:pPr marL="522288" indent="-457200" algn="l">
              <a:buFont typeface="Arial"/>
              <a:buChar char="•"/>
            </a:pPr>
            <a:r>
              <a:rPr lang="en-US" sz="17600" dirty="0" smtClean="0">
                <a:solidFill>
                  <a:schemeClr val="tx1"/>
                </a:solidFill>
              </a:rPr>
              <a:t>13 papers published or submitted during 2016-18</a:t>
            </a:r>
          </a:p>
          <a:p>
            <a:pPr marL="522288" indent="-457200" algn="l">
              <a:buFont typeface="Arial"/>
              <a:buChar char="•"/>
            </a:pPr>
            <a:r>
              <a:rPr lang="en-US" sz="17600" dirty="0" smtClean="0">
                <a:solidFill>
                  <a:schemeClr val="tx1"/>
                </a:solidFill>
              </a:rPr>
              <a:t>Research funding: National Science Foundation, National Oceanic and Atmospheric </a:t>
            </a:r>
            <a:r>
              <a:rPr lang="en-US" sz="17600" dirty="0" smtClean="0">
                <a:solidFill>
                  <a:schemeClr val="tx1"/>
                </a:solidFill>
              </a:rPr>
              <a:t>Administration, </a:t>
            </a:r>
            <a:r>
              <a:rPr lang="en-US" sz="17600" dirty="0" smtClean="0">
                <a:solidFill>
                  <a:schemeClr val="tx1"/>
                </a:solidFill>
              </a:rPr>
              <a:t>Joint Fire Science Program, National Institutes of Health, Department of the Interior, Utah Division of Air Quality, Great Lakes Consortium</a:t>
            </a:r>
            <a:endParaRPr lang="en-US" sz="17600" dirty="0">
              <a:solidFill>
                <a:schemeClr val="tx1"/>
              </a:solidFill>
            </a:endParaRPr>
          </a:p>
          <a:p>
            <a:pPr marL="1500188" lvl="1" indent="-512763" algn="l">
              <a:buFont typeface="Arial"/>
              <a:buChar char="•"/>
            </a:pPr>
            <a:endParaRPr lang="en-US" sz="17600" dirty="0">
              <a:solidFill>
                <a:schemeClr val="tx1"/>
              </a:solidFill>
            </a:endParaRPr>
          </a:p>
          <a:p>
            <a:pPr marL="1500188" lvl="1" indent="-512763" algn="l">
              <a:buFont typeface="Arial"/>
              <a:buChar char="•"/>
            </a:pPr>
            <a:endParaRPr lang="en-US" sz="17600" dirty="0" smtClean="0">
              <a:solidFill>
                <a:schemeClr val="tx1"/>
              </a:solidFill>
            </a:endParaRPr>
          </a:p>
          <a:p>
            <a:pPr marL="1500188" lvl="1" indent="-512763" algn="l">
              <a:buFont typeface="Arial"/>
              <a:buChar char="•"/>
            </a:pPr>
            <a:endParaRPr lang="en-US" sz="7600" dirty="0">
              <a:solidFill>
                <a:schemeClr val="tx1"/>
              </a:solidFill>
            </a:endParaRPr>
          </a:p>
          <a:p>
            <a:pPr marL="857250" indent="-857250" algn="l">
              <a:buFont typeface="Arial"/>
              <a:buChar char="•"/>
            </a:pPr>
            <a:endParaRPr lang="en-US" sz="6000" dirty="0">
              <a:solidFill>
                <a:schemeClr val="tx1"/>
              </a:solidFill>
            </a:endParaRPr>
          </a:p>
          <a:p>
            <a:pPr algn="l"/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51107" y="16987059"/>
            <a:ext cx="14363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/>
              <a:t>Our research team</a:t>
            </a:r>
            <a:r>
              <a:rPr lang="en-US" sz="4000" dirty="0"/>
              <a:t>:</a:t>
            </a:r>
            <a:r>
              <a:rPr lang="en-US" sz="4000" dirty="0" smtClean="0"/>
              <a:t> undergraduate- Andrew Parks; graduate students- </a:t>
            </a:r>
            <a:r>
              <a:rPr lang="en-US" sz="4000" dirty="0"/>
              <a:t>Brian </a:t>
            </a:r>
            <a:r>
              <a:rPr lang="en-US" sz="4000" dirty="0" smtClean="0"/>
              <a:t>Blaylock, Kevin Craft, Chris Foster, </a:t>
            </a:r>
            <a:r>
              <a:rPr lang="en-US" sz="4000" dirty="0"/>
              <a:t>Taylor </a:t>
            </a:r>
            <a:r>
              <a:rPr lang="en-US" sz="4000" dirty="0" smtClean="0"/>
              <a:t>McCorkle, </a:t>
            </a:r>
            <a:r>
              <a:rPr lang="en-US" sz="4000" dirty="0"/>
              <a:t>Mike </a:t>
            </a:r>
            <a:r>
              <a:rPr lang="en-US" sz="4000" dirty="0" err="1" smtClean="0"/>
              <a:t>Wessler</a:t>
            </a:r>
            <a:r>
              <a:rPr lang="en-US" sz="4000" dirty="0" smtClean="0"/>
              <a:t>; postdoctoral </a:t>
            </a:r>
            <a:r>
              <a:rPr lang="en-US" sz="4000" dirty="0"/>
              <a:t>research </a:t>
            </a:r>
            <a:r>
              <a:rPr lang="en-US" sz="4000" dirty="0" smtClean="0"/>
              <a:t>associate- Alex Jacques; staff- Chris </a:t>
            </a:r>
            <a:r>
              <a:rPr lang="en-US" sz="4000" dirty="0"/>
              <a:t>Galli, </a:t>
            </a:r>
            <a:r>
              <a:rPr lang="en-US" sz="4000" dirty="0" smtClean="0"/>
              <a:t>Nola Lucke, Judy </a:t>
            </a:r>
            <a:r>
              <a:rPr lang="en-US" sz="4000" dirty="0" err="1" smtClean="0"/>
              <a:t>Pechmann</a:t>
            </a:r>
            <a:r>
              <a:rPr lang="en-US" sz="4000" dirty="0" smtClean="0"/>
              <a:t>, Joe Young</a:t>
            </a:r>
            <a:endParaRPr lang="en-US" sz="4000" dirty="0"/>
          </a:p>
        </p:txBody>
      </p:sp>
      <p:sp>
        <p:nvSpPr>
          <p:cNvPr id="13" name="Rectangle 12"/>
          <p:cNvSpPr/>
          <p:nvPr/>
        </p:nvSpPr>
        <p:spPr>
          <a:xfrm>
            <a:off x="30416003" y="11879721"/>
            <a:ext cx="12629858" cy="7729879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523955" y="11975973"/>
            <a:ext cx="12136479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5088"/>
            <a:r>
              <a:rPr lang="en-US" sz="4800" b="1" dirty="0"/>
              <a:t>For further </a:t>
            </a:r>
            <a:r>
              <a:rPr lang="en-US" sz="4800" b="1" dirty="0" smtClean="0"/>
              <a:t>information</a:t>
            </a:r>
            <a:endParaRPr lang="en-US" sz="4400" b="1" dirty="0"/>
          </a:p>
          <a:p>
            <a:pPr marL="522288" lvl="1" indent="-457200">
              <a:buFont typeface="Arial"/>
              <a:buChar char="•"/>
            </a:pPr>
            <a:r>
              <a:rPr lang="en-US" sz="4400" dirty="0" smtClean="0"/>
              <a:t>Summary: </a:t>
            </a:r>
            <a:r>
              <a:rPr lang="en-US" sz="4000" dirty="0" smtClean="0">
                <a:hlinkClick r:id="rId3" action="ppaction://hlinkfile"/>
              </a:rPr>
              <a:t>meso1.chpc.utah.edu/</a:t>
            </a:r>
            <a:r>
              <a:rPr lang="en-US" sz="4000" dirty="0" err="1" smtClean="0">
                <a:hlinkClick r:id="rId3" action="ppaction://hlinkfile"/>
              </a:rPr>
              <a:t>mesowest_overview</a:t>
            </a:r>
            <a:endParaRPr lang="en-US" sz="4000" dirty="0"/>
          </a:p>
          <a:p>
            <a:pPr marL="522288" lvl="1" indent="-457200">
              <a:buFont typeface="Arial"/>
              <a:buChar char="•"/>
            </a:pPr>
            <a:r>
              <a:rPr lang="en-US" sz="4400" dirty="0"/>
              <a:t>MesoWest: </a:t>
            </a:r>
            <a:r>
              <a:rPr lang="en-US" sz="4400" dirty="0" smtClean="0">
                <a:hlinkClick r:id="rId4"/>
              </a:rPr>
              <a:t>mesowest.utah.edu</a:t>
            </a:r>
            <a:endParaRPr lang="en-US" sz="4400" dirty="0"/>
          </a:p>
          <a:p>
            <a:pPr marL="522288" lvl="1" indent="-457200">
              <a:buFont typeface="Arial"/>
              <a:buChar char="•"/>
            </a:pPr>
            <a:r>
              <a:rPr lang="en-US" sz="4400" dirty="0" err="1" smtClean="0"/>
              <a:t>SynopticLabs</a:t>
            </a:r>
            <a:r>
              <a:rPr lang="en-US" sz="4400" dirty="0" smtClean="0"/>
              <a:t>: </a:t>
            </a:r>
            <a:r>
              <a:rPr lang="en-US" sz="4400" dirty="0" smtClean="0">
                <a:hlinkClick r:id="rId5" action="ppaction://hlinkfile"/>
              </a:rPr>
              <a:t>synopticlabs.org</a:t>
            </a:r>
            <a:endParaRPr lang="en-US" sz="4400" dirty="0"/>
          </a:p>
          <a:p>
            <a:pPr marL="522288" lvl="1" indent="-457200">
              <a:buFont typeface="Arial"/>
              <a:buChar char="•"/>
            </a:pPr>
            <a:r>
              <a:rPr lang="en-US" sz="4400" dirty="0" smtClean="0"/>
              <a:t>Great </a:t>
            </a:r>
            <a:r>
              <a:rPr lang="en-US" sz="4400" dirty="0"/>
              <a:t>Lakes Fire and </a:t>
            </a:r>
            <a:r>
              <a:rPr lang="en-US" sz="4400" dirty="0" smtClean="0"/>
              <a:t>Fuels: </a:t>
            </a:r>
            <a:r>
              <a:rPr lang="en-US" sz="4400" dirty="0" smtClean="0">
                <a:hlinkClick r:id="rId6" action="ppaction://hlinkfile"/>
              </a:rPr>
              <a:t>glffc.utah.edu</a:t>
            </a:r>
            <a:endParaRPr lang="en-US" sz="4400" dirty="0"/>
          </a:p>
          <a:p>
            <a:pPr marL="522288" lvl="1" indent="-457200">
              <a:buFont typeface="Arial"/>
              <a:buChar char="•"/>
            </a:pPr>
            <a:r>
              <a:rPr lang="en-US" sz="4400" dirty="0" smtClean="0"/>
              <a:t>Alaska Fire and Fuels: </a:t>
            </a:r>
            <a:r>
              <a:rPr lang="en-US" sz="4400" dirty="0">
                <a:hlinkClick r:id="rId7" action="ppaction://hlinkfile"/>
              </a:rPr>
              <a:t>akff.mesowest.org</a:t>
            </a:r>
            <a:endParaRPr lang="en-US" sz="4400" dirty="0"/>
          </a:p>
          <a:p>
            <a:pPr marL="522288" lvl="1" indent="-457200">
              <a:buFont typeface="Arial"/>
              <a:buChar char="•"/>
            </a:pPr>
            <a:r>
              <a:rPr lang="en-US" sz="4400" dirty="0" smtClean="0"/>
              <a:t>TRAX</a:t>
            </a:r>
            <a:r>
              <a:rPr lang="en-US" sz="4400" dirty="0"/>
              <a:t>: </a:t>
            </a:r>
            <a:r>
              <a:rPr lang="en-US" sz="4400" dirty="0" smtClean="0">
                <a:hlinkClick r:id="rId8" action="ppaction://hlinkfile"/>
              </a:rPr>
              <a:t>meso1.chpc.utah.edu/</a:t>
            </a:r>
            <a:r>
              <a:rPr lang="en-US" sz="4400" dirty="0" err="1" smtClean="0">
                <a:hlinkClick r:id="rId8" action="ppaction://hlinkfile"/>
              </a:rPr>
              <a:t>mesotrax</a:t>
            </a:r>
            <a:endParaRPr lang="en-US" sz="4400" dirty="0" smtClean="0"/>
          </a:p>
          <a:p>
            <a:pPr marL="522288" lvl="1" indent="-457200">
              <a:buFont typeface="Arial"/>
              <a:buChar char="•"/>
            </a:pPr>
            <a:r>
              <a:rPr lang="en-US" sz="4400" dirty="0" smtClean="0"/>
              <a:t>Chopper/air </a:t>
            </a:r>
            <a:r>
              <a:rPr lang="en-US" sz="4400" dirty="0"/>
              <a:t>quality </a:t>
            </a:r>
            <a:r>
              <a:rPr lang="en-US" sz="4000" dirty="0">
                <a:hlinkClick r:id="rId9"/>
              </a:rPr>
              <a:t>http://meso2.chpc.utah.edu/aq</a:t>
            </a:r>
            <a:r>
              <a:rPr lang="en-US" sz="4000" dirty="0" smtClean="0">
                <a:hlinkClick r:id="rId9"/>
              </a:rPr>
              <a:t>/</a:t>
            </a:r>
            <a:endParaRPr lang="en-US" sz="4000" dirty="0" smtClean="0"/>
          </a:p>
          <a:p>
            <a:pPr marL="522288" lvl="1" indent="-457200">
              <a:buFont typeface="Arial"/>
              <a:buChar char="•"/>
            </a:pPr>
            <a:r>
              <a:rPr lang="en-US" sz="4400" dirty="0"/>
              <a:t>HRRR Archive: </a:t>
            </a:r>
            <a:r>
              <a:rPr lang="en-US" sz="4400" dirty="0">
                <a:hlinkClick r:id="rId10"/>
              </a:rPr>
              <a:t>http://hrrr.chpc.utah.edu</a:t>
            </a:r>
            <a:r>
              <a:rPr lang="en-US" sz="4400" dirty="0" smtClean="0">
                <a:hlinkClick r:id="rId10"/>
              </a:rPr>
              <a:t>/</a:t>
            </a:r>
            <a:endParaRPr lang="en-US" sz="4400" dirty="0" smtClean="0"/>
          </a:p>
          <a:p>
            <a:pPr marL="522288" lvl="1" indent="-457200">
              <a:buFont typeface="Arial"/>
              <a:buChar char="•"/>
            </a:pPr>
            <a:r>
              <a:rPr lang="en-US" sz="4400" dirty="0" smtClean="0"/>
              <a:t>Wildfire </a:t>
            </a:r>
            <a:r>
              <a:rPr lang="en-US" sz="4400" dirty="0"/>
              <a:t>Convective Outflows: </a:t>
            </a:r>
            <a:r>
              <a:rPr lang="en-US" sz="4400" dirty="0">
                <a:hlinkClick r:id="rId11"/>
              </a:rPr>
              <a:t>http://meso1.chpc.utah.edu/jfsp_convective</a:t>
            </a:r>
            <a:r>
              <a:rPr lang="en-US" sz="4400" dirty="0" smtClean="0">
                <a:hlinkClick r:id="rId11"/>
              </a:rPr>
              <a:t>/</a:t>
            </a:r>
            <a:endParaRPr lang="en-US" sz="4400" dirty="0" smtClean="0"/>
          </a:p>
          <a:p>
            <a:pPr marL="522288" lvl="1" indent="-457200">
              <a:buFont typeface="Arial"/>
              <a:buChar char="•"/>
            </a:pPr>
            <a:endParaRPr lang="en-US" sz="4400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14761869" y="17016571"/>
            <a:ext cx="14630401" cy="2593030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444468"/>
              </p:ext>
            </p:extLst>
          </p:nvPr>
        </p:nvGraphicFramePr>
        <p:xfrm>
          <a:off x="29092868" y="3565005"/>
          <a:ext cx="11331377" cy="7828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9" name="Title 1"/>
          <p:cNvSpPr txBox="1">
            <a:spLocks/>
          </p:cNvSpPr>
          <p:nvPr/>
        </p:nvSpPr>
        <p:spPr>
          <a:xfrm>
            <a:off x="38851394" y="5429313"/>
            <a:ext cx="4470238" cy="3417785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 fontScale="25000" lnSpcReduction="20000"/>
          </a:bodyPr>
          <a:lstStyle>
            <a:lvl1pPr algn="ctr" defTabSz="2194560" rtl="0" eaLnBrk="1" latinLnBrk="0" hangingPunct="1">
              <a:spcBef>
                <a:spcPct val="0"/>
              </a:spcBef>
              <a:buNone/>
              <a:defRPr sz="21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 smtClean="0"/>
          </a:p>
          <a:p>
            <a:endParaRPr lang="en-US" dirty="0"/>
          </a:p>
          <a:p>
            <a:r>
              <a:rPr lang="en-US" sz="17600" dirty="0" smtClean="0"/>
              <a:t>Access, archive, &amp; disseminate publicly-accessible environmental data for diverse educational, research, &amp; public service applications</a:t>
            </a:r>
            <a:endParaRPr lang="en-US" sz="17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438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13116" y="28138358"/>
            <a:ext cx="126298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High Resolution Rapid Refresh (HRRR) archive is being used by 100s</a:t>
            </a:r>
            <a:r>
              <a:rPr kumimoji="0" lang="en-US" alt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of researchers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</a:p>
        </p:txBody>
      </p:sp>
      <p:sp>
        <p:nvSpPr>
          <p:cNvPr id="12" name="AutoShape 7" descr="Displaying mesowest_logo_shinnygold_20knot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 descr="Welcome to MesoWest!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003" y="743849"/>
            <a:ext cx="12963272" cy="198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786161" y="4932732"/>
            <a:ext cx="14630401" cy="10972800"/>
            <a:chOff x="14786161" y="4717681"/>
            <a:chExt cx="14630401" cy="10972800"/>
          </a:xfrm>
        </p:grpSpPr>
        <p:sp>
          <p:nvSpPr>
            <p:cNvPr id="20" name="Rectangle 19"/>
            <p:cNvSpPr/>
            <p:nvPr/>
          </p:nvSpPr>
          <p:spPr>
            <a:xfrm>
              <a:off x="14786161" y="4717681"/>
              <a:ext cx="14630401" cy="109728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3703167" y="8709669"/>
              <a:ext cx="6314235" cy="4735676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3265986" y="9707394"/>
              <a:ext cx="7414632" cy="4170729"/>
            </a:xfrm>
            <a:prstGeom prst="rect">
              <a:avLst/>
            </a:prstGeom>
          </p:spPr>
        </p:pic>
        <p:pic>
          <p:nvPicPr>
            <p:cNvPr id="1037" name="Picture 13" descr="http://home.chpc.utah.edu/~u0790486/misc/banquet_photos/salt_flats_station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7945" y="4877514"/>
              <a:ext cx="6236601" cy="3519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://home.chpc.utah.edu/~u0790486/misc/banquet_photos/pelicam_tribune_pic_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1155" y="4932732"/>
              <a:ext cx="5803896" cy="327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3" name="Picture 19" descr="http://home.chpc.utah.edu/~u0790486/misc/banquet_photos/fremont_island_visit2.JPG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897"/>
            <a:stretch/>
          </p:blipFill>
          <p:spPr bwMode="auto">
            <a:xfrm>
              <a:off x="18945678" y="10843680"/>
              <a:ext cx="7382039" cy="4656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5" name="Picture 21" descr="http://home.chpc.utah.edu/~u0790486/misc/banquet_photos/salt_flats_brian_water.jpg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38" r="42069"/>
            <a:stretch/>
          </p:blipFill>
          <p:spPr bwMode="auto">
            <a:xfrm>
              <a:off x="20677932" y="4909444"/>
              <a:ext cx="2905829" cy="5902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4491" y="8365834"/>
              <a:ext cx="3831444" cy="5108592"/>
            </a:xfrm>
            <a:prstGeom prst="rect">
              <a:avLst/>
            </a:prstGeom>
          </p:spPr>
        </p:pic>
        <p:pic>
          <p:nvPicPr>
            <p:cNvPr id="1041" name="Picture 17" descr="http://home.chpc.utah.edu/~u0790486/misc/banquet_photos/antelope_island_setup4.JPG"/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4" t="-1143" r="39208" b="1143"/>
            <a:stretch/>
          </p:blipFill>
          <p:spPr bwMode="auto">
            <a:xfrm>
              <a:off x="23293137" y="8144175"/>
              <a:ext cx="2973220" cy="5546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2175" y="565243"/>
            <a:ext cx="6400800" cy="36004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565243"/>
            <a:ext cx="6400800" cy="36004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" r="2363" b="4857"/>
          <a:stretch/>
        </p:blipFill>
        <p:spPr>
          <a:xfrm>
            <a:off x="906218" y="19811300"/>
            <a:ext cx="12629859" cy="8383200"/>
          </a:xfrm>
          <a:prstGeom prst="rect">
            <a:avLst/>
          </a:prstGeom>
          <a:ln>
            <a:solidFill>
              <a:srgbClr val="00595A"/>
            </a:solidFill>
          </a:ln>
        </p:spPr>
      </p:pic>
      <p:pic>
        <p:nvPicPr>
          <p:cNvPr id="37" name="Content Placeholder 3"/>
          <p:cNvPicPr>
            <a:picLocks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664" r="4293"/>
          <a:stretch/>
        </p:blipFill>
        <p:spPr bwMode="auto">
          <a:xfrm>
            <a:off x="14615131" y="20222115"/>
            <a:ext cx="7597539" cy="610794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786161" y="26410439"/>
            <a:ext cx="3697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Monitoring Wildfires across the CONUS and Alaska</a:t>
            </a:r>
            <a:endParaRPr lang="en-US" sz="3200" b="1" dirty="0"/>
          </a:p>
        </p:txBody>
      </p:sp>
      <p:pic>
        <p:nvPicPr>
          <p:cNvPr id="40" name="Picture 39" descr="A close up of a map&#10;&#10;Description generated with high confidence"/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536" y="19963064"/>
            <a:ext cx="6363738" cy="59952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292016" y="26058419"/>
            <a:ext cx="8913035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F00 HRRR</a:t>
            </a:r>
            <a:r>
              <a:rPr lang="en-US" sz="28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10-m vector winds for 0600 UTC 9 October 2017 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near the time of the start of the North Bay wildfires. Yellow 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(red) shading indicates areas where wind speeds are greater than 10 (15)  m 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800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-1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fire perimeters </a:t>
            </a:r>
            <a:r>
              <a:rPr lang="en-US" sz="2800" dirty="0">
                <a:ea typeface="Calibri" panose="020F0502020204030204" pitchFamily="34" charset="0"/>
                <a:cs typeface="Times New Roman" panose="02020603050405020304" pitchFamily="18" charset="0"/>
              </a:rPr>
              <a:t>(red outlines</a:t>
            </a:r>
            <a:r>
              <a:rPr lang="en-US" sz="2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31"/>
          <a:srcRect t="44846" b="9133"/>
          <a:stretch/>
        </p:blipFill>
        <p:spPr bwMode="auto">
          <a:xfrm>
            <a:off x="1033751" y="28899292"/>
            <a:ext cx="6512480" cy="3761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2"/>
          <a:srcRect l="43673" b="45349"/>
          <a:stretch/>
        </p:blipFill>
        <p:spPr bwMode="auto">
          <a:xfrm>
            <a:off x="26223685" y="12175000"/>
            <a:ext cx="3004437" cy="354012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7" t="1686" r="8127" b="1352"/>
          <a:stretch>
            <a:fillRect/>
          </a:stretch>
        </p:blipFill>
        <p:spPr bwMode="auto">
          <a:xfrm>
            <a:off x="18805805" y="28281496"/>
            <a:ext cx="25127924" cy="423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761767" y="28882369"/>
            <a:ext cx="11183911" cy="140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"/>
              </a:spcBef>
              <a:defRPr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Constraining Emissions of Methane in Utah’s Uintah Basin with Ground-based 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Concentration Observations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and a Time-Reversed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Transport Model (STILT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Lin (LAIR) </a:t>
            </a:r>
            <a:r>
              <a:rPr lang="en-US" altLang="en-U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02010" y="30293453"/>
            <a:ext cx="10148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There are currently ~ 3 years worth of CH</a:t>
            </a:r>
            <a:r>
              <a:rPr lang="en-US" altLang="en-US" sz="2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data available at 3 sites within the Uintah Basin: Fruitland (FRU), Roosevelt (ROO), 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Horsepool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alt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CH4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concentrations at the three basin sites </a:t>
            </a:r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daily and seasonal variations consistent with boundary layer evolution and stability </a:t>
            </a:r>
          </a:p>
          <a:p>
            <a:pPr>
              <a:spcBef>
                <a:spcPct val="0"/>
              </a:spcBef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081" y="20105186"/>
            <a:ext cx="8768384" cy="80331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9526830" y="21271164"/>
            <a:ext cx="41824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HRRR-AK 700 </a:t>
            </a:r>
            <a:r>
              <a:rPr lang="en-US" sz="2800" dirty="0" err="1"/>
              <a:t>hPa</a:t>
            </a:r>
            <a:r>
              <a:rPr lang="en-US" sz="2800" dirty="0"/>
              <a:t> </a:t>
            </a:r>
            <a:r>
              <a:rPr lang="en-US" sz="2800" dirty="0" smtClean="0"/>
              <a:t>height, wind, and temperature fields for f00 and f18 forecasts valid at  (</a:t>
            </a:r>
            <a:r>
              <a:rPr lang="en-US" sz="2800" dirty="0" err="1" smtClean="0"/>
              <a:t>a,b</a:t>
            </a:r>
            <a:r>
              <a:rPr lang="en-US" sz="2800" dirty="0" smtClean="0"/>
              <a:t>) 12 UTC 13 Feb 2017 and (</a:t>
            </a:r>
            <a:r>
              <a:rPr lang="en-US" sz="2800" dirty="0" err="1" smtClean="0"/>
              <a:t>c,d</a:t>
            </a:r>
            <a:r>
              <a:rPr lang="en-US" sz="2800" smtClean="0"/>
              <a:t>) 12 </a:t>
            </a:r>
            <a:r>
              <a:rPr lang="en-US" sz="2800" dirty="0" smtClean="0"/>
              <a:t>UTC 14 </a:t>
            </a:r>
            <a:r>
              <a:rPr lang="en-US" sz="2800" smtClean="0"/>
              <a:t>February 2017</a:t>
            </a:r>
          </a:p>
          <a:p>
            <a:endParaRPr lang="en-US" sz="2800" dirty="0" smtClean="0"/>
          </a:p>
          <a:p>
            <a:r>
              <a:rPr lang="en-US" sz="2800" dirty="0" smtClean="0"/>
              <a:t>Half, full and flag wind barbs represent 5, 10, and 25 m s-1, respectively.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060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471</Words>
  <Application>Microsoft Office PowerPoint</Application>
  <PresentationFormat>Custom</PresentationFormat>
  <Paragraphs>45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John Horel &amp; Erik Crosman</vt:lpstr>
    </vt:vector>
  </TitlesOfParts>
  <Company>University of Utah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Group Name</dc:title>
  <dc:creator>Michelle Brooks</dc:creator>
  <cp:lastModifiedBy>Erik</cp:lastModifiedBy>
  <cp:revision>54</cp:revision>
  <dcterms:created xsi:type="dcterms:W3CDTF">2015-11-16T21:27:46Z</dcterms:created>
  <dcterms:modified xsi:type="dcterms:W3CDTF">2018-04-18T23:41:25Z</dcterms:modified>
</cp:coreProperties>
</file>