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234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28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039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29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032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687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111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76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704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659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361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AFE1-353F-4667-AEE1-4583852EAF4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A5394-FDD9-42E7-AF5C-11B8644B20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268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ametsoc.org/doi/abs/10.1175/MWR-D-12-00328.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UU </a:t>
            </a:r>
            <a:r>
              <a:rPr lang="en-US" sz="3200" dirty="0" err="1" smtClean="0"/>
              <a:t>Unitah</a:t>
            </a:r>
            <a:r>
              <a:rPr lang="en-US" sz="3200" dirty="0" smtClean="0"/>
              <a:t> Basin WRF </a:t>
            </a:r>
            <a:r>
              <a:rPr lang="en-US" sz="3200" dirty="0" smtClean="0"/>
              <a:t>Model Configuration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40000" lnSpcReduction="20000"/>
          </a:bodyPr>
          <a:lstStyle/>
          <a:p>
            <a:r>
              <a:rPr lang="en-US" sz="3700" b="1" dirty="0" smtClean="0"/>
              <a:t>See Alcott and </a:t>
            </a:r>
            <a:r>
              <a:rPr lang="en-US" sz="3700" b="1" dirty="0" err="1" smtClean="0"/>
              <a:t>Steenburgh</a:t>
            </a:r>
            <a:r>
              <a:rPr lang="en-US" sz="3700" b="1" dirty="0" smtClean="0"/>
              <a:t> 2013 for further details on most aspects of this numerical configuration:</a:t>
            </a:r>
          </a:p>
          <a:p>
            <a:pPr>
              <a:buNone/>
            </a:pPr>
            <a:endParaRPr lang="en-US" sz="3700" b="1" dirty="0" smtClean="0"/>
          </a:p>
          <a:p>
            <a:r>
              <a:rPr lang="en-US" sz="3700" b="1" dirty="0" smtClean="0">
                <a:hlinkClick r:id="rId2"/>
              </a:rPr>
              <a:t>http://</a:t>
            </a:r>
            <a:r>
              <a:rPr lang="en-US" sz="3700" b="1" dirty="0" smtClean="0">
                <a:hlinkClick r:id="rId2"/>
              </a:rPr>
              <a:t>journals.ametsoc.org/doi/abs/10.1175/MWR-D-12-00328.1</a:t>
            </a:r>
            <a:endParaRPr lang="en-US" sz="3700" b="1" dirty="0" smtClean="0"/>
          </a:p>
          <a:p>
            <a:endParaRPr lang="en-US" sz="3700" b="1" dirty="0" smtClean="0"/>
          </a:p>
          <a:p>
            <a:r>
              <a:rPr lang="en-US" sz="3700" b="1" dirty="0" err="1" smtClean="0"/>
              <a:t>Namelist</a:t>
            </a:r>
            <a:r>
              <a:rPr lang="en-US" sz="3700" b="1" dirty="0" smtClean="0"/>
              <a:t> used for real.exe is located at: </a:t>
            </a:r>
            <a:r>
              <a:rPr lang="en-US" sz="3700" dirty="0" smtClean="0"/>
              <a:t>http</a:t>
            </a:r>
            <a:r>
              <a:rPr lang="en-US" sz="3700" dirty="0" smtClean="0"/>
              <a:t>://home.chpc.utah.edu/~</a:t>
            </a:r>
            <a:r>
              <a:rPr lang="en-US" sz="3700" dirty="0" smtClean="0"/>
              <a:t>u0198116/ubos/namelist_wps</a:t>
            </a:r>
          </a:p>
          <a:p>
            <a:pPr>
              <a:buNone/>
            </a:pPr>
            <a:endParaRPr lang="en-US" sz="3700" b="1" dirty="0" smtClean="0"/>
          </a:p>
          <a:p>
            <a:r>
              <a:rPr lang="en-US" sz="3700" b="1" dirty="0" err="1" smtClean="0"/>
              <a:t>Namelist</a:t>
            </a:r>
            <a:r>
              <a:rPr lang="en-US" sz="3700" b="1" dirty="0" smtClean="0"/>
              <a:t> used for wrf.exe is located at</a:t>
            </a:r>
            <a:r>
              <a:rPr lang="en-US" sz="3700" dirty="0" smtClean="0"/>
              <a:t>: http</a:t>
            </a:r>
            <a:r>
              <a:rPr lang="en-US" sz="3700" dirty="0" smtClean="0"/>
              <a:t>://home.chpc.utah.edu/~u0198116/ubos/namelist.input</a:t>
            </a:r>
          </a:p>
          <a:p>
            <a:endParaRPr lang="en-US" sz="3700" b="1" dirty="0" smtClean="0"/>
          </a:p>
          <a:p>
            <a:r>
              <a:rPr lang="en-US" sz="3700" b="1" dirty="0" smtClean="0"/>
              <a:t>Overview summary of WRF </a:t>
            </a:r>
            <a:r>
              <a:rPr lang="en-US" sz="3700" b="1" dirty="0" err="1" smtClean="0"/>
              <a:t>Namelist</a:t>
            </a:r>
            <a:r>
              <a:rPr lang="en-US" sz="3700" b="1" dirty="0" smtClean="0"/>
              <a:t> options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map_proj</a:t>
            </a:r>
            <a:r>
              <a:rPr lang="en-US" dirty="0" smtClean="0"/>
              <a:t>= 1: Lambert </a:t>
            </a:r>
            <a:r>
              <a:rPr lang="en-US" dirty="0" smtClean="0"/>
              <a:t>Conformal</a:t>
            </a:r>
          </a:p>
          <a:p>
            <a:r>
              <a:rPr lang="en-US" dirty="0" smtClean="0"/>
              <a:t>NAM analyses provide initial cold start and land-surface conditions, and lateral boundary.</a:t>
            </a:r>
          </a:p>
          <a:p>
            <a:r>
              <a:rPr lang="en-US" dirty="0" smtClean="0"/>
              <a:t>Idealized </a:t>
            </a:r>
            <a:r>
              <a:rPr lang="en-US" dirty="0" err="1" smtClean="0"/>
              <a:t>snowcover</a:t>
            </a:r>
            <a:r>
              <a:rPr lang="en-US" dirty="0" smtClean="0"/>
              <a:t> as function of height input to replace poor NOHRSC  snow </a:t>
            </a:r>
          </a:p>
          <a:p>
            <a:r>
              <a:rPr lang="en-US" dirty="0" smtClean="0"/>
              <a:t>Domain (see next slide)</a:t>
            </a:r>
          </a:p>
          <a:p>
            <a:r>
              <a:rPr lang="en-US" dirty="0" smtClean="0"/>
              <a:t>Number of vertical levels = 109</a:t>
            </a:r>
            <a:endParaRPr lang="en-US" dirty="0" smtClean="0"/>
          </a:p>
          <a:p>
            <a:r>
              <a:rPr lang="en-US" dirty="0" smtClean="0"/>
              <a:t>Time step = 45 seconds (15, 5 s for inner 2 grids)</a:t>
            </a:r>
          </a:p>
          <a:p>
            <a:r>
              <a:rPr lang="en-US" dirty="0" smtClean="0"/>
              <a:t>Microphysics: Thompson scheme</a:t>
            </a:r>
          </a:p>
          <a:p>
            <a:r>
              <a:rPr lang="en-US" dirty="0" smtClean="0"/>
              <a:t>Radiation: RRTM </a:t>
            </a:r>
            <a:r>
              <a:rPr lang="en-US" dirty="0" err="1" smtClean="0"/>
              <a:t>longwave</a:t>
            </a:r>
            <a:r>
              <a:rPr lang="en-US" dirty="0" smtClean="0"/>
              <a:t>, RRTMG shortwave</a:t>
            </a:r>
          </a:p>
          <a:p>
            <a:r>
              <a:rPr lang="en-US" dirty="0" smtClean="0"/>
              <a:t>Surface layer: </a:t>
            </a:r>
            <a:r>
              <a:rPr lang="en-US" dirty="0" err="1" smtClean="0"/>
              <a:t>Monin</a:t>
            </a:r>
            <a:r>
              <a:rPr lang="en-US" dirty="0" err="1" smtClean="0"/>
              <a:t>-Obukov</a:t>
            </a:r>
            <a:endParaRPr lang="en-US" dirty="0" smtClean="0"/>
          </a:p>
          <a:p>
            <a:r>
              <a:rPr lang="en-US" dirty="0" smtClean="0"/>
              <a:t>NOAH land-surface option</a:t>
            </a:r>
          </a:p>
          <a:p>
            <a:r>
              <a:rPr lang="en-US" dirty="0" smtClean="0"/>
              <a:t>YSU</a:t>
            </a:r>
            <a:r>
              <a:rPr lang="en-US" dirty="0" smtClean="0"/>
              <a:t> PBL Scheme</a:t>
            </a:r>
          </a:p>
          <a:p>
            <a:r>
              <a:rPr lang="en-US" dirty="0" err="1" smtClean="0"/>
              <a:t>Kain</a:t>
            </a:r>
            <a:r>
              <a:rPr lang="en-US" dirty="0" smtClean="0"/>
              <a:t>-Fritsch cumulus scheme in outer coarse 12 km grid</a:t>
            </a:r>
          </a:p>
          <a:p>
            <a:r>
              <a:rPr lang="en-US" dirty="0" smtClean="0"/>
              <a:t>Slope effects for radiation, </a:t>
            </a:r>
            <a:r>
              <a:rPr lang="en-US" dirty="0" err="1" smtClean="0"/>
              <a:t>topo</a:t>
            </a:r>
            <a:r>
              <a:rPr lang="en-US" dirty="0" smtClean="0"/>
              <a:t> shading turned on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order diffusion on coordinate surfaces</a:t>
            </a:r>
          </a:p>
          <a:p>
            <a:r>
              <a:rPr lang="en-US" dirty="0" smtClean="0"/>
              <a:t>Horizontal </a:t>
            </a:r>
            <a:r>
              <a:rPr lang="en-US" dirty="0" err="1" smtClean="0"/>
              <a:t>Smagorinsky</a:t>
            </a:r>
            <a:r>
              <a:rPr lang="en-US" dirty="0" smtClean="0"/>
              <a:t> first-order closure for eddy coefficient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1445" t="7219" r="6127" b="2941"/>
          <a:stretch>
            <a:fillRect/>
          </a:stretch>
        </p:blipFill>
        <p:spPr bwMode="auto">
          <a:xfrm>
            <a:off x="3276600" y="2558825"/>
            <a:ext cx="2971800" cy="312234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Domains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19" t="8913" r="5112" b="4178"/>
          <a:stretch>
            <a:fillRect/>
          </a:stretch>
        </p:blipFill>
        <p:spPr bwMode="auto">
          <a:xfrm>
            <a:off x="6400800" y="2674255"/>
            <a:ext cx="2743200" cy="289148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2128" t="8556" r="4255" b="3743"/>
          <a:stretch>
            <a:fillRect/>
          </a:stretch>
        </p:blipFill>
        <p:spPr bwMode="auto">
          <a:xfrm>
            <a:off x="0" y="2628900"/>
            <a:ext cx="3200400" cy="298219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066800" y="3657600"/>
            <a:ext cx="9906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2819400"/>
            <a:ext cx="1905000" cy="2133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19200" y="3810000"/>
            <a:ext cx="6096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2209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1 - Outer (12.15km)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2133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2 - Middle (4.05km)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81800" y="2286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3 - Inner (1.35km)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187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UU Unitah Basin WRF Model Configuration</vt:lpstr>
      <vt:lpstr>Domains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Michael Neemann</dc:creator>
  <cp:lastModifiedBy>ecrosman</cp:lastModifiedBy>
  <cp:revision>65</cp:revision>
  <dcterms:created xsi:type="dcterms:W3CDTF">2013-03-18T21:15:22Z</dcterms:created>
  <dcterms:modified xsi:type="dcterms:W3CDTF">2013-03-22T15:47:39Z</dcterms:modified>
</cp:coreProperties>
</file>