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20"/>
  </p:notesMasterIdLst>
  <p:sldIdLst>
    <p:sldId id="333" r:id="rId2"/>
    <p:sldId id="334" r:id="rId3"/>
    <p:sldId id="336" r:id="rId4"/>
    <p:sldId id="337" r:id="rId5"/>
    <p:sldId id="339" r:id="rId6"/>
    <p:sldId id="338" r:id="rId7"/>
    <p:sldId id="335" r:id="rId8"/>
    <p:sldId id="340" r:id="rId9"/>
    <p:sldId id="325" r:id="rId10"/>
    <p:sldId id="328" r:id="rId11"/>
    <p:sldId id="332" r:id="rId12"/>
    <p:sldId id="342" r:id="rId13"/>
    <p:sldId id="343" r:id="rId14"/>
    <p:sldId id="344" r:id="rId15"/>
    <p:sldId id="345" r:id="rId16"/>
    <p:sldId id="346" r:id="rId17"/>
    <p:sldId id="347" r:id="rId18"/>
    <p:sldId id="348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CD2CDB7-9B94-844F-9D18-027EF53FB03E}">
          <p14:sldIdLst>
            <p14:sldId id="333"/>
            <p14:sldId id="334"/>
            <p14:sldId id="336"/>
            <p14:sldId id="337"/>
            <p14:sldId id="339"/>
            <p14:sldId id="338"/>
            <p14:sldId id="335"/>
            <p14:sldId id="340"/>
            <p14:sldId id="325"/>
            <p14:sldId id="328"/>
            <p14:sldId id="332"/>
            <p14:sldId id="342"/>
            <p14:sldId id="343"/>
            <p14:sldId id="344"/>
            <p14:sldId id="345"/>
            <p14:sldId id="346"/>
            <p14:sldId id="347"/>
            <p14:sldId id="34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4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4" autoAdjust="0"/>
    <p:restoredTop sz="92129" autoAdjust="0"/>
  </p:normalViewPr>
  <p:slideViewPr>
    <p:cSldViewPr snapToGrid="0" snapToObjects="1">
      <p:cViewPr>
        <p:scale>
          <a:sx n="108" d="100"/>
          <a:sy n="108" d="100"/>
        </p:scale>
        <p:origin x="-904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E64A2-880B-7E48-B82C-F27920722FB8}" type="datetimeFigureOut">
              <a:rPr lang="en-US" smtClean="0"/>
              <a:t>7/28/14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A1511-EA90-2742-9398-9B70F7E53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90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7/28/14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7/28/14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7/28/14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tcenter.org/met/users/index.php" TargetMode="External"/><Relationship Id="rId3" Type="http://schemas.openxmlformats.org/officeDocument/2006/relationships/hyperlink" Target="http://www.dtcenter.org/met/users/support/online_tutorial/METv4.1/index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hpc.utah.edu/sys/pkg/MET/v4.1/bin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Introduction to the Developmental </a:t>
            </a:r>
            <a:r>
              <a:rPr lang="en-US" sz="4800" dirty="0" err="1"/>
              <a:t>Testbed</a:t>
            </a:r>
            <a:r>
              <a:rPr lang="en-US" sz="4800" dirty="0"/>
              <a:t> Center's Model Evaluation Tools with an emphasis on object-based verification using the MODE tool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D McMillen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540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Object-Based Verification</a:t>
            </a:r>
            <a:endParaRPr lang="en-US" dirty="0"/>
          </a:p>
        </p:txBody>
      </p:sp>
      <p:pic>
        <p:nvPicPr>
          <p:cNvPr id="6" name="Picture 5" descr="140703-0001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19"/>
          <a:stretch/>
        </p:blipFill>
        <p:spPr>
          <a:xfrm>
            <a:off x="167460" y="1485485"/>
            <a:ext cx="4286761" cy="41634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140703-0002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9"/>
          <a:stretch/>
        </p:blipFill>
        <p:spPr>
          <a:xfrm>
            <a:off x="4468729" y="1485485"/>
            <a:ext cx="3972075" cy="41634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18261" y="1542534"/>
            <a:ext cx="621422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WRF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21200" y="1540748"/>
            <a:ext cx="1292729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WRF Object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457606" y="5949675"/>
            <a:ext cx="5673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 = 4 grid points, T = 1mm, Ignore Objects &lt; 100 grid points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62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Object-Based Verification</a:t>
            </a:r>
            <a:endParaRPr lang="en-US" dirty="0"/>
          </a:p>
        </p:txBody>
      </p:sp>
      <p:pic>
        <p:nvPicPr>
          <p:cNvPr id="7" name="Picture 6" descr="140703-0002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61" t="47547" r="17265"/>
          <a:stretch/>
        </p:blipFill>
        <p:spPr>
          <a:xfrm>
            <a:off x="2059334" y="1503680"/>
            <a:ext cx="4707226" cy="4973104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3" name="Group 2"/>
          <p:cNvGrpSpPr/>
          <p:nvPr/>
        </p:nvGrpSpPr>
        <p:grpSpPr>
          <a:xfrm>
            <a:off x="3606833" y="3039792"/>
            <a:ext cx="2936241" cy="2715409"/>
            <a:chOff x="6156872" y="4128800"/>
            <a:chExt cx="1380206" cy="1220223"/>
          </a:xfrm>
        </p:grpSpPr>
        <p:sp>
          <p:nvSpPr>
            <p:cNvPr id="10" name="Rectangle 9"/>
            <p:cNvSpPr/>
            <p:nvPr/>
          </p:nvSpPr>
          <p:spPr>
            <a:xfrm rot="20027179">
              <a:off x="6317897" y="4128800"/>
              <a:ext cx="586877" cy="1150193"/>
            </a:xfrm>
            <a:prstGeom prst="rect">
              <a:avLst/>
            </a:prstGeom>
            <a:noFill/>
            <a:ln w="38100" cmpd="sng"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654800" y="4744720"/>
              <a:ext cx="60960" cy="609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>
              <a:stCxn id="10" idx="3"/>
            </p:cNvCxnSpPr>
            <p:nvPr/>
          </p:nvCxnSpPr>
          <p:spPr>
            <a:xfrm flipV="1">
              <a:off x="6874595" y="4574279"/>
              <a:ext cx="662483" cy="5705"/>
            </a:xfrm>
            <a:prstGeom prst="line">
              <a:avLst/>
            </a:prstGeom>
            <a:ln w="19050" cmpd="sng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Arc 19"/>
            <p:cNvSpPr/>
            <p:nvPr/>
          </p:nvSpPr>
          <p:spPr>
            <a:xfrm rot="20575215" flipV="1">
              <a:off x="6692963" y="4400823"/>
              <a:ext cx="542173" cy="497840"/>
            </a:xfrm>
            <a:prstGeom prst="arc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156872" y="4817167"/>
              <a:ext cx="138779" cy="165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a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76375" y="5183056"/>
              <a:ext cx="143812" cy="165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b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966829" y="4384102"/>
            <a:ext cx="133821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Orientation Angle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217789" y="5024828"/>
            <a:ext cx="1338211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Aspect Ratio = a/b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46880" y="4596438"/>
            <a:ext cx="104240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Centroid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247836" y="3661800"/>
            <a:ext cx="4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90°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6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Adjusting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98822" cy="4800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Interest Function</a:t>
            </a:r>
          </a:p>
          <a:p>
            <a:pPr lvl="1"/>
            <a:r>
              <a:rPr lang="en-US" dirty="0" smtClean="0"/>
              <a:t>0-1, 1 is a perfect match</a:t>
            </a:r>
          </a:p>
          <a:p>
            <a:pPr lvl="1"/>
            <a:r>
              <a:rPr lang="en-US" dirty="0" smtClean="0"/>
              <a:t>Defined by a function</a:t>
            </a:r>
          </a:p>
          <a:p>
            <a:r>
              <a:rPr lang="en-US" dirty="0" smtClean="0"/>
              <a:t>Weight</a:t>
            </a:r>
          </a:p>
          <a:p>
            <a:pPr lvl="1"/>
            <a:r>
              <a:rPr lang="en-US" dirty="0" smtClean="0"/>
              <a:t>How much influence a variable has in the Total Interest</a:t>
            </a:r>
          </a:p>
          <a:p>
            <a:pPr lvl="1"/>
            <a:r>
              <a:rPr lang="en-US" dirty="0" smtClean="0"/>
              <a:t>Integer</a:t>
            </a:r>
          </a:p>
          <a:p>
            <a:r>
              <a:rPr lang="en-US" dirty="0" smtClean="0"/>
              <a:t>Confidence</a:t>
            </a:r>
          </a:p>
          <a:p>
            <a:pPr lvl="1"/>
            <a:r>
              <a:rPr lang="en-US" dirty="0" smtClean="0"/>
              <a:t>0-1, 1 is total confidence</a:t>
            </a:r>
          </a:p>
          <a:p>
            <a:pPr lvl="1"/>
            <a:r>
              <a:rPr lang="en-US" dirty="0" smtClean="0"/>
              <a:t>Usually 1 except for orientation angle and centroid separation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311342"/>
              </p:ext>
            </p:extLst>
          </p:nvPr>
        </p:nvGraphicFramePr>
        <p:xfrm>
          <a:off x="222285" y="1320800"/>
          <a:ext cx="8158516" cy="830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cument" r:id="rId3" imgW="5486400" imgH="558800" progId="Word.Document.12">
                  <p:embed/>
                </p:oleObj>
              </mc:Choice>
              <mc:Fallback>
                <p:oleObj name="Document" r:id="rId3" imgW="5486400" imgH="5588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2285" y="1320800"/>
                        <a:ext cx="8158516" cy="830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6022" y="2151760"/>
            <a:ext cx="2804869" cy="435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998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74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ode_240000L_20050808_000000V_120000A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318" y="0"/>
            <a:ext cx="52993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25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40728-00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429" y="0"/>
            <a:ext cx="5267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37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0728-00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429" y="0"/>
            <a:ext cx="5267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37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0728-00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429" y="0"/>
            <a:ext cx="5267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37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0728-00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429" y="0"/>
            <a:ext cx="52671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3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http://www.dtcenter.org/met/users/</a:t>
            </a:r>
            <a:r>
              <a:rPr lang="en-US" dirty="0" smtClean="0">
                <a:hlinkClick r:id="rId2"/>
              </a:rPr>
              <a:t>index.php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http://www.dtcenter.org/met/users/support/online_tutorial/METv4.1/</a:t>
            </a:r>
            <a:r>
              <a:rPr lang="en-US" dirty="0" smtClean="0">
                <a:hlinkClick r:id="rId3"/>
              </a:rPr>
              <a:t>index.php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Locally: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uufs</a:t>
            </a:r>
            <a:r>
              <a:rPr lang="en-US" dirty="0" smtClean="0"/>
              <a:t>/</a:t>
            </a:r>
            <a:r>
              <a:rPr lang="en-US" dirty="0" err="1"/>
              <a:t>chpc.utah.edu</a:t>
            </a:r>
            <a:r>
              <a:rPr lang="en-US" dirty="0"/>
              <a:t>/sys/</a:t>
            </a:r>
            <a:r>
              <a:rPr lang="en-US" dirty="0" err="1"/>
              <a:t>pkg</a:t>
            </a:r>
            <a:r>
              <a:rPr lang="en-US" dirty="0"/>
              <a:t>/MET/v4.1/bin/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9534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Gridpoint</a:t>
            </a:r>
            <a:r>
              <a:rPr lang="en-US" dirty="0" smtClean="0"/>
              <a:t> to </a:t>
            </a:r>
            <a:r>
              <a:rPr lang="en-US" dirty="0" err="1" smtClean="0"/>
              <a:t>gridpoint</a:t>
            </a:r>
            <a:r>
              <a:rPr lang="en-US" dirty="0" smtClean="0"/>
              <a:t> comparisons</a:t>
            </a:r>
          </a:p>
          <a:p>
            <a:r>
              <a:rPr lang="en-US" dirty="0" err="1" smtClean="0"/>
              <a:t>Gridpoint</a:t>
            </a:r>
            <a:r>
              <a:rPr lang="en-US" dirty="0" smtClean="0"/>
              <a:t> to fixed point comparisons</a:t>
            </a:r>
          </a:p>
          <a:p>
            <a:r>
              <a:rPr lang="en-US" dirty="0" smtClean="0"/>
              <a:t>Object-Based Analysis</a:t>
            </a:r>
            <a:endParaRPr lang="en-US" dirty="0"/>
          </a:p>
          <a:p>
            <a:r>
              <a:rPr lang="en-US" dirty="0" smtClean="0"/>
              <a:t>Ensemble Statistics</a:t>
            </a:r>
          </a:p>
          <a:p>
            <a:r>
              <a:rPr lang="en-US" dirty="0" smtClean="0"/>
              <a:t>Wavelet decomposition</a:t>
            </a:r>
          </a:p>
          <a:p>
            <a:r>
              <a:rPr lang="en-US" dirty="0" smtClean="0"/>
              <a:t>Several statistical analysis tools to produce information about several comparisons</a:t>
            </a:r>
          </a:p>
          <a:p>
            <a:pPr lvl="1"/>
            <a:r>
              <a:rPr lang="en-US" dirty="0" smtClean="0"/>
              <a:t>Filtering</a:t>
            </a:r>
          </a:p>
          <a:p>
            <a:pPr lvl="1"/>
            <a:r>
              <a:rPr lang="en-US" dirty="0" smtClean="0"/>
              <a:t>Aggregating</a:t>
            </a:r>
          </a:p>
          <a:p>
            <a:pPr lvl="1"/>
            <a:r>
              <a:rPr lang="en-US" dirty="0" smtClean="0"/>
              <a:t>Summaries</a:t>
            </a:r>
          </a:p>
          <a:p>
            <a:r>
              <a:rPr lang="en-US" dirty="0" smtClean="0"/>
              <a:t>Tools to format input data correctly for MET tools to work</a:t>
            </a:r>
          </a:p>
          <a:p>
            <a:pPr lvl="1"/>
            <a:r>
              <a:rPr lang="en-US" dirty="0" err="1" smtClean="0"/>
              <a:t>Bufr</a:t>
            </a:r>
            <a:r>
              <a:rPr lang="en-US" dirty="0" smtClean="0"/>
              <a:t>, GRIB, MADIS</a:t>
            </a:r>
          </a:p>
        </p:txBody>
      </p:sp>
    </p:spTree>
    <p:extLst>
      <p:ext uri="{BB962C8B-B14F-4D97-AF65-F5344CB8AC3E}">
        <p14:creationId xmlns:p14="http://schemas.microsoft.com/office/powerpoint/2010/main" val="1083176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Biggest challenge for me was getting my </a:t>
            </a:r>
            <a:r>
              <a:rPr lang="en-US" dirty="0" err="1" smtClean="0"/>
              <a:t>wrfout</a:t>
            </a:r>
            <a:r>
              <a:rPr lang="en-US" dirty="0" smtClean="0"/>
              <a:t> </a:t>
            </a:r>
            <a:r>
              <a:rPr lang="en-US" dirty="0" err="1" smtClean="0"/>
              <a:t>precip</a:t>
            </a:r>
            <a:r>
              <a:rPr lang="en-US" dirty="0" smtClean="0"/>
              <a:t> and radar estimated </a:t>
            </a:r>
            <a:r>
              <a:rPr lang="en-US" dirty="0" err="1" smtClean="0"/>
              <a:t>precip</a:t>
            </a:r>
            <a:r>
              <a:rPr lang="en-US" dirty="0" smtClean="0"/>
              <a:t> data into a file format that could be used by the MET tools</a:t>
            </a:r>
          </a:p>
          <a:p>
            <a:pPr lvl="1"/>
            <a:r>
              <a:rPr lang="en-US" dirty="0" smtClean="0"/>
              <a:t>I used the </a:t>
            </a:r>
            <a:r>
              <a:rPr lang="en-US" dirty="0" err="1" smtClean="0"/>
              <a:t>netcdf</a:t>
            </a:r>
            <a:r>
              <a:rPr lang="en-US" dirty="0" smtClean="0"/>
              <a:t> format of files from the tutorial to form </a:t>
            </a:r>
            <a:r>
              <a:rPr lang="en-US" dirty="0" err="1" smtClean="0"/>
              <a:t>netcdf</a:t>
            </a:r>
            <a:r>
              <a:rPr lang="en-US" dirty="0" smtClean="0"/>
              <a:t> files of each data set</a:t>
            </a:r>
          </a:p>
          <a:p>
            <a:pPr lvl="2"/>
            <a:r>
              <a:rPr lang="en-US" dirty="0" smtClean="0"/>
              <a:t>Headers and metadata all spoofed</a:t>
            </a:r>
          </a:p>
          <a:p>
            <a:pPr lvl="2"/>
            <a:r>
              <a:rPr lang="en-US" dirty="0" smtClean="0"/>
              <a:t>I </a:t>
            </a:r>
            <a:r>
              <a:rPr lang="en-US" dirty="0" err="1" smtClean="0"/>
              <a:t>regridded</a:t>
            </a:r>
            <a:r>
              <a:rPr lang="en-US" dirty="0" smtClean="0"/>
              <a:t> </a:t>
            </a:r>
            <a:r>
              <a:rPr lang="en-US" dirty="0" err="1" smtClean="0"/>
              <a:t>wrf</a:t>
            </a:r>
            <a:r>
              <a:rPr lang="en-US" dirty="0" smtClean="0"/>
              <a:t> data to the radar grid</a:t>
            </a:r>
          </a:p>
          <a:p>
            <a:pPr lvl="3"/>
            <a:r>
              <a:rPr lang="en-US" dirty="0" smtClean="0"/>
              <a:t>The radar grid was already </a:t>
            </a:r>
            <a:r>
              <a:rPr lang="en-US" dirty="0" err="1" smtClean="0"/>
              <a:t>regridded</a:t>
            </a:r>
            <a:r>
              <a:rPr lang="en-US" dirty="0" smtClean="0"/>
              <a:t> when saved via the NOAA toolkit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95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117" y="0"/>
            <a:ext cx="4469776" cy="45902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000" dirty="0" err="1"/>
              <a:t>netcdf</a:t>
            </a:r>
            <a:r>
              <a:rPr lang="en-US" sz="1000" dirty="0"/>
              <a:t> WRF20111203 {</a:t>
            </a:r>
          </a:p>
          <a:p>
            <a:pPr marL="114300" indent="0">
              <a:buNone/>
            </a:pPr>
            <a:r>
              <a:rPr lang="en-US" sz="1000" dirty="0"/>
              <a:t>dimensions:</a:t>
            </a:r>
          </a:p>
          <a:p>
            <a:pPr marL="114300" indent="0">
              <a:buNone/>
            </a:pPr>
            <a:r>
              <a:rPr lang="en-US" sz="1000" dirty="0"/>
              <a:t>	</a:t>
            </a:r>
            <a:r>
              <a:rPr lang="en-US" sz="1000" dirty="0" err="1"/>
              <a:t>lat</a:t>
            </a:r>
            <a:r>
              <a:rPr lang="en-US" sz="1000" dirty="0"/>
              <a:t> = 372 ;</a:t>
            </a:r>
          </a:p>
          <a:p>
            <a:pPr marL="114300" indent="0">
              <a:buNone/>
            </a:pPr>
            <a:r>
              <a:rPr lang="en-US" sz="1000" dirty="0"/>
              <a:t>	</a:t>
            </a:r>
            <a:r>
              <a:rPr lang="en-US" sz="1000" dirty="0" err="1"/>
              <a:t>lon</a:t>
            </a:r>
            <a:r>
              <a:rPr lang="en-US" sz="1000" dirty="0"/>
              <a:t> = 446 ;</a:t>
            </a:r>
          </a:p>
          <a:p>
            <a:pPr marL="114300" indent="0">
              <a:buNone/>
            </a:pPr>
            <a:r>
              <a:rPr lang="en-US" sz="1000" dirty="0"/>
              <a:t>variables:</a:t>
            </a:r>
          </a:p>
          <a:p>
            <a:pPr marL="114300" indent="0">
              <a:buNone/>
            </a:pPr>
            <a:r>
              <a:rPr lang="en-US" sz="1000" dirty="0"/>
              <a:t>	double </a:t>
            </a:r>
            <a:r>
              <a:rPr lang="en-US" sz="1000" dirty="0" err="1"/>
              <a:t>lat</a:t>
            </a:r>
            <a:r>
              <a:rPr lang="en-US" sz="1000" dirty="0"/>
              <a:t>(</a:t>
            </a:r>
            <a:r>
              <a:rPr lang="en-US" sz="1000" dirty="0" err="1"/>
              <a:t>lon</a:t>
            </a:r>
            <a:r>
              <a:rPr lang="en-US" sz="1000" dirty="0"/>
              <a:t>, </a:t>
            </a:r>
            <a:r>
              <a:rPr lang="en-US" sz="1000" dirty="0" err="1"/>
              <a:t>lat</a:t>
            </a:r>
            <a:r>
              <a:rPr lang="en-US" sz="1000" dirty="0"/>
              <a:t>) ;</a:t>
            </a:r>
          </a:p>
          <a:p>
            <a:pPr marL="114300" indent="0">
              <a:buNone/>
            </a:pPr>
            <a:r>
              <a:rPr lang="en-US" sz="1000" dirty="0"/>
              <a:t>	double </a:t>
            </a:r>
            <a:r>
              <a:rPr lang="en-US" sz="1000" dirty="0" err="1"/>
              <a:t>lon</a:t>
            </a:r>
            <a:r>
              <a:rPr lang="en-US" sz="1000" dirty="0"/>
              <a:t>(</a:t>
            </a:r>
            <a:r>
              <a:rPr lang="en-US" sz="1000" dirty="0" err="1"/>
              <a:t>lon</a:t>
            </a:r>
            <a:r>
              <a:rPr lang="en-US" sz="1000" dirty="0"/>
              <a:t>, </a:t>
            </a:r>
            <a:r>
              <a:rPr lang="en-US" sz="1000" dirty="0" err="1"/>
              <a:t>lat</a:t>
            </a:r>
            <a:r>
              <a:rPr lang="en-US" sz="1000" dirty="0"/>
              <a:t>) ;</a:t>
            </a:r>
          </a:p>
          <a:p>
            <a:pPr marL="114300" indent="0">
              <a:buNone/>
            </a:pPr>
            <a:r>
              <a:rPr lang="en-US" sz="1000" dirty="0"/>
              <a:t>	double APCP(</a:t>
            </a:r>
            <a:r>
              <a:rPr lang="en-US" sz="1000" dirty="0" err="1"/>
              <a:t>lon</a:t>
            </a:r>
            <a:r>
              <a:rPr lang="en-US" sz="1000" dirty="0"/>
              <a:t>, </a:t>
            </a:r>
            <a:r>
              <a:rPr lang="en-US" sz="1000" dirty="0" err="1"/>
              <a:t>lat</a:t>
            </a:r>
            <a:r>
              <a:rPr lang="en-US" sz="1000" dirty="0"/>
              <a:t>)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APCP:name</a:t>
            </a:r>
            <a:r>
              <a:rPr lang="en-US" sz="1000" dirty="0"/>
              <a:t> = "APCP"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APCP:long_name</a:t>
            </a:r>
            <a:r>
              <a:rPr lang="en-US" sz="1000" dirty="0"/>
              <a:t> = "Total precipitation"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APCP:level</a:t>
            </a:r>
            <a:r>
              <a:rPr lang="en-US" sz="1000" dirty="0"/>
              <a:t> = "A12"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APCP:units</a:t>
            </a:r>
            <a:r>
              <a:rPr lang="en-US" sz="1000" dirty="0"/>
              <a:t> = "mm"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APCP:FillValue</a:t>
            </a:r>
            <a:r>
              <a:rPr lang="en-US" sz="1000" dirty="0"/>
              <a:t> = -9999.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APCP:init_time</a:t>
            </a:r>
            <a:r>
              <a:rPr lang="en-US" sz="1000" dirty="0"/>
              <a:t> = "DTG matches tutorial to spoof MET"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APCP:init_time_ut</a:t>
            </a:r>
            <a:r>
              <a:rPr lang="en-US" sz="1000" dirty="0"/>
              <a:t> = 1123372800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APCP:valid_time</a:t>
            </a:r>
            <a:r>
              <a:rPr lang="en-US" sz="1000" dirty="0"/>
              <a:t> = "DTG matches tutorial to spoof MET"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APCP:valid_time_ut</a:t>
            </a:r>
            <a:r>
              <a:rPr lang="en-US" sz="1000" dirty="0"/>
              <a:t> = 1123459200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APCP:accum_time</a:t>
            </a:r>
            <a:r>
              <a:rPr lang="en-US" sz="1000" dirty="0"/>
              <a:t> = "Time matches tutorial to spoof MET"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APCP:accum_time_sec</a:t>
            </a:r>
            <a:r>
              <a:rPr lang="en-US" sz="1000" dirty="0"/>
              <a:t> = 43200 ;</a:t>
            </a:r>
          </a:p>
          <a:p>
            <a:pPr marL="114300" indent="0">
              <a:buNone/>
            </a:pPr>
            <a:endParaRPr lang="en-US" sz="1000" dirty="0"/>
          </a:p>
          <a:p>
            <a:pPr marL="114300" indent="0">
              <a:buNone/>
            </a:pPr>
            <a:r>
              <a:rPr lang="en-US" sz="1000" dirty="0"/>
              <a:t>// global attributes: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FileOrigins</a:t>
            </a:r>
            <a:r>
              <a:rPr lang="en-US" sz="1000" dirty="0"/>
              <a:t> = "</a:t>
            </a:r>
            <a:r>
              <a:rPr lang="en-US" sz="1000" dirty="0" err="1"/>
              <a:t>pcp_combine</a:t>
            </a:r>
            <a:r>
              <a:rPr lang="en-US" sz="1000" dirty="0"/>
              <a:t> format spoofed with MATLAB. </a:t>
            </a:r>
            <a:r>
              <a:rPr lang="en-US" sz="1000" dirty="0" err="1"/>
              <a:t>precipnetcdf.m</a:t>
            </a:r>
            <a:r>
              <a:rPr lang="en-US" sz="1000" dirty="0"/>
              <a:t>"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MET_version</a:t>
            </a:r>
            <a:r>
              <a:rPr lang="en-US" sz="1000" dirty="0"/>
              <a:t> = "V4.1"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MET_tool</a:t>
            </a:r>
            <a:r>
              <a:rPr lang="en-US" sz="1000" dirty="0"/>
              <a:t> = "NONE"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RunCommand</a:t>
            </a:r>
            <a:r>
              <a:rPr lang="en-US" sz="1000" dirty="0"/>
              <a:t> = "Accumulation periods vary by case" ;</a:t>
            </a:r>
          </a:p>
          <a:p>
            <a:pPr marL="114300" indent="0">
              <a:buNone/>
            </a:pPr>
            <a:r>
              <a:rPr lang="en-US" sz="1000" dirty="0"/>
              <a:t>		:Projection = "</a:t>
            </a:r>
            <a:r>
              <a:rPr lang="en-US" sz="1000" dirty="0" err="1"/>
              <a:t>LatLon</a:t>
            </a:r>
            <a:r>
              <a:rPr lang="en-US" sz="1000" dirty="0"/>
              <a:t>"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lat_ll</a:t>
            </a:r>
            <a:r>
              <a:rPr lang="en-US" sz="1000" dirty="0"/>
              <a:t> = 40.1044728531061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lon_ll</a:t>
            </a:r>
            <a:r>
              <a:rPr lang="en-US" sz="1000" dirty="0"/>
              <a:t> = -113.695467396193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delta_lat</a:t>
            </a:r>
            <a:r>
              <a:rPr lang="en-US" sz="1000" dirty="0"/>
              <a:t> = 0.00537799245557125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delta_lon</a:t>
            </a:r>
            <a:r>
              <a:rPr lang="en-US" sz="1000" dirty="0"/>
              <a:t> = 0.00537799245557125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Nlat</a:t>
            </a:r>
            <a:r>
              <a:rPr lang="en-US" sz="1000" dirty="0"/>
              <a:t> = 372.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Nlon</a:t>
            </a:r>
            <a:r>
              <a:rPr lang="en-US" sz="1000" dirty="0"/>
              <a:t> = 446. ;</a:t>
            </a:r>
          </a:p>
          <a:p>
            <a:pPr marL="114300" indent="0">
              <a:buNone/>
            </a:pPr>
            <a:endParaRPr lang="en-US" sz="1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37286" y="0"/>
            <a:ext cx="4822885" cy="4590288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000" dirty="0" err="1"/>
              <a:t>netcdf</a:t>
            </a:r>
            <a:r>
              <a:rPr lang="en-US" sz="1000" dirty="0"/>
              <a:t> NEXRAD20111203 {</a:t>
            </a:r>
          </a:p>
          <a:p>
            <a:pPr marL="114300" indent="0">
              <a:buNone/>
            </a:pPr>
            <a:r>
              <a:rPr lang="en-US" sz="1000" dirty="0"/>
              <a:t>dimensions:</a:t>
            </a:r>
          </a:p>
          <a:p>
            <a:pPr marL="114300" indent="0">
              <a:buNone/>
            </a:pPr>
            <a:r>
              <a:rPr lang="en-US" sz="1000" dirty="0"/>
              <a:t>	</a:t>
            </a:r>
            <a:r>
              <a:rPr lang="en-US" sz="1000" dirty="0" err="1"/>
              <a:t>lat</a:t>
            </a:r>
            <a:r>
              <a:rPr lang="en-US" sz="1000" dirty="0"/>
              <a:t> = 372 ;</a:t>
            </a:r>
          </a:p>
          <a:p>
            <a:pPr marL="114300" indent="0">
              <a:buNone/>
            </a:pPr>
            <a:r>
              <a:rPr lang="en-US" sz="1000" dirty="0"/>
              <a:t>	</a:t>
            </a:r>
            <a:r>
              <a:rPr lang="en-US" sz="1000" dirty="0" err="1"/>
              <a:t>lon</a:t>
            </a:r>
            <a:r>
              <a:rPr lang="en-US" sz="1000" dirty="0"/>
              <a:t> = 446 ;</a:t>
            </a:r>
          </a:p>
          <a:p>
            <a:pPr marL="114300" indent="0">
              <a:buNone/>
            </a:pPr>
            <a:r>
              <a:rPr lang="en-US" sz="1000" dirty="0"/>
              <a:t>variables:</a:t>
            </a:r>
          </a:p>
          <a:p>
            <a:pPr marL="114300" indent="0">
              <a:buNone/>
            </a:pPr>
            <a:r>
              <a:rPr lang="en-US" sz="1000" dirty="0"/>
              <a:t>	double </a:t>
            </a:r>
            <a:r>
              <a:rPr lang="en-US" sz="1000" dirty="0" err="1"/>
              <a:t>lat</a:t>
            </a:r>
            <a:r>
              <a:rPr lang="en-US" sz="1000" dirty="0"/>
              <a:t>(</a:t>
            </a:r>
            <a:r>
              <a:rPr lang="en-US" sz="1000" dirty="0" err="1"/>
              <a:t>lon</a:t>
            </a:r>
            <a:r>
              <a:rPr lang="en-US" sz="1000" dirty="0"/>
              <a:t>, </a:t>
            </a:r>
            <a:r>
              <a:rPr lang="en-US" sz="1000" dirty="0" err="1"/>
              <a:t>lat</a:t>
            </a:r>
            <a:r>
              <a:rPr lang="en-US" sz="1000" dirty="0"/>
              <a:t>) ;</a:t>
            </a:r>
          </a:p>
          <a:p>
            <a:pPr marL="114300" indent="0">
              <a:buNone/>
            </a:pPr>
            <a:r>
              <a:rPr lang="en-US" sz="1000" dirty="0"/>
              <a:t>	double </a:t>
            </a:r>
            <a:r>
              <a:rPr lang="en-US" sz="1000" dirty="0" err="1"/>
              <a:t>lon</a:t>
            </a:r>
            <a:r>
              <a:rPr lang="en-US" sz="1000" dirty="0"/>
              <a:t>(</a:t>
            </a:r>
            <a:r>
              <a:rPr lang="en-US" sz="1000" dirty="0" err="1"/>
              <a:t>lon</a:t>
            </a:r>
            <a:r>
              <a:rPr lang="en-US" sz="1000" dirty="0"/>
              <a:t>, </a:t>
            </a:r>
            <a:r>
              <a:rPr lang="en-US" sz="1000" dirty="0" err="1"/>
              <a:t>lat</a:t>
            </a:r>
            <a:r>
              <a:rPr lang="en-US" sz="1000" dirty="0"/>
              <a:t>) ;</a:t>
            </a:r>
          </a:p>
          <a:p>
            <a:pPr marL="114300" indent="0">
              <a:buNone/>
            </a:pPr>
            <a:r>
              <a:rPr lang="en-US" sz="1000" dirty="0"/>
              <a:t>	double APCP(</a:t>
            </a:r>
            <a:r>
              <a:rPr lang="en-US" sz="1000" dirty="0" err="1"/>
              <a:t>lon</a:t>
            </a:r>
            <a:r>
              <a:rPr lang="en-US" sz="1000" dirty="0"/>
              <a:t>, </a:t>
            </a:r>
            <a:r>
              <a:rPr lang="en-US" sz="1000" dirty="0" err="1"/>
              <a:t>lat</a:t>
            </a:r>
            <a:r>
              <a:rPr lang="en-US" sz="1000" dirty="0"/>
              <a:t>)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APCP:name</a:t>
            </a:r>
            <a:r>
              <a:rPr lang="en-US" sz="1000" dirty="0"/>
              <a:t> = "APCP"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APCP:long_name</a:t>
            </a:r>
            <a:r>
              <a:rPr lang="en-US" sz="1000" dirty="0"/>
              <a:t> = "Total precipitation"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APCP:level</a:t>
            </a:r>
            <a:r>
              <a:rPr lang="en-US" sz="1000" dirty="0"/>
              <a:t> = "A12"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APCP:units</a:t>
            </a:r>
            <a:r>
              <a:rPr lang="en-US" sz="1000" dirty="0"/>
              <a:t> = "mm"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APCP:FillValue</a:t>
            </a:r>
            <a:r>
              <a:rPr lang="en-US" sz="1000" dirty="0"/>
              <a:t> = -9999.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APCP:init_time</a:t>
            </a:r>
            <a:r>
              <a:rPr lang="en-US" sz="1000" dirty="0"/>
              <a:t> = "DTG matches tutorial to spoof MET"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APCP:init_time_ut</a:t>
            </a:r>
            <a:r>
              <a:rPr lang="en-US" sz="1000" dirty="0"/>
              <a:t> = 1123459200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APCP:valid_time</a:t>
            </a:r>
            <a:r>
              <a:rPr lang="en-US" sz="1000" dirty="0"/>
              <a:t> = "DTG matches tutorial to spoof MET"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APCP:valid_time_ut</a:t>
            </a:r>
            <a:r>
              <a:rPr lang="en-US" sz="1000" dirty="0"/>
              <a:t> = 1123459200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APCP:accum_time</a:t>
            </a:r>
            <a:r>
              <a:rPr lang="en-US" sz="1000" dirty="0"/>
              <a:t> = "Time matches tutorial to spoof MET" ;</a:t>
            </a:r>
          </a:p>
          <a:p>
            <a:pPr marL="114300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APCP:accum_time_sec</a:t>
            </a:r>
            <a:r>
              <a:rPr lang="en-US" sz="1000" dirty="0"/>
              <a:t> = 43200 ;</a:t>
            </a:r>
          </a:p>
          <a:p>
            <a:pPr marL="114300" indent="0">
              <a:buNone/>
            </a:pPr>
            <a:endParaRPr lang="en-US" sz="1000" dirty="0"/>
          </a:p>
          <a:p>
            <a:pPr marL="114300" indent="0">
              <a:buNone/>
            </a:pPr>
            <a:r>
              <a:rPr lang="en-US" sz="1000" dirty="0"/>
              <a:t>// global attributes: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FileOrigins</a:t>
            </a:r>
            <a:r>
              <a:rPr lang="en-US" sz="1000" dirty="0"/>
              <a:t> = "</a:t>
            </a:r>
            <a:r>
              <a:rPr lang="en-US" sz="1000" dirty="0" err="1"/>
              <a:t>pcp_combine</a:t>
            </a:r>
            <a:r>
              <a:rPr lang="en-US" sz="1000" dirty="0"/>
              <a:t> format spoofed with MATLAB. </a:t>
            </a:r>
            <a:r>
              <a:rPr lang="en-US" sz="1000" dirty="0" err="1"/>
              <a:t>precipnetcdf.m</a:t>
            </a:r>
            <a:r>
              <a:rPr lang="en-US" sz="1000" dirty="0"/>
              <a:t>"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MET_version</a:t>
            </a:r>
            <a:r>
              <a:rPr lang="en-US" sz="1000" dirty="0"/>
              <a:t> = "V4.1"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MET_tool</a:t>
            </a:r>
            <a:r>
              <a:rPr lang="en-US" sz="1000" dirty="0"/>
              <a:t> = "NONE"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RunCommand</a:t>
            </a:r>
            <a:r>
              <a:rPr lang="en-US" sz="1000" dirty="0"/>
              <a:t> = "Accumulation periods vary by case" ;</a:t>
            </a:r>
          </a:p>
          <a:p>
            <a:pPr marL="114300" indent="0">
              <a:buNone/>
            </a:pPr>
            <a:r>
              <a:rPr lang="en-US" sz="1000" dirty="0"/>
              <a:t>		:Projection = "</a:t>
            </a:r>
            <a:r>
              <a:rPr lang="en-US" sz="1000" dirty="0" err="1"/>
              <a:t>LatLon</a:t>
            </a:r>
            <a:r>
              <a:rPr lang="en-US" sz="1000" dirty="0"/>
              <a:t>"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lat_ll</a:t>
            </a:r>
            <a:r>
              <a:rPr lang="en-US" sz="1000" dirty="0"/>
              <a:t> = 40.1044728531061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lon_ll</a:t>
            </a:r>
            <a:r>
              <a:rPr lang="en-US" sz="1000" dirty="0"/>
              <a:t> = -113.695467396193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delta_lat</a:t>
            </a:r>
            <a:r>
              <a:rPr lang="en-US" sz="1000" dirty="0"/>
              <a:t> = 0.00537799245557125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delta_lon</a:t>
            </a:r>
            <a:r>
              <a:rPr lang="en-US" sz="1000" dirty="0"/>
              <a:t> = 0.00537799245557125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Nlat</a:t>
            </a:r>
            <a:r>
              <a:rPr lang="en-US" sz="1000" dirty="0"/>
              <a:t> = 372. ;</a:t>
            </a:r>
          </a:p>
          <a:p>
            <a:pPr marL="114300" indent="0">
              <a:buNone/>
            </a:pPr>
            <a:r>
              <a:rPr lang="en-US" sz="1000" dirty="0"/>
              <a:t>		:</a:t>
            </a:r>
            <a:r>
              <a:rPr lang="en-US" sz="1000" dirty="0" err="1"/>
              <a:t>Nlon</a:t>
            </a:r>
            <a:r>
              <a:rPr lang="en-US" sz="1000" dirty="0"/>
              <a:t> = 446. </a:t>
            </a:r>
            <a:r>
              <a:rPr lang="en-US" sz="1000" dirty="0" smtClean="0"/>
              <a:t>;</a:t>
            </a:r>
            <a:endParaRPr lang="en-US" sz="1000" dirty="0"/>
          </a:p>
        </p:txBody>
      </p:sp>
      <p:sp>
        <p:nvSpPr>
          <p:cNvPr id="7" name="Oval 6"/>
          <p:cNvSpPr/>
          <p:nvPr/>
        </p:nvSpPr>
        <p:spPr>
          <a:xfrm>
            <a:off x="2927961" y="2516264"/>
            <a:ext cx="834881" cy="388023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62842" y="2492747"/>
            <a:ext cx="1896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UNIX EPOCH TIME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53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Files</a:t>
            </a:r>
          </a:p>
          <a:p>
            <a:pPr lvl="1"/>
            <a:r>
              <a:rPr lang="en-US" dirty="0" smtClean="0"/>
              <a:t>Tells the MET tool what to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898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Run Locally:</a:t>
            </a:r>
          </a:p>
          <a:p>
            <a:pPr lvl="1"/>
            <a:r>
              <a:rPr lang="en-US" dirty="0" smtClean="0"/>
              <a:t>.aliases file entry:</a:t>
            </a:r>
          </a:p>
          <a:p>
            <a:pPr lvl="2"/>
            <a:r>
              <a:rPr lang="en-US" dirty="0" err="1" smtClean="0"/>
              <a:t>setenv</a:t>
            </a:r>
            <a:r>
              <a:rPr lang="en-US" dirty="0" smtClean="0"/>
              <a:t> </a:t>
            </a:r>
            <a:r>
              <a:rPr lang="en-US" dirty="0"/>
              <a:t>METBIN /</a:t>
            </a:r>
            <a:r>
              <a:rPr lang="en-US" dirty="0" err="1"/>
              <a:t>uufs</a:t>
            </a:r>
            <a:r>
              <a:rPr lang="en-US" dirty="0"/>
              <a:t>/</a:t>
            </a:r>
            <a:r>
              <a:rPr lang="en-US" u="sng" dirty="0">
                <a:hlinkClick r:id="rId2"/>
              </a:rPr>
              <a:t>chpc.utah.edu/sys/pkg/MET/v4.1/bin</a:t>
            </a:r>
            <a:r>
              <a:rPr lang="en-US" u="sng" dirty="0" smtClean="0">
                <a:hlinkClick r:id="rId2"/>
              </a:rPr>
              <a:t>/</a:t>
            </a:r>
            <a:endParaRPr lang="en-US" u="sng" dirty="0" smtClean="0"/>
          </a:p>
          <a:p>
            <a:pPr lvl="1"/>
            <a:r>
              <a:rPr lang="en-US" dirty="0" smtClean="0"/>
              <a:t>Command: </a:t>
            </a:r>
          </a:p>
          <a:p>
            <a:pPr lvl="2"/>
            <a:r>
              <a:rPr lang="en-US" dirty="0"/>
              <a:t>$METBIN/</a:t>
            </a:r>
            <a:r>
              <a:rPr lang="en-US" dirty="0" err="1"/>
              <a:t>grid_stat</a:t>
            </a:r>
            <a:r>
              <a:rPr lang="en-US" dirty="0"/>
              <a:t> data/WRF20101027.nc data/NEXRAD20101027qcd.nc </a:t>
            </a:r>
            <a:r>
              <a:rPr lang="en-US" dirty="0" err="1"/>
              <a:t>config</a:t>
            </a:r>
            <a:r>
              <a:rPr lang="en-US" dirty="0"/>
              <a:t>/</a:t>
            </a:r>
            <a:r>
              <a:rPr lang="en-US" dirty="0" err="1"/>
              <a:t>GridStatConfig</a:t>
            </a:r>
            <a:r>
              <a:rPr lang="en-US" dirty="0"/>
              <a:t> -</a:t>
            </a:r>
            <a:r>
              <a:rPr lang="en-US" dirty="0" err="1"/>
              <a:t>outdir</a:t>
            </a:r>
            <a:r>
              <a:rPr lang="en-US" dirty="0"/>
              <a:t> out/</a:t>
            </a:r>
            <a:r>
              <a:rPr lang="en-US" dirty="0" err="1"/>
              <a:t>grid_stat</a:t>
            </a:r>
            <a:r>
              <a:rPr lang="en-US" dirty="0"/>
              <a:t>/2010_10_27 -v 4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3865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462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Object-Based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Method for Object-based Diagnostic Evaluation (MODE) developed by Davis et al. (2006a,b) </a:t>
            </a:r>
            <a:r>
              <a:rPr lang="en-US" sz="2400" dirty="0" smtClean="0"/>
              <a:t>is Used to:</a:t>
            </a:r>
          </a:p>
          <a:p>
            <a:pPr lvl="1"/>
            <a:r>
              <a:rPr lang="en-US" sz="2400" dirty="0" smtClean="0"/>
              <a:t>Identify Precipitation Objects</a:t>
            </a:r>
          </a:p>
          <a:p>
            <a:pPr lvl="1"/>
            <a:r>
              <a:rPr lang="en-US" sz="2400" dirty="0" smtClean="0"/>
              <a:t>Quantify Precipitation Object Attributes</a:t>
            </a:r>
          </a:p>
          <a:p>
            <a:pPr lvl="1"/>
            <a:r>
              <a:rPr lang="en-US" sz="2400" dirty="0" smtClean="0"/>
              <a:t>Compare Objects from REP and Simulated Precipitation</a:t>
            </a:r>
          </a:p>
          <a:p>
            <a:r>
              <a:rPr lang="en-US" sz="2400" dirty="0" smtClean="0"/>
              <a:t>MODE was Tuned to Identify GSLE Objects Specifically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659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2318</TotalTime>
  <Words>406</Words>
  <Application>Microsoft Macintosh PowerPoint</Application>
  <PresentationFormat>On-screen Show (4:3)</PresentationFormat>
  <Paragraphs>132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Adjacency</vt:lpstr>
      <vt:lpstr>Document</vt:lpstr>
      <vt:lpstr>Introduction to the Developmental Testbed Center's Model Evaluation Tools with an emphasis on object-based verification using the MODE tool</vt:lpstr>
      <vt:lpstr>MET</vt:lpstr>
      <vt:lpstr>MET</vt:lpstr>
      <vt:lpstr>Data Format</vt:lpstr>
      <vt:lpstr>PowerPoint Presentation</vt:lpstr>
      <vt:lpstr>MET</vt:lpstr>
      <vt:lpstr>MET</vt:lpstr>
      <vt:lpstr>Output</vt:lpstr>
      <vt:lpstr>Object-Based Verification</vt:lpstr>
      <vt:lpstr>Object-Based Verification</vt:lpstr>
      <vt:lpstr>Object-Based Verification</vt:lpstr>
      <vt:lpstr>Adjusting MODE</vt:lpstr>
      <vt:lpstr>Output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McMillen</dc:creator>
  <cp:lastModifiedBy>John McMillen</cp:lastModifiedBy>
  <cp:revision>261</cp:revision>
  <cp:lastPrinted>2014-07-11T19:44:21Z</cp:lastPrinted>
  <dcterms:created xsi:type="dcterms:W3CDTF">2014-04-21T21:00:49Z</dcterms:created>
  <dcterms:modified xsi:type="dcterms:W3CDTF">2014-07-28T21:49:35Z</dcterms:modified>
</cp:coreProperties>
</file>