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sldIdLst>
    <p:sldId id="256" r:id="rId2"/>
    <p:sldId id="261" r:id="rId3"/>
    <p:sldId id="259" r:id="rId4"/>
    <p:sldId id="277" r:id="rId5"/>
    <p:sldId id="278" r:id="rId6"/>
    <p:sldId id="280" r:id="rId7"/>
    <p:sldId id="281" r:id="rId8"/>
    <p:sldId id="269" r:id="rId9"/>
    <p:sldId id="270" r:id="rId10"/>
    <p:sldId id="282" r:id="rId11"/>
    <p:sldId id="284" r:id="rId12"/>
    <p:sldId id="283" r:id="rId13"/>
    <p:sldId id="273" r:id="rId14"/>
    <p:sldId id="285" r:id="rId15"/>
    <p:sldId id="286" r:id="rId16"/>
    <p:sldId id="287" r:id="rId17"/>
    <p:sldId id="271" r:id="rId18"/>
    <p:sldId id="289" r:id="rId19"/>
    <p:sldId id="288" r:id="rId20"/>
    <p:sldId id="290" r:id="rId21"/>
    <p:sldId id="291" r:id="rId22"/>
    <p:sldId id="272" r:id="rId23"/>
    <p:sldId id="292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66FFFF"/>
    <a:srgbClr val="A9A57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0" d="100"/>
          <a:sy n="110" d="100"/>
        </p:scale>
        <p:origin x="-2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8/27/2013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8/27/2013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8/27/2013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8/27/2013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8/27/2013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8/27/2013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8/27/2013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smtClean="0"/>
              <a:t>Advancing Numerical Weather Prediction of Great Salt Lake-Effect Precipitation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467141"/>
            <a:ext cx="6461760" cy="1066800"/>
          </a:xfrm>
        </p:spPr>
        <p:txBody>
          <a:bodyPr/>
          <a:lstStyle/>
          <a:p>
            <a:r>
              <a:rPr lang="en-US" dirty="0" smtClean="0"/>
              <a:t>John D McMillen</a:t>
            </a:r>
            <a:endParaRPr lang="en-US" dirty="0"/>
          </a:p>
        </p:txBody>
      </p:sp>
      <p:pic>
        <p:nvPicPr>
          <p:cNvPr id="4" name="Picture 3" descr="Npano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4883573"/>
            <a:ext cx="9144000" cy="197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902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en-US" sz="3200" dirty="0" smtClean="0"/>
              <a:t>Hydrometer Mass Profiles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5531" y="6441440"/>
            <a:ext cx="5814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Values averaged over MP Subdomain from 0230-1700 UTC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6216" y="1600200"/>
            <a:ext cx="9011568" cy="3657600"/>
            <a:chOff x="66216" y="1412240"/>
            <a:chExt cx="9011568" cy="3657600"/>
          </a:xfrm>
        </p:grpSpPr>
        <p:pic>
          <p:nvPicPr>
            <p:cNvPr id="4" name="Picture 3" descr="130821-0001.pn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66216" y="1412240"/>
              <a:ext cx="4472676" cy="3657600"/>
            </a:xfrm>
            <a:prstGeom prst="rect">
              <a:avLst/>
            </a:prstGeom>
          </p:spPr>
        </p:pic>
        <p:pic>
          <p:nvPicPr>
            <p:cNvPr id="6" name="Picture 5" descr="130821-0003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4605108" y="1412240"/>
              <a:ext cx="4472676" cy="3657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07570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en-US" sz="3200" dirty="0" smtClean="0"/>
              <a:t>Hydrometer Mass Profiles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5531" y="6441440"/>
            <a:ext cx="5814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Values averaged over MP Subdomain from 0230-1700 UTC</a:t>
            </a:r>
            <a:endParaRPr lang="en-US" dirty="0"/>
          </a:p>
        </p:txBody>
      </p:sp>
      <p:pic>
        <p:nvPicPr>
          <p:cNvPr id="4" name="Picture 3" descr="130821-0005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335662" y="1600200"/>
            <a:ext cx="4472676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557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en-US" sz="3200" dirty="0" smtClean="0"/>
              <a:t>Hydrometer Mass Profiles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5531" y="6441440"/>
            <a:ext cx="5814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Values averaged over MP Subdomain from 0230-1700 UTC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6216" y="1600200"/>
            <a:ext cx="9011568" cy="3657600"/>
            <a:chOff x="66216" y="1584960"/>
            <a:chExt cx="9011568" cy="3657600"/>
          </a:xfrm>
        </p:grpSpPr>
        <p:pic>
          <p:nvPicPr>
            <p:cNvPr id="5" name="Picture 4" descr="130821-0002.pn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66216" y="1584960"/>
              <a:ext cx="4472676" cy="3657600"/>
            </a:xfrm>
            <a:prstGeom prst="rect">
              <a:avLst/>
            </a:prstGeom>
          </p:spPr>
        </p:pic>
        <p:pic>
          <p:nvPicPr>
            <p:cNvPr id="8" name="Picture 7" descr="130821-0004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4605108" y="1584960"/>
              <a:ext cx="4472676" cy="3657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46876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Hydrometeor Tendency Equations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extracted the source and sink terms of the snow hydrometeor tendency equations</a:t>
            </a:r>
          </a:p>
          <a:p>
            <a:pPr lvl="1"/>
            <a:r>
              <a:rPr lang="en-US" dirty="0" smtClean="0"/>
              <a:t>THOM</a:t>
            </a:r>
          </a:p>
          <a:p>
            <a:pPr lvl="2"/>
            <a:r>
              <a:rPr lang="fi-FI" dirty="0" err="1"/>
              <a:t>qsten(k</a:t>
            </a:r>
            <a:r>
              <a:rPr lang="fi-FI" dirty="0"/>
              <a:t>) = </a:t>
            </a:r>
            <a:r>
              <a:rPr lang="fi-FI" dirty="0" err="1"/>
              <a:t>qsten(k</a:t>
            </a:r>
            <a:r>
              <a:rPr lang="fi-FI" dirty="0"/>
              <a:t>) + (</a:t>
            </a:r>
            <a:r>
              <a:rPr lang="fi-FI" dirty="0" err="1"/>
              <a:t>prs_iau(k</a:t>
            </a:r>
            <a:r>
              <a:rPr lang="fi-FI" dirty="0"/>
              <a:t>) + </a:t>
            </a:r>
            <a:r>
              <a:rPr lang="fi-FI" dirty="0" err="1"/>
              <a:t>prs_sde(k</a:t>
            </a:r>
            <a:r>
              <a:rPr lang="fi-FI" dirty="0"/>
              <a:t>) </a:t>
            </a:r>
            <a:r>
              <a:rPr lang="fi-FI" dirty="0" smtClean="0"/>
              <a:t>+ </a:t>
            </a:r>
            <a:r>
              <a:rPr lang="fi-FI" dirty="0" err="1"/>
              <a:t>prs_sci(k</a:t>
            </a:r>
            <a:r>
              <a:rPr lang="fi-FI" dirty="0" smtClean="0"/>
              <a:t>)</a:t>
            </a:r>
          </a:p>
          <a:p>
            <a:pPr marL="777240" lvl="2" indent="0">
              <a:buNone/>
            </a:pPr>
            <a:r>
              <a:rPr lang="fi-FI" dirty="0" smtClean="0"/>
              <a:t>                        + </a:t>
            </a:r>
            <a:r>
              <a:rPr lang="fi-FI" dirty="0" err="1" smtClean="0"/>
              <a:t>prs_scw</a:t>
            </a:r>
            <a:r>
              <a:rPr lang="fi-FI" dirty="0" err="1"/>
              <a:t>(k</a:t>
            </a:r>
            <a:r>
              <a:rPr lang="fi-FI" dirty="0"/>
              <a:t>) + </a:t>
            </a:r>
            <a:r>
              <a:rPr lang="fi-FI" dirty="0" err="1"/>
              <a:t>prs_rcs(k</a:t>
            </a:r>
            <a:r>
              <a:rPr lang="fi-FI" dirty="0" smtClean="0"/>
              <a:t>) </a:t>
            </a:r>
            <a:r>
              <a:rPr lang="fi-FI" dirty="0"/>
              <a:t>+ </a:t>
            </a:r>
            <a:r>
              <a:rPr lang="fi-FI" dirty="0" err="1"/>
              <a:t>prs_ide(k</a:t>
            </a:r>
            <a:r>
              <a:rPr lang="fi-FI" dirty="0"/>
              <a:t>) - </a:t>
            </a:r>
            <a:r>
              <a:rPr lang="fi-FI" dirty="0" err="1"/>
              <a:t>prs_ihm(k</a:t>
            </a:r>
            <a:r>
              <a:rPr lang="fi-FI" dirty="0" smtClean="0"/>
              <a:t>)     </a:t>
            </a:r>
          </a:p>
          <a:p>
            <a:pPr marL="777240" lvl="2" indent="0">
              <a:buNone/>
            </a:pPr>
            <a:r>
              <a:rPr lang="fi-FI" dirty="0"/>
              <a:t> </a:t>
            </a:r>
            <a:r>
              <a:rPr lang="fi-FI" dirty="0" smtClean="0"/>
              <a:t>                       - </a:t>
            </a:r>
            <a:r>
              <a:rPr lang="fi-FI" dirty="0" err="1" smtClean="0"/>
              <a:t>prr_sml</a:t>
            </a:r>
            <a:r>
              <a:rPr lang="fi-FI" dirty="0" err="1"/>
              <a:t>(k)</a:t>
            </a:r>
            <a:r>
              <a:rPr lang="fi-FI" dirty="0" err="1" smtClean="0"/>
              <a:t>)*orho</a:t>
            </a:r>
            <a:endParaRPr lang="fi-FI" dirty="0" smtClean="0"/>
          </a:p>
          <a:p>
            <a:pPr lvl="1"/>
            <a:r>
              <a:rPr lang="en-US" dirty="0" smtClean="0"/>
              <a:t>WDM6</a:t>
            </a:r>
          </a:p>
          <a:p>
            <a:pPr lvl="2"/>
            <a:r>
              <a:rPr lang="hu-HU" dirty="0"/>
              <a:t>qrs(i,k,2) = max(qrs(i,k,2</a:t>
            </a:r>
            <a:r>
              <a:rPr lang="hu-HU" dirty="0" smtClean="0"/>
              <a:t>) + (</a:t>
            </a:r>
            <a:r>
              <a:rPr lang="hu-HU" dirty="0"/>
              <a:t>psdep(i,k</a:t>
            </a:r>
            <a:r>
              <a:rPr lang="hu-HU" dirty="0" smtClean="0"/>
              <a:t>) + psaut</a:t>
            </a:r>
            <a:r>
              <a:rPr lang="hu-HU" dirty="0"/>
              <a:t>(i,k</a:t>
            </a:r>
            <a:r>
              <a:rPr lang="hu-HU" dirty="0" smtClean="0"/>
              <a:t>) + paacw</a:t>
            </a:r>
            <a:r>
              <a:rPr lang="hu-HU" dirty="0"/>
              <a:t>(i,k</a:t>
            </a:r>
            <a:r>
              <a:rPr lang="hu-HU" dirty="0" smtClean="0"/>
              <a:t>)</a:t>
            </a:r>
          </a:p>
          <a:p>
            <a:pPr marL="777240" lvl="2" indent="0">
              <a:buNone/>
            </a:pPr>
            <a:r>
              <a:rPr lang="hu-HU" dirty="0" smtClean="0"/>
              <a:t>                        - pgaut</a:t>
            </a:r>
            <a:r>
              <a:rPr lang="hu-HU" dirty="0"/>
              <a:t>(i,k</a:t>
            </a:r>
            <a:r>
              <a:rPr lang="hu-HU" dirty="0" smtClean="0"/>
              <a:t>) + piacr</a:t>
            </a:r>
            <a:r>
              <a:rPr lang="hu-HU" dirty="0"/>
              <a:t>(i,k)*</a:t>
            </a:r>
            <a:r>
              <a:rPr lang="hu-HU" dirty="0" smtClean="0"/>
              <a:t>delta3 + praci</a:t>
            </a:r>
            <a:r>
              <a:rPr lang="hu-HU" dirty="0"/>
              <a:t>(i,k)*</a:t>
            </a:r>
            <a:r>
              <a:rPr lang="hu-HU" dirty="0" smtClean="0"/>
              <a:t>delta3 </a:t>
            </a:r>
          </a:p>
          <a:p>
            <a:pPr marL="777240" lvl="2" indent="0">
              <a:buNone/>
            </a:pPr>
            <a:r>
              <a:rPr lang="hu-HU" dirty="0"/>
              <a:t>	</a:t>
            </a:r>
            <a:r>
              <a:rPr lang="hu-HU" dirty="0" smtClean="0"/>
              <a:t>                     + psaci</a:t>
            </a:r>
            <a:r>
              <a:rPr lang="hu-HU" dirty="0"/>
              <a:t>(i,k</a:t>
            </a:r>
            <a:r>
              <a:rPr lang="hu-HU" dirty="0" smtClean="0"/>
              <a:t>) - pgacs</a:t>
            </a:r>
            <a:r>
              <a:rPr lang="hu-HU" dirty="0"/>
              <a:t>(i,k</a:t>
            </a:r>
            <a:r>
              <a:rPr lang="hu-HU" dirty="0" smtClean="0"/>
              <a:t>) - pracs</a:t>
            </a:r>
            <a:r>
              <a:rPr lang="hu-HU" dirty="0"/>
              <a:t>(i,k)*(1</a:t>
            </a:r>
            <a:r>
              <a:rPr lang="hu-HU" dirty="0" smtClean="0"/>
              <a:t>. - delta2)                         </a:t>
            </a:r>
          </a:p>
          <a:p>
            <a:pPr marL="777240" lvl="2" indent="0">
              <a:buNone/>
            </a:pPr>
            <a:r>
              <a:rPr lang="hu-HU" dirty="0"/>
              <a:t> </a:t>
            </a:r>
            <a:r>
              <a:rPr lang="hu-HU" dirty="0" smtClean="0"/>
              <a:t>                       + psacr</a:t>
            </a:r>
            <a:r>
              <a:rPr lang="hu-HU" dirty="0"/>
              <a:t>(i,k)*delta2</a:t>
            </a:r>
            <a:r>
              <a:rPr lang="hu-HU" dirty="0" smtClean="0"/>
              <a:t>)*dtcld , 0</a:t>
            </a:r>
            <a:r>
              <a:rPr lang="hu-HU" dirty="0"/>
              <a:t>.)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05066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Hydrometeor Tendency Equations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extracted the source and sink terms of the graupel hydrometeor tendency equation</a:t>
            </a:r>
          </a:p>
          <a:p>
            <a:pPr lvl="1"/>
            <a:r>
              <a:rPr lang="en-US" dirty="0" smtClean="0"/>
              <a:t>THOM</a:t>
            </a:r>
          </a:p>
          <a:p>
            <a:pPr lvl="2">
              <a:buFont typeface="Arial"/>
              <a:buChar char="•"/>
            </a:pPr>
            <a:r>
              <a:rPr lang="de-DE" dirty="0" err="1" smtClean="0"/>
              <a:t>qgten</a:t>
            </a:r>
            <a:r>
              <a:rPr lang="de-DE" dirty="0"/>
              <a:t>(</a:t>
            </a:r>
            <a:r>
              <a:rPr lang="de-DE" dirty="0" err="1"/>
              <a:t>k</a:t>
            </a:r>
            <a:r>
              <a:rPr lang="de-DE" dirty="0"/>
              <a:t>) = </a:t>
            </a:r>
            <a:r>
              <a:rPr lang="de-DE" dirty="0" err="1"/>
              <a:t>qgten</a:t>
            </a:r>
            <a:r>
              <a:rPr lang="de-DE" dirty="0"/>
              <a:t>(</a:t>
            </a:r>
            <a:r>
              <a:rPr lang="de-DE" dirty="0" err="1"/>
              <a:t>k</a:t>
            </a:r>
            <a:r>
              <a:rPr lang="de-DE" dirty="0"/>
              <a:t>) + (</a:t>
            </a:r>
            <a:r>
              <a:rPr lang="de-DE" dirty="0" err="1"/>
              <a:t>prg_scw</a:t>
            </a:r>
            <a:r>
              <a:rPr lang="de-DE" dirty="0"/>
              <a:t>(</a:t>
            </a:r>
            <a:r>
              <a:rPr lang="de-DE" dirty="0" err="1"/>
              <a:t>k</a:t>
            </a:r>
            <a:r>
              <a:rPr lang="de-DE" dirty="0"/>
              <a:t>) + </a:t>
            </a:r>
            <a:r>
              <a:rPr lang="de-DE" dirty="0" err="1"/>
              <a:t>prg_rfz</a:t>
            </a:r>
            <a:r>
              <a:rPr lang="de-DE" dirty="0"/>
              <a:t>(</a:t>
            </a:r>
            <a:r>
              <a:rPr lang="de-DE" dirty="0" err="1"/>
              <a:t>k</a:t>
            </a:r>
            <a:r>
              <a:rPr lang="de-DE" dirty="0"/>
              <a:t>) </a:t>
            </a:r>
            <a:r>
              <a:rPr lang="de-DE" dirty="0" smtClean="0"/>
              <a:t>+ </a:t>
            </a:r>
            <a:r>
              <a:rPr lang="de-DE" dirty="0" err="1"/>
              <a:t>prg_gde</a:t>
            </a:r>
            <a:r>
              <a:rPr lang="de-DE" dirty="0"/>
              <a:t>(</a:t>
            </a:r>
            <a:r>
              <a:rPr lang="de-DE" dirty="0" err="1"/>
              <a:t>k</a:t>
            </a:r>
            <a:r>
              <a:rPr lang="de-DE" dirty="0"/>
              <a:t>) </a:t>
            </a:r>
            <a:endParaRPr lang="de-DE" dirty="0" smtClean="0"/>
          </a:p>
          <a:p>
            <a:pPr marL="777240" lvl="2" indent="0">
              <a:buNone/>
            </a:pPr>
            <a:r>
              <a:rPr lang="de-DE" dirty="0" smtClean="0"/>
              <a:t>                       + </a:t>
            </a:r>
            <a:r>
              <a:rPr lang="de-DE" dirty="0" err="1" smtClean="0"/>
              <a:t>prg_rcg</a:t>
            </a:r>
            <a:r>
              <a:rPr lang="de-DE" dirty="0"/>
              <a:t>(</a:t>
            </a:r>
            <a:r>
              <a:rPr lang="de-DE" dirty="0" err="1"/>
              <a:t>k</a:t>
            </a:r>
            <a:r>
              <a:rPr lang="de-DE" dirty="0"/>
              <a:t>) + </a:t>
            </a:r>
            <a:r>
              <a:rPr lang="de-DE" dirty="0" err="1"/>
              <a:t>prg_gcw</a:t>
            </a:r>
            <a:r>
              <a:rPr lang="de-DE" dirty="0"/>
              <a:t>(</a:t>
            </a:r>
            <a:r>
              <a:rPr lang="de-DE" dirty="0" err="1"/>
              <a:t>k</a:t>
            </a:r>
            <a:r>
              <a:rPr lang="de-DE" dirty="0"/>
              <a:t>) </a:t>
            </a:r>
            <a:r>
              <a:rPr lang="de-DE" dirty="0" smtClean="0"/>
              <a:t>+ </a:t>
            </a:r>
            <a:r>
              <a:rPr lang="de-DE" dirty="0" err="1"/>
              <a:t>prg_rci</a:t>
            </a:r>
            <a:r>
              <a:rPr lang="de-DE" dirty="0"/>
              <a:t>(</a:t>
            </a:r>
            <a:r>
              <a:rPr lang="de-DE" dirty="0" err="1"/>
              <a:t>k</a:t>
            </a:r>
            <a:r>
              <a:rPr lang="de-DE" dirty="0"/>
              <a:t>) + </a:t>
            </a:r>
            <a:r>
              <a:rPr lang="de-DE" dirty="0" err="1"/>
              <a:t>prg_rcs</a:t>
            </a:r>
            <a:r>
              <a:rPr lang="de-DE" dirty="0"/>
              <a:t>(</a:t>
            </a:r>
            <a:r>
              <a:rPr lang="de-DE" dirty="0" err="1"/>
              <a:t>k</a:t>
            </a:r>
            <a:r>
              <a:rPr lang="de-DE" dirty="0" smtClean="0"/>
              <a:t>)</a:t>
            </a:r>
          </a:p>
          <a:p>
            <a:pPr marL="777240" lvl="2" indent="0">
              <a:buNone/>
            </a:pPr>
            <a:r>
              <a:rPr lang="de-DE" dirty="0"/>
              <a:t> </a:t>
            </a:r>
            <a:r>
              <a:rPr lang="de-DE" dirty="0" smtClean="0"/>
              <a:t>                      - </a:t>
            </a:r>
            <a:r>
              <a:rPr lang="de-DE" dirty="0" err="1"/>
              <a:t>prg_ihm</a:t>
            </a:r>
            <a:r>
              <a:rPr lang="de-DE" dirty="0"/>
              <a:t>(</a:t>
            </a:r>
            <a:r>
              <a:rPr lang="de-DE" dirty="0" err="1"/>
              <a:t>k</a:t>
            </a:r>
            <a:r>
              <a:rPr lang="de-DE" dirty="0"/>
              <a:t>) </a:t>
            </a:r>
            <a:r>
              <a:rPr lang="de-DE" dirty="0" smtClean="0"/>
              <a:t>- </a:t>
            </a:r>
            <a:r>
              <a:rPr lang="de-DE" dirty="0" err="1"/>
              <a:t>prr_gml</a:t>
            </a:r>
            <a:r>
              <a:rPr lang="de-DE" dirty="0"/>
              <a:t>(</a:t>
            </a:r>
            <a:r>
              <a:rPr lang="de-DE" dirty="0" err="1"/>
              <a:t>k</a:t>
            </a:r>
            <a:r>
              <a:rPr lang="de-DE" dirty="0"/>
              <a:t>)</a:t>
            </a:r>
            <a:r>
              <a:rPr lang="de-DE" dirty="0" smtClean="0"/>
              <a:t>)*</a:t>
            </a:r>
            <a:r>
              <a:rPr lang="de-DE" dirty="0" err="1" smtClean="0"/>
              <a:t>orho</a:t>
            </a:r>
            <a:endParaRPr lang="fi-FI" dirty="0" smtClean="0"/>
          </a:p>
          <a:p>
            <a:pPr lvl="1"/>
            <a:r>
              <a:rPr lang="en-US" dirty="0" smtClean="0"/>
              <a:t>WDM6</a:t>
            </a:r>
          </a:p>
          <a:p>
            <a:pPr lvl="2"/>
            <a:r>
              <a:rPr lang="nl-NL" dirty="0" err="1"/>
              <a:t>qrs</a:t>
            </a:r>
            <a:r>
              <a:rPr lang="nl-NL" dirty="0"/>
              <a:t>(i,k,3) = max(</a:t>
            </a:r>
            <a:r>
              <a:rPr lang="nl-NL" dirty="0" err="1"/>
              <a:t>qrs</a:t>
            </a:r>
            <a:r>
              <a:rPr lang="nl-NL" dirty="0"/>
              <a:t>(i,k,3</a:t>
            </a:r>
            <a:r>
              <a:rPr lang="nl-NL" dirty="0" smtClean="0"/>
              <a:t>) + (</a:t>
            </a:r>
            <a:r>
              <a:rPr lang="nl-NL" dirty="0" err="1"/>
              <a:t>pgdep</a:t>
            </a:r>
            <a:r>
              <a:rPr lang="nl-NL" dirty="0"/>
              <a:t>(</a:t>
            </a:r>
            <a:r>
              <a:rPr lang="nl-NL" dirty="0" err="1"/>
              <a:t>i,k</a:t>
            </a:r>
            <a:r>
              <a:rPr lang="nl-NL" dirty="0" smtClean="0"/>
              <a:t>) + </a:t>
            </a:r>
            <a:r>
              <a:rPr lang="nl-NL" dirty="0" err="1" smtClean="0"/>
              <a:t>pgaut</a:t>
            </a:r>
            <a:r>
              <a:rPr lang="nl-NL" dirty="0"/>
              <a:t>(</a:t>
            </a:r>
            <a:r>
              <a:rPr lang="nl-NL" dirty="0" err="1"/>
              <a:t>i,k</a:t>
            </a:r>
            <a:r>
              <a:rPr lang="nl-NL" dirty="0" smtClean="0"/>
              <a:t>) </a:t>
            </a:r>
          </a:p>
          <a:p>
            <a:pPr marL="777240" lvl="2" indent="0">
              <a:buNone/>
            </a:pPr>
            <a:r>
              <a:rPr lang="nl-NL" dirty="0"/>
              <a:t> </a:t>
            </a:r>
            <a:r>
              <a:rPr lang="nl-NL" dirty="0" smtClean="0"/>
              <a:t>                       + </a:t>
            </a:r>
            <a:r>
              <a:rPr lang="nl-NL" dirty="0" err="1" smtClean="0"/>
              <a:t>piacr</a:t>
            </a:r>
            <a:r>
              <a:rPr lang="nl-NL" dirty="0"/>
              <a:t>(</a:t>
            </a:r>
            <a:r>
              <a:rPr lang="nl-NL" dirty="0" err="1"/>
              <a:t>i,k</a:t>
            </a:r>
            <a:r>
              <a:rPr lang="nl-NL" dirty="0"/>
              <a:t>)*(1.-delta3</a:t>
            </a:r>
            <a:r>
              <a:rPr lang="nl-NL" dirty="0" smtClean="0"/>
              <a:t>) + </a:t>
            </a:r>
            <a:r>
              <a:rPr lang="nl-NL" dirty="0" err="1" smtClean="0"/>
              <a:t>praci</a:t>
            </a:r>
            <a:r>
              <a:rPr lang="nl-NL" dirty="0"/>
              <a:t>(</a:t>
            </a:r>
            <a:r>
              <a:rPr lang="nl-NL" dirty="0" err="1"/>
              <a:t>i,k</a:t>
            </a:r>
            <a:r>
              <a:rPr lang="nl-NL" dirty="0"/>
              <a:t>)*(1</a:t>
            </a:r>
            <a:r>
              <a:rPr lang="nl-NL" dirty="0" smtClean="0"/>
              <a:t>. - delta3)        </a:t>
            </a:r>
          </a:p>
          <a:p>
            <a:pPr marL="777240" lvl="2" indent="0">
              <a:buNone/>
            </a:pPr>
            <a:r>
              <a:rPr lang="nl-NL" dirty="0"/>
              <a:t> </a:t>
            </a:r>
            <a:r>
              <a:rPr lang="nl-NL" dirty="0" smtClean="0"/>
              <a:t>                       + </a:t>
            </a:r>
            <a:r>
              <a:rPr lang="nl-NL" dirty="0" err="1" smtClean="0"/>
              <a:t>psacr</a:t>
            </a:r>
            <a:r>
              <a:rPr lang="nl-NL" dirty="0"/>
              <a:t>(</a:t>
            </a:r>
            <a:r>
              <a:rPr lang="nl-NL" dirty="0" err="1"/>
              <a:t>i,k</a:t>
            </a:r>
            <a:r>
              <a:rPr lang="nl-NL" dirty="0"/>
              <a:t>)*(1.-delta2</a:t>
            </a:r>
            <a:r>
              <a:rPr lang="nl-NL" dirty="0" smtClean="0"/>
              <a:t>) + </a:t>
            </a:r>
            <a:r>
              <a:rPr lang="nl-NL" dirty="0" err="1" smtClean="0"/>
              <a:t>pracs</a:t>
            </a:r>
            <a:r>
              <a:rPr lang="nl-NL" dirty="0"/>
              <a:t>(</a:t>
            </a:r>
            <a:r>
              <a:rPr lang="nl-NL" dirty="0" err="1"/>
              <a:t>i,k</a:t>
            </a:r>
            <a:r>
              <a:rPr lang="nl-NL" dirty="0"/>
              <a:t>)*(1.-delta2</a:t>
            </a:r>
            <a:r>
              <a:rPr lang="nl-NL" dirty="0" smtClean="0"/>
              <a:t>) + </a:t>
            </a:r>
            <a:r>
              <a:rPr lang="nl-NL" dirty="0" err="1" smtClean="0"/>
              <a:t>pgaci</a:t>
            </a:r>
            <a:r>
              <a:rPr lang="nl-NL" dirty="0"/>
              <a:t>(</a:t>
            </a:r>
            <a:r>
              <a:rPr lang="nl-NL" dirty="0" err="1"/>
              <a:t>i,k</a:t>
            </a:r>
            <a:r>
              <a:rPr lang="nl-NL" dirty="0" smtClean="0"/>
              <a:t>)       </a:t>
            </a:r>
          </a:p>
          <a:p>
            <a:pPr marL="777240" lvl="2" indent="0">
              <a:buNone/>
            </a:pPr>
            <a:r>
              <a:rPr lang="nl-NL" dirty="0" smtClean="0"/>
              <a:t>                       + </a:t>
            </a:r>
            <a:r>
              <a:rPr lang="nl-NL" dirty="0" err="1" smtClean="0"/>
              <a:t>paacw</a:t>
            </a:r>
            <a:r>
              <a:rPr lang="nl-NL" dirty="0"/>
              <a:t>(</a:t>
            </a:r>
            <a:r>
              <a:rPr lang="nl-NL" dirty="0" err="1"/>
              <a:t>i,k</a:t>
            </a:r>
            <a:r>
              <a:rPr lang="nl-NL" dirty="0" smtClean="0"/>
              <a:t>) + </a:t>
            </a:r>
            <a:r>
              <a:rPr lang="nl-NL" dirty="0" err="1" smtClean="0"/>
              <a:t>pgacr</a:t>
            </a:r>
            <a:r>
              <a:rPr lang="nl-NL" dirty="0"/>
              <a:t>(</a:t>
            </a:r>
            <a:r>
              <a:rPr lang="nl-NL" dirty="0" err="1"/>
              <a:t>i,k</a:t>
            </a:r>
            <a:r>
              <a:rPr lang="nl-NL" dirty="0" smtClean="0"/>
              <a:t>) + </a:t>
            </a:r>
            <a:r>
              <a:rPr lang="nl-NL" dirty="0" err="1" smtClean="0"/>
              <a:t>pgacs</a:t>
            </a:r>
            <a:r>
              <a:rPr lang="nl-NL" dirty="0"/>
              <a:t>(</a:t>
            </a:r>
            <a:r>
              <a:rPr lang="nl-NL" dirty="0" err="1"/>
              <a:t>i,k</a:t>
            </a:r>
            <a:r>
              <a:rPr lang="nl-NL" dirty="0"/>
              <a:t>))*</a:t>
            </a:r>
            <a:r>
              <a:rPr lang="nl-NL" dirty="0" err="1" smtClean="0"/>
              <a:t>dtcld</a:t>
            </a:r>
            <a:r>
              <a:rPr lang="nl-NL" dirty="0" smtClean="0"/>
              <a:t>, 0</a:t>
            </a:r>
            <a:r>
              <a:rPr lang="nl-NL" dirty="0"/>
              <a:t>.)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68128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04103" cy="1143000"/>
          </a:xfrm>
        </p:spPr>
        <p:txBody>
          <a:bodyPr anchor="t"/>
          <a:lstStyle/>
          <a:p>
            <a:r>
              <a:rPr lang="en-US" sz="3200" dirty="0" smtClean="0"/>
              <a:t>Snow</a:t>
            </a:r>
            <a:br>
              <a:rPr lang="en-US" sz="3200" dirty="0" smtClean="0"/>
            </a:br>
            <a:r>
              <a:rPr lang="en-US" sz="3200" dirty="0" smtClean="0"/>
              <a:t>Tendency Profiles</a:t>
            </a:r>
            <a:endParaRPr lang="en-US" sz="32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600200"/>
            <a:ext cx="3604103" cy="4800600"/>
          </a:xfrm>
        </p:spPr>
        <p:txBody>
          <a:bodyPr>
            <a:normAutofit/>
          </a:bodyPr>
          <a:lstStyle/>
          <a:p>
            <a:r>
              <a:rPr lang="en-US" sz="1800" dirty="0"/>
              <a:t>Values averaged over MP Subdomain from 0230-1700 </a:t>
            </a:r>
            <a:r>
              <a:rPr lang="en-US" sz="1800" dirty="0" smtClean="0"/>
              <a:t>UTC</a:t>
            </a:r>
          </a:p>
          <a:p>
            <a:r>
              <a:rPr lang="en-US" sz="1800" dirty="0" smtClean="0"/>
              <a:t>Solid lines are the sum of all terms</a:t>
            </a:r>
            <a:endParaRPr lang="en-US" sz="1800" dirty="0"/>
          </a:p>
        </p:txBody>
      </p:sp>
      <p:pic>
        <p:nvPicPr>
          <p:cNvPr id="11" name="Picture 10" descr="SNGENCOMPSUMV3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4047" r="5000"/>
          <a:stretch/>
        </p:blipFill>
        <p:spPr>
          <a:xfrm>
            <a:off x="4307841" y="132080"/>
            <a:ext cx="3881119" cy="3200400"/>
          </a:xfrm>
          <a:prstGeom prst="rect">
            <a:avLst/>
          </a:prstGeom>
        </p:spPr>
      </p:pic>
      <p:pic>
        <p:nvPicPr>
          <p:cNvPr id="12" name="Picture 11" descr="SNGROWCOMPSUMV2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4047" r="1667"/>
          <a:stretch/>
        </p:blipFill>
        <p:spPr>
          <a:xfrm>
            <a:off x="284481" y="3419158"/>
            <a:ext cx="4023360" cy="3200400"/>
          </a:xfrm>
          <a:prstGeom prst="rect">
            <a:avLst/>
          </a:prstGeom>
        </p:spPr>
      </p:pic>
      <p:pic>
        <p:nvPicPr>
          <p:cNvPr id="13" name="Picture 12" descr="SNMELTCOMPSUMV2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3580"/>
          <a:stretch/>
        </p:blipFill>
        <p:spPr>
          <a:xfrm>
            <a:off x="4307840" y="3419158"/>
            <a:ext cx="4114433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477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04103" cy="1143000"/>
          </a:xfrm>
        </p:spPr>
        <p:txBody>
          <a:bodyPr anchor="t"/>
          <a:lstStyle/>
          <a:p>
            <a:r>
              <a:rPr lang="en-US" sz="3200" dirty="0" smtClean="0"/>
              <a:t>Graupel</a:t>
            </a:r>
            <a:br>
              <a:rPr lang="en-US" sz="3200" dirty="0" smtClean="0"/>
            </a:br>
            <a:r>
              <a:rPr lang="en-US" sz="3200" dirty="0" smtClean="0"/>
              <a:t>Tendency Profiles</a:t>
            </a:r>
            <a:endParaRPr lang="en-US" sz="32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600200"/>
            <a:ext cx="3604103" cy="4800600"/>
          </a:xfrm>
        </p:spPr>
        <p:txBody>
          <a:bodyPr>
            <a:normAutofit/>
          </a:bodyPr>
          <a:lstStyle/>
          <a:p>
            <a:r>
              <a:rPr lang="en-US" sz="1800" dirty="0"/>
              <a:t>Values averaged over MP Subdomain from 0230-1700 </a:t>
            </a:r>
            <a:r>
              <a:rPr lang="en-US" sz="1800" dirty="0" smtClean="0"/>
              <a:t>UTC</a:t>
            </a:r>
          </a:p>
          <a:p>
            <a:r>
              <a:rPr lang="en-US" sz="1800" dirty="0" smtClean="0"/>
              <a:t>Solid lines are the sum of all terms</a:t>
            </a:r>
            <a:endParaRPr lang="en-US" sz="1800" dirty="0"/>
          </a:p>
        </p:txBody>
      </p:sp>
      <p:pic>
        <p:nvPicPr>
          <p:cNvPr id="3" name="Picture 2" descr="GRGENCOMPSUMV3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34937" y="131943"/>
            <a:ext cx="4267200" cy="3200400"/>
          </a:xfrm>
          <a:prstGeom prst="rect">
            <a:avLst/>
          </a:prstGeom>
        </p:spPr>
      </p:pic>
      <p:pic>
        <p:nvPicPr>
          <p:cNvPr id="5" name="Picture 4" descr="GRGROWCOMPSUMV4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1600" y="3413623"/>
            <a:ext cx="4267200" cy="3200400"/>
          </a:xfrm>
          <a:prstGeom prst="rect">
            <a:avLst/>
          </a:prstGeom>
        </p:spPr>
      </p:pic>
      <p:pic>
        <p:nvPicPr>
          <p:cNvPr id="8" name="Picture 7" descr="GRMELTCOMPV2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6671"/>
          <a:stretch/>
        </p:blipFill>
        <p:spPr>
          <a:xfrm>
            <a:off x="4439919" y="3413486"/>
            <a:ext cx="3982537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94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Total </a:t>
            </a:r>
            <a:r>
              <a:rPr lang="en-US" sz="3200" dirty="0" smtClean="0"/>
              <a:t>Graupel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0230-1700 UTC 27 October 2010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27660" y="1900661"/>
            <a:ext cx="8021320" cy="4114802"/>
            <a:chOff x="0" y="1961621"/>
            <a:chExt cx="8021320" cy="4114802"/>
          </a:xfrm>
        </p:grpSpPr>
        <p:pic>
          <p:nvPicPr>
            <p:cNvPr id="3" name="Picture 2" descr="Graupel.pdf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l="18366" t="26222" r="21625" b="23111"/>
            <a:stretch/>
          </p:blipFill>
          <p:spPr>
            <a:xfrm>
              <a:off x="3789681" y="1961623"/>
              <a:ext cx="3765885" cy="4114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8" name="Picture 7" descr="Graupel.pdf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l="17830" t="26381" r="21970" b="22952"/>
            <a:stretch/>
          </p:blipFill>
          <p:spPr>
            <a:xfrm>
              <a:off x="0" y="1961621"/>
              <a:ext cx="3777914" cy="4114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9" name="Picture 8" descr="Graupel.pdf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l="86235" t="25185" r="5138" b="21777"/>
            <a:stretch/>
          </p:blipFill>
          <p:spPr>
            <a:xfrm>
              <a:off x="7564120" y="1961623"/>
              <a:ext cx="457200" cy="363728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116524" y="2070348"/>
              <a:ext cx="919887" cy="378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WDM6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916751" y="2070348"/>
              <a:ext cx="1281501" cy="378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Thompson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184564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618"/>
            <a:ext cx="7620000" cy="1143000"/>
          </a:xfrm>
        </p:spPr>
        <p:txBody>
          <a:bodyPr/>
          <a:lstStyle/>
          <a:p>
            <a:r>
              <a:rPr lang="en-US" sz="3200" dirty="0"/>
              <a:t>Total </a:t>
            </a:r>
            <a:r>
              <a:rPr lang="en-US" sz="3200" dirty="0" smtClean="0"/>
              <a:t>Precipitation </a:t>
            </a:r>
            <a:br>
              <a:rPr lang="en-US" sz="3200" dirty="0" smtClean="0"/>
            </a:br>
            <a:r>
              <a:rPr lang="en-US" sz="3200" dirty="0" smtClean="0"/>
              <a:t>0230</a:t>
            </a:r>
            <a:r>
              <a:rPr lang="en-US" sz="3200" dirty="0"/>
              <a:t>-1700 </a:t>
            </a:r>
            <a:r>
              <a:rPr lang="en-US" sz="3200" dirty="0" smtClean="0"/>
              <a:t>UTC 27 </a:t>
            </a:r>
            <a:r>
              <a:rPr lang="en-US" sz="3200" dirty="0"/>
              <a:t>October 2010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814416" y="1180235"/>
            <a:ext cx="5515169" cy="5497638"/>
            <a:chOff x="1686768" y="1180235"/>
            <a:chExt cx="5515169" cy="5497638"/>
          </a:xfrm>
        </p:grpSpPr>
        <p:pic>
          <p:nvPicPr>
            <p:cNvPr id="4" name="Picture 3" descr="130718-0014.pn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686768" y="3934673"/>
              <a:ext cx="2500244" cy="27432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5" name="Picture 4" descr="130718-0013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4195736" y="1180235"/>
              <a:ext cx="2496279" cy="275443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6" name="Picture 5" descr="130718-0012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4195736" y="3934673"/>
              <a:ext cx="2496279" cy="27432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7" name="Picture 6" descr="130718-0007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686768" y="1180235"/>
              <a:ext cx="2500244" cy="27432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9" name="TextBox 18"/>
            <p:cNvSpPr txBox="1"/>
            <p:nvPr/>
          </p:nvSpPr>
          <p:spPr>
            <a:xfrm>
              <a:off x="3052817" y="1213949"/>
              <a:ext cx="1062410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 anchor="ctr">
              <a:spAutoFit/>
            </a:bodyPr>
            <a:lstStyle/>
            <a:p>
              <a:r>
                <a:rPr lang="en-US" sz="1600" dirty="0" smtClean="0">
                  <a:cs typeface="Times New Roman"/>
                </a:rPr>
                <a:t>Thompson</a:t>
              </a:r>
              <a:endParaRPr lang="en-US" sz="1600" dirty="0">
                <a:cs typeface="Times New Roman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689613" y="1213949"/>
              <a:ext cx="915535" cy="338554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txBody>
            <a:bodyPr wrap="none" rtlCol="0" anchor="ctr">
              <a:spAutoFit/>
            </a:bodyPr>
            <a:lstStyle/>
            <a:p>
              <a:r>
                <a:rPr lang="en-US" sz="1600" dirty="0" smtClean="0">
                  <a:cs typeface="Times New Roman"/>
                </a:rPr>
                <a:t>Goddard</a:t>
              </a:r>
              <a:endParaRPr lang="en-US" sz="1600" dirty="0">
                <a:cs typeface="Times New Roman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42359" y="4040632"/>
              <a:ext cx="772868" cy="338554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txBody>
            <a:bodyPr wrap="none" rtlCol="0" anchor="ctr">
              <a:spAutoFit/>
            </a:bodyPr>
            <a:lstStyle/>
            <a:p>
              <a:r>
                <a:rPr lang="en-US" sz="1600" dirty="0" smtClean="0">
                  <a:cs typeface="Times New Roman"/>
                </a:rPr>
                <a:t>WDM6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650440" y="4042081"/>
              <a:ext cx="954708" cy="338554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txBody>
            <a:bodyPr wrap="none" rtlCol="0" anchor="ctr">
              <a:spAutoFit/>
            </a:bodyPr>
            <a:lstStyle/>
            <a:p>
              <a:r>
                <a:rPr lang="en-US" sz="1600" dirty="0" smtClean="0">
                  <a:cs typeface="Times New Roman"/>
                </a:rPr>
                <a:t>Morrison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6703380" y="1180235"/>
              <a:ext cx="498557" cy="3868536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cxnSp>
          <p:nvCxnSpPr>
            <p:cNvPr id="9" name="Straight Connector 8"/>
            <p:cNvCxnSpPr/>
            <p:nvPr/>
          </p:nvCxnSpPr>
          <p:spPr>
            <a:xfrm>
              <a:off x="2108264" y="1275789"/>
              <a:ext cx="1472256" cy="229847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610642" y="1270960"/>
              <a:ext cx="1472256" cy="229847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615491" y="4025844"/>
              <a:ext cx="1472256" cy="229847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108875" y="4021316"/>
              <a:ext cx="1472256" cy="229847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45340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Precipitation Pattern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schemes displace the band of maximum precipitation to the southwest compared to observations</a:t>
            </a:r>
          </a:p>
          <a:p>
            <a:r>
              <a:rPr lang="en-US" dirty="0" smtClean="0"/>
              <a:t>Thompson is closest to observations, but still displaced</a:t>
            </a:r>
          </a:p>
          <a:p>
            <a:r>
              <a:rPr lang="en-US" dirty="0" smtClean="0"/>
              <a:t>The precipitation location is driven by the convergence axis</a:t>
            </a:r>
          </a:p>
        </p:txBody>
      </p:sp>
      <p:pic>
        <p:nvPicPr>
          <p:cNvPr id="4" name="Picture 3" descr="130719-0008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30911" y="3284220"/>
            <a:ext cx="2748579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130719-0009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54831" y="3284220"/>
            <a:ext cx="2748579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545960" y="3339929"/>
            <a:ext cx="106241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r>
              <a:rPr lang="en-US" sz="1600" dirty="0" smtClean="0">
                <a:cs typeface="Times New Roman"/>
              </a:rPr>
              <a:t>Thompson</a:t>
            </a:r>
            <a:endParaRPr lang="en-US" sz="1600" dirty="0"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39102" y="3372612"/>
            <a:ext cx="772868" cy="338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 anchor="ctr">
            <a:spAutoFit/>
          </a:bodyPr>
          <a:lstStyle/>
          <a:p>
            <a:r>
              <a:rPr lang="en-US" sz="1600" dirty="0" smtClean="0">
                <a:cs typeface="Times New Roman"/>
              </a:rPr>
              <a:t>WDM6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452880" y="3339929"/>
            <a:ext cx="1747288" cy="26874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66640" y="3339929"/>
            <a:ext cx="1747288" cy="26874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5531" y="6075680"/>
            <a:ext cx="831646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Divergence averaged through the lowest 2 sigma levels ( green &lt; 0 s</a:t>
            </a:r>
            <a:r>
              <a:rPr lang="en-US" sz="1600" baseline="30000" dirty="0" smtClean="0"/>
              <a:t>-1</a:t>
            </a:r>
            <a:r>
              <a:rPr lang="en-US" sz="1600" dirty="0" smtClean="0"/>
              <a:t> ; yellow &lt; -110 s</a:t>
            </a:r>
            <a:r>
              <a:rPr lang="en-US" sz="1600" baseline="30000" dirty="0" smtClean="0"/>
              <a:t>-1</a:t>
            </a:r>
            <a:r>
              <a:rPr lang="en-US" sz="1600" dirty="0" smtClean="0"/>
              <a:t> ; interval -30 s</a:t>
            </a:r>
            <a:r>
              <a:rPr lang="en-US" sz="1600" baseline="30000" dirty="0" smtClean="0"/>
              <a:t>-1</a:t>
            </a:r>
            <a:r>
              <a:rPr lang="en-US" sz="1600" dirty="0" smtClean="0"/>
              <a:t>) and lowest sigma level winds (full barb = 5 m s</a:t>
            </a:r>
            <a:r>
              <a:rPr lang="en-US" sz="1600" baseline="30000" dirty="0" smtClean="0"/>
              <a:t>-1</a:t>
            </a:r>
            <a:r>
              <a:rPr lang="en-US" sz="1600" dirty="0" smtClean="0"/>
              <a:t>) 0230 UTC 27 Oct 2010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108685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and Hypotheses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How </a:t>
            </a:r>
            <a:r>
              <a:rPr lang="en-US" sz="2000" dirty="0"/>
              <a:t>and why does the choice of microphysical </a:t>
            </a:r>
            <a:r>
              <a:rPr lang="en-US" sz="2000" dirty="0" smtClean="0"/>
              <a:t>parameterization in </a:t>
            </a:r>
            <a:r>
              <a:rPr lang="en-US" sz="2000" dirty="0"/>
              <a:t>numerical weather prediction models affect quantitative GSLE precipitation forecasts at </a:t>
            </a:r>
            <a:r>
              <a:rPr lang="en-US" sz="2000" i="1" dirty="0"/>
              <a:t>convection-permitting</a:t>
            </a:r>
            <a:r>
              <a:rPr lang="en-US" sz="2000" dirty="0"/>
              <a:t> (~1 km) grid spacing comparable to those likely to be available to forecasters during the next decade</a:t>
            </a:r>
            <a:r>
              <a:rPr lang="en-US" sz="2000" dirty="0" smtClean="0"/>
              <a:t>?</a:t>
            </a:r>
          </a:p>
          <a:p>
            <a:r>
              <a:rPr lang="en-US" sz="2000" dirty="0" smtClean="0"/>
              <a:t>We </a:t>
            </a:r>
            <a:r>
              <a:rPr lang="en-US" sz="2000" dirty="0"/>
              <a:t>hypothesize quantitative GSLE precipitation forecasts will be affected by the choice of microphysics parameterizations at convection-permitting grid </a:t>
            </a:r>
            <a:r>
              <a:rPr lang="en-US" sz="2000" dirty="0" smtClean="0"/>
              <a:t>spacing for three reasons. </a:t>
            </a:r>
          </a:p>
          <a:p>
            <a:pPr lvl="1"/>
            <a:r>
              <a:rPr lang="en-US" sz="1800" dirty="0" smtClean="0"/>
              <a:t>Microphysical </a:t>
            </a:r>
            <a:r>
              <a:rPr lang="en-US" sz="1800" dirty="0"/>
              <a:t>parameterizations </a:t>
            </a:r>
            <a:r>
              <a:rPr lang="en-US" sz="1800" dirty="0" smtClean="0"/>
              <a:t>were designed to simulate specific phenomena</a:t>
            </a:r>
          </a:p>
          <a:p>
            <a:pPr lvl="1"/>
            <a:r>
              <a:rPr lang="en-US" sz="1800" dirty="0" smtClean="0"/>
              <a:t>The </a:t>
            </a:r>
            <a:r>
              <a:rPr lang="en-US" sz="1800" dirty="0"/>
              <a:t>tendency equations within each different microphysical parameterization are frequently unique </a:t>
            </a:r>
            <a:endParaRPr lang="en-US" sz="1800" dirty="0" smtClean="0"/>
          </a:p>
          <a:p>
            <a:pPr lvl="1"/>
            <a:r>
              <a:rPr lang="en-US" sz="1800" dirty="0" smtClean="0"/>
              <a:t>Even when hydrometeor </a:t>
            </a:r>
            <a:r>
              <a:rPr lang="en-US" sz="1800" dirty="0"/>
              <a:t>tendency equations are theoretically the </a:t>
            </a:r>
            <a:r>
              <a:rPr lang="en-US" sz="1800" dirty="0" smtClean="0"/>
              <a:t>same, the way they are used may yield a different result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240674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Predecessor Precipitation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Precipitation produced by a baroclinic trough before 0230 UTC differs between schemes</a:t>
            </a:r>
          </a:p>
        </p:txBody>
      </p:sp>
      <p:pic>
        <p:nvPicPr>
          <p:cNvPr id="9" name="Picture 8" descr="130724-000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8201" y="2429828"/>
            <a:ext cx="3200400" cy="3200400"/>
          </a:xfrm>
          <a:prstGeom prst="rect">
            <a:avLst/>
          </a:prstGeom>
        </p:spPr>
      </p:pic>
      <p:pic>
        <p:nvPicPr>
          <p:cNvPr id="10" name="Picture 9" descr="130724-000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428601" y="2429828"/>
            <a:ext cx="457998" cy="3200400"/>
          </a:xfrm>
          <a:prstGeom prst="rect">
            <a:avLst/>
          </a:prstGeom>
        </p:spPr>
      </p:pic>
      <p:pic>
        <p:nvPicPr>
          <p:cNvPr id="11" name="Picture 10" descr="130719-0006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57040" y="2429828"/>
            <a:ext cx="4060964" cy="3200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8200" y="5770880"/>
            <a:ext cx="3658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Precipitation difference 1800 UTC 26 Oct through 0230 UTC 27 Oct </a:t>
            </a:r>
          </a:p>
          <a:p>
            <a:r>
              <a:rPr lang="en-US" dirty="0" smtClean="0"/>
              <a:t>WDM6 – Thompson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257040" y="5770880"/>
            <a:ext cx="40609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 km horizontal average circulation and potential temp over potential temp difference WDM6 – Thompson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153502" y="2580132"/>
            <a:ext cx="772868" cy="338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 anchor="ctr">
            <a:spAutoFit/>
          </a:bodyPr>
          <a:lstStyle/>
          <a:p>
            <a:r>
              <a:rPr lang="en-US" sz="1600" dirty="0" smtClean="0">
                <a:cs typeface="Times New Roman"/>
              </a:rPr>
              <a:t>WDM6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81502" y="2549144"/>
            <a:ext cx="772868" cy="338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 anchor="ctr">
            <a:spAutoFit/>
          </a:bodyPr>
          <a:lstStyle/>
          <a:p>
            <a:r>
              <a:rPr lang="en-US" sz="1600" dirty="0" smtClean="0">
                <a:cs typeface="Times New Roman"/>
              </a:rPr>
              <a:t>WDM6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43652" y="4912304"/>
            <a:ext cx="303388" cy="338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 anchor="ctr">
            <a:spAutoFit/>
          </a:bodyPr>
          <a:lstStyle/>
          <a:p>
            <a:r>
              <a:rPr lang="en-US" sz="1600" dirty="0" smtClean="0">
                <a:cs typeface="Times New Roman"/>
              </a:rP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91999" y="3890264"/>
            <a:ext cx="296275" cy="338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 anchor="ctr">
            <a:spAutoFit/>
          </a:bodyPr>
          <a:lstStyle/>
          <a:p>
            <a:r>
              <a:rPr lang="en-US" sz="1600" dirty="0" smtClean="0">
                <a:cs typeface="Times New Roman"/>
              </a:rPr>
              <a:t>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59012" y="5261018"/>
            <a:ext cx="303388" cy="338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 anchor="ctr">
            <a:spAutoFit/>
          </a:bodyPr>
          <a:lstStyle/>
          <a:p>
            <a:r>
              <a:rPr lang="en-US" sz="1600" dirty="0" smtClean="0">
                <a:cs typeface="Times New Roman"/>
              </a:rP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82684" y="5261018"/>
            <a:ext cx="296275" cy="338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 anchor="ctr">
            <a:spAutoFit/>
          </a:bodyPr>
          <a:lstStyle/>
          <a:p>
            <a:r>
              <a:rPr lang="en-US" sz="1600" dirty="0" smtClean="0">
                <a:cs typeface="Times New Roman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xmlns="" val="97269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Predecessor Precipitation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All Schemes produce poor precipitation from the baroclinic trough compared to NEXRAD</a:t>
            </a:r>
          </a:p>
          <a:p>
            <a:r>
              <a:rPr lang="en-US" sz="1800" dirty="0" smtClean="0"/>
              <a:t>Poor synoptic precipitation distribution affects GSLE precipitation distribution</a:t>
            </a:r>
          </a:p>
        </p:txBody>
      </p:sp>
      <p:pic>
        <p:nvPicPr>
          <p:cNvPr id="23" name="Picture 22" descr="radarprecipsyno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1743" t="23111" r="24182" b="21637"/>
          <a:stretch/>
        </p:blipFill>
        <p:spPr>
          <a:xfrm>
            <a:off x="584195" y="2896789"/>
            <a:ext cx="3403848" cy="3657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Picture 24" descr="synoprecipctrl.pdf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6926" t="25121" r="5481" b="22175"/>
          <a:stretch/>
        </p:blipFill>
        <p:spPr>
          <a:xfrm>
            <a:off x="3986194" y="2896789"/>
            <a:ext cx="4161026" cy="3657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6" name="TextBox 25"/>
          <p:cNvSpPr txBox="1"/>
          <p:nvPr/>
        </p:nvSpPr>
        <p:spPr>
          <a:xfrm>
            <a:off x="6158892" y="3001622"/>
            <a:ext cx="106241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r>
              <a:rPr lang="en-US" sz="1600" dirty="0" smtClean="0">
                <a:cs typeface="Times New Roman"/>
              </a:rPr>
              <a:t>Thompson</a:t>
            </a:r>
            <a:endParaRPr lang="en-US" sz="1600" dirty="0">
              <a:cs typeface="Times New Roman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11253" y="2987509"/>
            <a:ext cx="880169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r>
              <a:rPr lang="en-US" sz="1600" dirty="0" smtClean="0">
                <a:cs typeface="Times New Roman"/>
              </a:rPr>
              <a:t>NEXRAD</a:t>
            </a:r>
            <a:endParaRPr lang="en-US" sz="1600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61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283368" y="2027254"/>
            <a:ext cx="4107391" cy="36576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2541" t="13421" b="8940"/>
          <a:stretch/>
        </p:blipFill>
        <p:spPr>
          <a:xfrm>
            <a:off x="69912" y="2027254"/>
            <a:ext cx="4120240" cy="36576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Snow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6524" y="2070348"/>
            <a:ext cx="919887" cy="37895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WDM6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23151" y="2070348"/>
            <a:ext cx="1281501" cy="37895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Thompson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5521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SLEshortctl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5299364" cy="6858000"/>
          </a:xfrm>
          <a:prstGeom prst="rect">
            <a:avLst/>
          </a:prstGeom>
        </p:spPr>
      </p:pic>
      <p:pic>
        <p:nvPicPr>
          <p:cNvPr id="3" name="Picture 2" descr="GSLEshortwdm6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44636" y="0"/>
            <a:ext cx="5299364" cy="68580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490329" y="1920817"/>
            <a:ext cx="1836670" cy="2886474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330849" y="1920817"/>
            <a:ext cx="1836670" cy="2886474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64488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Methods - MP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GSLE simulation sensitivity to microphysics choice</a:t>
            </a:r>
          </a:p>
          <a:p>
            <a:pPr lvl="1"/>
            <a:r>
              <a:rPr lang="en-US" dirty="0" smtClean="0"/>
              <a:t>Case study of 27 Oct 2010 event</a:t>
            </a:r>
          </a:p>
          <a:p>
            <a:pPr lvl="1"/>
            <a:r>
              <a:rPr lang="en-US" dirty="0" smtClean="0"/>
              <a:t>Control Run WRF ARW 3.4</a:t>
            </a:r>
          </a:p>
          <a:p>
            <a:pPr lvl="2"/>
            <a:r>
              <a:rPr lang="en-US" dirty="0" smtClean="0"/>
              <a:t>1.33 km inner domain (3</a:t>
            </a:r>
            <a:r>
              <a:rPr lang="en-US" baseline="30000" dirty="0" smtClean="0"/>
              <a:t>rd</a:t>
            </a:r>
            <a:r>
              <a:rPr lang="en-US" dirty="0" smtClean="0"/>
              <a:t> single nested domain)</a:t>
            </a:r>
          </a:p>
          <a:p>
            <a:pPr lvl="2"/>
            <a:r>
              <a:rPr lang="en-US" dirty="0" smtClean="0"/>
              <a:t>NAM LBC, Cold start</a:t>
            </a:r>
          </a:p>
          <a:p>
            <a:pPr lvl="2"/>
            <a:r>
              <a:rPr lang="en-US" dirty="0" smtClean="0"/>
              <a:t>35 vertical levels</a:t>
            </a:r>
          </a:p>
          <a:p>
            <a:pPr lvl="2"/>
            <a:r>
              <a:rPr lang="en-US" dirty="0" smtClean="0"/>
              <a:t>8 sec integration time step</a:t>
            </a:r>
            <a:endParaRPr lang="en-US" dirty="0"/>
          </a:p>
          <a:p>
            <a:pPr lvl="2"/>
            <a:r>
              <a:rPr lang="en-US" dirty="0" smtClean="0"/>
              <a:t>Thompson microphysics parameterization</a:t>
            </a:r>
          </a:p>
          <a:p>
            <a:pPr lvl="2"/>
            <a:r>
              <a:rPr lang="en-US" dirty="0" err="1"/>
              <a:t>Kain</a:t>
            </a:r>
            <a:r>
              <a:rPr lang="en-US" dirty="0"/>
              <a:t>-Fritsch </a:t>
            </a:r>
            <a:r>
              <a:rPr lang="en-US" dirty="0" smtClean="0"/>
              <a:t>convective parameterization on outer domains, none on inner domain</a:t>
            </a:r>
            <a:endParaRPr lang="en-US" dirty="0"/>
          </a:p>
          <a:p>
            <a:pPr lvl="2"/>
            <a:r>
              <a:rPr lang="en-US" dirty="0" smtClean="0"/>
              <a:t>YSU PBL parameterization</a:t>
            </a:r>
          </a:p>
          <a:p>
            <a:pPr lvl="2"/>
            <a:r>
              <a:rPr lang="en-US" dirty="0" smtClean="0"/>
              <a:t>NOAH LSM parameterization</a:t>
            </a:r>
          </a:p>
          <a:p>
            <a:pPr lvl="2"/>
            <a:r>
              <a:rPr lang="en-US" dirty="0" smtClean="0"/>
              <a:t>RRTM (SW) and RRTMG (LW) radiation parameterizations</a:t>
            </a:r>
          </a:p>
          <a:p>
            <a:pPr lvl="2"/>
            <a:r>
              <a:rPr lang="en-US" dirty="0" smtClean="0"/>
              <a:t>Simple second order diffusion</a:t>
            </a:r>
          </a:p>
          <a:p>
            <a:pPr lvl="2"/>
            <a:r>
              <a:rPr lang="en-US" dirty="0" smtClean="0"/>
              <a:t>2D </a:t>
            </a:r>
            <a:r>
              <a:rPr lang="en-US" dirty="0" err="1" smtClean="0"/>
              <a:t>Smagorinsky</a:t>
            </a:r>
            <a:r>
              <a:rPr lang="en-US" dirty="0" smtClean="0"/>
              <a:t> eddy coefficient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0830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0820-00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80283" y="151713"/>
            <a:ext cx="6783434" cy="65545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4549" y="427949"/>
            <a:ext cx="1022713" cy="338554"/>
          </a:xfrm>
          <a:prstGeom prst="rect">
            <a:avLst/>
          </a:prstGeom>
          <a:solidFill>
            <a:schemeClr val="bg2">
              <a:lumMod val="75000"/>
              <a:alpha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  <a:cs typeface="Times New Roman"/>
              </a:rPr>
              <a:t>D1 12 km</a:t>
            </a:r>
            <a:endParaRPr lang="en-US" sz="1600" dirty="0">
              <a:latin typeface="+mj-lt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84876" y="2389670"/>
            <a:ext cx="988990" cy="338554"/>
          </a:xfrm>
          <a:prstGeom prst="rect">
            <a:avLst/>
          </a:prstGeom>
          <a:solidFill>
            <a:schemeClr val="bg2">
              <a:lumMod val="75000"/>
              <a:alpha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  <a:cs typeface="Times New Roman"/>
              </a:rPr>
              <a:t>D2 4 km</a:t>
            </a:r>
            <a:endParaRPr lang="en-US" sz="1600" dirty="0">
              <a:latin typeface="+mj-lt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1152" y="3845679"/>
            <a:ext cx="1111262" cy="338554"/>
          </a:xfrm>
          <a:prstGeom prst="rect">
            <a:avLst/>
          </a:prstGeom>
          <a:solidFill>
            <a:schemeClr val="bg2">
              <a:lumMod val="75000"/>
              <a:alpha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  <a:cs typeface="Times New Roman"/>
              </a:rPr>
              <a:t>D3 1.3 km</a:t>
            </a:r>
            <a:endParaRPr lang="en-US" sz="1600" dirty="0">
              <a:latin typeface="+mj-lt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608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03noted.pdf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7429" t="25084" r="5011" b="19866"/>
          <a:stretch/>
        </p:blipFill>
        <p:spPr>
          <a:xfrm>
            <a:off x="1087773" y="228600"/>
            <a:ext cx="6968455" cy="6400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716557" y="3916215"/>
            <a:ext cx="348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A</a:t>
            </a:r>
            <a:endParaRPr lang="en-US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76051" y="2703430"/>
            <a:ext cx="348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B</a:t>
            </a:r>
            <a:endParaRPr lang="en-US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61482" y="1253726"/>
            <a:ext cx="1309973" cy="584776"/>
          </a:xfrm>
          <a:prstGeom prst="rect">
            <a:avLst/>
          </a:prstGeom>
          <a:solidFill>
            <a:schemeClr val="bg2">
              <a:lumMod val="7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GSLE </a:t>
            </a:r>
            <a:r>
              <a:rPr lang="en-US" sz="1600" dirty="0" err="1" smtClean="0">
                <a:latin typeface="+mj-lt"/>
              </a:rPr>
              <a:t>Precip</a:t>
            </a:r>
            <a:r>
              <a:rPr lang="en-US" sz="1600" dirty="0" smtClean="0">
                <a:latin typeface="+mj-lt"/>
              </a:rPr>
              <a:t> Subdomain</a:t>
            </a:r>
            <a:endParaRPr lang="en-US" sz="16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92758" y="2753073"/>
            <a:ext cx="1263665" cy="584776"/>
          </a:xfrm>
          <a:prstGeom prst="rect">
            <a:avLst/>
          </a:prstGeom>
          <a:solidFill>
            <a:schemeClr val="bg2">
              <a:lumMod val="7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MP Subdomain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119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30718-0007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074800" y="1410183"/>
            <a:ext cx="3750366" cy="4114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Total </a:t>
            </a:r>
            <a:r>
              <a:rPr lang="en-US" sz="3200" dirty="0" smtClean="0"/>
              <a:t>Precipitation </a:t>
            </a:r>
            <a:br>
              <a:rPr lang="en-US" sz="3200" dirty="0" smtClean="0"/>
            </a:br>
            <a:r>
              <a:rPr lang="en-US" sz="3200" dirty="0" smtClean="0"/>
              <a:t>0230</a:t>
            </a:r>
            <a:r>
              <a:rPr lang="en-US" sz="3200" dirty="0"/>
              <a:t>-1700 </a:t>
            </a:r>
            <a:r>
              <a:rPr lang="en-US" sz="3200" dirty="0" smtClean="0"/>
              <a:t>UTC 27 </a:t>
            </a:r>
            <a:r>
              <a:rPr lang="en-US" sz="3200" dirty="0"/>
              <a:t>October 2010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5618480"/>
            <a:ext cx="7620000" cy="117856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Liquid equivalent </a:t>
            </a:r>
            <a:r>
              <a:rPr lang="en-US" dirty="0" err="1" smtClean="0"/>
              <a:t>precip</a:t>
            </a:r>
            <a:r>
              <a:rPr lang="en-US" dirty="0" smtClean="0"/>
              <a:t> derived from NEXRAD with Z </a:t>
            </a:r>
            <a:r>
              <a:rPr lang="en-US" dirty="0"/>
              <a:t>= </a:t>
            </a:r>
            <a:r>
              <a:rPr lang="en-US" dirty="0" smtClean="0"/>
              <a:t>75S</a:t>
            </a:r>
            <a:r>
              <a:rPr lang="en-US" baseline="30000" dirty="0" smtClean="0"/>
              <a:t>2 </a:t>
            </a:r>
            <a:r>
              <a:rPr lang="en-US" dirty="0" smtClean="0"/>
              <a:t>relationship</a:t>
            </a:r>
          </a:p>
          <a:p>
            <a:r>
              <a:rPr lang="en-US" dirty="0" smtClean="0"/>
              <a:t>NEXRAD plot compares well with surface observations over the valley, but underestimates liquid </a:t>
            </a:r>
            <a:r>
              <a:rPr lang="en-US" dirty="0"/>
              <a:t>equivalent </a:t>
            </a:r>
            <a:r>
              <a:rPr lang="en-US" dirty="0" err="1"/>
              <a:t>precip</a:t>
            </a:r>
            <a:r>
              <a:rPr lang="en-US" dirty="0"/>
              <a:t> </a:t>
            </a:r>
            <a:r>
              <a:rPr lang="en-US" dirty="0" smtClean="0"/>
              <a:t>over the high Wasatch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690097" y="1480386"/>
            <a:ext cx="106241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r>
              <a:rPr lang="en-US" sz="1600" dirty="0" smtClean="0">
                <a:cs typeface="Times New Roman"/>
              </a:rPr>
              <a:t>Thompson</a:t>
            </a:r>
            <a:endParaRPr lang="en-US" sz="1600" dirty="0">
              <a:cs typeface="Times New Roman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835326" y="1408138"/>
            <a:ext cx="498557" cy="3868536"/>
          </a:xfrm>
          <a:prstGeom prst="rect">
            <a:avLst/>
          </a:prstGeom>
          <a:ln>
            <a:solidFill>
              <a:srgbClr val="000000"/>
            </a:solidFill>
          </a:ln>
        </p:spPr>
      </p:pic>
      <p:cxnSp>
        <p:nvCxnSpPr>
          <p:cNvPr id="9" name="Straight Connector 8"/>
          <p:cNvCxnSpPr/>
          <p:nvPr/>
        </p:nvCxnSpPr>
        <p:spPr>
          <a:xfrm>
            <a:off x="4715611" y="1560269"/>
            <a:ext cx="2172869" cy="340797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radarprecip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32096" t="34074" r="26305" b="21481"/>
          <a:stretch/>
        </p:blipFill>
        <p:spPr>
          <a:xfrm>
            <a:off x="404433" y="1410183"/>
            <a:ext cx="3662174" cy="41148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8" name="Straight Connector 17"/>
          <p:cNvCxnSpPr/>
          <p:nvPr/>
        </p:nvCxnSpPr>
        <p:spPr>
          <a:xfrm>
            <a:off x="956411" y="1560269"/>
            <a:ext cx="2172869" cy="340797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103617" y="1463509"/>
            <a:ext cx="880169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r>
              <a:rPr lang="en-US" sz="1600" dirty="0" smtClean="0">
                <a:cs typeface="Times New Roman"/>
              </a:rPr>
              <a:t>NEXRAD</a:t>
            </a:r>
            <a:endParaRPr lang="en-US" sz="1600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768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Methods - MP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simulations generated similar synoptic fields</a:t>
            </a:r>
          </a:p>
          <a:p>
            <a:pPr lvl="1"/>
            <a:r>
              <a:rPr lang="en-US" dirty="0" smtClean="0"/>
              <a:t>Moisture was similar</a:t>
            </a:r>
          </a:p>
          <a:p>
            <a:pPr lvl="1"/>
            <a:r>
              <a:rPr lang="en-US" dirty="0" smtClean="0"/>
              <a:t>Over-lake convergence bands were generated in every simulation</a:t>
            </a:r>
          </a:p>
          <a:p>
            <a:r>
              <a:rPr lang="en-US" dirty="0" smtClean="0"/>
              <a:t>This consistency implies that GSLE precipitation distribution and amount differences between simulations are caused by the choice of MP scheme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8032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618"/>
            <a:ext cx="7620000" cy="1143000"/>
          </a:xfrm>
        </p:spPr>
        <p:txBody>
          <a:bodyPr/>
          <a:lstStyle/>
          <a:p>
            <a:r>
              <a:rPr lang="en-US" sz="3200" dirty="0"/>
              <a:t>Total </a:t>
            </a:r>
            <a:r>
              <a:rPr lang="en-US" sz="3200" dirty="0" smtClean="0"/>
              <a:t>Precipitation </a:t>
            </a:r>
            <a:br>
              <a:rPr lang="en-US" sz="3200" dirty="0" smtClean="0"/>
            </a:br>
            <a:r>
              <a:rPr lang="en-US" sz="3200" dirty="0" smtClean="0"/>
              <a:t>0230</a:t>
            </a:r>
            <a:r>
              <a:rPr lang="en-US" sz="3200" dirty="0"/>
              <a:t>-1700 </a:t>
            </a:r>
            <a:r>
              <a:rPr lang="en-US" sz="3200" dirty="0" smtClean="0"/>
              <a:t>UTC 27 </a:t>
            </a:r>
            <a:r>
              <a:rPr lang="en-US" sz="3200" dirty="0"/>
              <a:t>October 2010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814416" y="1180235"/>
            <a:ext cx="5515169" cy="5497638"/>
            <a:chOff x="1686768" y="1180235"/>
            <a:chExt cx="5515169" cy="5497638"/>
          </a:xfrm>
        </p:grpSpPr>
        <p:pic>
          <p:nvPicPr>
            <p:cNvPr id="4" name="Picture 3" descr="130718-0014.pn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686768" y="3934673"/>
              <a:ext cx="2500244" cy="27432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5" name="Picture 4" descr="130718-0013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4195736" y="1180235"/>
              <a:ext cx="2496279" cy="275443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6" name="Picture 5" descr="130718-0012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4195736" y="3934673"/>
              <a:ext cx="2496279" cy="27432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7" name="Picture 6" descr="130718-0007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686768" y="1180235"/>
              <a:ext cx="2500244" cy="27432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9" name="TextBox 18"/>
            <p:cNvSpPr txBox="1"/>
            <p:nvPr/>
          </p:nvSpPr>
          <p:spPr>
            <a:xfrm>
              <a:off x="3052817" y="1213949"/>
              <a:ext cx="1062410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 anchor="ctr">
              <a:spAutoFit/>
            </a:bodyPr>
            <a:lstStyle/>
            <a:p>
              <a:r>
                <a:rPr lang="en-US" sz="1600" dirty="0" smtClean="0">
                  <a:cs typeface="Times New Roman"/>
                </a:rPr>
                <a:t>Thompson</a:t>
              </a:r>
              <a:endParaRPr lang="en-US" sz="1600" dirty="0">
                <a:cs typeface="Times New Roman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689613" y="1213949"/>
              <a:ext cx="915535" cy="338554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txBody>
            <a:bodyPr wrap="none" rtlCol="0" anchor="ctr">
              <a:spAutoFit/>
            </a:bodyPr>
            <a:lstStyle/>
            <a:p>
              <a:r>
                <a:rPr lang="en-US" sz="1600" dirty="0" smtClean="0">
                  <a:cs typeface="Times New Roman"/>
                </a:rPr>
                <a:t>Goddard</a:t>
              </a:r>
              <a:endParaRPr lang="en-US" sz="1600" dirty="0">
                <a:cs typeface="Times New Roman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42359" y="4040632"/>
              <a:ext cx="772868" cy="338554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txBody>
            <a:bodyPr wrap="none" rtlCol="0" anchor="ctr">
              <a:spAutoFit/>
            </a:bodyPr>
            <a:lstStyle/>
            <a:p>
              <a:r>
                <a:rPr lang="en-US" sz="1600" dirty="0" smtClean="0">
                  <a:cs typeface="Times New Roman"/>
                </a:rPr>
                <a:t>WDM6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650440" y="4042081"/>
              <a:ext cx="954708" cy="338554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txBody>
            <a:bodyPr wrap="none" rtlCol="0" anchor="ctr">
              <a:spAutoFit/>
            </a:bodyPr>
            <a:lstStyle/>
            <a:p>
              <a:r>
                <a:rPr lang="en-US" sz="1600" dirty="0" smtClean="0">
                  <a:cs typeface="Times New Roman"/>
                </a:rPr>
                <a:t>Morrison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6703380" y="1180235"/>
              <a:ext cx="498557" cy="3868536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cxnSp>
          <p:nvCxnSpPr>
            <p:cNvPr id="9" name="Straight Connector 8"/>
            <p:cNvCxnSpPr/>
            <p:nvPr/>
          </p:nvCxnSpPr>
          <p:spPr>
            <a:xfrm>
              <a:off x="2108264" y="1275789"/>
              <a:ext cx="1472256" cy="229847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610642" y="1270960"/>
              <a:ext cx="1472256" cy="229847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615491" y="4025844"/>
              <a:ext cx="1472256" cy="229847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108875" y="4021316"/>
              <a:ext cx="1472256" cy="229847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80269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en-US" sz="3200" dirty="0" smtClean="0"/>
              <a:t>Precipitation Statistics</a:t>
            </a:r>
            <a:br>
              <a:rPr lang="en-US" sz="3200" dirty="0" smtClean="0"/>
            </a:br>
            <a:r>
              <a:rPr lang="en-US" sz="3200" dirty="0" smtClean="0"/>
              <a:t> 0230</a:t>
            </a:r>
            <a:r>
              <a:rPr lang="en-US" sz="3200" dirty="0"/>
              <a:t>-1700 </a:t>
            </a:r>
            <a:r>
              <a:rPr lang="en-US" sz="3200" dirty="0" smtClean="0"/>
              <a:t>UTC, 27 </a:t>
            </a:r>
            <a:r>
              <a:rPr lang="en-US" sz="3200" dirty="0"/>
              <a:t>October 2010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27017339"/>
              </p:ext>
            </p:extLst>
          </p:nvPr>
        </p:nvGraphicFramePr>
        <p:xfrm>
          <a:off x="390651" y="2340885"/>
          <a:ext cx="7826706" cy="3010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6317"/>
                <a:gridCol w="763644"/>
                <a:gridCol w="1055349"/>
                <a:gridCol w="1055349"/>
                <a:gridCol w="1055349"/>
                <a:gridCol w="1055349"/>
                <a:gridCol w="1055349"/>
              </a:tblGrid>
              <a:tr h="1328201"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 smtClean="0">
                          <a:solidFill>
                            <a:srgbClr val="2F2B2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Microphysics</a:t>
                      </a:r>
                    </a:p>
                    <a:p>
                      <a:pPr algn="ctr"/>
                      <a:r>
                        <a:rPr lang="en-US" sz="1800" b="0" kern="1200" dirty="0" smtClean="0">
                          <a:solidFill>
                            <a:srgbClr val="2F2B2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Parameterization</a:t>
                      </a:r>
                      <a:r>
                        <a:rPr lang="en-US" sz="1800" b="0" dirty="0" smtClean="0">
                          <a:solidFill>
                            <a:srgbClr val="2F2B2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1800" b="0" dirty="0">
                        <a:solidFill>
                          <a:srgbClr val="2F2B2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 smtClean="0">
                          <a:solidFill>
                            <a:srgbClr val="2F2B2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Max </a:t>
                      </a:r>
                    </a:p>
                    <a:p>
                      <a:pPr algn="ctr"/>
                      <a:r>
                        <a:rPr lang="en-US" sz="1800" b="0" kern="1200" dirty="0" err="1" smtClean="0">
                          <a:solidFill>
                            <a:srgbClr val="2F2B2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Precip</a:t>
                      </a:r>
                      <a:endParaRPr lang="en-US" sz="1800" b="0" kern="1200" dirty="0" smtClean="0">
                        <a:solidFill>
                          <a:srgbClr val="2F2B2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b="0" kern="1200" dirty="0" smtClean="0">
                          <a:solidFill>
                            <a:srgbClr val="2F2B2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(mm)</a:t>
                      </a:r>
                      <a:r>
                        <a:rPr lang="en-US" sz="1800" b="0" dirty="0" smtClean="0">
                          <a:solidFill>
                            <a:srgbClr val="2F2B2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1800" b="0" dirty="0">
                        <a:solidFill>
                          <a:srgbClr val="2F2B2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 smtClean="0">
                          <a:solidFill>
                            <a:srgbClr val="2F2B2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Mean </a:t>
                      </a:r>
                      <a:r>
                        <a:rPr lang="en-US" sz="1800" b="0" kern="1200" dirty="0" err="1" smtClean="0">
                          <a:solidFill>
                            <a:srgbClr val="2F2B2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Precip</a:t>
                      </a:r>
                      <a:r>
                        <a:rPr lang="en-US" sz="1800" b="0" kern="1200" dirty="0" smtClean="0">
                          <a:solidFill>
                            <a:srgbClr val="2F2B2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(mm)</a:t>
                      </a:r>
                      <a:r>
                        <a:rPr lang="en-US" sz="1800" b="0" dirty="0" smtClean="0">
                          <a:solidFill>
                            <a:srgbClr val="2F2B2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1800" b="0" dirty="0">
                        <a:solidFill>
                          <a:srgbClr val="2F2B2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 smtClean="0">
                          <a:solidFill>
                            <a:srgbClr val="2F2B2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Percent Change in Mean </a:t>
                      </a:r>
                      <a:r>
                        <a:rPr lang="en-US" sz="1800" b="0" kern="1200" dirty="0" err="1" smtClean="0">
                          <a:solidFill>
                            <a:srgbClr val="2F2B2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Precip</a:t>
                      </a:r>
                      <a:r>
                        <a:rPr lang="en-US" sz="1800" b="0" dirty="0" smtClean="0">
                          <a:solidFill>
                            <a:srgbClr val="2F2B2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1800" b="0" dirty="0">
                        <a:solidFill>
                          <a:srgbClr val="2F2B2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 smtClean="0">
                          <a:solidFill>
                            <a:srgbClr val="2F2B2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Area GTE 10 mm </a:t>
                      </a:r>
                      <a:r>
                        <a:rPr lang="en-US" sz="1800" b="0" kern="1200" dirty="0" err="1" smtClean="0">
                          <a:solidFill>
                            <a:srgbClr val="2F2B2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Precip</a:t>
                      </a:r>
                      <a:r>
                        <a:rPr lang="en-US" sz="1800" b="0" kern="1200" dirty="0" smtClean="0">
                          <a:solidFill>
                            <a:srgbClr val="2F2B2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(km</a:t>
                      </a:r>
                      <a:r>
                        <a:rPr lang="en-US" sz="1800" b="0" kern="1200" baseline="30000" dirty="0" smtClean="0">
                          <a:solidFill>
                            <a:srgbClr val="2F2B2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b="0" kern="1200" dirty="0" smtClean="0">
                          <a:solidFill>
                            <a:srgbClr val="2F2B2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1800" b="0" dirty="0" smtClean="0">
                          <a:solidFill>
                            <a:srgbClr val="2F2B2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1800" b="0" dirty="0">
                        <a:solidFill>
                          <a:srgbClr val="2F2B2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 smtClean="0">
                          <a:solidFill>
                            <a:srgbClr val="2F2B2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Area GTE 15 mm </a:t>
                      </a:r>
                      <a:r>
                        <a:rPr lang="en-US" sz="1800" b="0" kern="1200" dirty="0" err="1" smtClean="0">
                          <a:solidFill>
                            <a:srgbClr val="2F2B2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Precip</a:t>
                      </a:r>
                      <a:r>
                        <a:rPr lang="en-US" sz="1800" b="0" kern="1200" dirty="0" smtClean="0">
                          <a:solidFill>
                            <a:srgbClr val="2F2B2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(km</a:t>
                      </a:r>
                      <a:r>
                        <a:rPr lang="en-US" sz="1800" b="0" kern="1200" baseline="30000" dirty="0" smtClean="0">
                          <a:solidFill>
                            <a:srgbClr val="2F2B2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b="0" kern="1200" dirty="0" smtClean="0">
                          <a:solidFill>
                            <a:srgbClr val="2F2B2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1800" b="0" dirty="0" smtClean="0">
                          <a:solidFill>
                            <a:srgbClr val="2F2B2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1800" b="0" dirty="0">
                        <a:solidFill>
                          <a:srgbClr val="2F2B2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 smtClean="0">
                          <a:solidFill>
                            <a:srgbClr val="2F2B2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Area GTE 20 mm </a:t>
                      </a:r>
                      <a:r>
                        <a:rPr lang="en-US" sz="1800" b="0" kern="1200" dirty="0" err="1" smtClean="0">
                          <a:solidFill>
                            <a:srgbClr val="2F2B2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Precip</a:t>
                      </a:r>
                      <a:r>
                        <a:rPr lang="en-US" sz="1800" b="0" kern="1200" dirty="0" smtClean="0">
                          <a:solidFill>
                            <a:srgbClr val="2F2B2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(km</a:t>
                      </a:r>
                      <a:r>
                        <a:rPr lang="en-US" sz="1800" b="0" kern="1200" baseline="30000" dirty="0" smtClean="0">
                          <a:solidFill>
                            <a:srgbClr val="2F2B2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b="0" kern="1200" dirty="0" smtClean="0">
                          <a:solidFill>
                            <a:srgbClr val="2F2B2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1800" b="0" dirty="0" smtClean="0">
                          <a:solidFill>
                            <a:srgbClr val="2F2B2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1800" b="0" dirty="0">
                        <a:solidFill>
                          <a:srgbClr val="2F2B2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10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2F2B2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Thompson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2F2B2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24.43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2F2B2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1.23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2F2B2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N/A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2F2B2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739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2F2B2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63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2F2B2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694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rgbClr val="2F2B2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Goddard</a:t>
                      </a:r>
                      <a:endParaRPr lang="en-US" sz="1800" b="0" dirty="0">
                        <a:solidFill>
                          <a:srgbClr val="2F2B20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20.95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1.35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9.39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1023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359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694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rgbClr val="2F2B2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Morrison</a:t>
                      </a:r>
                      <a:endParaRPr lang="en-US" sz="1800" b="0" dirty="0">
                        <a:solidFill>
                          <a:srgbClr val="2F2B20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28.08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1.32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6.99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530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238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694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2F2B2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WDM6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2F2B2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52.49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2F2B2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1.50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2F2B2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22.25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2F2B2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905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2F2B2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583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2F2B2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391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0651" y="5455920"/>
            <a:ext cx="4764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Statistics calculated over GSLE </a:t>
            </a:r>
            <a:r>
              <a:rPr lang="en-US" dirty="0" err="1" smtClean="0"/>
              <a:t>Precip</a:t>
            </a:r>
            <a:r>
              <a:rPr lang="en-US" dirty="0" smtClean="0"/>
              <a:t> Subdomain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0916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2956</TotalTime>
  <Words>804</Words>
  <Application>Microsoft Office PowerPoint</Application>
  <PresentationFormat>On-screen Show (4:3)</PresentationFormat>
  <Paragraphs>153</Paragraphs>
  <Slides>23</Slides>
  <Notes>0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Adjacency</vt:lpstr>
      <vt:lpstr>Advancing Numerical Weather Prediction of Great Salt Lake-Effect Precipitation</vt:lpstr>
      <vt:lpstr>Questions and Hypotheses</vt:lpstr>
      <vt:lpstr>Research Methods - MP Study</vt:lpstr>
      <vt:lpstr>Slide 4</vt:lpstr>
      <vt:lpstr>Slide 5</vt:lpstr>
      <vt:lpstr>Total Precipitation  0230-1700 UTC 27 October 2010</vt:lpstr>
      <vt:lpstr>Research Methods - MP Study</vt:lpstr>
      <vt:lpstr>Total Precipitation  0230-1700 UTC 27 October 2010</vt:lpstr>
      <vt:lpstr>Precipitation Statistics  0230-1700 UTC, 27 October 2010</vt:lpstr>
      <vt:lpstr>Hydrometer Mass Profiles</vt:lpstr>
      <vt:lpstr>Hydrometer Mass Profiles</vt:lpstr>
      <vt:lpstr>Hydrometer Mass Profiles</vt:lpstr>
      <vt:lpstr>Hydrometeor Tendency Equations</vt:lpstr>
      <vt:lpstr>Hydrometeor Tendency Equations</vt:lpstr>
      <vt:lpstr>Snow Tendency Profiles</vt:lpstr>
      <vt:lpstr>Graupel Tendency Profiles</vt:lpstr>
      <vt:lpstr>Total Graupel 0230-1700 UTC 27 October 2010</vt:lpstr>
      <vt:lpstr>Total Precipitation  0230-1700 UTC 27 October 2010</vt:lpstr>
      <vt:lpstr>Precipitation Pattern</vt:lpstr>
      <vt:lpstr>Predecessor Precipitation</vt:lpstr>
      <vt:lpstr>Predecessor Precipitation</vt:lpstr>
      <vt:lpstr>Snow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Advancing Numerical Weather Prediction of Great Salt Lake Effect Precipitation</dc:title>
  <dc:creator>John McMillen</dc:creator>
  <cp:lastModifiedBy>ecrosman</cp:lastModifiedBy>
  <cp:revision>109</cp:revision>
  <dcterms:created xsi:type="dcterms:W3CDTF">2013-06-10T15:01:15Z</dcterms:created>
  <dcterms:modified xsi:type="dcterms:W3CDTF">2013-08-28T22:58:27Z</dcterms:modified>
</cp:coreProperties>
</file>