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7" r:id="rId7"/>
    <p:sldId id="260" r:id="rId8"/>
    <p:sldId id="264" r:id="rId9"/>
    <p:sldId id="263" r:id="rId10"/>
    <p:sldId id="265" r:id="rId11"/>
    <p:sldId id="266" r:id="rId12"/>
    <p:sldId id="269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8A44-4BFD-4F80-8FFA-B49324EA30D6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DB22-BF58-445E-A555-F3D9C61B3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024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8A44-4BFD-4F80-8FFA-B49324EA30D6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DB22-BF58-445E-A555-F3D9C61B3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070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8A44-4BFD-4F80-8FFA-B49324EA30D6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DB22-BF58-445E-A555-F3D9C61B3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409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8A44-4BFD-4F80-8FFA-B49324EA30D6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DB22-BF58-445E-A555-F3D9C61B3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766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8A44-4BFD-4F80-8FFA-B49324EA30D6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DB22-BF58-445E-A555-F3D9C61B3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872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8A44-4BFD-4F80-8FFA-B49324EA30D6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DB22-BF58-445E-A555-F3D9C61B3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697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8A44-4BFD-4F80-8FFA-B49324EA30D6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DB22-BF58-445E-A555-F3D9C61B3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515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8A44-4BFD-4F80-8FFA-B49324EA30D6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DB22-BF58-445E-A555-F3D9C61B3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333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8A44-4BFD-4F80-8FFA-B49324EA30D6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DB22-BF58-445E-A555-F3D9C61B3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215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8A44-4BFD-4F80-8FFA-B49324EA30D6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DB22-BF58-445E-A555-F3D9C61B3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982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8A44-4BFD-4F80-8FFA-B49324EA30D6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DB22-BF58-445E-A555-F3D9C61B3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113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48A44-4BFD-4F80-8FFA-B49324EA30D6}" type="datetimeFigureOut">
              <a:rPr lang="en-US" smtClean="0"/>
              <a:pPr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0DB22-BF58-445E-A555-F3D9C61B3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85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GSL Model Sensitivity Studies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Guide to Removing Unwanted Mountain Ranges and Water Bodies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trevor\Desktop\solpex\SAM_01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834"/>
            <a:ext cx="9144000" cy="25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26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Removing terrain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371600"/>
            <a:ext cx="7162800" cy="512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184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Removing terrain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dirty="0" smtClean="0">
                <a:solidFill>
                  <a:schemeClr val="bg1"/>
                </a:solidFill>
                <a:latin typeface="Courier" pitchFamily="49" charset="0"/>
              </a:rPr>
              <a:t>! (FROM: </a:t>
            </a:r>
            <a:r>
              <a:rPr lang="en-US" sz="1400" dirty="0" err="1" smtClean="0">
                <a:solidFill>
                  <a:schemeClr val="bg1"/>
                </a:solidFill>
                <a:latin typeface="Courier" pitchFamily="49" charset="0"/>
              </a:rPr>
              <a:t>smooth_module.F</a:t>
            </a:r>
            <a:r>
              <a:rPr lang="en-US" sz="1400" dirty="0" smtClean="0">
                <a:solidFill>
                  <a:schemeClr val="bg1"/>
                </a:solidFill>
                <a:latin typeface="Courier" pitchFamily="49" charset="0"/>
              </a:rPr>
              <a:t>)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bg1"/>
                </a:solidFill>
                <a:latin typeface="Courier" pitchFamily="49" charset="0"/>
              </a:rPr>
              <a:t>if ((ix .GT. 20) .AND. ( ix .LT. 155) .AND. &amp; (</a:t>
            </a:r>
            <a:r>
              <a:rPr lang="en-US" sz="1400" dirty="0" err="1" smtClean="0">
                <a:solidFill>
                  <a:schemeClr val="bg1"/>
                </a:solidFill>
                <a:latin typeface="Courier" pitchFamily="49" charset="0"/>
              </a:rPr>
              <a:t>iy</a:t>
            </a:r>
            <a:r>
              <a:rPr lang="en-US" sz="1400" dirty="0" smtClean="0">
                <a:solidFill>
                  <a:schemeClr val="bg1"/>
                </a:solidFill>
                <a:latin typeface="Courier" pitchFamily="49" charset="0"/>
              </a:rPr>
              <a:t> .GT. 175) .AND. (</a:t>
            </a:r>
            <a:r>
              <a:rPr lang="en-US" sz="1400" dirty="0" err="1" smtClean="0">
                <a:solidFill>
                  <a:schemeClr val="bg1"/>
                </a:solidFill>
                <a:latin typeface="Courier" pitchFamily="49" charset="0"/>
              </a:rPr>
              <a:t>iy</a:t>
            </a:r>
            <a:r>
              <a:rPr lang="en-US" sz="1400" dirty="0" smtClean="0">
                <a:solidFill>
                  <a:schemeClr val="bg1"/>
                </a:solidFill>
                <a:latin typeface="Courier" pitchFamily="49" charset="0"/>
              </a:rPr>
              <a:t> .LT. 310)) then 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bg1"/>
                </a:solidFill>
                <a:latin typeface="Courier" pitchFamily="49" charset="0"/>
              </a:rPr>
              <a:t>   if ( array(</a:t>
            </a:r>
            <a:r>
              <a:rPr lang="en-US" sz="1400" dirty="0" err="1" smtClean="0">
                <a:solidFill>
                  <a:schemeClr val="bg1"/>
                </a:solidFill>
                <a:latin typeface="Courier" pitchFamily="49" charset="0"/>
              </a:rPr>
              <a:t>ix,iy,iz</a:t>
            </a:r>
            <a:r>
              <a:rPr lang="en-US" sz="1400" dirty="0" smtClean="0">
                <a:solidFill>
                  <a:schemeClr val="bg1"/>
                </a:solidFill>
                <a:latin typeface="Courier" pitchFamily="49" charset="0"/>
              </a:rPr>
              <a:t>) .GT. 1300.00 ) then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bg1"/>
                </a:solidFill>
                <a:latin typeface="Courier" pitchFamily="49" charset="0"/>
              </a:rPr>
              <a:t>      array(</a:t>
            </a:r>
            <a:r>
              <a:rPr lang="en-US" sz="1400" dirty="0" err="1" smtClean="0">
                <a:solidFill>
                  <a:schemeClr val="bg1"/>
                </a:solidFill>
                <a:latin typeface="Courier" pitchFamily="49" charset="0"/>
              </a:rPr>
              <a:t>ix,iy,iz</a:t>
            </a:r>
            <a:r>
              <a:rPr lang="en-US" sz="1400" dirty="0" smtClean="0">
                <a:solidFill>
                  <a:schemeClr val="bg1"/>
                </a:solidFill>
                <a:latin typeface="Courier" pitchFamily="49" charset="0"/>
              </a:rPr>
              <a:t>)=array(</a:t>
            </a:r>
            <a:r>
              <a:rPr lang="en-US" sz="1400" dirty="0" err="1" smtClean="0">
                <a:solidFill>
                  <a:schemeClr val="bg1"/>
                </a:solidFill>
                <a:latin typeface="Courier" pitchFamily="49" charset="0"/>
              </a:rPr>
              <a:t>ix,iy,iz</a:t>
            </a:r>
            <a:r>
              <a:rPr lang="en-US" sz="1400" dirty="0" smtClean="0">
                <a:solidFill>
                  <a:schemeClr val="bg1"/>
                </a:solidFill>
                <a:latin typeface="Courier" pitchFamily="49" charset="0"/>
              </a:rPr>
              <a:t>)-0.99*(array(</a:t>
            </a:r>
            <a:r>
              <a:rPr lang="en-US" sz="1400" dirty="0" err="1" smtClean="0">
                <a:solidFill>
                  <a:schemeClr val="bg1"/>
                </a:solidFill>
                <a:latin typeface="Courier" pitchFamily="49" charset="0"/>
              </a:rPr>
              <a:t>ix,iy,iz</a:t>
            </a:r>
            <a:r>
              <a:rPr lang="en-US" sz="1400" dirty="0" smtClean="0">
                <a:solidFill>
                  <a:schemeClr val="bg1"/>
                </a:solidFill>
                <a:latin typeface="Courier" pitchFamily="49" charset="0"/>
              </a:rPr>
              <a:t>)-1300.0)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Courier" pitchFamily="49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ourier" pitchFamily="49" charset="0"/>
              </a:rPr>
              <a:t>  END if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bg1"/>
                </a:solidFill>
                <a:latin typeface="Courier" pitchFamily="49" charset="0"/>
              </a:rPr>
              <a:t>END if</a:t>
            </a: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  <a:latin typeface="Courier" pitchFamily="49" charset="0"/>
            </a:endParaRP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  <a:latin typeface="Courier" pitchFamily="49" charset="0"/>
            </a:endParaRPr>
          </a:p>
        </p:txBody>
      </p:sp>
      <p:pic>
        <p:nvPicPr>
          <p:cNvPr id="4" name="Picture 3" descr="temp.tif"/>
          <p:cNvPicPr>
            <a:picLocks noChangeAspect="1"/>
          </p:cNvPicPr>
          <p:nvPr/>
        </p:nvPicPr>
        <p:blipFill rotWithShape="1">
          <a:blip r:embed="rId2" cstate="print"/>
          <a:srcRect l="2858" t="3011" r="25443" b="44820"/>
          <a:stretch/>
        </p:blipFill>
        <p:spPr>
          <a:xfrm>
            <a:off x="1143000" y="3429000"/>
            <a:ext cx="3474720" cy="320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0200" y="3538200"/>
            <a:ext cx="2438400" cy="2819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5000" y="3848100"/>
            <a:ext cx="1828800" cy="22047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3543300"/>
            <a:ext cx="304800" cy="304800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3800" y="3543300"/>
            <a:ext cx="304800" cy="304800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3800" y="6053400"/>
            <a:ext cx="304800" cy="304800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0" y="6053400"/>
            <a:ext cx="304800" cy="304800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14" name="Straight Arrow Connector 13"/>
          <p:cNvCxnSpPr>
            <a:stCxn id="21" idx="1"/>
          </p:cNvCxnSpPr>
          <p:nvPr/>
        </p:nvCxnSpPr>
        <p:spPr>
          <a:xfrm flipH="1">
            <a:off x="3276600" y="3722866"/>
            <a:ext cx="2362200" cy="119203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886200" y="4567535"/>
            <a:ext cx="1752600" cy="69026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886200" y="5486400"/>
            <a:ext cx="1752600" cy="7620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38800" y="3538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Flatten to near lake level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38800" y="410587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Smooth the reduction over 10 grid points to avoid steep slopes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8800" y="517267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Smooth the corner to avoid steep slopes or narrow valleys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70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Removing terrain: caveats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Loss of snow cover (if elevation dependent)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Void is filled in with standard atmosphere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Is the volume small enough to not matter?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Is this </a:t>
            </a:r>
            <a:r>
              <a:rPr lang="en-US" dirty="0" err="1" smtClean="0">
                <a:solidFill>
                  <a:schemeClr val="bg1"/>
                </a:solidFill>
              </a:rPr>
              <a:t>airmass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advected</a:t>
            </a:r>
            <a:r>
              <a:rPr lang="en-US" dirty="0" smtClean="0">
                <a:solidFill>
                  <a:schemeClr val="bg1"/>
                </a:solidFill>
              </a:rPr>
              <a:t> away?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Changes in soil temperature and land use?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Bottom line: perform additional sensitivity studies to examine the effects of these changes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Change the soil temperature, snow cover, etc. without adjusting terrain height</a:t>
            </a:r>
          </a:p>
        </p:txBody>
      </p:sp>
    </p:spTree>
    <p:extLst>
      <p:ext uri="{BB962C8B-B14F-4D97-AF65-F5344CB8AC3E}">
        <p14:creationId xmlns:p14="http://schemas.microsoft.com/office/powerpoint/2010/main" xmlns="" val="28990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Removing a lake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 as simple as it sounds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Adjustments were made to the </a:t>
            </a:r>
            <a:r>
              <a:rPr lang="en-US" dirty="0" err="1" smtClean="0">
                <a:solidFill>
                  <a:schemeClr val="bg1"/>
                </a:solidFill>
              </a:rPr>
              <a:t>met_em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netCDF</a:t>
            </a:r>
            <a:r>
              <a:rPr lang="en-US" dirty="0" smtClean="0">
                <a:solidFill>
                  <a:schemeClr val="bg1"/>
                </a:solidFill>
              </a:rPr>
              <a:t> input files, not in any </a:t>
            </a:r>
            <a:r>
              <a:rPr lang="en-US" dirty="0" err="1" smtClean="0">
                <a:solidFill>
                  <a:schemeClr val="bg1"/>
                </a:solidFill>
              </a:rPr>
              <a:t>fortran</a:t>
            </a:r>
            <a:r>
              <a:rPr lang="en-US" dirty="0" smtClean="0">
                <a:solidFill>
                  <a:schemeClr val="bg1"/>
                </a:solidFill>
              </a:rPr>
              <a:t> code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Key fields: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soil type (</a:t>
            </a:r>
            <a:r>
              <a:rPr lang="en-US" dirty="0" err="1" smtClean="0">
                <a:solidFill>
                  <a:schemeClr val="bg1"/>
                </a:solidFill>
              </a:rPr>
              <a:t>scbdom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sctdom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soilcbot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soilctop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land use (</a:t>
            </a:r>
            <a:r>
              <a:rPr lang="en-US" dirty="0" err="1" smtClean="0">
                <a:solidFill>
                  <a:schemeClr val="bg1"/>
                </a:solidFill>
              </a:rPr>
              <a:t>lu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landusef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land/sea mask (</a:t>
            </a:r>
            <a:r>
              <a:rPr lang="en-US" dirty="0" err="1" smtClean="0">
                <a:solidFill>
                  <a:schemeClr val="bg1"/>
                </a:solidFill>
              </a:rPr>
              <a:t>landsea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landmask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soil moisture (</a:t>
            </a:r>
            <a:r>
              <a:rPr lang="en-US" dirty="0" err="1" smtClean="0">
                <a:solidFill>
                  <a:schemeClr val="bg1"/>
                </a:solidFill>
              </a:rPr>
              <a:t>sm</a:t>
            </a:r>
            <a:r>
              <a:rPr lang="en-US" dirty="0" smtClean="0">
                <a:solidFill>
                  <a:schemeClr val="bg1"/>
                </a:solidFill>
              </a:rPr>
              <a:t>/sm100200/sm040100 etc.)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soil temperature (</a:t>
            </a:r>
            <a:r>
              <a:rPr lang="en-US" dirty="0" err="1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/st100200/st040100 etc.)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albedo (albedo12m)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green fraction (</a:t>
            </a:r>
            <a:r>
              <a:rPr lang="en-US" dirty="0" err="1" smtClean="0">
                <a:solidFill>
                  <a:schemeClr val="bg1"/>
                </a:solidFill>
              </a:rPr>
              <a:t>greenfrac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9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Removing a lake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Matlab</a:t>
            </a:r>
            <a:r>
              <a:rPr lang="en-US" dirty="0" smtClean="0">
                <a:solidFill>
                  <a:schemeClr val="bg1"/>
                </a:solidFill>
              </a:rPr>
              <a:t> used to adjust values in </a:t>
            </a:r>
            <a:r>
              <a:rPr lang="en-US" dirty="0" err="1" smtClean="0">
                <a:solidFill>
                  <a:schemeClr val="bg1"/>
                </a:solidFill>
              </a:rPr>
              <a:t>netCDF</a:t>
            </a:r>
            <a:r>
              <a:rPr lang="en-US" dirty="0" smtClean="0">
                <a:solidFill>
                  <a:schemeClr val="bg1"/>
                </a:solidFill>
              </a:rPr>
              <a:t> files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Method was not elegant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values from adjacent land pixels were smoothed across the lake area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lake surface changed to </a:t>
            </a:r>
            <a:r>
              <a:rPr lang="en-US" dirty="0" err="1" smtClean="0">
                <a:solidFill>
                  <a:schemeClr val="bg1"/>
                </a:solidFill>
              </a:rPr>
              <a:t>lu</a:t>
            </a:r>
            <a:r>
              <a:rPr lang="en-US" dirty="0" smtClean="0">
                <a:solidFill>
                  <a:schemeClr val="bg1"/>
                </a:solidFill>
              </a:rPr>
              <a:t>=8 (barren/sparse veg)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8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Removing a lake: caveats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 the new land use realistic?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For deep lakes, is the new atmosphere realistic?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Without the lake, initial thermodynamic structure could be much different at low levels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Snow cover in place of water?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Possible effects: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higher wind speeds due to reduced friction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changes to sensible and latent heat fluxes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lake-effect precipitation, lake/land breezes, downstream effects due to </a:t>
            </a:r>
            <a:r>
              <a:rPr lang="en-US" dirty="0" err="1" smtClean="0">
                <a:solidFill>
                  <a:schemeClr val="bg1"/>
                </a:solidFill>
              </a:rPr>
              <a:t>airmass</a:t>
            </a:r>
            <a:r>
              <a:rPr lang="en-US" dirty="0" smtClean="0">
                <a:solidFill>
                  <a:schemeClr val="bg1"/>
                </a:solidFill>
              </a:rPr>
              <a:t> modification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26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One Case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13335"/>
            <a:ext cx="7062788" cy="504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85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Analyze the respective roles of the lake and surrounding terrain in Great Salt Lake-Effect events.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Simulate the real conditions as accurately as possible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Create fictitious scenarios as realistically as possible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Remember that there are synergistic interactions between lake and orographic processes, and complete factor separation is impossible.</a:t>
            </a:r>
          </a:p>
        </p:txBody>
      </p:sp>
    </p:spTree>
    <p:extLst>
      <p:ext uri="{BB962C8B-B14F-4D97-AF65-F5344CB8AC3E}">
        <p14:creationId xmlns:p14="http://schemas.microsoft.com/office/powerpoint/2010/main" xmlns="" val="13561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Basic Model Configuration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0" y="4800600"/>
            <a:ext cx="25908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8400" y="5026223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Modelers hate him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2" descr="data:image/jpeg;base64,/9j/4AAQSkZJRgABAQAAAQABAAD/2wCEAAkGBhQSERUUEhQUFRUUFRQXFBUXFBQUFxcUFBcXFRQXFBcXHCYeFxwjGRQUHy8gJCcpLCwsFR4xNTAqNSYrLCkBCQoKDgwOGg8PGikkHCQsLCwsLCwsLCwpLCwsLCwpLCksLCksLCwsLCksLCksLCwsLCwsLCwsLCwsLCksKSwpLP/AABEIAOEAugMBIgACEQEDEQH/xAAbAAABBQEBAAAAAAAAAAAAAAABAAIDBAUGB//EAD4QAAEDAgQDBwEGBQMDBQAAAAEAAhEDBAUSITFBUXEGEyIyYYGRoRRCcrHB0SMzUuHwB6LCYrLxFSQ0c4P/xAAZAQADAQEBAAAAAAAAAAAAAAAAAgMBBAX/xAAlEQACAgICAgIBBQAAAAAAAAAAAQIRITEDEhNBUWEyBCJCcYH/2gAMAwEAAhEDEQA/AOuRlNRXmAFGU2UZQA5BBILTRySaiSgwKQTZTalcNEuIA5kwPqtQEkoyueve3FrTn+JmI4N1WY7/AFQt9fBU06IqxqOzlFcna/6kWrty5h9R+y3bLGaNXWnUa7oRKHGjKLyMpoSlBg5BJKVoCRQlIoASSEpFCAKEJJSigI0ZTUUoBCMpqUrDQyjKEoStAdKZUqhoJcQANSToNEy4uAxpc7QASV5r2kxerduyyWUh5QOPq4INUbNHHv8AUzK4ttWgxvUdtP8A0jiuHxPtBWrn+LUc70nwg+gU1xhDm6eiz22JnWVaLiOoUQw46ImmVetqBzAx/wCFZq2DidB7pu1FOpj5D6qWkXNMt046abLYoYK4nj/nFatLAhxCR80UN4x3Zr/UKpTcGV/GzafvN9fVem2d62qwPYQ5p2IXk9/gDQJGit9lMWdb1IJ8B33j2U+yllEp8dHqcp0qChXD2hzTIKlC0iOCSbKSAHApEoIShIBEoyghCGgGIymoykAMopspSgByEoSqeK3ndUnv5DTqtNOS7Y9oDn7tuw39SsvCrBzzmdss+xmvWlxmTJK7ClDRAU+SXXB28PHZAzCM26vUez1IjUBPpVVI2uRqpRbOrokUrvsiwEFmysW+BMV+lep3fynbBRRVOFtGwCjdbAK0+qqznaqWRqRVuLEOELlryl3b4XZPqaLm8eozqFXjwyHLHFmp2VxqCKbjoduq7OV5LhN5kqsceDhK9WpPloI4hXqmefNEiIKbKK0QKSSUoASXyklK0CKUUJSUzRBJJFZQCWJ2xfFrU6LaWJ2xZNpU9BK01bOK7OU4BK3XVlz2FVIatWkJIUpptnpcTpGnQdPFXrehIj41VChTAVunfBpSJsuPFEgwf1Vugwwo3XIImQq78QhN1YpZrtVR5jmm/wDqzPvED3CAxOkfvArOjQdkR1qqysU1YYWlVh2rTKpXIlpCpFEpZRyfeQZXqvZ+6FS3puBnwj6LyW88LiF6R2EB+yN/E6PldElg4JnRyiEEkpIcEZTUQgAygklPqgCNIlCUlM0KMoShKLAcsrtMJtK34HLTXO9psYyl1EEeKmTBEzmkQi0PCLk6RxmEasV24xcURwJ4+ip4O2KPSfoqFfLqXLVFSkdibSJ63bJ/3W++qkt+0LnbhZNbFmN0gfmqwxGeHGOS6vEq0KuTNWdjSxRxAUV5eujkh2Ste+dB2EKz2kte7cQNdFOLV0Wd1Zyt1Rc8yXkBTWtk1uvea9VTLXOJ30mNNJ5D90+wsLhztZDfUtgjoulRTRyylT0dLbVXCIdK16ZzCflc/Z2NVh1AIP8AT+cFdBaOIEER1XNyRitFYtnL43bkVNAeHDmuqw7F/sts0anKJgbkk8eSZfARMLPt7llQuaTJgghLXZDQgu2Ud5hmIitSbUbsR8HircrnOyEtY5h+6dPddCCsOPlj1m0h4RTQU5BIMpQhKMJgIQlKSSgaFJAFGVqAS4XtbSP2rMdhTC7krk+2lGXCOLI+Cg6P0/5mFaVB3ZjbVZdzY5/MdBw2+VfsaZazKd5OnVJ9AIi6Z1dTEfh9MfdJ9OCYLXk2B0W99lChe1oK6PJgPGjb7E0w3MSNz9AFbxOiKrjzB0TMIpQARtCmIgku01XPF5tF6SVHOXOBOnQp9rhr1tOqtfs4EqNro3VvI6JeND6FuWjcFSOKaawULq6R5NpILzJDTxP0WLZ2OWuYmAVpmpLpWjQtwWBsxG54n0QsLBnG8tmp2fZ4XHmVryqthQyMA9/lWZWnn80u02xwKcE0J0ookFJJHMtoCKUkElHJo6UJShIBaAiVl4/ZZ2B0Tkk+3+BaiULGrGhLrKzzy5fJn5Poqzquq7q57O0HuksjnDiAeoC4W+pFj3N4tJHwg7o8qk8EL7meiovuczw3hIzH0nVSV3QFUt6asqqyrkdnYYiwDKIAG3RWa+IUwdSI4rh8zmHTVPbWNQiQtjxJg+Q3MSy1CHUjB4xsqlDFXA5X/Ku4bbw3aOip4pZh2x14J0l+Irl7LrLlHvJWbYVCQQd26FXaaVoWUrNHDLI1XEB2UgTJE+y6GywZrDmJLnfA9gqHZel53dB+q30rOSfJJYTCEUgnLCAgnIIpgEnIBBYBHKSSMqWzRJJJBACSSCKygEuG7V2uWuTweAR12K7lY3abDO9pS0S9kkeo4hbZSEqZwFanMrOvbk0xOUkcYWm5yhc0EHkqRdbOveipY3LqrczQ3jpPJW6FKpmADQPVZlxgZmabi3jEmPhTW7L2dHt5ahv7K6+jK5PRsh1drZJb976LMbdVajyI8LdC4bE+iv2uBv8ANcVy6Z8DTprwMLRfTa0Q0ADkhujVF/yKVtTgk84+inlQ5t06nqUn9iN5O27O0MtEE/eJd7bD8lqBVML/AJNP8IVxTOR7CEQEEQtFCEUEYWgFKEgiijCBEpsoyojBSQRWAFEIIoRokklFXrZWk8hp1WhR51jltlr1ANPEdOuqzaR1hXsQui97nO3JM+xhUYgytj8HalSTHP8ARQi7eCrjWg7KWlbjkFWMl7KIjtaxO5Wg4eGVJQtmqK8rDYJrvCFeNlRzVNRCruqcFNSK16JwVuzbwTtOA/un7AgD0nZdcF4peXBp3k8ywj6L2ewaXUmHUnKJ5olBVaObkVMlRQRlTJhRQBTggBIwklC0yirKMpicFAccimKRrSdgSgBJwUotoHi+BuqtapMgHK0eYjfpKdQYDg+SQNY3M6DqVg9paneU3Cm4wzQu2BPorb6pI08LZmB9J9f3Va+t5tyBxaXHqQnjBWPaSwed4bWLmkEyQ92/VSu3WTh9UtqPa7TxLXWciqTOyD7RI+9LVI2+KThzUDqZlUhkRprRabfu4J9Ml2qq0aElaDNFSqQtN7GgQp2aKIIV60BJJlVgx8Up5qzCNTmb+ei9qwwkUdoLWg+8SvKcJw/vH94RoHCPU/2C9OtcaJHkIBEb8ITweDl5lbwXKV73gOakZHFsKN0aRx5iNeSonMKhLC7K3KCAY4DjvpotlrjUYWu5cYOvDhKySROkVUQVWa0DKfGA7wPgggHZrhm9dFetqWaQSMzTB+7I4HiNQpV8Gy46GBBS1Ldzdx+qhlY0TKrRKtMw954R6nRSikGjkR94tdr/ALk51m5wOjcu/izgdRLksYWUca2TUbFrd/Efp8J73AcgOeyyIJEsLmyYpAOd4ubzJ0YEXUC/w5i5rfM47uP9/oOqosaMcPbYr65c/SmCW8XaAEehKrV2GAxsAcZ1J5q84wFAxslUoSzNvaWUAEySHO9gI0A9SFJilMig5rdwyPom3Ts9V0EQHU6Y+cz1bxEE03fTqtgv3GywkeLYoHNuDmEEgaeo0K0KFSQtnH8E71zSRDhoCY+CQsdto5hyuEEcCt5InTxTxRKgWKRrU7IorBYVHRTBMbTUp0VLAbOiZb2bqz8rfc8AOJKs2mHPquhg6k7AcyuitrBtMBjNz5ncSf0CVRsnPk6r7JcKw9oytA8LNBPHmTHNdZRu/ulrCOWaPo4BUMGsADO8Lca3mFdLBxOSezl6l/3FVwyOcHZ3abwXNj0gLSpYtR0LjkkgCf6toUd6JuMkiDTdpEnUhYZsDmdTdvwcYmRq0iNtOXJJJ0XUFNHRW+veMkO88DjvmB+qsWt14qDyP5gLHdRMfUFY1GrGStGrTkqj02n5grfFq0taGSAHBzY578eaVIJOjW7gKP7COQ+An0qmmyk77r8FPRz2VqlQcTJWRidznJYTFNgzVTz5MHXj/dC7zMbmgGdGgGJcdhB0WQ+4ykh3lpmXSNKlY8JHAf5souy8IXktXd64QAP4j4DW/wBDT5W/8j0haLaYYwNHueZ4krDwd+eoar99Q31/qcOu3QLbqmU0BeW9EdUSFC/+G1zzs0T+wUriqt7VbUcKcjJT8dUztGrW+6diRVspWNuc7A7zQalT8TtBP1+FLiWNUWv+zBxNUicoBIA9XbAqni2M9xSc7Tv6slrd8rdmz0Gq4LB7p1K6bUeS4uPjcdSQ7clEF7GnlnaXlDM08+HXgohYtqNh4n14joVqmmDqNQdiPVMpQDB+Vd0RTaZztfssd2OHR37hVW9nK8+QH1Dm/qV3DLcHYoi2Kj0RZc0kcazszW4ho6vH6StC27LNGtR2b0boPkro+4SNMDco6xQeWTKHcBrctNoaOQ/M81GxmV2up/dXKtffKPc7f3VWkdQd3TqsbQqydThFuI0ESrhYNVwtbte61uyHa0ixkgT4TrJAPFdZZ41TrtzU3Ajjz9wqrRNrJTeP/d8PJHvuq2P0Ic2o3cEA9OH1UtvUzXBdEjMR0AEfmFfxSlmYRwISS0WumjJFJoeJ8lcQfR8fqtDBqxANN3mpmJ5t+6fhZVLx0nM+83Vvo5u/+eqTsT1p19vuVR9NehSJ2UlG1R1Yej9oCzfto+UftCc5Tlb27rMJe0zlPd0QNfGdHOg/5oVC7FCA2i4fidxk+d3XX6rRoVGlwMeGi3Kz/qqO3P8AnNFmHB4zHUu2/COPuZKmo5o7nyJLJbs7dpaO6Ij+ncfHBS1qhYYOh+h6FUKeFvYZYTptzUjMQFU5Km/PZPVsh9ou29QPMrH7TQfC3TnGk9ea1+5NMcxwI3/usTEKeY7knlx9wsWxa+Dln2RJ1M9VIMHkrUpWuuqumlorNibKtted03K6SBsVYtcWDuIPoWkfVVrujIWbSbBIPFIaqR2TaYO2iOU/1FUMEuCacHdun7LRW2DQ0A8SSmFoUspjnJWBXuDs3mdVB37KQOZx4+ESrj7bw5iQ3lOixr0947MNgN+Z5rYQ7Mxukc1iT+8quJ33jkOA+E20r1KDw+mSCPg9RxTqoh9dw3bEewVxlOQM0TAPyrtBk6Ts/i4q5TP8QPzPHCDp+q6a/eS1ch2fw3+I1wkCQeU9V2V5T8KlJGOVnP1AWPDhx/7h+40VWpAe9jvJWEt9HcQthttna5p9vQjYrKvaJdTMeZhzN6jzD8/lS0y8XaLOEXJdTLXeamS0+2x+Fb+0LDZchrmVR5agyv8AR3An3WlK2yc407ILKzJZ5mtGpnxHU9ByUrr5wPgLIGg0cNvZV7XtaXNdLBAPh6JtDHg4hoZJPr8lCdZHcZPZpHEH5ZcRGwytJ19Ss7ui90yJ+PmVYF5UcYLPCNhBQxPFC0NYynBcQC6Ngd49YQ3SGhB2R21xUyulxyjNlA1MDQHfST6plCocriSZLjqQdhpvqobrHneMNaAAQwaHYb/mpLDFz3YzNGuvyUsKvJScXWEOp0Z10+R+qa8mNvy/dXaeIUo1pn4Ca+6oEeX/AGpmR6v4Muq+eB+Cs2o4StS4FGfC6PchZl3RE+F0+hMrVsxpFrCrvI4Dg7RdI0riu7eAZHvMx8roMDxLvGQT4m6FZkGjUeVVuroMAJ1J2b6czyCZid5kbp5jo1c62s6HPMnMOusmU6jeRSS+xB9arLjoIAbwA6LVtaXhWJYgl2x+n7ro6Pl2PwqppCSi2c2aALa5jd8fkrFzbDvGD8H6lStaO5qGN6vEH+oeit1Gt79vUfRpUpch09GbmC2+UCVt1AC1U7Wo2ANFZJIB4j0hHZM5urso0XQ5VMSblqZhs78xv8j8laoSSdPYlG+8dOMuo2M8Rslwx42nk5qrbQ59L7rxnZ13MfmrtC4GVskTA/JV8Wa4BpjxNdp046rBfbVSTAETprwSF6TNG1/lj3TsK/mu/AUklT0I9HZWPkHRYeJ+dn4wkksEiUqfkf8A/YVMf5TfwhJJaiz0VgmVNkkkvsojLufMOqq1PN7pJLVsWZqfdPRMwP8AmO9v1RSWshH2W8Y87OiwrnyDq780klZfiKgYfuP84rpLXZJJKtG+yvbfyP8A9v8AkFqN/wDkt6/8Skkoy9HU/f8Ap0bP0THb+ySSc5lsy3ecqay4pJJPRrM/GNishuySSQY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hQSERUUEhQUFRUUFRQXFBUXFBQUFxcUFBcXFRQXFBcXHCYeFxwjGRQUHy8gJCcpLCwsFR4xNTAqNSYrLCkBCQoKDgwOGg8PGikkHCQsLCwsLCwsLCwpLCwsLCwpLCksLCksLCwsLCksLCksLCwsLCwsLCwsLCwsLCksKSwpLP/AABEIAOEAugMBIgACEQEDEQH/xAAbAAABBQEBAAAAAAAAAAAAAAABAAIDBAUGB//EAD4QAAEDAgQDBwEGBQMDBQAAAAEAAhEDBAUSITFBUXEGEyIyYYGRoRRCcrHB0SMzUuHwB6LCYrLxFSQ0c4P/xAAZAQADAQEBAAAAAAAAAAAAAAAAAgMBBAX/xAAlEQACAgICAgIBBQAAAAAAAAAAAQIRITEDEhNBUWEyBCJCcYH/2gAMAwEAAhEDEQA/AOuRlNRXmAFGU2UZQA5BBILTRySaiSgwKQTZTalcNEuIA5kwPqtQEkoyueve3FrTn+JmI4N1WY7/AFQt9fBU06IqxqOzlFcna/6kWrty5h9R+y3bLGaNXWnUa7oRKHGjKLyMpoSlBg5BJKVoCRQlIoASSEpFCAKEJJSigI0ZTUUoBCMpqUrDQyjKEoStAdKZUqhoJcQANSToNEy4uAxpc7QASV5r2kxerduyyWUh5QOPq4INUbNHHv8AUzK4ttWgxvUdtP8A0jiuHxPtBWrn+LUc70nwg+gU1xhDm6eiz22JnWVaLiOoUQw46ImmVetqBzAx/wCFZq2DidB7pu1FOpj5D6qWkXNMt046abLYoYK4nj/nFatLAhxCR80UN4x3Zr/UKpTcGV/GzafvN9fVem2d62qwPYQ5p2IXk9/gDQJGit9lMWdb1IJ8B33j2U+yllEp8dHqcp0qChXD2hzTIKlC0iOCSbKSAHApEoIShIBEoyghCGgGIymoykAMopspSgByEoSqeK3ndUnv5DTqtNOS7Y9oDn7tuw39SsvCrBzzmdss+xmvWlxmTJK7ClDRAU+SXXB28PHZAzCM26vUez1IjUBPpVVI2uRqpRbOrokUrvsiwEFmysW+BMV+lep3fynbBRRVOFtGwCjdbAK0+qqznaqWRqRVuLEOELlryl3b4XZPqaLm8eozqFXjwyHLHFmp2VxqCKbjoduq7OV5LhN5kqsceDhK9WpPloI4hXqmefNEiIKbKK0QKSSUoASXyklK0CKUUJSUzRBJJFZQCWJ2xfFrU6LaWJ2xZNpU9BK01bOK7OU4BK3XVlz2FVIatWkJIUpptnpcTpGnQdPFXrehIj41VChTAVunfBpSJsuPFEgwf1Vugwwo3XIImQq78QhN1YpZrtVR5jmm/wDqzPvED3CAxOkfvArOjQdkR1qqysU1YYWlVh2rTKpXIlpCpFEpZRyfeQZXqvZ+6FS3puBnwj6LyW88LiF6R2EB+yN/E6PldElg4JnRyiEEkpIcEZTUQgAygklPqgCNIlCUlM0KMoShKLAcsrtMJtK34HLTXO9psYyl1EEeKmTBEzmkQi0PCLk6RxmEasV24xcURwJ4+ip4O2KPSfoqFfLqXLVFSkdibSJ63bJ/3W++qkt+0LnbhZNbFmN0gfmqwxGeHGOS6vEq0KuTNWdjSxRxAUV5eujkh2Ste+dB2EKz2kte7cQNdFOLV0Wd1Zyt1Rc8yXkBTWtk1uvea9VTLXOJ30mNNJ5D90+wsLhztZDfUtgjoulRTRyylT0dLbVXCIdK16ZzCflc/Z2NVh1AIP8AT+cFdBaOIEER1XNyRitFYtnL43bkVNAeHDmuqw7F/sts0anKJgbkk8eSZfARMLPt7llQuaTJgghLXZDQgu2Ud5hmIitSbUbsR8HircrnOyEtY5h+6dPddCCsOPlj1m0h4RTQU5BIMpQhKMJgIQlKSSgaFJAFGVqAS4XtbSP2rMdhTC7krk+2lGXCOLI+Cg6P0/5mFaVB3ZjbVZdzY5/MdBw2+VfsaZazKd5OnVJ9AIi6Z1dTEfh9MfdJ9OCYLXk2B0W99lChe1oK6PJgPGjb7E0w3MSNz9AFbxOiKrjzB0TMIpQARtCmIgku01XPF5tF6SVHOXOBOnQp9rhr1tOqtfs4EqNro3VvI6JeND6FuWjcFSOKaawULq6R5NpILzJDTxP0WLZ2OWuYmAVpmpLpWjQtwWBsxG54n0QsLBnG8tmp2fZ4XHmVryqthQyMA9/lWZWnn80u02xwKcE0J0ookFJJHMtoCKUkElHJo6UJShIBaAiVl4/ZZ2B0Tkk+3+BaiULGrGhLrKzzy5fJn5Poqzquq7q57O0HuksjnDiAeoC4W+pFj3N4tJHwg7o8qk8EL7meiovuczw3hIzH0nVSV3QFUt6asqqyrkdnYYiwDKIAG3RWa+IUwdSI4rh8zmHTVPbWNQiQtjxJg+Q3MSy1CHUjB4xsqlDFXA5X/Ku4bbw3aOip4pZh2x14J0l+Irl7LrLlHvJWbYVCQQd26FXaaVoWUrNHDLI1XEB2UgTJE+y6GywZrDmJLnfA9gqHZel53dB+q30rOSfJJYTCEUgnLCAgnIIpgEnIBBYBHKSSMqWzRJJJBACSSCKygEuG7V2uWuTweAR12K7lY3abDO9pS0S9kkeo4hbZSEqZwFanMrOvbk0xOUkcYWm5yhc0EHkqRdbOveipY3LqrczQ3jpPJW6FKpmADQPVZlxgZmabi3jEmPhTW7L2dHt5ahv7K6+jK5PRsh1drZJb976LMbdVajyI8LdC4bE+iv2uBv8ANcVy6Z8DTprwMLRfTa0Q0ADkhujVF/yKVtTgk84+inlQ5t06nqUn9iN5O27O0MtEE/eJd7bD8lqBVML/AJNP8IVxTOR7CEQEEQtFCEUEYWgFKEgiijCBEpsoyojBSQRWAFEIIoRokklFXrZWk8hp1WhR51jltlr1ANPEdOuqzaR1hXsQui97nO3JM+xhUYgytj8HalSTHP8ARQi7eCrjWg7KWlbjkFWMl7KIjtaxO5Wg4eGVJQtmqK8rDYJrvCFeNlRzVNRCruqcFNSK16JwVuzbwTtOA/un7AgD0nZdcF4peXBp3k8ywj6L2ewaXUmHUnKJ5olBVaObkVMlRQRlTJhRQBTggBIwklC0yirKMpicFAccimKRrSdgSgBJwUotoHi+BuqtapMgHK0eYjfpKdQYDg+SQNY3M6DqVg9paneU3Cm4wzQu2BPorb6pI08LZmB9J9f3Va+t5tyBxaXHqQnjBWPaSwed4bWLmkEyQ92/VSu3WTh9UtqPa7TxLXWciqTOyD7RI+9LVI2+KThzUDqZlUhkRprRabfu4J9Ml2qq0aElaDNFSqQtN7GgQp2aKIIV60BJJlVgx8Up5qzCNTmb+ei9qwwkUdoLWg+8SvKcJw/vH94RoHCPU/2C9OtcaJHkIBEb8ITweDl5lbwXKV73gOakZHFsKN0aRx5iNeSonMKhLC7K3KCAY4DjvpotlrjUYWu5cYOvDhKySROkVUQVWa0DKfGA7wPgggHZrhm9dFetqWaQSMzTB+7I4HiNQpV8Gy46GBBS1Ldzdx+qhlY0TKrRKtMw954R6nRSikGjkR94tdr/ALk51m5wOjcu/izgdRLksYWUca2TUbFrd/Efp8J73AcgOeyyIJEsLmyYpAOd4ubzJ0YEXUC/w5i5rfM47uP9/oOqosaMcPbYr65c/SmCW8XaAEehKrV2GAxsAcZ1J5q84wFAxslUoSzNvaWUAEySHO9gI0A9SFJilMig5rdwyPom3Ts9V0EQHU6Y+cz1bxEE03fTqtgv3GywkeLYoHNuDmEEgaeo0K0KFSQtnH8E71zSRDhoCY+CQsdto5hyuEEcCt5InTxTxRKgWKRrU7IorBYVHRTBMbTUp0VLAbOiZb2bqz8rfc8AOJKs2mHPquhg6k7AcyuitrBtMBjNz5ncSf0CVRsnPk6r7JcKw9oytA8LNBPHmTHNdZRu/ulrCOWaPo4BUMGsADO8Lca3mFdLBxOSezl6l/3FVwyOcHZ3abwXNj0gLSpYtR0LjkkgCf6toUd6JuMkiDTdpEnUhYZsDmdTdvwcYmRq0iNtOXJJJ0XUFNHRW+veMkO88DjvmB+qsWt14qDyP5gLHdRMfUFY1GrGStGrTkqj02n5grfFq0taGSAHBzY578eaVIJOjW7gKP7COQ+An0qmmyk77r8FPRz2VqlQcTJWRidznJYTFNgzVTz5MHXj/dC7zMbmgGdGgGJcdhB0WQ+4ykh3lpmXSNKlY8JHAf5souy8IXktXd64QAP4j4DW/wBDT5W/8j0haLaYYwNHueZ4krDwd+eoar99Q31/qcOu3QLbqmU0BeW9EdUSFC/+G1zzs0T+wUriqt7VbUcKcjJT8dUztGrW+6diRVspWNuc7A7zQalT8TtBP1+FLiWNUWv+zBxNUicoBIA9XbAqni2M9xSc7Tv6slrd8rdmz0Gq4LB7p1K6bUeS4uPjcdSQ7clEF7GnlnaXlDM08+HXgohYtqNh4n14joVqmmDqNQdiPVMpQDB+Vd0RTaZztfssd2OHR37hVW9nK8+QH1Dm/qV3DLcHYoi2Kj0RZc0kcazszW4ho6vH6StC27LNGtR2b0boPkro+4SNMDco6xQeWTKHcBrctNoaOQ/M81GxmV2up/dXKtffKPc7f3VWkdQd3TqsbQqydThFuI0ESrhYNVwtbte61uyHa0ixkgT4TrJAPFdZZ41TrtzU3Ajjz9wqrRNrJTeP/d8PJHvuq2P0Ic2o3cEA9OH1UtvUzXBdEjMR0AEfmFfxSlmYRwISS0WumjJFJoeJ8lcQfR8fqtDBqxANN3mpmJ5t+6fhZVLx0nM+83Vvo5u/+eqTsT1p19vuVR9NehSJ2UlG1R1Yej9oCzfto+UftCc5Tlb27rMJe0zlPd0QNfGdHOg/5oVC7FCA2i4fidxk+d3XX6rRoVGlwMeGi3Kz/qqO3P8AnNFmHB4zHUu2/COPuZKmo5o7nyJLJbs7dpaO6Ij+ncfHBS1qhYYOh+h6FUKeFvYZYTptzUjMQFU5Km/PZPVsh9ou29QPMrH7TQfC3TnGk9ea1+5NMcxwI3/usTEKeY7knlx9wsWxa+Dln2RJ1M9VIMHkrUpWuuqumlorNibKtted03K6SBsVYtcWDuIPoWkfVVrujIWbSbBIPFIaqR2TaYO2iOU/1FUMEuCacHdun7LRW2DQ0A8SSmFoUspjnJWBXuDs3mdVB37KQOZx4+ESrj7bw5iQ3lOixr0947MNgN+Z5rYQ7Mxukc1iT+8quJ33jkOA+E20r1KDw+mSCPg9RxTqoh9dw3bEewVxlOQM0TAPyrtBk6Ts/i4q5TP8QPzPHCDp+q6a/eS1ch2fw3+I1wkCQeU9V2V5T8KlJGOVnP1AWPDhx/7h+40VWpAe9jvJWEt9HcQthttna5p9vQjYrKvaJdTMeZhzN6jzD8/lS0y8XaLOEXJdTLXeamS0+2x+Fb+0LDZchrmVR5agyv8AR3An3WlK2yc407ILKzJZ5mtGpnxHU9ByUrr5wPgLIGg0cNvZV7XtaXNdLBAPh6JtDHg4hoZJPr8lCdZHcZPZpHEH5ZcRGwytJ19Ss7ui90yJ+PmVYF5UcYLPCNhBQxPFC0NYynBcQC6Ngd49YQ3SGhB2R21xUyulxyjNlA1MDQHfST6plCocriSZLjqQdhpvqobrHneMNaAAQwaHYb/mpLDFz3YzNGuvyUsKvJScXWEOp0Z10+R+qa8mNvy/dXaeIUo1pn4Ca+6oEeX/AGpmR6v4Muq+eB+Cs2o4StS4FGfC6PchZl3RE+F0+hMrVsxpFrCrvI4Dg7RdI0riu7eAZHvMx8roMDxLvGQT4m6FZkGjUeVVuroMAJ1J2b6czyCZid5kbp5jo1c62s6HPMnMOusmU6jeRSS+xB9arLjoIAbwA6LVtaXhWJYgl2x+n7ro6Pl2PwqppCSi2c2aALa5jd8fkrFzbDvGD8H6lStaO5qGN6vEH+oeit1Gt79vUfRpUpch09GbmC2+UCVt1AC1U7Wo2ANFZJIB4j0hHZM5urso0XQ5VMSblqZhs78xv8j8laoSSdPYlG+8dOMuo2M8Rslwx42nk5qrbQ59L7rxnZ13MfmrtC4GVskTA/JV8Wa4BpjxNdp046rBfbVSTAETprwSF6TNG1/lj3TsK/mu/AUklT0I9HZWPkHRYeJ+dn4wkksEiUqfkf8A/YVMf5TfwhJJaiz0VgmVNkkkvsojLufMOqq1PN7pJLVsWZqfdPRMwP8AmO9v1RSWshH2W8Y87OiwrnyDq780klZfiKgYfuP84rpLXZJJKtG+yvbfyP8A9v8AkFqN/wDkt6/8Skkoy9HU/f8Ap0bP0THb+ySSc5lsy3ecqay4pJJPRrM/GNishuySSQY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jpeg;base64,/9j/4AAQSkZJRgABAQAAAQABAAD/2wCEAAkGBhQSERUUEhQUFRUUFRQXFBUXFBQUFxcUFBcXFRQXFBcXHCYeFxwjGRQUHy8gJCcpLCwsFR4xNTAqNSYrLCkBCQoKDgwOGg8PGikkHCQsLCwsLCwsLCwpLCwsLCwpLCksLCksLCwsLCksLCksLCwsLCwsLCwsLCwsLCksKSwpLP/AABEIAOEAugMBIgACEQEDEQH/xAAbAAABBQEBAAAAAAAAAAAAAAABAAIDBAUGB//EAD4QAAEDAgQDBwEGBQMDBQAAAAEAAhEDBAUSITFBUXEGEyIyYYGRoRRCcrHB0SMzUuHwB6LCYrLxFSQ0c4P/xAAZAQADAQEBAAAAAAAAAAAAAAAAAgMBBAX/xAAlEQACAgICAgIBBQAAAAAAAAAAAQIRITEDEhNBUWEyBCJCcYH/2gAMAwEAAhEDEQA/AOuRlNRXmAFGU2UZQA5BBILTRySaiSgwKQTZTalcNEuIA5kwPqtQEkoyueve3FrTn+JmI4N1WY7/AFQt9fBU06IqxqOzlFcna/6kWrty5h9R+y3bLGaNXWnUa7oRKHGjKLyMpoSlBg5BJKVoCRQlIoASSEpFCAKEJJSigI0ZTUUoBCMpqUrDQyjKEoStAdKZUqhoJcQANSToNEy4uAxpc7QASV5r2kxerduyyWUh5QOPq4INUbNHHv8AUzK4ttWgxvUdtP8A0jiuHxPtBWrn+LUc70nwg+gU1xhDm6eiz22JnWVaLiOoUQw46ImmVetqBzAx/wCFZq2DidB7pu1FOpj5D6qWkXNMt046abLYoYK4nj/nFatLAhxCR80UN4x3Zr/UKpTcGV/GzafvN9fVem2d62qwPYQ5p2IXk9/gDQJGit9lMWdb1IJ8B33j2U+yllEp8dHqcp0qChXD2hzTIKlC0iOCSbKSAHApEoIShIBEoyghCGgGIymoykAMopspSgByEoSqeK3ndUnv5DTqtNOS7Y9oDn7tuw39SsvCrBzzmdss+xmvWlxmTJK7ClDRAU+SXXB28PHZAzCM26vUez1IjUBPpVVI2uRqpRbOrokUrvsiwEFmysW+BMV+lep3fynbBRRVOFtGwCjdbAK0+qqznaqWRqRVuLEOELlryl3b4XZPqaLm8eozqFXjwyHLHFmp2VxqCKbjoduq7OV5LhN5kqsceDhK9WpPloI4hXqmefNEiIKbKK0QKSSUoASXyklK0CKUUJSUzRBJJFZQCWJ2xfFrU6LaWJ2xZNpU9BK01bOK7OU4BK3XVlz2FVIatWkJIUpptnpcTpGnQdPFXrehIj41VChTAVunfBpSJsuPFEgwf1Vugwwo3XIImQq78QhN1YpZrtVR5jmm/wDqzPvED3CAxOkfvArOjQdkR1qqysU1YYWlVh2rTKpXIlpCpFEpZRyfeQZXqvZ+6FS3puBnwj6LyW88LiF6R2EB+yN/E6PldElg4JnRyiEEkpIcEZTUQgAygklPqgCNIlCUlM0KMoShKLAcsrtMJtK34HLTXO9psYyl1EEeKmTBEzmkQi0PCLk6RxmEasV24xcURwJ4+ip4O2KPSfoqFfLqXLVFSkdibSJ63bJ/3W++qkt+0LnbhZNbFmN0gfmqwxGeHGOS6vEq0KuTNWdjSxRxAUV5eujkh2Ste+dB2EKz2kte7cQNdFOLV0Wd1Zyt1Rc8yXkBTWtk1uvea9VTLXOJ30mNNJ5D90+wsLhztZDfUtgjoulRTRyylT0dLbVXCIdK16ZzCflc/Z2NVh1AIP8AT+cFdBaOIEER1XNyRitFYtnL43bkVNAeHDmuqw7F/sts0anKJgbkk8eSZfARMLPt7llQuaTJgghLXZDQgu2Ud5hmIitSbUbsR8HircrnOyEtY5h+6dPddCCsOPlj1m0h4RTQU5BIMpQhKMJgIQlKSSgaFJAFGVqAS4XtbSP2rMdhTC7krk+2lGXCOLI+Cg6P0/5mFaVB3ZjbVZdzY5/MdBw2+VfsaZazKd5OnVJ9AIi6Z1dTEfh9MfdJ9OCYLXk2B0W99lChe1oK6PJgPGjb7E0w3MSNz9AFbxOiKrjzB0TMIpQARtCmIgku01XPF5tF6SVHOXOBOnQp9rhr1tOqtfs4EqNro3VvI6JeND6FuWjcFSOKaawULq6R5NpILzJDTxP0WLZ2OWuYmAVpmpLpWjQtwWBsxG54n0QsLBnG8tmp2fZ4XHmVryqthQyMA9/lWZWnn80u02xwKcE0J0ookFJJHMtoCKUkElHJo6UJShIBaAiVl4/ZZ2B0Tkk+3+BaiULGrGhLrKzzy5fJn5Poqzquq7q57O0HuksjnDiAeoC4W+pFj3N4tJHwg7o8qk8EL7meiovuczw3hIzH0nVSV3QFUt6asqqyrkdnYYiwDKIAG3RWa+IUwdSI4rh8zmHTVPbWNQiQtjxJg+Q3MSy1CHUjB4xsqlDFXA5X/Ku4bbw3aOip4pZh2x14J0l+Irl7LrLlHvJWbYVCQQd26FXaaVoWUrNHDLI1XEB2UgTJE+y6GywZrDmJLnfA9gqHZel53dB+q30rOSfJJYTCEUgnLCAgnIIpgEnIBBYBHKSSMqWzRJJJBACSSCKygEuG7V2uWuTweAR12K7lY3abDO9pS0S9kkeo4hbZSEqZwFanMrOvbk0xOUkcYWm5yhc0EHkqRdbOveipY3LqrczQ3jpPJW6FKpmADQPVZlxgZmabi3jEmPhTW7L2dHt5ahv7K6+jK5PRsh1drZJb976LMbdVajyI8LdC4bE+iv2uBv8ANcVy6Z8DTprwMLRfTa0Q0ADkhujVF/yKVtTgk84+inlQ5t06nqUn9iN5O27O0MtEE/eJd7bD8lqBVML/AJNP8IVxTOR7CEQEEQtFCEUEYWgFKEgiijCBEpsoyojBSQRWAFEIIoRokklFXrZWk8hp1WhR51jltlr1ANPEdOuqzaR1hXsQui97nO3JM+xhUYgytj8HalSTHP8ARQi7eCrjWg7KWlbjkFWMl7KIjtaxO5Wg4eGVJQtmqK8rDYJrvCFeNlRzVNRCruqcFNSK16JwVuzbwTtOA/un7AgD0nZdcF4peXBp3k8ywj6L2ewaXUmHUnKJ5olBVaObkVMlRQRlTJhRQBTggBIwklC0yirKMpicFAccimKRrSdgSgBJwUotoHi+BuqtapMgHK0eYjfpKdQYDg+SQNY3M6DqVg9paneU3Cm4wzQu2BPorb6pI08LZmB9J9f3Va+t5tyBxaXHqQnjBWPaSwed4bWLmkEyQ92/VSu3WTh9UtqPa7TxLXWciqTOyD7RI+9LVI2+KThzUDqZlUhkRprRabfu4J9Ml2qq0aElaDNFSqQtN7GgQp2aKIIV60BJJlVgx8Up5qzCNTmb+ei9qwwkUdoLWg+8SvKcJw/vH94RoHCPU/2C9OtcaJHkIBEb8ITweDl5lbwXKV73gOakZHFsKN0aRx5iNeSonMKhLC7K3KCAY4DjvpotlrjUYWu5cYOvDhKySROkVUQVWa0DKfGA7wPgggHZrhm9dFetqWaQSMzTB+7I4HiNQpV8Gy46GBBS1Ldzdx+qhlY0TKrRKtMw954R6nRSikGjkR94tdr/ALk51m5wOjcu/izgdRLksYWUca2TUbFrd/Efp8J73AcgOeyyIJEsLmyYpAOd4ubzJ0YEXUC/w5i5rfM47uP9/oOqosaMcPbYr65c/SmCW8XaAEehKrV2GAxsAcZ1J5q84wFAxslUoSzNvaWUAEySHO9gI0A9SFJilMig5rdwyPom3Ts9V0EQHU6Y+cz1bxEE03fTqtgv3GywkeLYoHNuDmEEgaeo0K0KFSQtnH8E71zSRDhoCY+CQsdto5hyuEEcCt5InTxTxRKgWKRrU7IorBYVHRTBMbTUp0VLAbOiZb2bqz8rfc8AOJKs2mHPquhg6k7AcyuitrBtMBjNz5ncSf0CVRsnPk6r7JcKw9oytA8LNBPHmTHNdZRu/ulrCOWaPo4BUMGsADO8Lca3mFdLBxOSezl6l/3FVwyOcHZ3abwXNj0gLSpYtR0LjkkgCf6toUd6JuMkiDTdpEnUhYZsDmdTdvwcYmRq0iNtOXJJJ0XUFNHRW+veMkO88DjvmB+qsWt14qDyP5gLHdRMfUFY1GrGStGrTkqj02n5grfFq0taGSAHBzY578eaVIJOjW7gKP7COQ+An0qmmyk77r8FPRz2VqlQcTJWRidznJYTFNgzVTz5MHXj/dC7zMbmgGdGgGJcdhB0WQ+4ykh3lpmXSNKlY8JHAf5souy8IXktXd64QAP4j4DW/wBDT5W/8j0haLaYYwNHueZ4krDwd+eoar99Q31/qcOu3QLbqmU0BeW9EdUSFC/+G1zzs0T+wUriqt7VbUcKcjJT8dUztGrW+6diRVspWNuc7A7zQalT8TtBP1+FLiWNUWv+zBxNUicoBIA9XbAqni2M9xSc7Tv6slrd8rdmz0Gq4LB7p1K6bUeS4uPjcdSQ7clEF7GnlnaXlDM08+HXgohYtqNh4n14joVqmmDqNQdiPVMpQDB+Vd0RTaZztfssd2OHR37hVW9nK8+QH1Dm/qV3DLcHYoi2Kj0RZc0kcazszW4ho6vH6StC27LNGtR2b0boPkro+4SNMDco6xQeWTKHcBrctNoaOQ/M81GxmV2up/dXKtffKPc7f3VWkdQd3TqsbQqydThFuI0ESrhYNVwtbte61uyHa0ixkgT4TrJAPFdZZ41TrtzU3Ajjz9wqrRNrJTeP/d8PJHvuq2P0Ic2o3cEA9OH1UtvUzXBdEjMR0AEfmFfxSlmYRwISS0WumjJFJoeJ8lcQfR8fqtDBqxANN3mpmJ5t+6fhZVLx0nM+83Vvo5u/+eqTsT1p19vuVR9NehSJ2UlG1R1Yej9oCzfto+UftCc5Tlb27rMJe0zlPd0QNfGdHOg/5oVC7FCA2i4fidxk+d3XX6rRoVGlwMeGi3Kz/qqO3P8AnNFmHB4zHUu2/COPuZKmo5o7nyJLJbs7dpaO6Ij+ncfHBS1qhYYOh+h6FUKeFvYZYTptzUjMQFU5Km/PZPVsh9ou29QPMrH7TQfC3TnGk9ea1+5NMcxwI3/usTEKeY7knlx9wsWxa+Dln2RJ1M9VIMHkrUpWuuqumlorNibKtted03K6SBsVYtcWDuIPoWkfVVrujIWbSbBIPFIaqR2TaYO2iOU/1FUMEuCacHdun7LRW2DQ0A8SSmFoUspjnJWBXuDs3mdVB37KQOZx4+ESrj7bw5iQ3lOixr0947MNgN+Z5rYQ7Mxukc1iT+8quJ33jkOA+E20r1KDw+mSCPg9RxTqoh9dw3bEewVxlOQM0TAPyrtBk6Ts/i4q5TP8QPzPHCDp+q6a/eS1ch2fw3+I1wkCQeU9V2V5T8KlJGOVnP1AWPDhx/7h+40VWpAe9jvJWEt9HcQthttna5p9vQjYrKvaJdTMeZhzN6jzD8/lS0y8XaLOEXJdTLXeamS0+2x+Fb+0LDZchrmVR5agyv8AR3An3WlK2yc407ILKzJZ5mtGpnxHU9ByUrr5wPgLIGg0cNvZV7XtaXNdLBAPh6JtDHg4hoZJPr8lCdZHcZPZpHEH5ZcRGwytJ19Ss7ui90yJ+PmVYF5UcYLPCNhBQxPFC0NYynBcQC6Ngd49YQ3SGhB2R21xUyulxyjNlA1MDQHfST6plCocriSZLjqQdhpvqobrHneMNaAAQwaHYb/mpLDFz3YzNGuvyUsKvJScXWEOp0Z10+R+qa8mNvy/dXaeIUo1pn4Ca+6oEeX/AGpmR6v4Muq+eB+Cs2o4StS4FGfC6PchZl3RE+F0+hMrVsxpFrCrvI4Dg7RdI0riu7eAZHvMx8roMDxLvGQT4m6FZkGjUeVVuroMAJ1J2b6czyCZid5kbp5jo1c62s6HPMnMOusmU6jeRSS+xB9arLjoIAbwA6LVtaXhWJYgl2x+n7ro6Pl2PwqppCSi2c2aALa5jd8fkrFzbDvGD8H6lStaO5qGN6vEH+oeit1Gt79vUfRpUpch09GbmC2+UCVt1AC1U7Wo2ANFZJIB4j0hHZM5urso0XQ5VMSblqZhs78xv8j8laoSSdPYlG+8dOMuo2M8Rslwx42nk5qrbQ59L7rxnZ13MfmrtC4GVskTA/JV8Wa4BpjxNdp046rBfbVSTAETprwSF6TNG1/lj3TsK/mu/AUklT0I9HZWPkHRYeJ+dn4wkksEiUqfkf8A/YVMf5TfwhJJaiz0VgmVNkkkvsojLufMOqq1PN7pJLVsWZqfdPRMwP8AmO9v1RSWshH2W8Y87OiwrnyDq780klZfiKgYfuP84rpLXZJJKtG+yvbfyP8A9v8AkFqN/wDkt6/8Skkoy9HU/f8Ap0bP0THb+ySSc5lsy3ecqay4pJJPRrM/GNishuySSQY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data:image/jpeg;base64,/9j/4AAQSkZJRgABAQAAAQABAAD/2wCEAAkGBhQSERUUEhQUFRUUFRQXFBUXFBQUFxcUFBcXFRQXFBcXHCYeFxwjGRQUHy8gJCcpLCwsFR4xNTAqNSYrLCkBCQoKDgwOGg8PGikkHCQsLCwsLCwsLCwpLCwsLCwpLCksLCksLCwsLCksLCksLCwsLCwsLCwsLCwsLCksKSwpLP/AABEIAOEAugMBIgACEQEDEQH/xAAbAAABBQEBAAAAAAAAAAAAAAABAAIDBAUGB//EAD4QAAEDAgQDBwEGBQMDBQAAAAEAAhEDBAUSITFBUXEGEyIyYYGRoRRCcrHB0SMzUuHwB6LCYrLxFSQ0c4P/xAAZAQADAQEBAAAAAAAAAAAAAAAAAgMBBAX/xAAlEQACAgICAgIBBQAAAAAAAAAAAQIRITEDEhNBUWEyBCJCcYH/2gAMAwEAAhEDEQA/AOuRlNRXmAFGU2UZQA5BBILTRySaiSgwKQTZTalcNEuIA5kwPqtQEkoyueve3FrTn+JmI4N1WY7/AFQt9fBU06IqxqOzlFcna/6kWrty5h9R+y3bLGaNXWnUa7oRKHGjKLyMpoSlBg5BJKVoCRQlIoASSEpFCAKEJJSigI0ZTUUoBCMpqUrDQyjKEoStAdKZUqhoJcQANSToNEy4uAxpc7QASV5r2kxerduyyWUh5QOPq4INUbNHHv8AUzK4ttWgxvUdtP8A0jiuHxPtBWrn+LUc70nwg+gU1xhDm6eiz22JnWVaLiOoUQw46ImmVetqBzAx/wCFZq2DidB7pu1FOpj5D6qWkXNMt046abLYoYK4nj/nFatLAhxCR80UN4x3Zr/UKpTcGV/GzafvN9fVem2d62qwPYQ5p2IXk9/gDQJGit9lMWdb1IJ8B33j2U+yllEp8dHqcp0qChXD2hzTIKlC0iOCSbKSAHApEoIShIBEoyghCGgGIymoykAMopspSgByEoSqeK3ndUnv5DTqtNOS7Y9oDn7tuw39SsvCrBzzmdss+xmvWlxmTJK7ClDRAU+SXXB28PHZAzCM26vUez1IjUBPpVVI2uRqpRbOrokUrvsiwEFmysW+BMV+lep3fynbBRRVOFtGwCjdbAK0+qqznaqWRqRVuLEOELlryl3b4XZPqaLm8eozqFXjwyHLHFmp2VxqCKbjoduq7OV5LhN5kqsceDhK9WpPloI4hXqmefNEiIKbKK0QKSSUoASXyklK0CKUUJSUzRBJJFZQCWJ2xfFrU6LaWJ2xZNpU9BK01bOK7OU4BK3XVlz2FVIatWkJIUpptnpcTpGnQdPFXrehIj41VChTAVunfBpSJsuPFEgwf1Vugwwo3XIImQq78QhN1YpZrtVR5jmm/wDqzPvED3CAxOkfvArOjQdkR1qqysU1YYWlVh2rTKpXIlpCpFEpZRyfeQZXqvZ+6FS3puBnwj6LyW88LiF6R2EB+yN/E6PldElg4JnRyiEEkpIcEZTUQgAygklPqgCNIlCUlM0KMoShKLAcsrtMJtK34HLTXO9psYyl1EEeKmTBEzmkQi0PCLk6RxmEasV24xcURwJ4+ip4O2KPSfoqFfLqXLVFSkdibSJ63bJ/3W++qkt+0LnbhZNbFmN0gfmqwxGeHGOS6vEq0KuTNWdjSxRxAUV5eujkh2Ste+dB2EKz2kte7cQNdFOLV0Wd1Zyt1Rc8yXkBTWtk1uvea9VTLXOJ30mNNJ5D90+wsLhztZDfUtgjoulRTRyylT0dLbVXCIdK16ZzCflc/Z2NVh1AIP8AT+cFdBaOIEER1XNyRitFYtnL43bkVNAeHDmuqw7F/sts0anKJgbkk8eSZfARMLPt7llQuaTJgghLXZDQgu2Ud5hmIitSbUbsR8HircrnOyEtY5h+6dPddCCsOPlj1m0h4RTQU5BIMpQhKMJgIQlKSSgaFJAFGVqAS4XtbSP2rMdhTC7krk+2lGXCOLI+Cg6P0/5mFaVB3ZjbVZdzY5/MdBw2+VfsaZazKd5OnVJ9AIi6Z1dTEfh9MfdJ9OCYLXk2B0W99lChe1oK6PJgPGjb7E0w3MSNz9AFbxOiKrjzB0TMIpQARtCmIgku01XPF5tF6SVHOXOBOnQp9rhr1tOqtfs4EqNro3VvI6JeND6FuWjcFSOKaawULq6R5NpILzJDTxP0WLZ2OWuYmAVpmpLpWjQtwWBsxG54n0QsLBnG8tmp2fZ4XHmVryqthQyMA9/lWZWnn80u02xwKcE0J0ookFJJHMtoCKUkElHJo6UJShIBaAiVl4/ZZ2B0Tkk+3+BaiULGrGhLrKzzy5fJn5Poqzquq7q57O0HuksjnDiAeoC4W+pFj3N4tJHwg7o8qk8EL7meiovuczw3hIzH0nVSV3QFUt6asqqyrkdnYYiwDKIAG3RWa+IUwdSI4rh8zmHTVPbWNQiQtjxJg+Q3MSy1CHUjB4xsqlDFXA5X/Ku4bbw3aOip4pZh2x14J0l+Irl7LrLlHvJWbYVCQQd26FXaaVoWUrNHDLI1XEB2UgTJE+y6GywZrDmJLnfA9gqHZel53dB+q30rOSfJJYTCEUgnLCAgnIIpgEnIBBYBHKSSMqWzRJJJBACSSCKygEuG7V2uWuTweAR12K7lY3abDO9pS0S9kkeo4hbZSEqZwFanMrOvbk0xOUkcYWm5yhc0EHkqRdbOveipY3LqrczQ3jpPJW6FKpmADQPVZlxgZmabi3jEmPhTW7L2dHt5ahv7K6+jK5PRsh1drZJb976LMbdVajyI8LdC4bE+iv2uBv8ANcVy6Z8DTprwMLRfTa0Q0ADkhujVF/yKVtTgk84+inlQ5t06nqUn9iN5O27O0MtEE/eJd7bD8lqBVML/AJNP8IVxTOR7CEQEEQtFCEUEYWgFKEgiijCBEpsoyojBSQRWAFEIIoRokklFXrZWk8hp1WhR51jltlr1ANPEdOuqzaR1hXsQui97nO3JM+xhUYgytj8HalSTHP8ARQi7eCrjWg7KWlbjkFWMl7KIjtaxO5Wg4eGVJQtmqK8rDYJrvCFeNlRzVNRCruqcFNSK16JwVuzbwTtOA/un7AgD0nZdcF4peXBp3k8ywj6L2ewaXUmHUnKJ5olBVaObkVMlRQRlTJhRQBTggBIwklC0yirKMpicFAccimKRrSdgSgBJwUotoHi+BuqtapMgHK0eYjfpKdQYDg+SQNY3M6DqVg9paneU3Cm4wzQu2BPorb6pI08LZmB9J9f3Va+t5tyBxaXHqQnjBWPaSwed4bWLmkEyQ92/VSu3WTh9UtqPa7TxLXWciqTOyD7RI+9LVI2+KThzUDqZlUhkRprRabfu4J9Ml2qq0aElaDNFSqQtN7GgQp2aKIIV60BJJlVgx8Up5qzCNTmb+ei9qwwkUdoLWg+8SvKcJw/vH94RoHCPU/2C9OtcaJHkIBEb8ITweDl5lbwXKV73gOakZHFsKN0aRx5iNeSonMKhLC7K3KCAY4DjvpotlrjUYWu5cYOvDhKySROkVUQVWa0DKfGA7wPgggHZrhm9dFetqWaQSMzTB+7I4HiNQpV8Gy46GBBS1Ldzdx+qhlY0TKrRKtMw954R6nRSikGjkR94tdr/ALk51m5wOjcu/izgdRLksYWUca2TUbFrd/Efp8J73AcgOeyyIJEsLmyYpAOd4ubzJ0YEXUC/w5i5rfM47uP9/oOqosaMcPbYr65c/SmCW8XaAEehKrV2GAxsAcZ1J5q84wFAxslUoSzNvaWUAEySHO9gI0A9SFJilMig5rdwyPom3Ts9V0EQHU6Y+cz1bxEE03fTqtgv3GywkeLYoHNuDmEEgaeo0K0KFSQtnH8E71zSRDhoCY+CQsdto5hyuEEcCt5InTxTxRKgWKRrU7IorBYVHRTBMbTUp0VLAbOiZb2bqz8rfc8AOJKs2mHPquhg6k7AcyuitrBtMBjNz5ncSf0CVRsnPk6r7JcKw9oytA8LNBPHmTHNdZRu/ulrCOWaPo4BUMGsADO8Lca3mFdLBxOSezl6l/3FVwyOcHZ3abwXNj0gLSpYtR0LjkkgCf6toUd6JuMkiDTdpEnUhYZsDmdTdvwcYmRq0iNtOXJJJ0XUFNHRW+veMkO88DjvmB+qsWt14qDyP5gLHdRMfUFY1GrGStGrTkqj02n5grfFq0taGSAHBzY578eaVIJOjW7gKP7COQ+An0qmmyk77r8FPRz2VqlQcTJWRidznJYTFNgzVTz5MHXj/dC7zMbmgGdGgGJcdhB0WQ+4ykh3lpmXSNKlY8JHAf5souy8IXktXd64QAP4j4DW/wBDT5W/8j0haLaYYwNHueZ4krDwd+eoar99Q31/qcOu3QLbqmU0BeW9EdUSFC/+G1zzs0T+wUriqt7VbUcKcjJT8dUztGrW+6diRVspWNuc7A7zQalT8TtBP1+FLiWNUWv+zBxNUicoBIA9XbAqni2M9xSc7Tv6slrd8rdmz0Gq4LB7p1K6bUeS4uPjcdSQ7clEF7GnlnaXlDM08+HXgohYtqNh4n14joVqmmDqNQdiPVMpQDB+Vd0RTaZztfssd2OHR37hVW9nK8+QH1Dm/qV3DLcHYoi2Kj0RZc0kcazszW4ho6vH6StC27LNGtR2b0boPkro+4SNMDco6xQeWTKHcBrctNoaOQ/M81GxmV2up/dXKtffKPc7f3VWkdQd3TqsbQqydThFuI0ESrhYNVwtbte61uyHa0ixkgT4TrJAPFdZZ41TrtzU3Ajjz9wqrRNrJTeP/d8PJHvuq2P0Ic2o3cEA9OH1UtvUzXBdEjMR0AEfmFfxSlmYRwISS0WumjJFJoeJ8lcQfR8fqtDBqxANN3mpmJ5t+6fhZVLx0nM+83Vvo5u/+eqTsT1p19vuVR9NehSJ2UlG1R1Yej9oCzfto+UftCc5Tlb27rMJe0zlPd0QNfGdHOg/5oVC7FCA2i4fidxk+d3XX6rRoVGlwMeGi3Kz/qqO3P8AnNFmHB4zHUu2/COPuZKmo5o7nyJLJbs7dpaO6Ij+ncfHBS1qhYYOh+h6FUKeFvYZYTptzUjMQFU5Km/PZPVsh9ou29QPMrH7TQfC3TnGk9ea1+5NMcxwI3/usTEKeY7knlx9wsWxa+Dln2RJ1M9VIMHkrUpWuuqumlorNibKtted03K6SBsVYtcWDuIPoWkfVVrujIWbSbBIPFIaqR2TaYO2iOU/1FUMEuCacHdun7LRW2DQ0A8SSmFoUspjnJWBXuDs3mdVB37KQOZx4+ESrj7bw5iQ3lOixr0947MNgN+Z5rYQ7Mxukc1iT+8quJ33jkOA+E20r1KDw+mSCPg9RxTqoh9dw3bEewVxlOQM0TAPyrtBk6Ts/i4q5TP8QPzPHCDp+q6a/eS1ch2fw3+I1wkCQeU9V2V5T8KlJGOVnP1AWPDhx/7h+40VWpAe9jvJWEt9HcQthttna5p9vQjYrKvaJdTMeZhzN6jzD8/lS0y8XaLOEXJdTLXeamS0+2x+Fb+0LDZchrmVR5agyv8AR3An3WlK2yc407ILKzJZ5mtGpnxHU9ByUrr5wPgLIGg0cNvZV7XtaXNdLBAPh6JtDHg4hoZJPr8lCdZHcZPZpHEH5ZcRGwytJ19Ss7ui90yJ+PmVYF5UcYLPCNhBQxPFC0NYynBcQC6Ngd49YQ3SGhB2R21xUyulxyjNlA1MDQHfST6plCocriSZLjqQdhpvqobrHneMNaAAQwaHYb/mpLDFz3YzNGuvyUsKvJScXWEOp0Z10+R+qa8mNvy/dXaeIUo1pn4Ca+6oEeX/AGpmR6v4Muq+eB+Cs2o4StS4FGfC6PchZl3RE+F0+hMrVsxpFrCrvI4Dg7RdI0riu7eAZHvMx8roMDxLvGQT4m6FZkGjUeVVuroMAJ1J2b6czyCZid5kbp5jo1c62s6HPMnMOusmU6jeRSS+xB9arLjoIAbwA6LVtaXhWJYgl2x+n7ro6Pl2PwqppCSi2c2aALa5jd8fkrFzbDvGD8H6lStaO5qGN6vEH+oeit1Gt79vUfRpUpch09GbmC2+UCVt1AC1U7Wo2ANFZJIB4j0hHZM5urso0XQ5VMSblqZhs78xv8j8laoSSdPYlG+8dOMuo2M8Rslwx42nk5qrbQ59L7rxnZ13MfmrtC4GVskTA/JV8Wa4BpjxNdp046rBfbVSTAETprwSF6TNG1/lj3TsK/mu/AUklT0I9HZWPkHRYeJ+dn4wkksEiUqfkf8A/YVMf5TfwhJJaiz0VgmVNkkkvsojLufMOqq1PN7pJLVsWZqfdPRMwP8AmO9v1RSWshH2W8Y87OiwrnyDq780klZfiKgYfuP84rpLXZJJKtG+yvbfyP8A9v8AkFqN/wDkt6/8Skkoy9HU/f8Ap0bP0THb+ySSc5lsy3ecqay4pJJPRrM/GNishuySSQY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1" y="5405437"/>
            <a:ext cx="762000" cy="92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96000" y="4800600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ADVERTISEMENT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25425" y="5386626"/>
            <a:ext cx="1385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Salt Lake City man discovers new trick to remove terrain in WRF.  </a:t>
            </a:r>
            <a:r>
              <a:rPr lang="en-US" sz="1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Click here to find out more and download a virus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1548644"/>
            <a:ext cx="3453525" cy="2947156"/>
          </a:xfrm>
          <a:prstGeom prst="rect">
            <a:avLst/>
          </a:prstGeom>
        </p:spPr>
      </p:pic>
      <p:pic>
        <p:nvPicPr>
          <p:cNvPr id="14" name="Picture 13" descr="temp.tif"/>
          <p:cNvPicPr>
            <a:picLocks noChangeAspect="1"/>
          </p:cNvPicPr>
          <p:nvPr/>
        </p:nvPicPr>
        <p:blipFill>
          <a:blip r:embed="rId4" cstate="print"/>
          <a:srcRect t="1000" b="16750"/>
          <a:stretch>
            <a:fillRect/>
          </a:stretch>
        </p:blipFill>
        <p:spPr>
          <a:xfrm>
            <a:off x="341575" y="1431002"/>
            <a:ext cx="4800600" cy="504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902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Gory Details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WRF Version: 3.1.1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One-way nesting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Cumulus: KFv2 (12- and 4-km domains only)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PBL: YSU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Microphysics: Thompson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LSM: Noah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Radiation: RRTM – SW and LW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8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Model Initialization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Boundary conditions: 12-km, 6-h NAM analysis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General problem: this is the NAM analysis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Specifically: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Moist bias at low levels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Salt Lake is not “salty”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Snow cover analysis is poor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Lake temperature is off by at least 10°C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USGS land use has permanent ice on the salt flats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41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pinch of salt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583353"/>
            <a:ext cx="6553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ourier" pitchFamily="49" charset="0"/>
              </a:rPr>
              <a:t>! (FROM: </a:t>
            </a:r>
            <a:r>
              <a:rPr lang="en-US" sz="1200" dirty="0" err="1" smtClean="0">
                <a:solidFill>
                  <a:schemeClr val="bg1"/>
                </a:solidFill>
                <a:latin typeface="Courier" pitchFamily="49" charset="0"/>
              </a:rPr>
              <a:t>module_sf_sfclay.F</a:t>
            </a:r>
            <a:r>
              <a:rPr lang="en-US" sz="1200" dirty="0" smtClean="0">
                <a:solidFill>
                  <a:schemeClr val="bg1"/>
                </a:solidFill>
                <a:latin typeface="Courier" pitchFamily="49" charset="0"/>
              </a:rPr>
              <a:t>)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Courier" pitchFamily="49" charset="0"/>
              </a:rPr>
              <a:t>! MODIFIED 30 MAR 2011 BY TREVOR ALCOTT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Courier" pitchFamily="49" charset="0"/>
              </a:rPr>
              <a:t>! TO REDUCE SATURATION VAPOR PRESSURE OVER GSL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Courier" pitchFamily="49" charset="0"/>
              </a:rPr>
              <a:t>! FOLLOWING ONTON AND STEENBURGH 2001</a:t>
            </a:r>
          </a:p>
          <a:p>
            <a:endParaRPr lang="en-US" sz="1200" dirty="0" smtClean="0">
              <a:solidFill>
                <a:schemeClr val="bg1"/>
              </a:solidFill>
              <a:latin typeface="Courier" pitchFamily="49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Courier" pitchFamily="49" charset="0"/>
              </a:rPr>
              <a:t>! WATER POINTS IN THE INNERMOST DOMAIN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Courier" pitchFamily="49" charset="0"/>
              </a:rPr>
              <a:t>        if (( </a:t>
            </a:r>
            <a:r>
              <a:rPr lang="en-US" sz="1200" dirty="0" err="1" smtClean="0">
                <a:solidFill>
                  <a:schemeClr val="bg1"/>
                </a:solidFill>
                <a:latin typeface="Courier" pitchFamily="49" charset="0"/>
              </a:rPr>
              <a:t>ite</a:t>
            </a:r>
            <a:r>
              <a:rPr lang="en-US" sz="1200" dirty="0" smtClean="0">
                <a:solidFill>
                  <a:schemeClr val="bg1"/>
                </a:solidFill>
                <a:latin typeface="Courier" pitchFamily="49" charset="0"/>
              </a:rPr>
              <a:t> .GT. 185.00 ) .and. ( </a:t>
            </a:r>
            <a:r>
              <a:rPr lang="en-US" sz="1200" dirty="0" err="1" smtClean="0">
                <a:solidFill>
                  <a:schemeClr val="bg1"/>
                </a:solidFill>
                <a:latin typeface="Courier" pitchFamily="49" charset="0"/>
              </a:rPr>
              <a:t>xland</a:t>
            </a:r>
            <a:r>
              <a:rPr lang="en-US" sz="12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1200" dirty="0" err="1" smtClean="0">
                <a:solidFill>
                  <a:schemeClr val="bg1"/>
                </a:solidFill>
                <a:latin typeface="Courier" pitchFamily="49" charset="0"/>
              </a:rPr>
              <a:t>i</a:t>
            </a:r>
            <a:r>
              <a:rPr lang="en-US" sz="1200" dirty="0" smtClean="0">
                <a:solidFill>
                  <a:schemeClr val="bg1"/>
                </a:solidFill>
                <a:latin typeface="Courier" pitchFamily="49" charset="0"/>
              </a:rPr>
              <a:t>) .GT. 1.5 )) then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Courier" pitchFamily="49" charset="0"/>
              </a:rPr>
              <a:t>! GREAT SALT LAKE POINTS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Courier" pitchFamily="49" charset="0"/>
              </a:rPr>
              <a:t>          if ((</a:t>
            </a:r>
            <a:r>
              <a:rPr lang="en-US" sz="1200" dirty="0" err="1" smtClean="0">
                <a:solidFill>
                  <a:schemeClr val="bg1"/>
                </a:solidFill>
                <a:latin typeface="Courier" pitchFamily="49" charset="0"/>
              </a:rPr>
              <a:t>i</a:t>
            </a:r>
            <a:r>
              <a:rPr lang="en-US" sz="1200" dirty="0" smtClean="0">
                <a:solidFill>
                  <a:schemeClr val="bg1"/>
                </a:solidFill>
                <a:latin typeface="Courier" pitchFamily="49" charset="0"/>
              </a:rPr>
              <a:t> .</a:t>
            </a:r>
            <a:r>
              <a:rPr lang="en-US" sz="1200" dirty="0" err="1" smtClean="0">
                <a:solidFill>
                  <a:schemeClr val="bg1"/>
                </a:solidFill>
                <a:latin typeface="Courier" pitchFamily="49" charset="0"/>
              </a:rPr>
              <a:t>gt.</a:t>
            </a:r>
            <a:r>
              <a:rPr lang="en-US" sz="1200" dirty="0" smtClean="0">
                <a:solidFill>
                  <a:schemeClr val="bg1"/>
                </a:solidFill>
                <a:latin typeface="Courier" pitchFamily="49" charset="0"/>
              </a:rPr>
              <a:t> 100.00) .and. (</a:t>
            </a:r>
            <a:r>
              <a:rPr lang="en-US" sz="1200" dirty="0" err="1" smtClean="0">
                <a:solidFill>
                  <a:schemeClr val="bg1"/>
                </a:solidFill>
                <a:latin typeface="Courier" pitchFamily="49" charset="0"/>
              </a:rPr>
              <a:t>i</a:t>
            </a:r>
            <a:r>
              <a:rPr lang="en-US" sz="1200" dirty="0" smtClean="0">
                <a:solidFill>
                  <a:schemeClr val="bg1"/>
                </a:solidFill>
                <a:latin typeface="Courier" pitchFamily="49" charset="0"/>
              </a:rPr>
              <a:t> .lt. 180.00) .and. &amp;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Courier" pitchFamily="49" charset="0"/>
              </a:rPr>
              <a:t>(j .</a:t>
            </a:r>
            <a:r>
              <a:rPr lang="en-US" sz="1200" dirty="0" err="1" smtClean="0">
                <a:solidFill>
                  <a:schemeClr val="bg1"/>
                </a:solidFill>
                <a:latin typeface="Courier" pitchFamily="49" charset="0"/>
              </a:rPr>
              <a:t>gt.</a:t>
            </a:r>
            <a:r>
              <a:rPr lang="en-US" sz="1200" dirty="0" smtClean="0">
                <a:solidFill>
                  <a:schemeClr val="bg1"/>
                </a:solidFill>
                <a:latin typeface="Courier" pitchFamily="49" charset="0"/>
              </a:rPr>
              <a:t> 120.00) .and. (j .lt. 215.00)) then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Courier" pitchFamily="49" charset="0"/>
              </a:rPr>
              <a:t>            if (j .</a:t>
            </a:r>
            <a:r>
              <a:rPr lang="en-US" sz="1200" dirty="0" err="1" smtClean="0">
                <a:solidFill>
                  <a:schemeClr val="bg1"/>
                </a:solidFill>
                <a:latin typeface="Courier" pitchFamily="49" charset="0"/>
              </a:rPr>
              <a:t>gt.</a:t>
            </a:r>
            <a:r>
              <a:rPr lang="en-US" sz="1200" dirty="0" smtClean="0">
                <a:solidFill>
                  <a:schemeClr val="bg1"/>
                </a:solidFill>
                <a:latin typeface="Courier" pitchFamily="49" charset="0"/>
              </a:rPr>
              <a:t> 168.00) then</a:t>
            </a:r>
          </a:p>
          <a:p>
            <a:endParaRPr lang="en-US" sz="1200" dirty="0" smtClean="0">
              <a:solidFill>
                <a:schemeClr val="bg1"/>
              </a:solidFill>
              <a:latin typeface="Courier" pitchFamily="49" charset="0"/>
            </a:endParaRPr>
          </a:p>
          <a:p>
            <a:r>
              <a:rPr lang="en-US" sz="1200" b="1" dirty="0" smtClean="0">
                <a:solidFill>
                  <a:srgbClr val="FFFF00"/>
                </a:solidFill>
                <a:latin typeface="Courier" pitchFamily="49" charset="0"/>
              </a:rPr>
              <a:t>! NORTH ARM – </a:t>
            </a:r>
            <a:r>
              <a:rPr lang="en-US" sz="1200" b="1" dirty="0" err="1">
                <a:solidFill>
                  <a:srgbClr val="FFFF00"/>
                </a:solidFill>
                <a:latin typeface="Courier" pitchFamily="49" charset="0"/>
              </a:rPr>
              <a:t>E</a:t>
            </a:r>
            <a:r>
              <a:rPr lang="en-US" sz="1200" b="1" dirty="0" err="1" smtClean="0">
                <a:solidFill>
                  <a:srgbClr val="FFFF00"/>
                </a:solidFill>
                <a:latin typeface="Courier" pitchFamily="49" charset="0"/>
              </a:rPr>
              <a:t>s</a:t>
            </a:r>
            <a:r>
              <a:rPr lang="en-US" sz="1200" b="1" dirty="0" smtClean="0">
                <a:solidFill>
                  <a:srgbClr val="FFFF00"/>
                </a:solidFill>
                <a:latin typeface="Courier" pitchFamily="49" charset="0"/>
              </a:rPr>
              <a:t> reduced by 33%</a:t>
            </a:r>
          </a:p>
          <a:p>
            <a:r>
              <a:rPr lang="en-US" sz="1200" b="1" dirty="0" smtClean="0">
                <a:solidFill>
                  <a:srgbClr val="FFFF00"/>
                </a:solidFill>
                <a:latin typeface="Courier" pitchFamily="49" charset="0"/>
              </a:rPr>
              <a:t>              SVP1=0.67*SVP1</a:t>
            </a:r>
          </a:p>
          <a:p>
            <a:r>
              <a:rPr lang="en-US" sz="1200" b="1" dirty="0" smtClean="0">
                <a:solidFill>
                  <a:srgbClr val="FFFF00"/>
                </a:solidFill>
                <a:latin typeface="Courier" pitchFamily="49" charset="0"/>
              </a:rPr>
              <a:t>            else</a:t>
            </a:r>
          </a:p>
          <a:p>
            <a:r>
              <a:rPr lang="en-US" sz="1200" b="1" dirty="0" smtClean="0">
                <a:solidFill>
                  <a:srgbClr val="FFFF00"/>
                </a:solidFill>
                <a:latin typeface="Courier" pitchFamily="49" charset="0"/>
              </a:rPr>
              <a:t>! SOUTH ARM – </a:t>
            </a:r>
            <a:r>
              <a:rPr lang="en-US" sz="1200" b="1" dirty="0" err="1" smtClean="0">
                <a:solidFill>
                  <a:srgbClr val="FFFF00"/>
                </a:solidFill>
                <a:latin typeface="Courier" pitchFamily="49" charset="0"/>
              </a:rPr>
              <a:t>E</a:t>
            </a:r>
            <a:r>
              <a:rPr lang="en-US" sz="1200" b="1" dirty="0" err="1">
                <a:solidFill>
                  <a:srgbClr val="FFFF00"/>
                </a:solidFill>
                <a:latin typeface="Courier" pitchFamily="49" charset="0"/>
              </a:rPr>
              <a:t>s</a:t>
            </a:r>
            <a:r>
              <a:rPr lang="en-US" sz="1200" b="1" dirty="0" smtClean="0">
                <a:solidFill>
                  <a:srgbClr val="FFFF00"/>
                </a:solidFill>
                <a:latin typeface="Courier" pitchFamily="49" charset="0"/>
              </a:rPr>
              <a:t> reduced by 8%</a:t>
            </a:r>
          </a:p>
          <a:p>
            <a:r>
              <a:rPr lang="en-US" sz="1200" b="1" dirty="0" smtClean="0">
                <a:solidFill>
                  <a:srgbClr val="FFFF00"/>
                </a:solidFill>
                <a:latin typeface="Courier" pitchFamily="49" charset="0"/>
              </a:rPr>
              <a:t>              SVP1=0.92*SVP1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Courier" pitchFamily="49" charset="0"/>
              </a:rPr>
              <a:t>            </a:t>
            </a:r>
            <a:r>
              <a:rPr lang="en-US" sz="1200" dirty="0" err="1" smtClean="0">
                <a:solidFill>
                  <a:schemeClr val="bg1"/>
                </a:solidFill>
                <a:latin typeface="Courier" pitchFamily="49" charset="0"/>
              </a:rPr>
              <a:t>endif</a:t>
            </a:r>
            <a:endParaRPr lang="en-US" sz="1200" dirty="0" smtClean="0">
              <a:solidFill>
                <a:schemeClr val="bg1"/>
              </a:solidFill>
              <a:latin typeface="Courier" pitchFamily="49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Courier" pitchFamily="49" charset="0"/>
              </a:rPr>
              <a:t>          </a:t>
            </a:r>
            <a:r>
              <a:rPr lang="en-US" sz="1200" dirty="0" err="1" smtClean="0">
                <a:solidFill>
                  <a:schemeClr val="bg1"/>
                </a:solidFill>
                <a:latin typeface="Courier" pitchFamily="49" charset="0"/>
              </a:rPr>
              <a:t>endif</a:t>
            </a:r>
            <a:endParaRPr lang="en-US" sz="1200" dirty="0" smtClean="0">
              <a:solidFill>
                <a:schemeClr val="bg1"/>
              </a:solidFill>
              <a:latin typeface="Courier" pitchFamily="49" charset="0"/>
            </a:endParaRPr>
          </a:p>
          <a:p>
            <a:endParaRPr lang="en-US" sz="1200" dirty="0" smtClean="0">
              <a:solidFill>
                <a:schemeClr val="bg1"/>
              </a:solidFill>
              <a:latin typeface="Courier" pitchFamily="49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Courier" pitchFamily="49" charset="0"/>
              </a:rPr>
              <a:t>        else</a:t>
            </a:r>
          </a:p>
          <a:p>
            <a:r>
              <a:rPr lang="en-US" sz="1200" b="1" dirty="0" smtClean="0">
                <a:solidFill>
                  <a:srgbClr val="FFFF00"/>
                </a:solidFill>
                <a:latin typeface="Courier" pitchFamily="49" charset="0"/>
              </a:rPr>
              <a:t>! ALL OTHER POINTS</a:t>
            </a:r>
          </a:p>
          <a:p>
            <a:r>
              <a:rPr lang="en-US" sz="1200" b="1" dirty="0" smtClean="0">
                <a:solidFill>
                  <a:srgbClr val="FFFF00"/>
                </a:solidFill>
                <a:latin typeface="Courier" pitchFamily="49" charset="0"/>
              </a:rPr>
              <a:t>          SVP1=SVP1</a:t>
            </a:r>
          </a:p>
          <a:p>
            <a:r>
              <a:rPr lang="en-US" sz="1200" b="1" dirty="0" smtClean="0">
                <a:solidFill>
                  <a:srgbClr val="FFFF00"/>
                </a:solidFill>
                <a:latin typeface="Courier" pitchFamily="49" charset="0"/>
              </a:rPr>
              <a:t>        end if</a:t>
            </a:r>
          </a:p>
          <a:p>
            <a:endParaRPr lang="en-US" sz="1200" b="1" dirty="0" smtClean="0">
              <a:solidFill>
                <a:srgbClr val="FFFF00"/>
              </a:solidFill>
              <a:latin typeface="Courier" pitchFamily="49" charset="0"/>
            </a:endParaRPr>
          </a:p>
          <a:p>
            <a:r>
              <a:rPr lang="en-US" sz="1200" b="1" dirty="0" smtClean="0">
                <a:solidFill>
                  <a:srgbClr val="FFFF00"/>
                </a:solidFill>
                <a:latin typeface="Courier" pitchFamily="49" charset="0"/>
              </a:rPr>
              <a:t>        E1=SVP1*EXP(SVP2*(TGDSA(I)-SVPT0)/(TGDSA(I)-SVP3))</a:t>
            </a:r>
            <a:r>
              <a:rPr lang="en-US" sz="1200" dirty="0" smtClean="0">
                <a:solidFill>
                  <a:srgbClr val="FFFF00"/>
                </a:solidFill>
                <a:latin typeface="Courier" pitchFamily="49" charset="0"/>
              </a:rPr>
              <a:t>                       </a:t>
            </a:r>
          </a:p>
          <a:p>
            <a:endParaRPr lang="en-US" sz="1200" dirty="0">
              <a:solidFill>
                <a:schemeClr val="bg1"/>
              </a:solidFill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90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Model Initialization: Snow Cover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6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Adjusted based on </a:t>
            </a:r>
            <a:r>
              <a:rPr lang="en-US" sz="2400" dirty="0" err="1" smtClean="0">
                <a:solidFill>
                  <a:schemeClr val="bg1"/>
                </a:solidFill>
              </a:rPr>
              <a:t>SNOTel</a:t>
            </a:r>
            <a:r>
              <a:rPr lang="en-US" sz="2400" dirty="0" smtClean="0">
                <a:solidFill>
                  <a:schemeClr val="bg1"/>
                </a:solidFill>
              </a:rPr>
              <a:t> and satellite imagery:</a:t>
            </a:r>
          </a:p>
          <a:p>
            <a:pPr lvl="1"/>
            <a:r>
              <a:rPr lang="en-US" sz="2000" dirty="0" err="1" smtClean="0">
                <a:solidFill>
                  <a:schemeClr val="bg1"/>
                </a:solidFill>
              </a:rPr>
              <a:t>snowc</a:t>
            </a:r>
            <a:r>
              <a:rPr lang="en-US" sz="2000" dirty="0" smtClean="0">
                <a:solidFill>
                  <a:schemeClr val="bg1"/>
                </a:solidFill>
              </a:rPr>
              <a:t>: binary snow cover (1=snow, 0=no snow)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snow: mm of snow-water equivalent</a:t>
            </a:r>
          </a:p>
          <a:p>
            <a:pPr lvl="1"/>
            <a:r>
              <a:rPr lang="en-US" sz="2000" dirty="0" err="1" smtClean="0">
                <a:solidFill>
                  <a:schemeClr val="bg1"/>
                </a:solidFill>
              </a:rPr>
              <a:t>snowh</a:t>
            </a:r>
            <a:r>
              <a:rPr lang="en-US" sz="2000" dirty="0" smtClean="0">
                <a:solidFill>
                  <a:schemeClr val="bg1"/>
                </a:solidFill>
              </a:rPr>
              <a:t>: snow depth in 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3276600"/>
            <a:ext cx="62484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 ! (FROM: 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module_initialize_real.f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)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      ! Set snow depth, SWE and cover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      !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                        if ( ( 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grid%xlat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i,j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) .GT. 39.5 ) .and.               &amp;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                            ( 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grid%xlat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i,j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) .LT. 43.5 ) .and.                &amp;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                            ( 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grid%xlong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i,j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) .GT. -115.5 ) .and.             &amp;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                            ( 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grid%xlong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i,j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) .LT. -108.0 ) ) then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                           if ( 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grid%ht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i,j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) .LT. 1900 ) then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                               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grid%snowc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i,j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) = 0.0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                               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grid%snow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i,j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)  = 0.0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                               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grid%snowh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i,j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) = 0.0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                           else if (( 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grid%ht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i,j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) .GE. 1900 ) .and.          &amp;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                                ( 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grid%ht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i,j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) .LE. 2900 )) then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                               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grid%snowc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i,j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) = 1.0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                               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grid%snow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i,j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)  = ( 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grid%ht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i,j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) - 1900. ) / 20.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                               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grid%snowh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i,j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) = ( 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grid%snow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i,j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) * ( 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grid%ht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i,j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) - 900. )) / 200000.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                           else if ( 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grid%ht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i,j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) .GT. 2900 ) then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                               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grid%snowc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i,j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) = 1.0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                               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grid%snow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i,j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) = 50.0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                               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grid%snowh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i,j</a:t>
            </a:r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) = 0.5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                           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endif</a:t>
            </a:r>
            <a:endParaRPr lang="en-US" sz="900" dirty="0" smtClean="0">
              <a:solidFill>
                <a:schemeClr val="bg1"/>
              </a:solidFill>
              <a:latin typeface="Courier" pitchFamily="49" charset="0"/>
            </a:endParaRPr>
          </a:p>
          <a:p>
            <a:r>
              <a:rPr lang="en-US" sz="900" dirty="0" smtClean="0">
                <a:solidFill>
                  <a:schemeClr val="bg1"/>
                </a:solidFill>
                <a:latin typeface="Courier" pitchFamily="49" charset="0"/>
              </a:rPr>
              <a:t>                        </a:t>
            </a:r>
            <a:r>
              <a:rPr lang="en-US" sz="900" dirty="0" err="1" smtClean="0">
                <a:solidFill>
                  <a:schemeClr val="bg1"/>
                </a:solidFill>
                <a:latin typeface="Courier" pitchFamily="49" charset="0"/>
              </a:rPr>
              <a:t>endif</a:t>
            </a:r>
            <a:endParaRPr lang="en-US" sz="900" dirty="0">
              <a:solidFill>
                <a:schemeClr val="bg1"/>
              </a:solidFill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9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Model Initialization: Lake Temperature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7000" y="4038600"/>
            <a:ext cx="6896440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 ! (FROM: </a:t>
            </a:r>
            <a:r>
              <a:rPr lang="en-US" sz="1100" dirty="0" err="1" smtClean="0">
                <a:solidFill>
                  <a:schemeClr val="bg1"/>
                </a:solidFill>
                <a:latin typeface="Courier" pitchFamily="49" charset="0"/>
              </a:rPr>
              <a:t>module_initialize_real.f</a:t>
            </a:r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)</a:t>
            </a:r>
          </a:p>
          <a:p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      ! Set GSL Temp</a:t>
            </a:r>
          </a:p>
          <a:p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      !</a:t>
            </a:r>
          </a:p>
          <a:p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                        if ( ( </a:t>
            </a:r>
            <a:r>
              <a:rPr lang="en-US" sz="1100" dirty="0" err="1" smtClean="0">
                <a:solidFill>
                  <a:schemeClr val="bg1"/>
                </a:solidFill>
                <a:latin typeface="Courier" pitchFamily="49" charset="0"/>
              </a:rPr>
              <a:t>grid%xlat</a:t>
            </a:r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1100" dirty="0" err="1" smtClean="0">
                <a:solidFill>
                  <a:schemeClr val="bg1"/>
                </a:solidFill>
                <a:latin typeface="Courier" pitchFamily="49" charset="0"/>
              </a:rPr>
              <a:t>i,j</a:t>
            </a:r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) .</a:t>
            </a:r>
            <a:r>
              <a:rPr lang="en-US" sz="1100" dirty="0" err="1" smtClean="0">
                <a:solidFill>
                  <a:schemeClr val="bg1"/>
                </a:solidFill>
                <a:latin typeface="Courier" pitchFamily="49" charset="0"/>
              </a:rPr>
              <a:t>gt.</a:t>
            </a:r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 38.0 ) .and.               &amp;</a:t>
            </a:r>
          </a:p>
          <a:p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                        ( </a:t>
            </a:r>
            <a:r>
              <a:rPr lang="en-US" sz="1100" dirty="0" err="1" smtClean="0">
                <a:solidFill>
                  <a:schemeClr val="bg1"/>
                </a:solidFill>
                <a:latin typeface="Courier" pitchFamily="49" charset="0"/>
              </a:rPr>
              <a:t>grid%xlat</a:t>
            </a:r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1100" dirty="0" err="1" smtClean="0">
                <a:solidFill>
                  <a:schemeClr val="bg1"/>
                </a:solidFill>
                <a:latin typeface="Courier" pitchFamily="49" charset="0"/>
              </a:rPr>
              <a:t>i,j</a:t>
            </a:r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) .lt. 43.0 ) .and.                    &amp;</a:t>
            </a:r>
          </a:p>
          <a:p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                        ( </a:t>
            </a:r>
            <a:r>
              <a:rPr lang="en-US" sz="1100" dirty="0" err="1" smtClean="0">
                <a:solidFill>
                  <a:schemeClr val="bg1"/>
                </a:solidFill>
                <a:latin typeface="Courier" pitchFamily="49" charset="0"/>
              </a:rPr>
              <a:t>grid%xlong</a:t>
            </a:r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1100" dirty="0" err="1" smtClean="0">
                <a:solidFill>
                  <a:schemeClr val="bg1"/>
                </a:solidFill>
                <a:latin typeface="Courier" pitchFamily="49" charset="0"/>
              </a:rPr>
              <a:t>i,j</a:t>
            </a:r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) .</a:t>
            </a:r>
            <a:r>
              <a:rPr lang="en-US" sz="1100" dirty="0" err="1" smtClean="0">
                <a:solidFill>
                  <a:schemeClr val="bg1"/>
                </a:solidFill>
                <a:latin typeface="Courier" pitchFamily="49" charset="0"/>
              </a:rPr>
              <a:t>gt.</a:t>
            </a:r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 -120.0 ) .and.                 &amp;</a:t>
            </a:r>
          </a:p>
          <a:p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                        ( </a:t>
            </a:r>
            <a:r>
              <a:rPr lang="en-US" sz="1100" dirty="0" err="1" smtClean="0">
                <a:solidFill>
                  <a:schemeClr val="bg1"/>
                </a:solidFill>
                <a:latin typeface="Courier" pitchFamily="49" charset="0"/>
              </a:rPr>
              <a:t>grid%xlong</a:t>
            </a:r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1100" dirty="0" err="1" smtClean="0">
                <a:solidFill>
                  <a:schemeClr val="bg1"/>
                </a:solidFill>
                <a:latin typeface="Courier" pitchFamily="49" charset="0"/>
              </a:rPr>
              <a:t>i,j</a:t>
            </a:r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) .lt. -110.0 ) .and.                 &amp;</a:t>
            </a:r>
          </a:p>
          <a:p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                        ( </a:t>
            </a:r>
            <a:r>
              <a:rPr lang="en-US" sz="1100" dirty="0" err="1" smtClean="0">
                <a:solidFill>
                  <a:schemeClr val="bg1"/>
                </a:solidFill>
                <a:latin typeface="Courier" pitchFamily="49" charset="0"/>
              </a:rPr>
              <a:t>grid%ivgtyp</a:t>
            </a:r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1100" dirty="0" err="1" smtClean="0">
                <a:solidFill>
                  <a:schemeClr val="bg1"/>
                </a:solidFill>
                <a:latin typeface="Courier" pitchFamily="49" charset="0"/>
              </a:rPr>
              <a:t>i,j</a:t>
            </a:r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) .eq. 16 ) ) then</a:t>
            </a:r>
          </a:p>
          <a:p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      !                       print*,'at </a:t>
            </a:r>
            <a:r>
              <a:rPr lang="en-US" sz="1100" dirty="0" err="1" smtClean="0">
                <a:solidFill>
                  <a:schemeClr val="bg1"/>
                </a:solidFill>
                <a:latin typeface="Courier" pitchFamily="49" charset="0"/>
              </a:rPr>
              <a:t>ijk</a:t>
            </a:r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 ',</a:t>
            </a:r>
            <a:r>
              <a:rPr lang="en-US" sz="1100" dirty="0" err="1" smtClean="0">
                <a:solidFill>
                  <a:schemeClr val="bg1"/>
                </a:solidFill>
                <a:latin typeface="Courier" pitchFamily="49" charset="0"/>
              </a:rPr>
              <a:t>i</a:t>
            </a:r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,' ',j,' ',k</a:t>
            </a:r>
          </a:p>
          <a:p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      !                       print*,'</a:t>
            </a:r>
            <a:r>
              <a:rPr lang="en-US" sz="1100" dirty="0" err="1" smtClean="0">
                <a:solidFill>
                  <a:schemeClr val="bg1"/>
                </a:solidFill>
                <a:latin typeface="Courier" pitchFamily="49" charset="0"/>
              </a:rPr>
              <a:t>sst</a:t>
            </a:r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 changed from ',</a:t>
            </a:r>
            <a:r>
              <a:rPr lang="en-US" sz="1100" dirty="0" err="1" smtClean="0">
                <a:solidFill>
                  <a:schemeClr val="bg1"/>
                </a:solidFill>
                <a:latin typeface="Courier" pitchFamily="49" charset="0"/>
              </a:rPr>
              <a:t>grid%tsk</a:t>
            </a:r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1100" dirty="0" err="1" smtClean="0">
                <a:solidFill>
                  <a:schemeClr val="bg1"/>
                </a:solidFill>
                <a:latin typeface="Courier" pitchFamily="49" charset="0"/>
              </a:rPr>
              <a:t>i,j</a:t>
            </a:r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)</a:t>
            </a:r>
          </a:p>
          <a:p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                             </a:t>
            </a:r>
            <a:r>
              <a:rPr lang="en-US" sz="1100" dirty="0" err="1" smtClean="0">
                <a:solidFill>
                  <a:schemeClr val="bg1"/>
                </a:solidFill>
                <a:latin typeface="Courier" pitchFamily="49" charset="0"/>
              </a:rPr>
              <a:t>grid%tsk</a:t>
            </a:r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1100" dirty="0" err="1" smtClean="0">
                <a:solidFill>
                  <a:schemeClr val="bg1"/>
                </a:solidFill>
                <a:latin typeface="Courier" pitchFamily="49" charset="0"/>
              </a:rPr>
              <a:t>i,j</a:t>
            </a:r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) = 286.5</a:t>
            </a:r>
          </a:p>
          <a:p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                             </a:t>
            </a:r>
            <a:r>
              <a:rPr lang="en-US" sz="1100" dirty="0" err="1" smtClean="0">
                <a:solidFill>
                  <a:schemeClr val="bg1"/>
                </a:solidFill>
                <a:latin typeface="Courier" pitchFamily="49" charset="0"/>
              </a:rPr>
              <a:t>grid%sst</a:t>
            </a:r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1100" dirty="0" err="1" smtClean="0">
                <a:solidFill>
                  <a:schemeClr val="bg1"/>
                </a:solidFill>
                <a:latin typeface="Courier" pitchFamily="49" charset="0"/>
              </a:rPr>
              <a:t>i,j</a:t>
            </a:r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) = 286.5</a:t>
            </a:r>
          </a:p>
          <a:p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      !                       print*,'to ',</a:t>
            </a:r>
            <a:r>
              <a:rPr lang="en-US" sz="1100" dirty="0" err="1" smtClean="0">
                <a:solidFill>
                  <a:schemeClr val="bg1"/>
                </a:solidFill>
                <a:latin typeface="Courier" pitchFamily="49" charset="0"/>
              </a:rPr>
              <a:t>grid%tsk</a:t>
            </a:r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1100" dirty="0" err="1" smtClean="0">
                <a:solidFill>
                  <a:schemeClr val="bg1"/>
                </a:solidFill>
                <a:latin typeface="Courier" pitchFamily="49" charset="0"/>
              </a:rPr>
              <a:t>i,j</a:t>
            </a:r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)</a:t>
            </a:r>
          </a:p>
          <a:p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                        </a:t>
            </a:r>
            <a:r>
              <a:rPr lang="en-US" sz="1100" dirty="0" err="1" smtClean="0">
                <a:solidFill>
                  <a:schemeClr val="bg1"/>
                </a:solidFill>
                <a:latin typeface="Courier" pitchFamily="49" charset="0"/>
              </a:rPr>
              <a:t>endif</a:t>
            </a:r>
            <a:r>
              <a:rPr lang="en-US" sz="1100" dirty="0" smtClean="0">
                <a:solidFill>
                  <a:schemeClr val="bg1"/>
                </a:solidFill>
                <a:latin typeface="Courier" pitchFamily="49" charset="0"/>
              </a:rPr>
              <a:t> </a:t>
            </a:r>
            <a:endParaRPr lang="en-US" sz="1100" dirty="0">
              <a:solidFill>
                <a:schemeClr val="bg1"/>
              </a:solidFill>
              <a:latin typeface="Courier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219200"/>
            <a:ext cx="15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NAM Analysis: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1230868"/>
            <a:ext cx="271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Modified based on MODIS: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1857375" cy="200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7181" y="1600200"/>
            <a:ext cx="1865219" cy="202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91200" y="3581400"/>
            <a:ext cx="20689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286.5 K in first </a:t>
            </a:r>
            <a:r>
              <a:rPr lang="en-US" sz="1400" dirty="0" err="1" smtClean="0">
                <a:solidFill>
                  <a:schemeClr val="bg1"/>
                </a:solidFill>
              </a:rPr>
              <a:t>wrfout</a:t>
            </a:r>
            <a:r>
              <a:rPr lang="en-US" sz="1400" dirty="0" smtClean="0">
                <a:solidFill>
                  <a:schemeClr val="bg1"/>
                </a:solidFill>
              </a:rPr>
              <a:t> file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9210" y="3581400"/>
            <a:ext cx="19373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285.3 K in </a:t>
            </a:r>
            <a:r>
              <a:rPr lang="en-US" sz="1400" dirty="0" err="1" smtClean="0">
                <a:solidFill>
                  <a:schemeClr val="bg1"/>
                </a:solidFill>
              </a:rPr>
              <a:t>met_em</a:t>
            </a:r>
            <a:r>
              <a:rPr lang="en-US" sz="1400" dirty="0" smtClean="0">
                <a:solidFill>
                  <a:schemeClr val="bg1"/>
                </a:solidFill>
              </a:rPr>
              <a:t> files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3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53572"/>
            <a:ext cx="5472112" cy="307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Salt Flats Glacier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1600762"/>
            <a:ext cx="4266667" cy="4495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295400"/>
            <a:ext cx="4191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Courier" pitchFamily="49" charset="0"/>
              </a:rPr>
              <a:t> ! (FROM: </a:t>
            </a:r>
            <a:r>
              <a:rPr lang="en-US" sz="800" dirty="0" err="1" smtClean="0">
                <a:solidFill>
                  <a:schemeClr val="bg1"/>
                </a:solidFill>
                <a:latin typeface="Courier" pitchFamily="49" charset="0"/>
              </a:rPr>
              <a:t>module_initialize_real.f</a:t>
            </a:r>
            <a:r>
              <a:rPr lang="en-US" sz="800" dirty="0" smtClean="0">
                <a:solidFill>
                  <a:schemeClr val="bg1"/>
                </a:solidFill>
                <a:latin typeface="Courier" pitchFamily="49" charset="0"/>
              </a:rPr>
              <a:t>)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" pitchFamily="49" charset="0"/>
              </a:rPr>
              <a:t>      ! Fix stupid Salt Flats glacier... seriously, WTF??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" pitchFamily="49" charset="0"/>
              </a:rPr>
              <a:t>      !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" pitchFamily="49" charset="0"/>
              </a:rPr>
              <a:t>                        if ( ( </a:t>
            </a:r>
            <a:r>
              <a:rPr lang="en-US" sz="800" dirty="0" err="1" smtClean="0">
                <a:solidFill>
                  <a:schemeClr val="bg1"/>
                </a:solidFill>
                <a:latin typeface="Courier" pitchFamily="49" charset="0"/>
              </a:rPr>
              <a:t>grid%xlat</a:t>
            </a:r>
            <a:r>
              <a:rPr lang="en-US" sz="8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800" dirty="0" err="1" smtClean="0">
                <a:solidFill>
                  <a:schemeClr val="bg1"/>
                </a:solidFill>
                <a:latin typeface="Courier" pitchFamily="49" charset="0"/>
              </a:rPr>
              <a:t>i,j</a:t>
            </a:r>
            <a:r>
              <a:rPr lang="en-US" sz="800" dirty="0" smtClean="0">
                <a:solidFill>
                  <a:schemeClr val="bg1"/>
                </a:solidFill>
                <a:latin typeface="Courier" pitchFamily="49" charset="0"/>
              </a:rPr>
              <a:t>) .</a:t>
            </a:r>
            <a:r>
              <a:rPr lang="en-US" sz="800" dirty="0" err="1" smtClean="0">
                <a:solidFill>
                  <a:schemeClr val="bg1"/>
                </a:solidFill>
                <a:latin typeface="Courier" pitchFamily="49" charset="0"/>
              </a:rPr>
              <a:t>gt.</a:t>
            </a:r>
            <a:r>
              <a:rPr lang="en-US" sz="800" dirty="0" smtClean="0">
                <a:solidFill>
                  <a:schemeClr val="bg1"/>
                </a:solidFill>
                <a:latin typeface="Courier" pitchFamily="49" charset="0"/>
              </a:rPr>
              <a:t> 39.0 ) .and.               &amp;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" pitchFamily="49" charset="0"/>
              </a:rPr>
              <a:t>                        ( </a:t>
            </a:r>
            <a:r>
              <a:rPr lang="en-US" sz="800" dirty="0" err="1" smtClean="0">
                <a:solidFill>
                  <a:schemeClr val="bg1"/>
                </a:solidFill>
                <a:latin typeface="Courier" pitchFamily="49" charset="0"/>
              </a:rPr>
              <a:t>grid%xlat</a:t>
            </a:r>
            <a:r>
              <a:rPr lang="en-US" sz="8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800" dirty="0" err="1" smtClean="0">
                <a:solidFill>
                  <a:schemeClr val="bg1"/>
                </a:solidFill>
                <a:latin typeface="Courier" pitchFamily="49" charset="0"/>
              </a:rPr>
              <a:t>i,j</a:t>
            </a:r>
            <a:r>
              <a:rPr lang="en-US" sz="800" dirty="0" smtClean="0">
                <a:solidFill>
                  <a:schemeClr val="bg1"/>
                </a:solidFill>
                <a:latin typeface="Courier" pitchFamily="49" charset="0"/>
              </a:rPr>
              <a:t>) .lt. 42.0 ) .and.                    &amp;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" pitchFamily="49" charset="0"/>
              </a:rPr>
              <a:t>                        ( </a:t>
            </a:r>
            <a:r>
              <a:rPr lang="en-US" sz="800" dirty="0" err="1" smtClean="0">
                <a:solidFill>
                  <a:schemeClr val="bg1"/>
                </a:solidFill>
                <a:latin typeface="Courier" pitchFamily="49" charset="0"/>
              </a:rPr>
              <a:t>grid%xlong</a:t>
            </a:r>
            <a:r>
              <a:rPr lang="en-US" sz="8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800" dirty="0" err="1" smtClean="0">
                <a:solidFill>
                  <a:schemeClr val="bg1"/>
                </a:solidFill>
                <a:latin typeface="Courier" pitchFamily="49" charset="0"/>
              </a:rPr>
              <a:t>i,j</a:t>
            </a:r>
            <a:r>
              <a:rPr lang="en-US" sz="800" dirty="0" smtClean="0">
                <a:solidFill>
                  <a:schemeClr val="bg1"/>
                </a:solidFill>
                <a:latin typeface="Courier" pitchFamily="49" charset="0"/>
              </a:rPr>
              <a:t>) .</a:t>
            </a:r>
            <a:r>
              <a:rPr lang="en-US" sz="800" dirty="0" err="1" smtClean="0">
                <a:solidFill>
                  <a:schemeClr val="bg1"/>
                </a:solidFill>
                <a:latin typeface="Courier" pitchFamily="49" charset="0"/>
              </a:rPr>
              <a:t>gt.</a:t>
            </a:r>
            <a:r>
              <a:rPr lang="en-US" sz="800" dirty="0" smtClean="0">
                <a:solidFill>
                  <a:schemeClr val="bg1"/>
                </a:solidFill>
                <a:latin typeface="Courier" pitchFamily="49" charset="0"/>
              </a:rPr>
              <a:t> -115.0 ) .and.                 &amp;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" pitchFamily="49" charset="0"/>
              </a:rPr>
              <a:t>                        ( </a:t>
            </a:r>
            <a:r>
              <a:rPr lang="en-US" sz="800" dirty="0" err="1" smtClean="0">
                <a:solidFill>
                  <a:schemeClr val="bg1"/>
                </a:solidFill>
                <a:latin typeface="Courier" pitchFamily="49" charset="0"/>
              </a:rPr>
              <a:t>grid%xlong</a:t>
            </a:r>
            <a:r>
              <a:rPr lang="en-US" sz="8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800" dirty="0" err="1" smtClean="0">
                <a:solidFill>
                  <a:schemeClr val="bg1"/>
                </a:solidFill>
                <a:latin typeface="Courier" pitchFamily="49" charset="0"/>
              </a:rPr>
              <a:t>i,j</a:t>
            </a:r>
            <a:r>
              <a:rPr lang="en-US" sz="800" dirty="0" smtClean="0">
                <a:solidFill>
                  <a:schemeClr val="bg1"/>
                </a:solidFill>
                <a:latin typeface="Courier" pitchFamily="49" charset="0"/>
              </a:rPr>
              <a:t>) .lt. -112.0 ) .and.                 &amp;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" pitchFamily="49" charset="0"/>
              </a:rPr>
              <a:t>                        ( </a:t>
            </a:r>
            <a:r>
              <a:rPr lang="en-US" sz="800" dirty="0" err="1" smtClean="0">
                <a:solidFill>
                  <a:schemeClr val="bg1"/>
                </a:solidFill>
                <a:latin typeface="Courier" pitchFamily="49" charset="0"/>
              </a:rPr>
              <a:t>grid%ivgtyp</a:t>
            </a:r>
            <a:r>
              <a:rPr lang="en-US" sz="8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800" dirty="0" err="1" smtClean="0">
                <a:solidFill>
                  <a:schemeClr val="bg1"/>
                </a:solidFill>
                <a:latin typeface="Courier" pitchFamily="49" charset="0"/>
              </a:rPr>
              <a:t>i,j</a:t>
            </a:r>
            <a:r>
              <a:rPr lang="en-US" sz="800" dirty="0" smtClean="0">
                <a:solidFill>
                  <a:schemeClr val="bg1"/>
                </a:solidFill>
                <a:latin typeface="Courier" pitchFamily="49" charset="0"/>
              </a:rPr>
              <a:t>) .eq. 24 ) ) then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" pitchFamily="49" charset="0"/>
              </a:rPr>
              <a:t>                             print*,'at </a:t>
            </a:r>
            <a:r>
              <a:rPr lang="en-US" sz="800" dirty="0" err="1" smtClean="0">
                <a:solidFill>
                  <a:schemeClr val="bg1"/>
                </a:solidFill>
                <a:latin typeface="Courier" pitchFamily="49" charset="0"/>
              </a:rPr>
              <a:t>ijk</a:t>
            </a:r>
            <a:r>
              <a:rPr lang="en-US" sz="800" dirty="0" smtClean="0">
                <a:solidFill>
                  <a:schemeClr val="bg1"/>
                </a:solidFill>
                <a:latin typeface="Courier" pitchFamily="49" charset="0"/>
              </a:rPr>
              <a:t> ',</a:t>
            </a:r>
            <a:r>
              <a:rPr lang="en-US" sz="800" dirty="0" err="1" smtClean="0">
                <a:solidFill>
                  <a:schemeClr val="bg1"/>
                </a:solidFill>
                <a:latin typeface="Courier" pitchFamily="49" charset="0"/>
              </a:rPr>
              <a:t>i</a:t>
            </a:r>
            <a:r>
              <a:rPr lang="en-US" sz="800" dirty="0" smtClean="0">
                <a:solidFill>
                  <a:schemeClr val="bg1"/>
                </a:solidFill>
                <a:latin typeface="Courier" pitchFamily="49" charset="0"/>
              </a:rPr>
              <a:t>,' ',j,' ',k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" pitchFamily="49" charset="0"/>
              </a:rPr>
              <a:t>                             print*,'ice changed to playa'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" pitchFamily="49" charset="0"/>
              </a:rPr>
              <a:t>                             </a:t>
            </a:r>
            <a:r>
              <a:rPr lang="en-US" sz="800" dirty="0" err="1" smtClean="0">
                <a:solidFill>
                  <a:schemeClr val="bg1"/>
                </a:solidFill>
                <a:latin typeface="Courier" pitchFamily="49" charset="0"/>
              </a:rPr>
              <a:t>grid%ivgtyp</a:t>
            </a:r>
            <a:r>
              <a:rPr lang="en-US" sz="8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800" dirty="0" err="1" smtClean="0">
                <a:solidFill>
                  <a:schemeClr val="bg1"/>
                </a:solidFill>
                <a:latin typeface="Courier" pitchFamily="49" charset="0"/>
              </a:rPr>
              <a:t>i,j</a:t>
            </a:r>
            <a:r>
              <a:rPr lang="en-US" sz="800" dirty="0" smtClean="0">
                <a:solidFill>
                  <a:schemeClr val="bg1"/>
                </a:solidFill>
                <a:latin typeface="Courier" pitchFamily="49" charset="0"/>
              </a:rPr>
              <a:t>) = 19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" pitchFamily="49" charset="0"/>
              </a:rPr>
              <a:t>                             </a:t>
            </a:r>
            <a:r>
              <a:rPr lang="en-US" sz="800" dirty="0" err="1" smtClean="0">
                <a:solidFill>
                  <a:schemeClr val="bg1"/>
                </a:solidFill>
                <a:latin typeface="Courier" pitchFamily="49" charset="0"/>
              </a:rPr>
              <a:t>grid%lu_index</a:t>
            </a:r>
            <a:r>
              <a:rPr lang="en-US" sz="800" dirty="0" smtClean="0">
                <a:solidFill>
                  <a:schemeClr val="bg1"/>
                </a:solidFill>
                <a:latin typeface="Courier" pitchFamily="49" charset="0"/>
              </a:rPr>
              <a:t>(</a:t>
            </a:r>
            <a:r>
              <a:rPr lang="en-US" sz="800" dirty="0" err="1" smtClean="0">
                <a:solidFill>
                  <a:schemeClr val="bg1"/>
                </a:solidFill>
                <a:latin typeface="Courier" pitchFamily="49" charset="0"/>
              </a:rPr>
              <a:t>i,j</a:t>
            </a:r>
            <a:r>
              <a:rPr lang="en-US" sz="800" dirty="0" smtClean="0">
                <a:solidFill>
                  <a:schemeClr val="bg1"/>
                </a:solidFill>
                <a:latin typeface="Courier" pitchFamily="49" charset="0"/>
              </a:rPr>
              <a:t>) = 19</a:t>
            </a:r>
          </a:p>
          <a:p>
            <a:r>
              <a:rPr lang="en-US" sz="800" dirty="0" smtClean="0">
                <a:solidFill>
                  <a:schemeClr val="bg1"/>
                </a:solidFill>
                <a:latin typeface="Courier" pitchFamily="49" charset="0"/>
              </a:rPr>
              <a:t>                        </a:t>
            </a:r>
            <a:r>
              <a:rPr lang="en-US" sz="800" dirty="0" err="1" smtClean="0">
                <a:solidFill>
                  <a:schemeClr val="bg1"/>
                </a:solidFill>
                <a:latin typeface="Courier" pitchFamily="49" charset="0"/>
              </a:rPr>
              <a:t>endif</a:t>
            </a:r>
            <a:endParaRPr lang="en-US" sz="800" dirty="0">
              <a:solidFill>
                <a:schemeClr val="bg1"/>
              </a:solidFill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36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1198</Words>
  <Application>Microsoft Office PowerPoint</Application>
  <PresentationFormat>On-screen Show (4:3)</PresentationFormat>
  <Paragraphs>166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GSL Model Sensitivity Studies</vt:lpstr>
      <vt:lpstr>Goals</vt:lpstr>
      <vt:lpstr>Basic Model Configuration</vt:lpstr>
      <vt:lpstr>Gory Details</vt:lpstr>
      <vt:lpstr>Model Initialization</vt:lpstr>
      <vt:lpstr>A pinch of salt</vt:lpstr>
      <vt:lpstr>Model Initialization: Snow Cover</vt:lpstr>
      <vt:lpstr>Model Initialization: Lake Temperature</vt:lpstr>
      <vt:lpstr>The Salt Flats Glacier</vt:lpstr>
      <vt:lpstr>Removing terrain</vt:lpstr>
      <vt:lpstr>Removing terrain</vt:lpstr>
      <vt:lpstr>Removing terrain: caveats</vt:lpstr>
      <vt:lpstr>Removing a lake</vt:lpstr>
      <vt:lpstr>Removing a lake</vt:lpstr>
      <vt:lpstr>Removing a lake: caveats</vt:lpstr>
      <vt:lpstr>One Case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GSL Model Sensitivity Studies</dc:title>
  <dc:creator>Trevor Alcott</dc:creator>
  <cp:lastModifiedBy>ecrosman</cp:lastModifiedBy>
  <cp:revision>30</cp:revision>
  <dcterms:created xsi:type="dcterms:W3CDTF">2013-07-02T16:48:54Z</dcterms:created>
  <dcterms:modified xsi:type="dcterms:W3CDTF">2013-07-02T22:34:17Z</dcterms:modified>
</cp:coreProperties>
</file>