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3" r:id="rId8"/>
    <p:sldId id="264" r:id="rId9"/>
    <p:sldId id="262" r:id="rId10"/>
    <p:sldId id="267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1" d="100"/>
          <a:sy n="71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F237-645F-3E48-B666-78840EEDB1F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2D5C-D45A-CE43-AFDD-653C1B388E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/>
          <a:p>
            <a:r>
              <a:rPr lang="en-US" dirty="0" smtClean="0"/>
              <a:t>Introduction to Running the WRF in LES Mode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Jeff Massey</a:t>
            </a:r>
          </a:p>
          <a:p>
            <a:r>
              <a:rPr lang="en-US" sz="2400" dirty="0" smtClean="0"/>
              <a:t>April 1, 2014</a:t>
            </a:r>
          </a:p>
          <a:p>
            <a:r>
              <a:rPr lang="en-US" sz="2400" dirty="0" smtClean="0"/>
              <a:t>University of Utah WRF Users Group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98" t="15014" r="32635" b="37486"/>
          <a:stretch/>
        </p:blipFill>
        <p:spPr bwMode="auto">
          <a:xfrm>
            <a:off x="26894" y="0"/>
            <a:ext cx="9117106" cy="67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70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4238"/>
            <a:ext cx="9144000" cy="400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b="13714"/>
          <a:stretch>
            <a:fillRect/>
          </a:stretch>
        </p:blipFill>
        <p:spPr>
          <a:xfrm>
            <a:off x="0" y="510546"/>
            <a:ext cx="9144000" cy="34518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81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WRF-PBL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029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scc.utah.edu/~u0688042/materhorn/spring2013/IOP08/default/validate__soundings_0522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scc.utah.edu/~u0688042/materhorn/spring2013/IOP08/les_12z_450m/playa_soundings_0522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57200"/>
            <a:ext cx="4470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0" y="3581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35" y="3669926"/>
            <a:ext cx="4132729" cy="309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5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WRF-PBL run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52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11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183" y="3276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Why Run in LES mode?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194983" y="4343400"/>
            <a:ext cx="861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Capture a very turbulent or small scale phenomena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Capture all scales of turbulence &gt;= model grid and their effects implicitly instead of parameterizing them with a PBL scheme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Run a high resolution run (&lt;500m)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Loss of faith in the current WRF PBL parameterizations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5583" y="152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What is LES mode?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500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the WRF at high resolutions with the PBL scheme turned off and full diffusion turned on.  The effects of sub-grid scale turbulence on the state variables is no longer parameterized.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376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25 at 9.58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516" y="0"/>
            <a:ext cx="55744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43000"/>
            <a:ext cx="35695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the outer domains as a regular WRF simulation.  The innermost domain (1-2 km) will be the parent domain for the LES domain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 err="1" smtClean="0"/>
              <a:t>met_em</a:t>
            </a:r>
            <a:r>
              <a:rPr lang="en-US" dirty="0" smtClean="0"/>
              <a:t> files for parent WRF domain and LES domain.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real.exe for parent and LES domains.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Rename the LES wrfinput_d02 file wrfndi_d02 and wrfout_d03 to wrfout_d01 in the run directory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ndown.exe to create new </a:t>
            </a:r>
            <a:r>
              <a:rPr lang="en-US" dirty="0" err="1" smtClean="0"/>
              <a:t>wrfbdy</a:t>
            </a:r>
            <a:r>
              <a:rPr lang="en-US" dirty="0" smtClean="0"/>
              <a:t> and </a:t>
            </a:r>
            <a:r>
              <a:rPr lang="en-US" dirty="0" err="1" smtClean="0"/>
              <a:t>wrfinput</a:t>
            </a:r>
            <a:r>
              <a:rPr lang="en-US" dirty="0" smtClean="0"/>
              <a:t> files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 err="1" smtClean="0"/>
              <a:t>v_interp</a:t>
            </a:r>
            <a:r>
              <a:rPr lang="en-US" dirty="0" smtClean="0"/>
              <a:t> if you want to adjust the vertical levels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 err="1" smtClean="0"/>
              <a:t>wrf</a:t>
            </a:r>
            <a:r>
              <a:rPr lang="en-US" dirty="0" smtClean="0"/>
              <a:t> with the PBL scheme turned off and </a:t>
            </a:r>
            <a:r>
              <a:rPr lang="en-US" dirty="0" err="1" smtClean="0"/>
              <a:t>diff_opt</a:t>
            </a:r>
            <a:r>
              <a:rPr lang="en-US" dirty="0" smtClean="0"/>
              <a:t> =2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3569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Process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3-25 at 10.12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01600"/>
            <a:ext cx="5257800" cy="665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" y="1028343"/>
            <a:ext cx="3276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4 </a:t>
            </a:r>
            <a:r>
              <a:rPr lang="en-US" dirty="0" err="1" smtClean="0"/>
              <a:t>namelists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Namelist</a:t>
            </a:r>
            <a:r>
              <a:rPr lang="en-US" dirty="0" smtClean="0"/>
              <a:t> describing the parent domains and LES domain.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Namelist</a:t>
            </a:r>
            <a:r>
              <a:rPr lang="en-US" dirty="0" smtClean="0"/>
              <a:t> describing the innermost parent domain and the LES domain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prstClr val="black"/>
                </a:solidFill>
              </a:rPr>
              <a:t>Namelist</a:t>
            </a:r>
            <a:r>
              <a:rPr lang="en-US" dirty="0">
                <a:solidFill>
                  <a:prstClr val="black"/>
                </a:solidFill>
              </a:rPr>
              <a:t> listing the new vertical </a:t>
            </a:r>
            <a:r>
              <a:rPr lang="en-US" dirty="0" smtClean="0">
                <a:solidFill>
                  <a:prstClr val="black"/>
                </a:solidFill>
              </a:rPr>
              <a:t>levels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 err="1" smtClean="0">
                <a:solidFill>
                  <a:prstClr val="black"/>
                </a:solidFill>
              </a:rPr>
              <a:t>v_interp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Namelist</a:t>
            </a:r>
            <a:r>
              <a:rPr lang="en-US" dirty="0" smtClean="0"/>
              <a:t> describing the LES domain with appropriate physics.</a:t>
            </a:r>
          </a:p>
          <a:p>
            <a:endParaRPr lang="en-US" dirty="0" smtClean="0"/>
          </a:p>
          <a:p>
            <a:r>
              <a:rPr lang="en-US" dirty="0" smtClean="0"/>
              <a:t>Note: the first 2 </a:t>
            </a:r>
            <a:r>
              <a:rPr lang="en-US" dirty="0" err="1" smtClean="0"/>
              <a:t>namelists</a:t>
            </a:r>
            <a:r>
              <a:rPr lang="en-US" dirty="0" smtClean="0"/>
              <a:t> must have the same vertical levels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Process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Important considerations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Vertical levels must match between parent WRF run and LES domain for the real.exe and ndown.exe </a:t>
            </a:r>
            <a:r>
              <a:rPr lang="en-US" dirty="0" err="1" smtClean="0"/>
              <a:t>namelists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Vertical levels can be changed after ndown.exe, but the lowest half-eta level must be higher than the parent domain and the highest half-eta level must be lower than the parent domain.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3865096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&amp;</a:t>
            </a:r>
            <a:r>
              <a:rPr lang="en-US" sz="1200" dirty="0" err="1" smtClean="0"/>
              <a:t>newlevels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nvert</a:t>
            </a:r>
            <a:r>
              <a:rPr lang="en-US" sz="1200" dirty="0" smtClean="0"/>
              <a:t>               = 54,</a:t>
            </a:r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nlevels</a:t>
            </a:r>
            <a:r>
              <a:rPr lang="en-US" sz="1200" dirty="0" smtClean="0"/>
              <a:t>             =  1.0000,</a:t>
            </a:r>
            <a:r>
              <a:rPr lang="en-US" sz="1200" b="1" dirty="0" smtClean="0">
                <a:solidFill>
                  <a:srgbClr val="FF0000"/>
                </a:solidFill>
              </a:rPr>
              <a:t>0.9876</a:t>
            </a:r>
            <a:r>
              <a:rPr lang="en-US" sz="1200" dirty="0" smtClean="0"/>
              <a:t>,0.9815,0.9631,0.9450,0.9272,0.9097,</a:t>
            </a:r>
          </a:p>
          <a:p>
            <a:r>
              <a:rPr lang="en-US" sz="1200" dirty="0" smtClean="0"/>
              <a:t>		0.8924,0.8754,0.8586,0.8421,0.8258,0.8098,0.7940,</a:t>
            </a:r>
          </a:p>
          <a:p>
            <a:r>
              <a:rPr lang="en-US" sz="1200" dirty="0" smtClean="0"/>
              <a:t>		0.7733,0.7479,0.7231,0.6990,0.6755,0.6526,0.6302,</a:t>
            </a:r>
          </a:p>
          <a:p>
            <a:r>
              <a:rPr lang="en-US" sz="1200" dirty="0" smtClean="0"/>
              <a:t>		0.6085,0.5873,0.5667,0.5466,0.5270,0.5080,0.4895,</a:t>
            </a:r>
          </a:p>
          <a:p>
            <a:r>
              <a:rPr lang="en-US" sz="1200" dirty="0" smtClean="0"/>
              <a:t>		0.4714,0.4539,0.4368,0.4036,0.3722,0.3425,0.3145,</a:t>
            </a:r>
          </a:p>
          <a:p>
            <a:r>
              <a:rPr lang="en-US" sz="1200" dirty="0" smtClean="0"/>
              <a:t>		0.2880,0.2631,0.2396,0.2175,0.1967,0.1772,0.1588,</a:t>
            </a:r>
          </a:p>
          <a:p>
            <a:r>
              <a:rPr lang="en-US" sz="1200" dirty="0" smtClean="0"/>
              <a:t>		0.1416,0.1254,0.1103,0.0961,0.0829,0.0706,0.0590,</a:t>
            </a:r>
          </a:p>
          <a:p>
            <a:r>
              <a:rPr lang="en-US" sz="1200" dirty="0" smtClean="0"/>
              <a:t>		0.0483,0.0383,0.0290,</a:t>
            </a:r>
            <a:r>
              <a:rPr lang="en-US" sz="1200" b="1" dirty="0" smtClean="0">
                <a:solidFill>
                  <a:srgbClr val="FF0000"/>
                </a:solidFill>
              </a:rPr>
              <a:t>0.0204</a:t>
            </a:r>
            <a:r>
              <a:rPr lang="en-US" sz="1200" dirty="0" smtClean="0"/>
              <a:t>,0.0000,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865096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e_vert</a:t>
            </a:r>
            <a:r>
              <a:rPr lang="en-US" sz="1200" dirty="0" smtClean="0"/>
              <a:t>                                 = 37, </a:t>
            </a:r>
          </a:p>
          <a:p>
            <a:r>
              <a:rPr lang="en-US" sz="1200" dirty="0" err="1" smtClean="0"/>
              <a:t>eta_levels</a:t>
            </a:r>
            <a:r>
              <a:rPr lang="en-US" sz="1200" dirty="0" smtClean="0"/>
              <a:t>                	     = </a:t>
            </a:r>
          </a:p>
          <a:p>
            <a:r>
              <a:rPr lang="en-US" sz="1200" dirty="0" smtClean="0"/>
              <a:t>          1.000000, </a:t>
            </a:r>
            <a:r>
              <a:rPr lang="en-US" sz="1200" b="1" dirty="0" smtClean="0">
                <a:solidFill>
                  <a:srgbClr val="FF0000"/>
                </a:solidFill>
              </a:rPr>
              <a:t>0.996200, </a:t>
            </a:r>
            <a:r>
              <a:rPr lang="en-US" sz="1200" dirty="0" smtClean="0"/>
              <a:t>0.989737, 0.982460, 0.974381,</a:t>
            </a:r>
          </a:p>
          <a:p>
            <a:r>
              <a:rPr lang="en-US" sz="1200" dirty="0" smtClean="0"/>
              <a:t>          0.965422, 0.955498, 0.944507, 0.932347, 0.918907,</a:t>
            </a:r>
          </a:p>
          <a:p>
            <a:r>
              <a:rPr lang="en-US" sz="1200" dirty="0" smtClean="0"/>
              <a:t>          0.904075, 0.887721, 0.869715, 0.849928, 0.828211,</a:t>
            </a:r>
          </a:p>
          <a:p>
            <a:r>
              <a:rPr lang="en-US" sz="1200" dirty="0" smtClean="0"/>
              <a:t>          0.804436, 0.778472, 0.750192, 0.719474, 0.686214,</a:t>
            </a:r>
          </a:p>
          <a:p>
            <a:r>
              <a:rPr lang="en-US" sz="1200" dirty="0" smtClean="0"/>
              <a:t>          0.650339, 0.611803, 0.570656, 0.526958, 0.480854,</a:t>
            </a:r>
          </a:p>
          <a:p>
            <a:r>
              <a:rPr lang="en-US" sz="1200" dirty="0" smtClean="0"/>
              <a:t>          0.432582, 0.382474, 0.330973, 0.278674, 0.226390,</a:t>
            </a:r>
          </a:p>
          <a:p>
            <a:r>
              <a:rPr lang="en-US" sz="1200" dirty="0" smtClean="0"/>
              <a:t>          0.175086, 0.132183, 0.096211, 0.065616, 0.039773,</a:t>
            </a:r>
          </a:p>
          <a:p>
            <a:r>
              <a:rPr lang="en-US" sz="1200" dirty="0" smtClean="0"/>
              <a:t>         </a:t>
            </a:r>
            <a:r>
              <a:rPr lang="en-US" sz="1200" b="1" dirty="0" smtClean="0">
                <a:solidFill>
                  <a:srgbClr val="FF0000"/>
                </a:solidFill>
              </a:rPr>
              <a:t> 0.018113</a:t>
            </a:r>
            <a:r>
              <a:rPr lang="en-US" sz="1200" dirty="0" smtClean="0"/>
              <a:t>, 0.000000,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3264932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Namelist.input</a:t>
            </a:r>
            <a:r>
              <a:rPr lang="en-US" dirty="0" smtClean="0"/>
              <a:t> for real and </a:t>
            </a:r>
            <a:r>
              <a:rPr lang="en-US" dirty="0" err="1" smtClean="0"/>
              <a:t>ndown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3276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Namelist.v_interp</a:t>
            </a:r>
            <a:r>
              <a:rPr lang="en-US" dirty="0" smtClean="0"/>
              <a:t> for </a:t>
            </a:r>
            <a:r>
              <a:rPr lang="en-US" dirty="0" err="1" smtClean="0"/>
              <a:t>v_interp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895600"/>
            <a:ext cx="91440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91000" y="2933700"/>
            <a:ext cx="0" cy="3924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Important considerations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is a fine balance between the lowest sigma level and the resolution of the terrain.  For my domain ~100m vertical resolution and 5min terrain resolution worked.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closer the parent WRF terrain and the LES terrain the better.  I run the parent domain with 5 min terrain so they match perfectly.  Ndown.exe will do a terrain mesh on the edges of the LES domain if the terrain does not match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" name="Picture 9" descr="Screen Shot 2014-03-25 at 10.31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57" y="2438400"/>
            <a:ext cx="3533083" cy="3524250"/>
          </a:xfrm>
          <a:prstGeom prst="rect">
            <a:avLst/>
          </a:prstGeom>
        </p:spPr>
      </p:pic>
      <p:pic>
        <p:nvPicPr>
          <p:cNvPr id="11" name="Picture 10" descr="Screen Shot 2014-03-25 at 10.33.4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3810000" cy="35891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602753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sec terrain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602753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min terrain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Important considerations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Initialize the LES run after the parent WRF run is fully spun up.  I allowed 6 hours.  If you don’t do this the boundary conditions will get shocked and cause the run to crash </a:t>
            </a:r>
          </a:p>
        </p:txBody>
      </p:sp>
      <p:pic>
        <p:nvPicPr>
          <p:cNvPr id="8" name="Picture 7" descr="Screen Shot 2014-03-25 at 10.44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2209800"/>
            <a:ext cx="5994400" cy="1422400"/>
          </a:xfrm>
          <a:prstGeom prst="rect">
            <a:avLst/>
          </a:prstGeom>
        </p:spPr>
      </p:pic>
      <p:pic>
        <p:nvPicPr>
          <p:cNvPr id="14" name="Picture 13" descr="Screen Shot 2014-03-25 at 10.46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4267200"/>
            <a:ext cx="5994400" cy="22962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" y="1748135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</a:t>
            </a:r>
            <a:r>
              <a:rPr lang="en-US" dirty="0" err="1" smtClean="0"/>
              <a:t>wrfbdy</a:t>
            </a:r>
            <a:r>
              <a:rPr lang="en-US" dirty="0" smtClean="0"/>
              <a:t> file since </a:t>
            </a:r>
            <a:r>
              <a:rPr lang="en-US" dirty="0" err="1" smtClean="0"/>
              <a:t>bounday</a:t>
            </a:r>
            <a:r>
              <a:rPr lang="en-US" dirty="0" smtClean="0"/>
              <a:t> layer is getting shocked from model </a:t>
            </a:r>
            <a:r>
              <a:rPr lang="en-US" dirty="0" err="1" smtClean="0"/>
              <a:t>spinup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38978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good looking </a:t>
            </a:r>
            <a:r>
              <a:rPr lang="en-US" dirty="0" err="1" smtClean="0"/>
              <a:t>wrfbdy</a:t>
            </a:r>
            <a:r>
              <a:rPr lang="en-US" dirty="0" smtClean="0"/>
              <a:t>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Important considerations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There are some </a:t>
            </a:r>
            <a:r>
              <a:rPr lang="en-US" dirty="0" err="1" smtClean="0"/>
              <a:t>namelist.input</a:t>
            </a:r>
            <a:r>
              <a:rPr lang="en-US" dirty="0" smtClean="0"/>
              <a:t> variables that will help and/or are necessary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1676400"/>
            <a:ext cx="38862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&amp;domains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time_step</a:t>
            </a:r>
            <a:r>
              <a:rPr lang="en-US" dirty="0" smtClean="0"/>
              <a:t>                                = 2</a:t>
            </a:r>
          </a:p>
          <a:p>
            <a:endParaRPr lang="en-US" dirty="0" smtClean="0"/>
          </a:p>
          <a:p>
            <a:r>
              <a:rPr lang="en-US" dirty="0" smtClean="0"/>
              <a:t>&amp;physics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sf_sfclay_physics</a:t>
            </a:r>
            <a:r>
              <a:rPr lang="en-US" dirty="0" smtClean="0"/>
              <a:t>                   = 11,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sf_surface_physics</a:t>
            </a:r>
            <a:r>
              <a:rPr lang="en-US" dirty="0" smtClean="0"/>
              <a:t>                = 2,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bl_pbl_physics</a:t>
            </a:r>
            <a:r>
              <a:rPr lang="en-US" dirty="0" smtClean="0"/>
              <a:t>                       = 0,</a:t>
            </a:r>
          </a:p>
          <a:p>
            <a:endParaRPr lang="en-US" dirty="0" smtClean="0"/>
          </a:p>
          <a:p>
            <a:r>
              <a:rPr lang="en-US" dirty="0" smtClean="0"/>
              <a:t>&amp;dynamics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w_damping</a:t>
            </a:r>
            <a:r>
              <a:rPr lang="en-US" dirty="0" smtClean="0"/>
              <a:t>                            = 1,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diff_opt</a:t>
            </a:r>
            <a:r>
              <a:rPr lang="en-US" dirty="0" smtClean="0"/>
              <a:t>                                   = 2,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km_opt</a:t>
            </a:r>
            <a:r>
              <a:rPr lang="en-US" dirty="0" smtClean="0"/>
              <a:t>                                   = 2,</a:t>
            </a:r>
          </a:p>
          <a:p>
            <a:r>
              <a:rPr lang="en-US" dirty="0" smtClean="0"/>
              <a:t> diff_6th_opt                          = 2,</a:t>
            </a:r>
          </a:p>
          <a:p>
            <a:r>
              <a:rPr lang="en-US" dirty="0" smtClean="0"/>
              <a:t> diff_6th_factor                     = 0.3,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mix_isotropic</a:t>
            </a:r>
            <a:r>
              <a:rPr lang="en-US" dirty="0" smtClean="0"/>
              <a:t>			     = 1,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mix_upper_bound</a:t>
            </a:r>
            <a:r>
              <a:rPr lang="en-US" dirty="0" smtClean="0"/>
              <a:t>		     = 0.1,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time_step_sound</a:t>
            </a:r>
            <a:r>
              <a:rPr lang="en-US" dirty="0" smtClean="0"/>
              <a:t>		     = 8,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mix_full_fields</a:t>
            </a:r>
            <a:r>
              <a:rPr lang="en-US" dirty="0" smtClean="0"/>
              <a:t>		     = .true.,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24000" t="16000" r="6000" b="16000"/>
          <a:stretch>
            <a:fillRect/>
          </a:stretch>
        </p:blipFill>
        <p:spPr>
          <a:xfrm>
            <a:off x="4038600" y="0"/>
            <a:ext cx="3484880" cy="2538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4000" t="22400" r="24000" b="16000"/>
          <a:stretch>
            <a:fillRect/>
          </a:stretch>
        </p:blipFill>
        <p:spPr>
          <a:xfrm>
            <a:off x="4038600" y="2362200"/>
            <a:ext cx="2654808" cy="2358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 l="24000" t="22400" r="24000" b="16000"/>
          <a:stretch>
            <a:fillRect/>
          </a:stretch>
        </p:blipFill>
        <p:spPr>
          <a:xfrm>
            <a:off x="4050792" y="4575505"/>
            <a:ext cx="2654808" cy="2358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914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 sec 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3200400"/>
            <a:ext cx="101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sec 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72400" y="5410200"/>
            <a:ext cx="101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26 sec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LES crash over terrain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83732"/>
            <a:ext cx="381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runs would crash within the first minute of the model run. Errors would start on steep slopes and then propagate throughout the whole domain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Typical reasons for the errors: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Terrain resolution was too high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Low level vertical resolution was too high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Boundary condition forcing was too strong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605</Words>
  <Application>Microsoft Office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Introduction to Running the WRF in LES Mode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University of Utah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Massey</dc:creator>
  <cp:lastModifiedBy>E-Crosman</cp:lastModifiedBy>
  <cp:revision>18</cp:revision>
  <dcterms:created xsi:type="dcterms:W3CDTF">2014-03-25T15:56:58Z</dcterms:created>
  <dcterms:modified xsi:type="dcterms:W3CDTF">2014-04-03T18:20:00Z</dcterms:modified>
</cp:coreProperties>
</file>