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4"/>
  </p:notesMasterIdLst>
  <p:sldIdLst>
    <p:sldId id="256" r:id="rId3"/>
    <p:sldId id="258" r:id="rId4"/>
    <p:sldId id="259" r:id="rId5"/>
    <p:sldId id="260" r:id="rId6"/>
    <p:sldId id="261" r:id="rId7"/>
    <p:sldId id="265" r:id="rId8"/>
    <p:sldId id="266" r:id="rId9"/>
    <p:sldId id="267" r:id="rId10"/>
    <p:sldId id="264" r:id="rId11"/>
    <p:sldId id="262" r:id="rId12"/>
    <p:sldId id="263" r:id="rId13"/>
  </p:sldIdLst>
  <p:sldSz cx="13003213" cy="9756775"/>
  <p:notesSz cx="6858000" cy="9144000"/>
  <p:defaultTextStyle>
    <a:defPPr>
      <a:defRPr lang="en-US"/>
    </a:defPPr>
    <a:lvl1pPr marL="0" algn="l" defTabSz="650196" rtl="0" eaLnBrk="1" latinLnBrk="0" hangingPunct="1">
      <a:defRPr sz="2600" kern="1200">
        <a:solidFill>
          <a:schemeClr val="tx1"/>
        </a:solidFill>
        <a:latin typeface="+mn-lt"/>
        <a:ea typeface="+mn-ea"/>
        <a:cs typeface="+mn-cs"/>
      </a:defRPr>
    </a:lvl1pPr>
    <a:lvl2pPr marL="650196" algn="l" defTabSz="650196" rtl="0" eaLnBrk="1" latinLnBrk="0" hangingPunct="1">
      <a:defRPr sz="2600" kern="1200">
        <a:solidFill>
          <a:schemeClr val="tx1"/>
        </a:solidFill>
        <a:latin typeface="+mn-lt"/>
        <a:ea typeface="+mn-ea"/>
        <a:cs typeface="+mn-cs"/>
      </a:defRPr>
    </a:lvl2pPr>
    <a:lvl3pPr marL="1300390" algn="l" defTabSz="650196" rtl="0" eaLnBrk="1" latinLnBrk="0" hangingPunct="1">
      <a:defRPr sz="2600" kern="1200">
        <a:solidFill>
          <a:schemeClr val="tx1"/>
        </a:solidFill>
        <a:latin typeface="+mn-lt"/>
        <a:ea typeface="+mn-ea"/>
        <a:cs typeface="+mn-cs"/>
      </a:defRPr>
    </a:lvl3pPr>
    <a:lvl4pPr marL="1950586" algn="l" defTabSz="650196" rtl="0" eaLnBrk="1" latinLnBrk="0" hangingPunct="1">
      <a:defRPr sz="2600" kern="1200">
        <a:solidFill>
          <a:schemeClr val="tx1"/>
        </a:solidFill>
        <a:latin typeface="+mn-lt"/>
        <a:ea typeface="+mn-ea"/>
        <a:cs typeface="+mn-cs"/>
      </a:defRPr>
    </a:lvl4pPr>
    <a:lvl5pPr marL="2600782" algn="l" defTabSz="650196" rtl="0" eaLnBrk="1" latinLnBrk="0" hangingPunct="1">
      <a:defRPr sz="2600" kern="1200">
        <a:solidFill>
          <a:schemeClr val="tx1"/>
        </a:solidFill>
        <a:latin typeface="+mn-lt"/>
        <a:ea typeface="+mn-ea"/>
        <a:cs typeface="+mn-cs"/>
      </a:defRPr>
    </a:lvl5pPr>
    <a:lvl6pPr marL="3250978" algn="l" defTabSz="650196" rtl="0" eaLnBrk="1" latinLnBrk="0" hangingPunct="1">
      <a:defRPr sz="2600" kern="1200">
        <a:solidFill>
          <a:schemeClr val="tx1"/>
        </a:solidFill>
        <a:latin typeface="+mn-lt"/>
        <a:ea typeface="+mn-ea"/>
        <a:cs typeface="+mn-cs"/>
      </a:defRPr>
    </a:lvl6pPr>
    <a:lvl7pPr marL="3901173" algn="l" defTabSz="650196" rtl="0" eaLnBrk="1" latinLnBrk="0" hangingPunct="1">
      <a:defRPr sz="2600" kern="1200">
        <a:solidFill>
          <a:schemeClr val="tx1"/>
        </a:solidFill>
        <a:latin typeface="+mn-lt"/>
        <a:ea typeface="+mn-ea"/>
        <a:cs typeface="+mn-cs"/>
      </a:defRPr>
    </a:lvl7pPr>
    <a:lvl8pPr marL="4551369" algn="l" defTabSz="650196" rtl="0" eaLnBrk="1" latinLnBrk="0" hangingPunct="1">
      <a:defRPr sz="2600" kern="1200">
        <a:solidFill>
          <a:schemeClr val="tx1"/>
        </a:solidFill>
        <a:latin typeface="+mn-lt"/>
        <a:ea typeface="+mn-ea"/>
        <a:cs typeface="+mn-cs"/>
      </a:defRPr>
    </a:lvl8pPr>
    <a:lvl9pPr marL="5201563" algn="l" defTabSz="650196"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2" autoAdjust="0"/>
    <p:restoredTop sz="93928" autoAdjust="0"/>
  </p:normalViewPr>
  <p:slideViewPr>
    <p:cSldViewPr snapToGrid="0" snapToObjects="1">
      <p:cViewPr>
        <p:scale>
          <a:sx n="66" d="100"/>
          <a:sy n="66" d="100"/>
        </p:scale>
        <p:origin x="-760" y="-112"/>
      </p:cViewPr>
      <p:guideLst>
        <p:guide orient="horz" pos="3073"/>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DFD78-8BD0-3440-B3B7-F2507DAD9187}" type="datetimeFigureOut">
              <a:rPr lang="en-US" smtClean="0"/>
              <a:t>4/9/15</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755C4-149B-A44A-9246-917E998FB81E}" type="slidenum">
              <a:rPr lang="en-US" smtClean="0"/>
              <a:t>‹#›</a:t>
            </a:fld>
            <a:endParaRPr lang="en-US"/>
          </a:p>
        </p:txBody>
      </p:sp>
    </p:spTree>
    <p:extLst>
      <p:ext uri="{BB962C8B-B14F-4D97-AF65-F5344CB8AC3E}">
        <p14:creationId xmlns:p14="http://schemas.microsoft.com/office/powerpoint/2010/main" val="1891840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recommendations</a:t>
            </a:r>
            <a:r>
              <a:rPr lang="en-US" baseline="0" dirty="0" smtClean="0"/>
              <a:t> for </a:t>
            </a:r>
            <a:r>
              <a:rPr lang="en-US" baseline="0" dirty="0" err="1" smtClean="0"/>
              <a:t>namelist.input</a:t>
            </a:r>
            <a:r>
              <a:rPr lang="en-US" baseline="0" dirty="0" smtClean="0"/>
              <a:t> REAL cases:  </a:t>
            </a:r>
            <a:r>
              <a:rPr lang="en-US" baseline="0" dirty="0" err="1" smtClean="0"/>
              <a:t>scalar_pblmix</a:t>
            </a:r>
            <a:r>
              <a:rPr lang="en-US" baseline="0" dirty="0" smtClean="0"/>
              <a:t>=1, </a:t>
            </a:r>
            <a:r>
              <a:rPr lang="en-US" baseline="0" dirty="0" err="1" smtClean="0"/>
              <a:t>moist_adv_opt</a:t>
            </a:r>
            <a:r>
              <a:rPr lang="en-US" baseline="0" dirty="0" smtClean="0"/>
              <a:t>=2, </a:t>
            </a:r>
            <a:r>
              <a:rPr lang="en-US" baseline="0" dirty="0" err="1" smtClean="0"/>
              <a:t>scalar_adv_opt</a:t>
            </a:r>
            <a:r>
              <a:rPr lang="en-US" baseline="0" dirty="0" smtClean="0"/>
              <a:t>=2</a:t>
            </a:r>
            <a:endParaRPr lang="en-US" dirty="0"/>
          </a:p>
        </p:txBody>
      </p:sp>
      <p:sp>
        <p:nvSpPr>
          <p:cNvPr id="4" name="Slide Number Placeholder 3"/>
          <p:cNvSpPr>
            <a:spLocks noGrp="1"/>
          </p:cNvSpPr>
          <p:nvPr>
            <p:ph type="sldNum" sz="quarter" idx="10"/>
          </p:nvPr>
        </p:nvSpPr>
        <p:spPr/>
        <p:txBody>
          <a:bodyPr/>
          <a:lstStyle/>
          <a:p>
            <a:fld id="{5AB755C4-149B-A44A-9246-917E998FB81E}" type="slidenum">
              <a:rPr lang="en-US" smtClean="0"/>
              <a:t>3</a:t>
            </a:fld>
            <a:endParaRPr lang="en-US"/>
          </a:p>
        </p:txBody>
      </p:sp>
    </p:spTree>
    <p:extLst>
      <p:ext uri="{BB962C8B-B14F-4D97-AF65-F5344CB8AC3E}">
        <p14:creationId xmlns:p14="http://schemas.microsoft.com/office/powerpoint/2010/main" val="268636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30925"/>
            <a:ext cx="11052731" cy="20913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8839"/>
            <a:ext cx="9102249" cy="2493398"/>
          </a:xfrm>
        </p:spPr>
        <p:txBody>
          <a:bodyPr/>
          <a:lstStyle>
            <a:lvl1pPr marL="0" indent="0" algn="ctr">
              <a:buNone/>
              <a:defRPr>
                <a:solidFill>
                  <a:schemeClr val="tx1">
                    <a:tint val="75000"/>
                  </a:schemeClr>
                </a:solidFill>
              </a:defRPr>
            </a:lvl1pPr>
            <a:lvl2pPr marL="650276" indent="0" algn="ctr">
              <a:buNone/>
              <a:defRPr>
                <a:solidFill>
                  <a:schemeClr val="tx1">
                    <a:tint val="75000"/>
                  </a:schemeClr>
                </a:solidFill>
              </a:defRPr>
            </a:lvl2pPr>
            <a:lvl3pPr marL="1300551" indent="0" algn="ctr">
              <a:buNone/>
              <a:defRPr>
                <a:solidFill>
                  <a:schemeClr val="tx1">
                    <a:tint val="75000"/>
                  </a:schemeClr>
                </a:solidFill>
              </a:defRPr>
            </a:lvl3pPr>
            <a:lvl4pPr marL="1950827" indent="0" algn="ctr">
              <a:buNone/>
              <a:defRPr>
                <a:solidFill>
                  <a:schemeClr val="tx1">
                    <a:tint val="75000"/>
                  </a:schemeClr>
                </a:solidFill>
              </a:defRPr>
            </a:lvl4pPr>
            <a:lvl5pPr marL="2601102" indent="0" algn="ctr">
              <a:buNone/>
              <a:defRPr>
                <a:solidFill>
                  <a:schemeClr val="tx1">
                    <a:tint val="75000"/>
                  </a:schemeClr>
                </a:solidFill>
              </a:defRPr>
            </a:lvl5pPr>
            <a:lvl6pPr marL="3251378" indent="0" algn="ctr">
              <a:buNone/>
              <a:defRPr>
                <a:solidFill>
                  <a:schemeClr val="tx1">
                    <a:tint val="75000"/>
                  </a:schemeClr>
                </a:solidFill>
              </a:defRPr>
            </a:lvl6pPr>
            <a:lvl7pPr marL="3901653" indent="0" algn="ctr">
              <a:buNone/>
              <a:defRPr>
                <a:solidFill>
                  <a:schemeClr val="tx1">
                    <a:tint val="75000"/>
                  </a:schemeClr>
                </a:solidFill>
              </a:defRPr>
            </a:lvl7pPr>
            <a:lvl8pPr marL="4551929" indent="0" algn="ctr">
              <a:buNone/>
              <a:defRPr>
                <a:solidFill>
                  <a:schemeClr val="tx1">
                    <a:tint val="75000"/>
                  </a:schemeClr>
                </a:solidFill>
              </a:defRPr>
            </a:lvl8pPr>
            <a:lvl9pPr marL="52022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0703E-B93C-2E49-A8A2-5B7DD7B2AB95}"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6600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703E-B93C-2E49-A8A2-5B7DD7B2AB95}"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332188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724"/>
            <a:ext cx="2925723" cy="83248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724"/>
            <a:ext cx="8560449" cy="8324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703E-B93C-2E49-A8A2-5B7DD7B2AB95}"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3895269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30926"/>
            <a:ext cx="11052731" cy="20913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8839"/>
            <a:ext cx="9102249" cy="2493398"/>
          </a:xfrm>
        </p:spPr>
        <p:txBody>
          <a:bodyPr/>
          <a:lstStyle>
            <a:lvl1pPr marL="0" indent="0" algn="ctr">
              <a:buNone/>
              <a:defRPr>
                <a:solidFill>
                  <a:schemeClr val="tx1">
                    <a:tint val="75000"/>
                  </a:schemeClr>
                </a:solidFill>
              </a:defRPr>
            </a:lvl1pPr>
            <a:lvl2pPr marL="650196" indent="0" algn="ctr">
              <a:buNone/>
              <a:defRPr>
                <a:solidFill>
                  <a:schemeClr val="tx1">
                    <a:tint val="75000"/>
                  </a:schemeClr>
                </a:solidFill>
              </a:defRPr>
            </a:lvl2pPr>
            <a:lvl3pPr marL="1300390" indent="0" algn="ctr">
              <a:buNone/>
              <a:defRPr>
                <a:solidFill>
                  <a:schemeClr val="tx1">
                    <a:tint val="75000"/>
                  </a:schemeClr>
                </a:solidFill>
              </a:defRPr>
            </a:lvl3pPr>
            <a:lvl4pPr marL="1950586" indent="0" algn="ctr">
              <a:buNone/>
              <a:defRPr>
                <a:solidFill>
                  <a:schemeClr val="tx1">
                    <a:tint val="75000"/>
                  </a:schemeClr>
                </a:solidFill>
              </a:defRPr>
            </a:lvl4pPr>
            <a:lvl5pPr marL="2600782" indent="0" algn="ctr">
              <a:buNone/>
              <a:defRPr>
                <a:solidFill>
                  <a:schemeClr val="tx1">
                    <a:tint val="75000"/>
                  </a:schemeClr>
                </a:solidFill>
              </a:defRPr>
            </a:lvl5pPr>
            <a:lvl6pPr marL="3250978" indent="0" algn="ctr">
              <a:buNone/>
              <a:defRPr>
                <a:solidFill>
                  <a:schemeClr val="tx1">
                    <a:tint val="75000"/>
                  </a:schemeClr>
                </a:solidFill>
              </a:defRPr>
            </a:lvl6pPr>
            <a:lvl7pPr marL="3901173" indent="0" algn="ctr">
              <a:buNone/>
              <a:defRPr>
                <a:solidFill>
                  <a:schemeClr val="tx1">
                    <a:tint val="75000"/>
                  </a:schemeClr>
                </a:solidFill>
              </a:defRPr>
            </a:lvl7pPr>
            <a:lvl8pPr marL="4551369" indent="0" algn="ctr">
              <a:buNone/>
              <a:defRPr>
                <a:solidFill>
                  <a:schemeClr val="tx1">
                    <a:tint val="75000"/>
                  </a:schemeClr>
                </a:solidFill>
              </a:defRPr>
            </a:lvl8pPr>
            <a:lvl9pPr marL="5201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AE925-57E3-C549-9D18-A7769AF865A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6600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AE925-57E3-C549-9D18-A7769AF865A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73493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9632"/>
            <a:ext cx="11052731"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5338"/>
            <a:ext cx="11052731" cy="2134294"/>
          </a:xfrm>
        </p:spPr>
        <p:txBody>
          <a:bodyPr anchor="b"/>
          <a:lstStyle>
            <a:lvl1pPr marL="0" indent="0">
              <a:buNone/>
              <a:defRPr sz="2800">
                <a:solidFill>
                  <a:schemeClr val="tx1">
                    <a:tint val="75000"/>
                  </a:schemeClr>
                </a:solidFill>
              </a:defRPr>
            </a:lvl1pPr>
            <a:lvl2pPr marL="650196" indent="0">
              <a:buNone/>
              <a:defRPr sz="2600">
                <a:solidFill>
                  <a:schemeClr val="tx1">
                    <a:tint val="75000"/>
                  </a:schemeClr>
                </a:solidFill>
              </a:defRPr>
            </a:lvl2pPr>
            <a:lvl3pPr marL="1300390" indent="0">
              <a:buNone/>
              <a:defRPr sz="2300">
                <a:solidFill>
                  <a:schemeClr val="tx1">
                    <a:tint val="75000"/>
                  </a:schemeClr>
                </a:solidFill>
              </a:defRPr>
            </a:lvl3pPr>
            <a:lvl4pPr marL="1950586" indent="0">
              <a:buNone/>
              <a:defRPr sz="2000">
                <a:solidFill>
                  <a:schemeClr val="tx1">
                    <a:tint val="75000"/>
                  </a:schemeClr>
                </a:solidFill>
              </a:defRPr>
            </a:lvl4pPr>
            <a:lvl5pPr marL="2600782" indent="0">
              <a:buNone/>
              <a:defRPr sz="2000">
                <a:solidFill>
                  <a:schemeClr val="tx1">
                    <a:tint val="75000"/>
                  </a:schemeClr>
                </a:solidFill>
              </a:defRPr>
            </a:lvl5pPr>
            <a:lvl6pPr marL="3250978" indent="0">
              <a:buNone/>
              <a:defRPr sz="2000">
                <a:solidFill>
                  <a:schemeClr val="tx1">
                    <a:tint val="75000"/>
                  </a:schemeClr>
                </a:solidFill>
              </a:defRPr>
            </a:lvl6pPr>
            <a:lvl7pPr marL="3901173" indent="0">
              <a:buNone/>
              <a:defRPr sz="2000">
                <a:solidFill>
                  <a:schemeClr val="tx1">
                    <a:tint val="75000"/>
                  </a:schemeClr>
                </a:solidFill>
              </a:defRPr>
            </a:lvl7pPr>
            <a:lvl8pPr marL="4551369" indent="0">
              <a:buNone/>
              <a:defRPr sz="2000">
                <a:solidFill>
                  <a:schemeClr val="tx1">
                    <a:tint val="75000"/>
                  </a:schemeClr>
                </a:solidFill>
              </a:defRPr>
            </a:lvl8pPr>
            <a:lvl9pPr marL="520156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AE925-57E3-C549-9D18-A7769AF865A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358831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6583"/>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6583"/>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AE925-57E3-C549-9D18-A7769AF865A9}"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75764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3982"/>
            <a:ext cx="5745344" cy="910180"/>
          </a:xfrm>
        </p:spPr>
        <p:txBody>
          <a:bodyPr anchor="b"/>
          <a:lstStyle>
            <a:lvl1pPr marL="0" indent="0">
              <a:buNone/>
              <a:defRPr sz="3400" b="1"/>
            </a:lvl1pPr>
            <a:lvl2pPr marL="650196" indent="0">
              <a:buNone/>
              <a:defRPr sz="2800" b="1"/>
            </a:lvl2pPr>
            <a:lvl3pPr marL="1300390" indent="0">
              <a:buNone/>
              <a:defRPr sz="2600" b="1"/>
            </a:lvl3pPr>
            <a:lvl4pPr marL="1950586" indent="0">
              <a:buNone/>
              <a:defRPr sz="2300" b="1"/>
            </a:lvl4pPr>
            <a:lvl5pPr marL="2600782" indent="0">
              <a:buNone/>
              <a:defRPr sz="2300" b="1"/>
            </a:lvl5pPr>
            <a:lvl6pPr marL="3250978" indent="0">
              <a:buNone/>
              <a:defRPr sz="2300" b="1"/>
            </a:lvl6pPr>
            <a:lvl7pPr marL="3901173" indent="0">
              <a:buNone/>
              <a:defRPr sz="2300" b="1"/>
            </a:lvl7pPr>
            <a:lvl8pPr marL="4551369" indent="0">
              <a:buNone/>
              <a:defRPr sz="2300" b="1"/>
            </a:lvl8pPr>
            <a:lvl9pPr marL="520156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4162"/>
            <a:ext cx="5745344"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4" y="2183982"/>
            <a:ext cx="5747601" cy="910180"/>
          </a:xfrm>
        </p:spPr>
        <p:txBody>
          <a:bodyPr anchor="b"/>
          <a:lstStyle>
            <a:lvl1pPr marL="0" indent="0">
              <a:buNone/>
              <a:defRPr sz="3400" b="1"/>
            </a:lvl1pPr>
            <a:lvl2pPr marL="650196" indent="0">
              <a:buNone/>
              <a:defRPr sz="2800" b="1"/>
            </a:lvl2pPr>
            <a:lvl3pPr marL="1300390" indent="0">
              <a:buNone/>
              <a:defRPr sz="2600" b="1"/>
            </a:lvl3pPr>
            <a:lvl4pPr marL="1950586" indent="0">
              <a:buNone/>
              <a:defRPr sz="2300" b="1"/>
            </a:lvl4pPr>
            <a:lvl5pPr marL="2600782" indent="0">
              <a:buNone/>
              <a:defRPr sz="2300" b="1"/>
            </a:lvl5pPr>
            <a:lvl6pPr marL="3250978" indent="0">
              <a:buNone/>
              <a:defRPr sz="2300" b="1"/>
            </a:lvl6pPr>
            <a:lvl7pPr marL="3901173" indent="0">
              <a:buNone/>
              <a:defRPr sz="2300" b="1"/>
            </a:lvl7pPr>
            <a:lvl8pPr marL="4551369" indent="0">
              <a:buNone/>
              <a:defRPr sz="2300" b="1"/>
            </a:lvl8pPr>
            <a:lvl9pPr marL="520156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4" y="3094162"/>
            <a:ext cx="574760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AE925-57E3-C549-9D18-A7769AF865A9}" type="datetimeFigureOut">
              <a:rPr lang="en-US" smtClean="0"/>
              <a:t>4/9/15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102628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AE925-57E3-C549-9D18-A7769AF865A9}" type="datetimeFigureOut">
              <a:rPr lang="en-US" smtClean="0"/>
              <a:t>4/9/15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2811349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AE925-57E3-C549-9D18-A7769AF865A9}" type="datetimeFigureOut">
              <a:rPr lang="en-US" smtClean="0"/>
              <a:t>4/9/15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1242677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3" y="388464"/>
            <a:ext cx="4277967"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466"/>
            <a:ext cx="7269157"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3" y="2041696"/>
            <a:ext cx="4277967" cy="6673906"/>
          </a:xfrm>
        </p:spPr>
        <p:txBody>
          <a:bodyPr/>
          <a:lstStyle>
            <a:lvl1pPr marL="0" indent="0">
              <a:buNone/>
              <a:defRPr sz="2000"/>
            </a:lvl1pPr>
            <a:lvl2pPr marL="650196" indent="0">
              <a:buNone/>
              <a:defRPr sz="1700"/>
            </a:lvl2pPr>
            <a:lvl3pPr marL="1300390" indent="0">
              <a:buNone/>
              <a:defRPr sz="1400"/>
            </a:lvl3pPr>
            <a:lvl4pPr marL="1950586" indent="0">
              <a:buNone/>
              <a:defRPr sz="1300"/>
            </a:lvl4pPr>
            <a:lvl5pPr marL="2600782" indent="0">
              <a:buNone/>
              <a:defRPr sz="1300"/>
            </a:lvl5pPr>
            <a:lvl6pPr marL="3250978" indent="0">
              <a:buNone/>
              <a:defRPr sz="1300"/>
            </a:lvl6pPr>
            <a:lvl7pPr marL="3901173" indent="0">
              <a:buNone/>
              <a:defRPr sz="1300"/>
            </a:lvl7pPr>
            <a:lvl8pPr marL="4551369" indent="0">
              <a:buNone/>
              <a:defRPr sz="1300"/>
            </a:lvl8pPr>
            <a:lvl9pPr marL="520156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AE925-57E3-C549-9D18-A7769AF865A9}"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363908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0703E-B93C-2E49-A8A2-5B7DD7B2AB95}"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73493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1786"/>
            <a:ext cx="7801928" cy="5854065"/>
          </a:xfrm>
        </p:spPr>
        <p:txBody>
          <a:bodyPr/>
          <a:lstStyle>
            <a:lvl1pPr marL="0" indent="0">
              <a:buNone/>
              <a:defRPr sz="4600"/>
            </a:lvl1pPr>
            <a:lvl2pPr marL="650196" indent="0">
              <a:buNone/>
              <a:defRPr sz="4000"/>
            </a:lvl2pPr>
            <a:lvl3pPr marL="1300390" indent="0">
              <a:buNone/>
              <a:defRPr sz="3400"/>
            </a:lvl3pPr>
            <a:lvl4pPr marL="1950586" indent="0">
              <a:buNone/>
              <a:defRPr sz="2800"/>
            </a:lvl4pPr>
            <a:lvl5pPr marL="2600782" indent="0">
              <a:buNone/>
              <a:defRPr sz="2800"/>
            </a:lvl5pPr>
            <a:lvl6pPr marL="3250978" indent="0">
              <a:buNone/>
              <a:defRPr sz="2800"/>
            </a:lvl6pPr>
            <a:lvl7pPr marL="3901173" indent="0">
              <a:buNone/>
              <a:defRPr sz="2800"/>
            </a:lvl7pPr>
            <a:lvl8pPr marL="4551369" indent="0">
              <a:buNone/>
              <a:defRPr sz="2800"/>
            </a:lvl8pPr>
            <a:lvl9pPr marL="5201563" indent="0">
              <a:buNone/>
              <a:defRPr sz="2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2000"/>
            </a:lvl1pPr>
            <a:lvl2pPr marL="650196" indent="0">
              <a:buNone/>
              <a:defRPr sz="1700"/>
            </a:lvl2pPr>
            <a:lvl3pPr marL="1300390" indent="0">
              <a:buNone/>
              <a:defRPr sz="1400"/>
            </a:lvl3pPr>
            <a:lvl4pPr marL="1950586" indent="0">
              <a:buNone/>
              <a:defRPr sz="1300"/>
            </a:lvl4pPr>
            <a:lvl5pPr marL="2600782" indent="0">
              <a:buNone/>
              <a:defRPr sz="1300"/>
            </a:lvl5pPr>
            <a:lvl6pPr marL="3250978" indent="0">
              <a:buNone/>
              <a:defRPr sz="1300"/>
            </a:lvl6pPr>
            <a:lvl7pPr marL="3901173" indent="0">
              <a:buNone/>
              <a:defRPr sz="1300"/>
            </a:lvl7pPr>
            <a:lvl8pPr marL="4551369" indent="0">
              <a:buNone/>
              <a:defRPr sz="1300"/>
            </a:lvl8pPr>
            <a:lvl9pPr marL="520156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AE925-57E3-C549-9D18-A7769AF865A9}"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312696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AE925-57E3-C549-9D18-A7769AF865A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3321888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724"/>
            <a:ext cx="2925723" cy="83248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724"/>
            <a:ext cx="8560449" cy="8324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AE925-57E3-C549-9D18-A7769AF865A9}"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C20DB-041A-9042-A0F9-569676C7403E}" type="slidenum">
              <a:rPr lang="en-US" smtClean="0"/>
              <a:t>‹#›</a:t>
            </a:fld>
            <a:endParaRPr lang="en-US"/>
          </a:p>
        </p:txBody>
      </p:sp>
    </p:spTree>
    <p:extLst>
      <p:ext uri="{BB962C8B-B14F-4D97-AF65-F5344CB8AC3E}">
        <p14:creationId xmlns:p14="http://schemas.microsoft.com/office/powerpoint/2010/main" val="389526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9632"/>
            <a:ext cx="11052731" cy="1937804"/>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5338"/>
            <a:ext cx="11052731" cy="2134294"/>
          </a:xfrm>
        </p:spPr>
        <p:txBody>
          <a:bodyPr anchor="b"/>
          <a:lstStyle>
            <a:lvl1pPr marL="0" indent="0">
              <a:buNone/>
              <a:defRPr sz="2800">
                <a:solidFill>
                  <a:schemeClr val="tx1">
                    <a:tint val="75000"/>
                  </a:schemeClr>
                </a:solidFill>
              </a:defRPr>
            </a:lvl1pPr>
            <a:lvl2pPr marL="650276" indent="0">
              <a:buNone/>
              <a:defRPr sz="2600">
                <a:solidFill>
                  <a:schemeClr val="tx1">
                    <a:tint val="75000"/>
                  </a:schemeClr>
                </a:solidFill>
              </a:defRPr>
            </a:lvl2pPr>
            <a:lvl3pPr marL="1300551" indent="0">
              <a:buNone/>
              <a:defRPr sz="2300">
                <a:solidFill>
                  <a:schemeClr val="tx1">
                    <a:tint val="75000"/>
                  </a:schemeClr>
                </a:solidFill>
              </a:defRPr>
            </a:lvl3pPr>
            <a:lvl4pPr marL="1950827" indent="0">
              <a:buNone/>
              <a:defRPr sz="2000">
                <a:solidFill>
                  <a:schemeClr val="tx1">
                    <a:tint val="75000"/>
                  </a:schemeClr>
                </a:solidFill>
              </a:defRPr>
            </a:lvl4pPr>
            <a:lvl5pPr marL="2601102" indent="0">
              <a:buNone/>
              <a:defRPr sz="2000">
                <a:solidFill>
                  <a:schemeClr val="tx1">
                    <a:tint val="75000"/>
                  </a:schemeClr>
                </a:solidFill>
              </a:defRPr>
            </a:lvl5pPr>
            <a:lvl6pPr marL="3251378" indent="0">
              <a:buNone/>
              <a:defRPr sz="2000">
                <a:solidFill>
                  <a:schemeClr val="tx1">
                    <a:tint val="75000"/>
                  </a:schemeClr>
                </a:solidFill>
              </a:defRPr>
            </a:lvl6pPr>
            <a:lvl7pPr marL="3901653" indent="0">
              <a:buNone/>
              <a:defRPr sz="2000">
                <a:solidFill>
                  <a:schemeClr val="tx1">
                    <a:tint val="75000"/>
                  </a:schemeClr>
                </a:solidFill>
              </a:defRPr>
            </a:lvl7pPr>
            <a:lvl8pPr marL="4551929" indent="0">
              <a:buNone/>
              <a:defRPr sz="2000">
                <a:solidFill>
                  <a:schemeClr val="tx1">
                    <a:tint val="75000"/>
                  </a:schemeClr>
                </a:solidFill>
              </a:defRPr>
            </a:lvl8pPr>
            <a:lvl9pPr marL="5202204"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0703E-B93C-2E49-A8A2-5B7DD7B2AB95}" type="datetimeFigureOut">
              <a:rPr lang="en-US" smtClean="0"/>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35883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6581"/>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6581"/>
            <a:ext cx="5743086" cy="643902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0703E-B93C-2E49-A8A2-5B7DD7B2AB95}"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75764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3982"/>
            <a:ext cx="5745344"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4162"/>
            <a:ext cx="5745344"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2" y="2183982"/>
            <a:ext cx="5747601" cy="910180"/>
          </a:xfrm>
        </p:spPr>
        <p:txBody>
          <a:bodyPr anchor="b"/>
          <a:lstStyle>
            <a:lvl1pPr marL="0" indent="0">
              <a:buNone/>
              <a:defRPr sz="34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452" y="3094162"/>
            <a:ext cx="5747601" cy="5621439"/>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0703E-B93C-2E49-A8A2-5B7DD7B2AB95}" type="datetimeFigureOut">
              <a:rPr lang="en-US" smtClean="0"/>
              <a:t>4/9/15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102628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0703E-B93C-2E49-A8A2-5B7DD7B2AB95}" type="datetimeFigureOut">
              <a:rPr lang="en-US" smtClean="0"/>
              <a:t>4/9/15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281134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0703E-B93C-2E49-A8A2-5B7DD7B2AB95}" type="datetimeFigureOut">
              <a:rPr lang="en-US" smtClean="0"/>
              <a:t>4/9/15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124267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162" y="388464"/>
            <a:ext cx="4277967" cy="1653231"/>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465"/>
            <a:ext cx="7269157" cy="83271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162" y="2041696"/>
            <a:ext cx="4277967" cy="6673906"/>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703E-B93C-2E49-A8A2-5B7DD7B2AB95}"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363908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9742"/>
            <a:ext cx="7801928" cy="80629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1786"/>
            <a:ext cx="7801928" cy="5854065"/>
          </a:xfrm>
        </p:spPr>
        <p:txBody>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548721" y="7636032"/>
            <a:ext cx="7801928" cy="1145065"/>
          </a:xfrm>
        </p:spPr>
        <p:txBody>
          <a:bodyPr/>
          <a:lstStyle>
            <a:lvl1pPr marL="0" indent="0">
              <a:buNone/>
              <a:defRPr sz="20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703E-B93C-2E49-A8A2-5B7DD7B2AB95}" type="datetimeFigureOut">
              <a:rPr lang="en-US" smtClean="0"/>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2BADA-3E97-D84D-BEBB-4099F883B0D9}" type="slidenum">
              <a:rPr lang="en-US" smtClean="0"/>
              <a:t>‹#›</a:t>
            </a:fld>
            <a:endParaRPr lang="en-US"/>
          </a:p>
        </p:txBody>
      </p:sp>
    </p:spTree>
    <p:extLst>
      <p:ext uri="{BB962C8B-B14F-4D97-AF65-F5344CB8AC3E}">
        <p14:creationId xmlns:p14="http://schemas.microsoft.com/office/powerpoint/2010/main" val="3126969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723"/>
            <a:ext cx="11702892" cy="1626129"/>
          </a:xfrm>
          <a:prstGeom prst="rect">
            <a:avLst/>
          </a:prstGeom>
        </p:spPr>
        <p:txBody>
          <a:bodyPr vert="horz" lIns="130055" tIns="65028" rIns="130055" bIns="650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6581"/>
            <a:ext cx="11702892" cy="6439021"/>
          </a:xfrm>
          <a:prstGeom prst="rect">
            <a:avLst/>
          </a:prstGeom>
        </p:spPr>
        <p:txBody>
          <a:bodyPr vert="horz" lIns="130055" tIns="65028" rIns="130055" bIns="65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1" y="9043086"/>
            <a:ext cx="3034083" cy="519458"/>
          </a:xfrm>
          <a:prstGeom prst="rect">
            <a:avLst/>
          </a:prstGeom>
        </p:spPr>
        <p:txBody>
          <a:bodyPr vert="horz" lIns="130055" tIns="65028" rIns="130055" bIns="65028" rtlCol="0" anchor="ctr"/>
          <a:lstStyle>
            <a:lvl1pPr algn="l">
              <a:defRPr sz="1700">
                <a:solidFill>
                  <a:schemeClr val="tx1">
                    <a:tint val="75000"/>
                  </a:schemeClr>
                </a:solidFill>
              </a:defRPr>
            </a:lvl1pPr>
          </a:lstStyle>
          <a:p>
            <a:fld id="{10C0703E-B93C-2E49-A8A2-5B7DD7B2AB95}" type="datetimeFigureOut">
              <a:rPr lang="en-US" smtClean="0"/>
              <a:t>4/9/15</a:t>
            </a:fld>
            <a:endParaRPr lang="en-US"/>
          </a:p>
        </p:txBody>
      </p:sp>
      <p:sp>
        <p:nvSpPr>
          <p:cNvPr id="5" name="Footer Placeholder 4"/>
          <p:cNvSpPr>
            <a:spLocks noGrp="1"/>
          </p:cNvSpPr>
          <p:nvPr>
            <p:ph type="ftr" sz="quarter" idx="3"/>
          </p:nvPr>
        </p:nvSpPr>
        <p:spPr>
          <a:xfrm>
            <a:off x="4442765" y="9043086"/>
            <a:ext cx="4117684" cy="519458"/>
          </a:xfrm>
          <a:prstGeom prst="rect">
            <a:avLst/>
          </a:prstGeom>
        </p:spPr>
        <p:txBody>
          <a:bodyPr vert="horz" lIns="130055" tIns="65028" rIns="130055" bIns="65028"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8969" y="9043086"/>
            <a:ext cx="3034083" cy="519458"/>
          </a:xfrm>
          <a:prstGeom prst="rect">
            <a:avLst/>
          </a:prstGeom>
        </p:spPr>
        <p:txBody>
          <a:bodyPr vert="horz" lIns="130055" tIns="65028" rIns="130055" bIns="65028" rtlCol="0" anchor="ctr"/>
          <a:lstStyle>
            <a:lvl1pPr algn="r">
              <a:defRPr sz="1700">
                <a:solidFill>
                  <a:schemeClr val="tx1">
                    <a:tint val="75000"/>
                  </a:schemeClr>
                </a:solidFill>
              </a:defRPr>
            </a:lvl1pPr>
          </a:lstStyle>
          <a:p>
            <a:fld id="{F7D2BADA-3E97-D84D-BEBB-4099F883B0D9}" type="slidenum">
              <a:rPr lang="en-US" smtClean="0"/>
              <a:t>‹#›</a:t>
            </a:fld>
            <a:endParaRPr lang="en-US"/>
          </a:p>
        </p:txBody>
      </p:sp>
    </p:spTree>
    <p:extLst>
      <p:ext uri="{BB962C8B-B14F-4D97-AF65-F5344CB8AC3E}">
        <p14:creationId xmlns:p14="http://schemas.microsoft.com/office/powerpoint/2010/main" val="39164275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50276" rtl="0" eaLnBrk="1" latinLnBrk="0" hangingPunct="1">
        <a:spcBef>
          <a:spcPct val="0"/>
        </a:spcBef>
        <a:buNone/>
        <a:defRPr sz="6300" kern="1200">
          <a:solidFill>
            <a:schemeClr val="tx1"/>
          </a:solidFill>
          <a:latin typeface="+mj-lt"/>
          <a:ea typeface="+mj-ea"/>
          <a:cs typeface="+mj-cs"/>
        </a:defRPr>
      </a:lvl1pPr>
    </p:titleStyle>
    <p:bodyStyle>
      <a:lvl1pPr marL="487707" indent="-487707" algn="l" defTabSz="650276" rtl="0" eaLnBrk="1" latinLnBrk="0" hangingPunct="1">
        <a:spcBef>
          <a:spcPct val="20000"/>
        </a:spcBef>
        <a:buFont typeface="Arial"/>
        <a:buChar char="•"/>
        <a:defRPr sz="4600" kern="1200">
          <a:solidFill>
            <a:schemeClr val="tx1"/>
          </a:solidFill>
          <a:latin typeface="+mn-lt"/>
          <a:ea typeface="+mn-ea"/>
          <a:cs typeface="+mn-cs"/>
        </a:defRPr>
      </a:lvl1pPr>
      <a:lvl2pPr marL="1056698" indent="-406422" algn="l" defTabSz="650276" rtl="0" eaLnBrk="1" latinLnBrk="0" hangingPunct="1">
        <a:spcBef>
          <a:spcPct val="20000"/>
        </a:spcBef>
        <a:buFont typeface="Arial"/>
        <a:buChar char="–"/>
        <a:defRPr sz="4000" kern="1200">
          <a:solidFill>
            <a:schemeClr val="tx1"/>
          </a:solidFill>
          <a:latin typeface="+mn-lt"/>
          <a:ea typeface="+mn-ea"/>
          <a:cs typeface="+mn-cs"/>
        </a:defRPr>
      </a:lvl2pPr>
      <a:lvl3pPr marL="1625689" indent="-325138" algn="l" defTabSz="650276" rtl="0" eaLnBrk="1" latinLnBrk="0" hangingPunct="1">
        <a:spcBef>
          <a:spcPct val="20000"/>
        </a:spcBef>
        <a:buFont typeface="Arial"/>
        <a:buChar char="•"/>
        <a:defRPr sz="3400" kern="1200">
          <a:solidFill>
            <a:schemeClr val="tx1"/>
          </a:solidFill>
          <a:latin typeface="+mn-lt"/>
          <a:ea typeface="+mn-ea"/>
          <a:cs typeface="+mn-cs"/>
        </a:defRPr>
      </a:lvl3pPr>
      <a:lvl4pPr marL="2275964" indent="-325138" algn="l" defTabSz="650276" rtl="0" eaLnBrk="1" latinLnBrk="0" hangingPunct="1">
        <a:spcBef>
          <a:spcPct val="20000"/>
        </a:spcBef>
        <a:buFont typeface="Arial"/>
        <a:buChar char="–"/>
        <a:defRPr sz="2800" kern="1200">
          <a:solidFill>
            <a:schemeClr val="tx1"/>
          </a:solidFill>
          <a:latin typeface="+mn-lt"/>
          <a:ea typeface="+mn-ea"/>
          <a:cs typeface="+mn-cs"/>
        </a:defRPr>
      </a:lvl4pPr>
      <a:lvl5pPr marL="2926240" indent="-325138" algn="l" defTabSz="650276" rtl="0" eaLnBrk="1" latinLnBrk="0" hangingPunct="1">
        <a:spcBef>
          <a:spcPct val="20000"/>
        </a:spcBef>
        <a:buFont typeface="Arial"/>
        <a:buChar char="»"/>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alphaModFix amt="50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723"/>
            <a:ext cx="11702892" cy="1626129"/>
          </a:xfrm>
          <a:prstGeom prst="rect">
            <a:avLst/>
          </a:prstGeom>
        </p:spPr>
        <p:txBody>
          <a:bodyPr vert="horz" lIns="130055" tIns="65028" rIns="130055" bIns="650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6581"/>
            <a:ext cx="11702892" cy="6439021"/>
          </a:xfrm>
          <a:prstGeom prst="rect">
            <a:avLst/>
          </a:prstGeom>
        </p:spPr>
        <p:txBody>
          <a:bodyPr vert="horz" lIns="130055" tIns="65028" rIns="130055" bIns="65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1" y="9043086"/>
            <a:ext cx="3034083" cy="519458"/>
          </a:xfrm>
          <a:prstGeom prst="rect">
            <a:avLst/>
          </a:prstGeom>
        </p:spPr>
        <p:txBody>
          <a:bodyPr vert="horz" lIns="130055" tIns="65028" rIns="130055" bIns="65028" rtlCol="0" anchor="ctr"/>
          <a:lstStyle>
            <a:lvl1pPr algn="l">
              <a:defRPr sz="1700">
                <a:solidFill>
                  <a:schemeClr val="tx1">
                    <a:tint val="75000"/>
                  </a:schemeClr>
                </a:solidFill>
              </a:defRPr>
            </a:lvl1pPr>
          </a:lstStyle>
          <a:p>
            <a:fld id="{DF6AE925-57E3-C549-9D18-A7769AF865A9}" type="datetimeFigureOut">
              <a:rPr lang="en-US" smtClean="0"/>
              <a:t>4/9/15</a:t>
            </a:fld>
            <a:endParaRPr lang="en-US"/>
          </a:p>
        </p:txBody>
      </p:sp>
      <p:sp>
        <p:nvSpPr>
          <p:cNvPr id="5" name="Footer Placeholder 4"/>
          <p:cNvSpPr>
            <a:spLocks noGrp="1"/>
          </p:cNvSpPr>
          <p:nvPr>
            <p:ph type="ftr" sz="quarter" idx="3"/>
          </p:nvPr>
        </p:nvSpPr>
        <p:spPr>
          <a:xfrm>
            <a:off x="4442765" y="9043086"/>
            <a:ext cx="4117684" cy="519458"/>
          </a:xfrm>
          <a:prstGeom prst="rect">
            <a:avLst/>
          </a:prstGeom>
        </p:spPr>
        <p:txBody>
          <a:bodyPr vert="horz" lIns="130055" tIns="65028" rIns="130055" bIns="65028"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18969" y="9043086"/>
            <a:ext cx="3034083" cy="519458"/>
          </a:xfrm>
          <a:prstGeom prst="rect">
            <a:avLst/>
          </a:prstGeom>
        </p:spPr>
        <p:txBody>
          <a:bodyPr vert="horz" lIns="130055" tIns="65028" rIns="130055" bIns="65028" rtlCol="0" anchor="ctr"/>
          <a:lstStyle>
            <a:lvl1pPr algn="r">
              <a:defRPr sz="1700">
                <a:solidFill>
                  <a:schemeClr val="tx1">
                    <a:tint val="75000"/>
                  </a:schemeClr>
                </a:solidFill>
              </a:defRPr>
            </a:lvl1pPr>
          </a:lstStyle>
          <a:p>
            <a:fld id="{325C20DB-041A-9042-A0F9-569676C7403E}" type="slidenum">
              <a:rPr lang="en-US" smtClean="0"/>
              <a:t>‹#›</a:t>
            </a:fld>
            <a:endParaRPr lang="en-US"/>
          </a:p>
        </p:txBody>
      </p:sp>
    </p:spTree>
    <p:extLst>
      <p:ext uri="{BB962C8B-B14F-4D97-AF65-F5344CB8AC3E}">
        <p14:creationId xmlns:p14="http://schemas.microsoft.com/office/powerpoint/2010/main" val="39164275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50276" rtl="0" eaLnBrk="1" latinLnBrk="0" hangingPunct="1">
        <a:spcBef>
          <a:spcPct val="0"/>
        </a:spcBef>
        <a:buNone/>
        <a:defRPr sz="6300" kern="1200">
          <a:solidFill>
            <a:schemeClr val="tx1"/>
          </a:solidFill>
          <a:latin typeface="+mj-lt"/>
          <a:ea typeface="+mj-ea"/>
          <a:cs typeface="+mj-cs"/>
        </a:defRPr>
      </a:lvl1pPr>
    </p:titleStyle>
    <p:bodyStyle>
      <a:lvl1pPr marL="487707" indent="-487707" algn="l" defTabSz="650276" rtl="0" eaLnBrk="1" latinLnBrk="0" hangingPunct="1">
        <a:spcBef>
          <a:spcPct val="20000"/>
        </a:spcBef>
        <a:buFont typeface="Arial"/>
        <a:buChar char="•"/>
        <a:defRPr sz="4600" kern="1200">
          <a:solidFill>
            <a:schemeClr val="tx1"/>
          </a:solidFill>
          <a:latin typeface="+mn-lt"/>
          <a:ea typeface="+mn-ea"/>
          <a:cs typeface="+mn-cs"/>
        </a:defRPr>
      </a:lvl1pPr>
      <a:lvl2pPr marL="1056698" indent="-406422" algn="l" defTabSz="650276" rtl="0" eaLnBrk="1" latinLnBrk="0" hangingPunct="1">
        <a:spcBef>
          <a:spcPct val="20000"/>
        </a:spcBef>
        <a:buFont typeface="Arial"/>
        <a:buChar char="–"/>
        <a:defRPr sz="4000" kern="1200">
          <a:solidFill>
            <a:schemeClr val="tx1"/>
          </a:solidFill>
          <a:latin typeface="+mn-lt"/>
          <a:ea typeface="+mn-ea"/>
          <a:cs typeface="+mn-cs"/>
        </a:defRPr>
      </a:lvl2pPr>
      <a:lvl3pPr marL="1625689" indent="-325138" algn="l" defTabSz="650276" rtl="0" eaLnBrk="1" latinLnBrk="0" hangingPunct="1">
        <a:spcBef>
          <a:spcPct val="20000"/>
        </a:spcBef>
        <a:buFont typeface="Arial"/>
        <a:buChar char="•"/>
        <a:defRPr sz="3400" kern="1200">
          <a:solidFill>
            <a:schemeClr val="tx1"/>
          </a:solidFill>
          <a:latin typeface="+mn-lt"/>
          <a:ea typeface="+mn-ea"/>
          <a:cs typeface="+mn-cs"/>
        </a:defRPr>
      </a:lvl3pPr>
      <a:lvl4pPr marL="2275964" indent="-325138" algn="l" defTabSz="650276" rtl="0" eaLnBrk="1" latinLnBrk="0" hangingPunct="1">
        <a:spcBef>
          <a:spcPct val="20000"/>
        </a:spcBef>
        <a:buFont typeface="Arial"/>
        <a:buChar char="–"/>
        <a:defRPr sz="2800" kern="1200">
          <a:solidFill>
            <a:schemeClr val="tx1"/>
          </a:solidFill>
          <a:latin typeface="+mn-lt"/>
          <a:ea typeface="+mn-ea"/>
          <a:cs typeface="+mn-cs"/>
        </a:defRPr>
      </a:lvl4pPr>
      <a:lvl5pPr marL="2926240" indent="-325138" algn="l" defTabSz="650276" rtl="0" eaLnBrk="1" latinLnBrk="0" hangingPunct="1">
        <a:spcBef>
          <a:spcPct val="20000"/>
        </a:spcBef>
        <a:buFont typeface="Arial"/>
        <a:buChar char="»"/>
        <a:defRPr sz="2800" kern="1200">
          <a:solidFill>
            <a:schemeClr val="tx1"/>
          </a:solidFill>
          <a:latin typeface="+mn-lt"/>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9759" y="8544878"/>
            <a:ext cx="6712657" cy="775363"/>
          </a:xfrm>
        </p:spPr>
        <p:txBody>
          <a:bodyPr>
            <a:normAutofit/>
          </a:bodyPr>
          <a:lstStyle/>
          <a:p>
            <a:r>
              <a:rPr lang="en-US" sz="2400" dirty="0">
                <a:solidFill>
                  <a:schemeClr val="tx1"/>
                </a:solidFill>
                <a:latin typeface="Times New Roman"/>
                <a:cs typeface="Times New Roman"/>
              </a:rPr>
              <a:t>15</a:t>
            </a:r>
            <a:r>
              <a:rPr lang="en-US" sz="2400" baseline="30000" dirty="0">
                <a:solidFill>
                  <a:schemeClr val="tx1"/>
                </a:solidFill>
                <a:latin typeface="Times New Roman"/>
                <a:cs typeface="Times New Roman"/>
              </a:rPr>
              <a:t>th</a:t>
            </a:r>
            <a:r>
              <a:rPr lang="en-US" sz="2400" dirty="0">
                <a:solidFill>
                  <a:schemeClr val="tx1"/>
                </a:solidFill>
                <a:latin typeface="Times New Roman"/>
                <a:cs typeface="Times New Roman"/>
              </a:rPr>
              <a:t> Annual WRF Users’ Workshop</a:t>
            </a:r>
          </a:p>
        </p:txBody>
      </p:sp>
      <p:sp>
        <p:nvSpPr>
          <p:cNvPr id="7" name="Title 1"/>
          <p:cNvSpPr txBox="1">
            <a:spLocks/>
          </p:cNvSpPr>
          <p:nvPr/>
        </p:nvSpPr>
        <p:spPr>
          <a:xfrm>
            <a:off x="939800" y="2003771"/>
            <a:ext cx="11125200" cy="1729590"/>
          </a:xfrm>
          <a:prstGeom prst="rect">
            <a:avLst/>
          </a:prstGeom>
          <a:effectLst>
            <a:outerShdw blurRad="76200" dist="76200" dir="18900000" algn="l" rotWithShape="0">
              <a:prstClr val="black">
                <a:alpha val="40000"/>
              </a:prstClr>
            </a:outerShdw>
          </a:effectLst>
        </p:spPr>
        <p:txBody>
          <a:bodyPr vert="horz" lIns="130039" tIns="65020" rIns="130039" bIns="65020" rtlCol="0" anchor="ctr">
            <a:noAutofit/>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lnSpc>
                <a:spcPct val="125000"/>
              </a:lnSpc>
              <a:defRPr/>
            </a:pPr>
            <a:r>
              <a:rPr lang="en-US" sz="4800" dirty="0" smtClean="0">
                <a:latin typeface="Tamil MN Bold" charset="0"/>
                <a:cs typeface="Tamil MN Bold" charset="0"/>
                <a:sym typeface="Tamil MN Bold" charset="0"/>
              </a:rPr>
              <a:t>The new Thompson &amp; </a:t>
            </a:r>
            <a:r>
              <a:rPr lang="en-US" sz="4800" dirty="0" err="1" smtClean="0">
                <a:latin typeface="Tamil MN Bold" charset="0"/>
                <a:cs typeface="Tamil MN Bold" charset="0"/>
                <a:sym typeface="Tamil MN Bold" charset="0"/>
              </a:rPr>
              <a:t>Eidhammer</a:t>
            </a:r>
            <a:r>
              <a:rPr lang="en-US" sz="4800" dirty="0" smtClean="0">
                <a:latin typeface="Tamil MN Bold" charset="0"/>
                <a:cs typeface="Tamil MN Bold" charset="0"/>
                <a:sym typeface="Tamil MN Bold" charset="0"/>
              </a:rPr>
              <a:t> ‘aerosol-aware’ microphysics scheme</a:t>
            </a:r>
            <a:endParaRPr lang="en-US" sz="4800" dirty="0" smtClean="0"/>
          </a:p>
        </p:txBody>
      </p:sp>
      <p:sp>
        <p:nvSpPr>
          <p:cNvPr id="9" name="Rectangle 2"/>
          <p:cNvSpPr txBox="1">
            <a:spLocks noChangeArrowheads="1"/>
          </p:cNvSpPr>
          <p:nvPr/>
        </p:nvSpPr>
        <p:spPr bwMode="auto">
          <a:xfrm>
            <a:off x="3378200" y="4784063"/>
            <a:ext cx="6273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3" tIns="50793" rIns="50793" bIns="50793" numCol="1" anchor="t" anchorCtr="0" compatLnSpc="1">
            <a:prstTxWarp prst="textNoShape">
              <a:avLst/>
            </a:prstTxWarp>
          </a:bodyPr>
          <a:lstStyle>
            <a:lvl1pPr marL="342900" indent="-342900" algn="ctr" rtl="0" eaLnBrk="0" fontAlgn="base" hangingPunct="0">
              <a:spcBef>
                <a:spcPct val="0"/>
              </a:spcBef>
              <a:spcAft>
                <a:spcPct val="0"/>
              </a:spcAft>
              <a:defRPr sz="2400">
                <a:solidFill>
                  <a:srgbClr val="FFFCAB"/>
                </a:solidFill>
                <a:latin typeface="+mn-lt"/>
                <a:ea typeface="+mn-ea"/>
                <a:cs typeface="+mn-cs"/>
                <a:sym typeface="Verdana" charset="0"/>
              </a:defRPr>
            </a:lvl1pPr>
            <a:lvl2pPr marL="742950" indent="-285750" algn="ctr" rtl="0" eaLnBrk="0" fontAlgn="base" hangingPunct="0">
              <a:spcBef>
                <a:spcPct val="0"/>
              </a:spcBef>
              <a:spcAft>
                <a:spcPct val="0"/>
              </a:spcAft>
              <a:defRPr sz="1400">
                <a:solidFill>
                  <a:srgbClr val="FFFA83"/>
                </a:solidFill>
                <a:latin typeface="+mn-lt"/>
                <a:ea typeface="+mn-ea"/>
                <a:cs typeface="+mn-cs"/>
                <a:sym typeface="Verdana" charset="0"/>
              </a:defRPr>
            </a:lvl2pPr>
            <a:lvl3pPr marL="1143000" indent="-228600" algn="ctr" rtl="0" eaLnBrk="0" fontAlgn="base" hangingPunct="0">
              <a:spcBef>
                <a:spcPts val="1800"/>
              </a:spcBef>
              <a:spcAft>
                <a:spcPct val="0"/>
              </a:spcAft>
              <a:defRPr sz="1400">
                <a:solidFill>
                  <a:srgbClr val="CDCDCD"/>
                </a:solidFill>
                <a:latin typeface="+mn-lt"/>
                <a:ea typeface="+mn-ea"/>
                <a:cs typeface="+mn-cs"/>
                <a:sym typeface="Verdana" charset="0"/>
              </a:defRPr>
            </a:lvl3pPr>
            <a:lvl4pPr marL="1600200" indent="-228600" algn="ctr" rtl="0" eaLnBrk="0" fontAlgn="base" hangingPunct="0">
              <a:spcBef>
                <a:spcPct val="0"/>
              </a:spcBef>
              <a:spcAft>
                <a:spcPct val="0"/>
              </a:spcAft>
              <a:defRPr sz="1400">
                <a:solidFill>
                  <a:srgbClr val="CDCDCD"/>
                </a:solidFill>
                <a:latin typeface="+mn-lt"/>
                <a:ea typeface="+mn-ea"/>
                <a:cs typeface="+mn-cs"/>
                <a:sym typeface="Verdana" charset="0"/>
              </a:defRPr>
            </a:lvl4pPr>
            <a:lvl5pPr marL="2057400" indent="-228600" algn="ctr" rtl="0" eaLnBrk="0" fontAlgn="base" hangingPunct="0">
              <a:spcBef>
                <a:spcPct val="0"/>
              </a:spcBef>
              <a:spcAft>
                <a:spcPct val="0"/>
              </a:spcAft>
              <a:defRPr sz="1400">
                <a:solidFill>
                  <a:srgbClr val="CDCDCD"/>
                </a:solidFill>
                <a:latin typeface="+mn-lt"/>
                <a:ea typeface="+mn-ea"/>
                <a:cs typeface="+mn-cs"/>
                <a:sym typeface="Verdana" charset="0"/>
              </a:defRPr>
            </a:lvl5pPr>
            <a:lvl6pPr marL="457200" algn="ctr" rtl="0" fontAlgn="base">
              <a:spcBef>
                <a:spcPct val="0"/>
              </a:spcBef>
              <a:spcAft>
                <a:spcPct val="0"/>
              </a:spcAft>
              <a:defRPr sz="1400">
                <a:solidFill>
                  <a:srgbClr val="CDCDCD"/>
                </a:solidFill>
                <a:latin typeface="+mn-lt"/>
                <a:ea typeface="+mn-ea"/>
                <a:cs typeface="+mn-cs"/>
                <a:sym typeface="Verdana" charset="0"/>
              </a:defRPr>
            </a:lvl6pPr>
            <a:lvl7pPr marL="914400" algn="ctr" rtl="0" fontAlgn="base">
              <a:spcBef>
                <a:spcPct val="0"/>
              </a:spcBef>
              <a:spcAft>
                <a:spcPct val="0"/>
              </a:spcAft>
              <a:defRPr sz="1400">
                <a:solidFill>
                  <a:srgbClr val="CDCDCD"/>
                </a:solidFill>
                <a:latin typeface="+mn-lt"/>
                <a:ea typeface="+mn-ea"/>
                <a:cs typeface="+mn-cs"/>
                <a:sym typeface="Verdana" charset="0"/>
              </a:defRPr>
            </a:lvl7pPr>
            <a:lvl8pPr marL="1371600" algn="ctr" rtl="0" fontAlgn="base">
              <a:spcBef>
                <a:spcPct val="0"/>
              </a:spcBef>
              <a:spcAft>
                <a:spcPct val="0"/>
              </a:spcAft>
              <a:defRPr sz="1400">
                <a:solidFill>
                  <a:srgbClr val="CDCDCD"/>
                </a:solidFill>
                <a:latin typeface="+mn-lt"/>
                <a:ea typeface="+mn-ea"/>
                <a:cs typeface="+mn-cs"/>
                <a:sym typeface="Verdana" charset="0"/>
              </a:defRPr>
            </a:lvl8pPr>
            <a:lvl9pPr marL="1828800" algn="ctr" rtl="0" fontAlgn="base">
              <a:spcBef>
                <a:spcPct val="0"/>
              </a:spcBef>
              <a:spcAft>
                <a:spcPct val="0"/>
              </a:spcAft>
              <a:defRPr sz="1400">
                <a:solidFill>
                  <a:srgbClr val="CDCDCD"/>
                </a:solidFill>
                <a:latin typeface="+mn-lt"/>
                <a:ea typeface="+mn-ea"/>
                <a:cs typeface="+mn-cs"/>
                <a:sym typeface="Verdana" charset="0"/>
              </a:defRPr>
            </a:lvl9pPr>
          </a:lstStyle>
          <a:p>
            <a:pPr marL="0" indent="0" defTabSz="914287" eaLnBrk="1" hangingPunct="1">
              <a:defRPr/>
            </a:pPr>
            <a:r>
              <a:rPr lang="en-US" kern="0" dirty="0">
                <a:solidFill>
                  <a:srgbClr val="FEFDD5"/>
                </a:solidFill>
                <a:latin typeface="Verdana"/>
                <a:ea typeface="ヒラギノ角ゴ ProN W3"/>
                <a:cs typeface="ヒラギノ角ゴ ProN W3"/>
              </a:rPr>
              <a:t>Greg Thompson &amp; </a:t>
            </a:r>
            <a:r>
              <a:rPr lang="en-US" kern="0" dirty="0" err="1">
                <a:solidFill>
                  <a:srgbClr val="FEFDD5"/>
                </a:solidFill>
                <a:latin typeface="Verdana"/>
                <a:ea typeface="ヒラギノ角ゴ ProN W3"/>
                <a:cs typeface="ヒラギノ角ゴ ProN W3"/>
              </a:rPr>
              <a:t>Trude</a:t>
            </a:r>
            <a:r>
              <a:rPr lang="en-US" kern="0" dirty="0">
                <a:solidFill>
                  <a:srgbClr val="FEFDD5"/>
                </a:solidFill>
                <a:latin typeface="Verdana"/>
                <a:ea typeface="ヒラギノ角ゴ ProN W3"/>
                <a:cs typeface="ヒラギノ角ゴ ProN W3"/>
              </a:rPr>
              <a:t> </a:t>
            </a:r>
            <a:r>
              <a:rPr lang="en-US" kern="0" dirty="0" err="1">
                <a:solidFill>
                  <a:srgbClr val="FEFDD5"/>
                </a:solidFill>
                <a:latin typeface="Verdana"/>
                <a:ea typeface="ヒラギノ角ゴ ProN W3"/>
                <a:cs typeface="ヒラギノ角ゴ ProN W3"/>
              </a:rPr>
              <a:t>Eidhammer</a:t>
            </a:r>
            <a:endParaRPr lang="en-US" sz="1800" kern="0" dirty="0">
              <a:solidFill>
                <a:srgbClr val="FEFDD5"/>
              </a:solidFill>
              <a:latin typeface="Verdana"/>
              <a:ea typeface="ヒラギノ角ゴ ProN W3"/>
              <a:cs typeface="ヒラギノ角ゴ ProN W3"/>
            </a:endParaRPr>
          </a:p>
          <a:p>
            <a:pPr marL="0" indent="0" defTabSz="914287" eaLnBrk="1" hangingPunct="1">
              <a:defRPr/>
            </a:pPr>
            <a:endParaRPr lang="en-US" sz="1800" kern="0" dirty="0">
              <a:solidFill>
                <a:srgbClr val="FEFDD5"/>
              </a:solidFill>
              <a:latin typeface="Verdana"/>
              <a:ea typeface="ヒラギノ角ゴ ProN W3"/>
              <a:cs typeface="ヒラギノ角ゴ ProN W3"/>
            </a:endParaRPr>
          </a:p>
          <a:p>
            <a:pPr marL="0" indent="0" defTabSz="914287" eaLnBrk="1" hangingPunct="1">
              <a:defRPr/>
            </a:pPr>
            <a:r>
              <a:rPr lang="en-US" sz="1800" kern="0" dirty="0">
                <a:solidFill>
                  <a:srgbClr val="FEFDD5"/>
                </a:solidFill>
                <a:latin typeface="Verdana"/>
                <a:ea typeface="ヒラギノ角ゴ ProN W3"/>
                <a:cs typeface="ヒラギノ角ゴ ProN W3"/>
              </a:rPr>
              <a:t>Research Applications Laboratory</a:t>
            </a:r>
          </a:p>
          <a:p>
            <a:pPr marL="0" indent="0" defTabSz="914287" eaLnBrk="1" hangingPunct="1">
              <a:defRPr/>
            </a:pPr>
            <a:r>
              <a:rPr lang="en-US" sz="1800" kern="0" dirty="0">
                <a:solidFill>
                  <a:srgbClr val="FEFDD5"/>
                </a:solidFill>
                <a:latin typeface="Verdana"/>
                <a:ea typeface="ヒラギノ角ゴ ProN W3"/>
                <a:cs typeface="ヒラギノ角ゴ ProN W3"/>
              </a:rPr>
              <a:t>National Center for Atmospheric Research</a:t>
            </a:r>
          </a:p>
        </p:txBody>
      </p:sp>
      <p:pic>
        <p:nvPicPr>
          <p:cNvPr id="10" name="Picture 9" descr="ncarlogo_forWeb-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9" y="8811461"/>
            <a:ext cx="1270000" cy="508000"/>
          </a:xfrm>
          <a:prstGeom prst="rect">
            <a:avLst/>
          </a:prstGeom>
        </p:spPr>
      </p:pic>
      <p:sp>
        <p:nvSpPr>
          <p:cNvPr id="11" name="Rectangle 5"/>
          <p:cNvSpPr>
            <a:spLocks/>
          </p:cNvSpPr>
          <p:nvPr/>
        </p:nvSpPr>
        <p:spPr bwMode="auto">
          <a:xfrm>
            <a:off x="8827527" y="6154444"/>
            <a:ext cx="3987800" cy="292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CFF66"/>
                </a:solidFill>
                <a:miter lim="800000"/>
                <a:headEnd/>
                <a:tailEnd/>
              </a14:hiddenLine>
            </a:ext>
          </a:extLst>
        </p:spPr>
        <p:txBody>
          <a:bodyPr lIns="152400" tIns="152400" rIns="152400" bIns="152400"/>
          <a:lstStyle/>
          <a:p>
            <a:pPr algn="l">
              <a:lnSpc>
                <a:spcPct val="150000"/>
              </a:lnSpc>
            </a:pPr>
            <a:r>
              <a:rPr lang="en-US" sz="2400" dirty="0" smtClean="0">
                <a:solidFill>
                  <a:srgbClr val="FFFCAB"/>
                </a:solidFill>
                <a:latin typeface="Verdana Bold" charset="0"/>
                <a:ea typeface="ＭＳ Ｐゴシック" charset="0"/>
                <a:sym typeface="Verdana Bold" charset="0"/>
              </a:rPr>
              <a:t>Special thank you to:</a:t>
            </a:r>
            <a:endParaRPr lang="en-US" sz="2400" dirty="0">
              <a:solidFill>
                <a:srgbClr val="FFFCAB"/>
              </a:solidFill>
              <a:latin typeface="Verdana Bold" charset="0"/>
              <a:ea typeface="ＭＳ Ｐゴシック" charset="0"/>
              <a:sym typeface="Verdana Bold" charset="0"/>
            </a:endParaRPr>
          </a:p>
          <a:p>
            <a:pPr algn="l">
              <a:lnSpc>
                <a:spcPct val="150000"/>
              </a:lnSpc>
              <a:buClr>
                <a:srgbClr val="FFFCAB"/>
              </a:buClr>
              <a:buSzPct val="125000"/>
              <a:buFont typeface="Verdana Bold" charset="0"/>
              <a:buChar char="•"/>
            </a:pPr>
            <a:r>
              <a:rPr lang="en-US" sz="1800" dirty="0" smtClean="0">
                <a:solidFill>
                  <a:srgbClr val="FFFCAB"/>
                </a:solidFill>
                <a:latin typeface="Verdana" charset="0"/>
                <a:ea typeface="ＭＳ Ｐゴシック" charset="0"/>
                <a:sym typeface="Verdana" charset="0"/>
              </a:rPr>
              <a:t> Dave Gill</a:t>
            </a:r>
            <a:endParaRPr lang="en-US" sz="1800" dirty="0">
              <a:solidFill>
                <a:srgbClr val="FFFCAB"/>
              </a:solidFill>
              <a:latin typeface="Verdana" charset="0"/>
              <a:ea typeface="ＭＳ Ｐゴシック" charset="0"/>
              <a:sym typeface="Verdana" charset="0"/>
            </a:endParaRPr>
          </a:p>
          <a:p>
            <a:pPr algn="l">
              <a:lnSpc>
                <a:spcPct val="150000"/>
              </a:lnSpc>
              <a:buClr>
                <a:srgbClr val="FFFCAB"/>
              </a:buClr>
              <a:buSzPct val="125000"/>
              <a:buFont typeface="Verdana Bold" charset="0"/>
              <a:buChar char="•"/>
            </a:pPr>
            <a:r>
              <a:rPr lang="en-US" sz="1800" dirty="0" smtClean="0">
                <a:solidFill>
                  <a:srgbClr val="FFFCAB"/>
                </a:solidFill>
                <a:latin typeface="Verdana" charset="0"/>
                <a:ea typeface="ＭＳ Ｐゴシック" charset="0"/>
                <a:sym typeface="Verdana" charset="0"/>
              </a:rPr>
              <a:t> Michael </a:t>
            </a:r>
            <a:r>
              <a:rPr lang="en-US" sz="1800" dirty="0" err="1" smtClean="0">
                <a:solidFill>
                  <a:srgbClr val="FFFCAB"/>
                </a:solidFill>
                <a:latin typeface="Verdana" charset="0"/>
                <a:ea typeface="ＭＳ Ｐゴシック" charset="0"/>
                <a:sym typeface="Verdana" charset="0"/>
              </a:rPr>
              <a:t>Duda</a:t>
            </a:r>
            <a:endParaRPr lang="en-US" sz="1800" dirty="0">
              <a:solidFill>
                <a:srgbClr val="FFFCAB"/>
              </a:solidFill>
              <a:latin typeface="Verdana" charset="0"/>
              <a:ea typeface="ＭＳ Ｐゴシック" charset="0"/>
              <a:sym typeface="Verdana" charset="0"/>
            </a:endParaRPr>
          </a:p>
          <a:p>
            <a:pPr algn="l">
              <a:lnSpc>
                <a:spcPct val="150000"/>
              </a:lnSpc>
              <a:buClr>
                <a:srgbClr val="FFFCAB"/>
              </a:buClr>
              <a:buSzPct val="125000"/>
              <a:buFont typeface="Verdana Bold" charset="0"/>
              <a:buChar char="•"/>
            </a:pPr>
            <a:r>
              <a:rPr lang="en-US" sz="1800" dirty="0" smtClean="0">
                <a:solidFill>
                  <a:srgbClr val="FFFCAB"/>
                </a:solidFill>
                <a:latin typeface="Verdana" charset="0"/>
                <a:ea typeface="ＭＳ Ｐゴシック" charset="0"/>
                <a:sym typeface="Verdana" charset="0"/>
              </a:rPr>
              <a:t> Wei Wang</a:t>
            </a:r>
          </a:p>
          <a:p>
            <a:pPr algn="l">
              <a:lnSpc>
                <a:spcPct val="150000"/>
              </a:lnSpc>
              <a:buClr>
                <a:srgbClr val="FFFCAB"/>
              </a:buClr>
              <a:buSzPct val="125000"/>
              <a:buFont typeface="Verdana Bold" charset="0"/>
              <a:buChar char="•"/>
            </a:pPr>
            <a:r>
              <a:rPr lang="en-US" sz="1800" dirty="0">
                <a:solidFill>
                  <a:srgbClr val="FFFCAB"/>
                </a:solidFill>
                <a:latin typeface="Verdana" charset="0"/>
                <a:ea typeface="ＭＳ Ｐゴシック" charset="0"/>
                <a:sym typeface="Verdana" charset="0"/>
              </a:rPr>
              <a:t> </a:t>
            </a:r>
            <a:r>
              <a:rPr lang="en-US" sz="1800" dirty="0" err="1" smtClean="0">
                <a:solidFill>
                  <a:srgbClr val="FFFCAB"/>
                </a:solidFill>
                <a:latin typeface="Verdana" charset="0"/>
                <a:ea typeface="ＭＳ Ｐゴシック" charset="0"/>
                <a:sym typeface="Verdana" charset="0"/>
              </a:rPr>
              <a:t>Jimy</a:t>
            </a:r>
            <a:r>
              <a:rPr lang="en-US" sz="1800" dirty="0" smtClean="0">
                <a:solidFill>
                  <a:srgbClr val="FFFCAB"/>
                </a:solidFill>
                <a:latin typeface="Verdana" charset="0"/>
                <a:ea typeface="ＭＳ Ｐゴシック" charset="0"/>
                <a:sym typeface="Verdana" charset="0"/>
              </a:rPr>
              <a:t> </a:t>
            </a:r>
            <a:r>
              <a:rPr lang="en-US" sz="1800" dirty="0" err="1" smtClean="0">
                <a:solidFill>
                  <a:srgbClr val="FFFCAB"/>
                </a:solidFill>
                <a:latin typeface="Verdana" charset="0"/>
                <a:ea typeface="ＭＳ Ｐゴシック" charset="0"/>
                <a:sym typeface="Verdana" charset="0"/>
              </a:rPr>
              <a:t>Dudhia</a:t>
            </a:r>
            <a:endParaRPr lang="en-US" sz="1800" dirty="0" smtClean="0">
              <a:solidFill>
                <a:srgbClr val="FFFCAB"/>
              </a:solidFill>
              <a:latin typeface="Verdana" charset="0"/>
              <a:ea typeface="ＭＳ Ｐゴシック" charset="0"/>
              <a:sym typeface="Verdana" charset="0"/>
            </a:endParaRPr>
          </a:p>
          <a:p>
            <a:pPr algn="l">
              <a:lnSpc>
                <a:spcPct val="150000"/>
              </a:lnSpc>
              <a:buClr>
                <a:srgbClr val="FFFCAB"/>
              </a:buClr>
              <a:buSzPct val="125000"/>
              <a:buFont typeface="Verdana Bold" charset="0"/>
              <a:buChar char="•"/>
            </a:pPr>
            <a:r>
              <a:rPr lang="en-US" sz="1800" dirty="0" smtClean="0">
                <a:solidFill>
                  <a:srgbClr val="FFFCAB"/>
                </a:solidFill>
                <a:latin typeface="Verdana" charset="0"/>
                <a:ea typeface="ＭＳ Ｐゴシック" charset="0"/>
                <a:sym typeface="Verdana" charset="0"/>
              </a:rPr>
              <a:t> Kelly Keene</a:t>
            </a:r>
            <a:endParaRPr lang="en-US" sz="1800" dirty="0">
              <a:solidFill>
                <a:srgbClr val="FFFCAB"/>
              </a:solidFill>
              <a:latin typeface="Verdana" charset="0"/>
              <a:ea typeface="ＭＳ Ｐゴシック" charset="0"/>
              <a:sym typeface="Verdana" charset="0"/>
            </a:endParaRPr>
          </a:p>
        </p:txBody>
      </p:sp>
    </p:spTree>
    <p:extLst>
      <p:ext uri="{BB962C8B-B14F-4D97-AF65-F5344CB8AC3E}">
        <p14:creationId xmlns:p14="http://schemas.microsoft.com/office/powerpoint/2010/main" val="3515693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469900"/>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Future improvements</a:t>
            </a:r>
          </a:p>
        </p:txBody>
      </p:sp>
      <p:sp>
        <p:nvSpPr>
          <p:cNvPr id="4" name="Rectangle 2"/>
          <p:cNvSpPr>
            <a:spLocks/>
          </p:cNvSpPr>
          <p:nvPr/>
        </p:nvSpPr>
        <p:spPr bwMode="auto">
          <a:xfrm>
            <a:off x="2628900" y="1964674"/>
            <a:ext cx="7734300" cy="3038801"/>
          </a:xfrm>
          <a:prstGeom prst="rect">
            <a:avLst/>
          </a:prstGeom>
          <a:gradFill rotWithShape="0">
            <a:gsLst>
              <a:gs pos="0">
                <a:srgbClr val="000080">
                  <a:alpha val="70000"/>
                </a:srgbClr>
              </a:gs>
              <a:gs pos="100000">
                <a:srgbClr val="333333">
                  <a:alpha val="50000"/>
                </a:srgbClr>
              </a:gs>
            </a:gsLst>
            <a:lin ang="5400000" scaled="1"/>
          </a:gradFill>
          <a:ln w="12700">
            <a:solidFill>
              <a:srgbClr val="CCFF66"/>
            </a:solidFill>
            <a:miter lim="800000"/>
            <a:headEnd/>
            <a:tailEnd/>
          </a:ln>
        </p:spPr>
        <p:txBody>
          <a:bodyPr lIns="152400" tIns="152400" rIns="152400" bIns="152400"/>
          <a:lstStyle/>
          <a:p>
            <a:pPr marL="173038" algn="l">
              <a:spcBef>
                <a:spcPts val="1200"/>
              </a:spcBef>
              <a:buFont typeface="+mj-lt"/>
              <a:buAutoNum type="arabicPeriod"/>
            </a:pPr>
            <a:r>
              <a:rPr lang="en-US" sz="2400" dirty="0">
                <a:solidFill>
                  <a:srgbClr val="FFFCAB"/>
                </a:solidFill>
                <a:latin typeface="Times New Roman" charset="0"/>
                <a:ea typeface="ＭＳ Ｐゴシック" charset="0"/>
                <a:sym typeface="Times New Roman" charset="0"/>
              </a:rPr>
              <a:t> </a:t>
            </a:r>
            <a:r>
              <a:rPr lang="en-US" sz="2400" dirty="0" smtClean="0">
                <a:solidFill>
                  <a:srgbClr val="FFFCAB"/>
                </a:solidFill>
                <a:latin typeface="Times New Roman" charset="0"/>
                <a:ea typeface="ＭＳ Ｐゴシック" charset="0"/>
                <a:sym typeface="Times New Roman" charset="0"/>
              </a:rPr>
              <a:t>surface emissions inventory</a:t>
            </a:r>
          </a:p>
          <a:p>
            <a:pPr marL="173038" algn="l">
              <a:spcBef>
                <a:spcPts val="1200"/>
              </a:spcBef>
              <a:buFontTx/>
              <a:buAutoNum type="arabicPeriod"/>
            </a:pPr>
            <a:r>
              <a:rPr lang="en-US" sz="2400" dirty="0" smtClean="0">
                <a:solidFill>
                  <a:srgbClr val="FFFCAB"/>
                </a:solidFill>
                <a:latin typeface="Times New Roman" charset="0"/>
                <a:ea typeface="ＭＳ Ｐゴシック" charset="0"/>
                <a:sym typeface="Times New Roman" charset="0"/>
              </a:rPr>
              <a:t> </a:t>
            </a:r>
            <a:r>
              <a:rPr lang="en-US" sz="2400" dirty="0">
                <a:solidFill>
                  <a:srgbClr val="FFFCAB"/>
                </a:solidFill>
                <a:latin typeface="Times New Roman" charset="0"/>
                <a:ea typeface="ＭＳ Ｐゴシック" charset="0"/>
                <a:sym typeface="Times New Roman" charset="0"/>
              </a:rPr>
              <a:t>vertical velocity variance</a:t>
            </a:r>
          </a:p>
          <a:p>
            <a:pPr marL="173038" algn="l">
              <a:spcBef>
                <a:spcPts val="1200"/>
              </a:spcBef>
              <a:buFontTx/>
              <a:buAutoNum type="arabicPeriod"/>
            </a:pPr>
            <a:r>
              <a:rPr lang="en-US" sz="2400" dirty="0">
                <a:solidFill>
                  <a:srgbClr val="FFFCAB"/>
                </a:solidFill>
                <a:latin typeface="Times New Roman" charset="0"/>
                <a:ea typeface="ＭＳ Ｐゴシック" charset="0"/>
                <a:sym typeface="Times New Roman" charset="0"/>
              </a:rPr>
              <a:t> </a:t>
            </a:r>
            <a:r>
              <a:rPr lang="en-US" sz="2400" dirty="0" smtClean="0">
                <a:solidFill>
                  <a:srgbClr val="FFFCAB"/>
                </a:solidFill>
                <a:latin typeface="Times New Roman" charset="0"/>
                <a:ea typeface="ＭＳ Ｐゴシック" charset="0"/>
                <a:sym typeface="Times New Roman" charset="0"/>
              </a:rPr>
              <a:t>surface dust emission (wind)</a:t>
            </a:r>
            <a:endParaRPr lang="en-US" sz="2400" dirty="0">
              <a:solidFill>
                <a:srgbClr val="FFFCAB"/>
              </a:solidFill>
              <a:latin typeface="Times New Roman" charset="0"/>
              <a:ea typeface="ＭＳ Ｐゴシック" charset="0"/>
              <a:sym typeface="Times New Roman" charset="0"/>
            </a:endParaRPr>
          </a:p>
          <a:p>
            <a:pPr marL="173038" algn="l">
              <a:spcBef>
                <a:spcPts val="1200"/>
              </a:spcBef>
              <a:buFontTx/>
              <a:buAutoNum type="arabicPeriod"/>
            </a:pPr>
            <a:r>
              <a:rPr lang="en-US" sz="2400" dirty="0">
                <a:solidFill>
                  <a:srgbClr val="FFFCAB"/>
                </a:solidFill>
                <a:latin typeface="Times New Roman" charset="0"/>
                <a:ea typeface="ＭＳ Ｐゴシック" charset="0"/>
                <a:sym typeface="Times New Roman" charset="0"/>
              </a:rPr>
              <a:t> aerosol direct radiation (absorb/scatter)</a:t>
            </a:r>
          </a:p>
          <a:p>
            <a:pPr marL="173038" algn="l">
              <a:spcBef>
                <a:spcPts val="1200"/>
              </a:spcBef>
              <a:buFontTx/>
              <a:buAutoNum type="arabicPeriod"/>
            </a:pPr>
            <a:r>
              <a:rPr lang="en-US" sz="2400" dirty="0" smtClean="0">
                <a:solidFill>
                  <a:srgbClr val="FFFCAB"/>
                </a:solidFill>
                <a:latin typeface="Times New Roman" charset="0"/>
                <a:ea typeface="ＭＳ Ｐゴシック" charset="0"/>
                <a:sym typeface="Times New Roman" charset="0"/>
              </a:rPr>
              <a:t> couple </a:t>
            </a:r>
            <a:r>
              <a:rPr lang="en-US" sz="2400" dirty="0">
                <a:solidFill>
                  <a:srgbClr val="FFFCAB"/>
                </a:solidFill>
                <a:latin typeface="Times New Roman" charset="0"/>
                <a:ea typeface="ＭＳ Ｐゴシック" charset="0"/>
                <a:sym typeface="Times New Roman" charset="0"/>
              </a:rPr>
              <a:t>with WRF-</a:t>
            </a:r>
            <a:r>
              <a:rPr lang="en-US" sz="2400" dirty="0" err="1" smtClean="0">
                <a:solidFill>
                  <a:srgbClr val="FFFCAB"/>
                </a:solidFill>
                <a:latin typeface="Times New Roman" charset="0"/>
                <a:ea typeface="ＭＳ Ｐゴシック" charset="0"/>
                <a:sym typeface="Times New Roman" charset="0"/>
              </a:rPr>
              <a:t>Chem</a:t>
            </a:r>
            <a:endParaRPr lang="en-US" sz="2400" dirty="0">
              <a:solidFill>
                <a:srgbClr val="FFFCAB"/>
              </a:solidFill>
              <a:latin typeface="Times New Roman" charset="0"/>
              <a:ea typeface="ＭＳ Ｐゴシック" charset="0"/>
              <a:sym typeface="Times New Roman" charset="0"/>
            </a:endParaRPr>
          </a:p>
        </p:txBody>
      </p:sp>
    </p:spTree>
    <p:extLst>
      <p:ext uri="{BB962C8B-B14F-4D97-AF65-F5344CB8AC3E}">
        <p14:creationId xmlns:p14="http://schemas.microsoft.com/office/powerpoint/2010/main" val="25426313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469900"/>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Acknowledgements</a:t>
            </a:r>
          </a:p>
        </p:txBody>
      </p:sp>
      <p:sp>
        <p:nvSpPr>
          <p:cNvPr id="4" name="Rectangle 4"/>
          <p:cNvSpPr>
            <a:spLocks/>
          </p:cNvSpPr>
          <p:nvPr/>
        </p:nvSpPr>
        <p:spPr bwMode="auto">
          <a:xfrm>
            <a:off x="2057400" y="2627015"/>
            <a:ext cx="8890000" cy="4826000"/>
          </a:xfrm>
          <a:prstGeom prst="rect">
            <a:avLst/>
          </a:prstGeom>
          <a:gradFill rotWithShape="0">
            <a:gsLst>
              <a:gs pos="0">
                <a:srgbClr val="000080">
                  <a:alpha val="79999"/>
                </a:srgbClr>
              </a:gs>
              <a:gs pos="100000">
                <a:srgbClr val="333333">
                  <a:alpha val="70000"/>
                </a:srgbClr>
              </a:gs>
            </a:gsLst>
            <a:lin ang="5400000" scaled="1"/>
          </a:gradFill>
          <a:ln w="12700">
            <a:solidFill>
              <a:srgbClr val="CCFF66"/>
            </a:solidFill>
            <a:miter lim="800000"/>
            <a:headEnd/>
            <a:tailEnd/>
          </a:ln>
        </p:spPr>
        <p:txBody>
          <a:bodyPr lIns="152400" tIns="152400" rIns="152400" bIns="152400"/>
          <a:lstStyle/>
          <a:p>
            <a:pPr>
              <a:spcBef>
                <a:spcPts val="1200"/>
              </a:spcBef>
            </a:pPr>
            <a:r>
              <a:rPr lang="en-US" sz="2800" dirty="0">
                <a:solidFill>
                  <a:srgbClr val="FFFCAB"/>
                </a:solidFill>
                <a:latin typeface="Times" charset="0"/>
                <a:ea typeface="ＭＳ Ｐゴシック" charset="0"/>
                <a:sym typeface="Times" charset="0"/>
              </a:rPr>
              <a:t>We gratefully acknowledge the support/contributions of:</a:t>
            </a:r>
          </a:p>
          <a:p>
            <a:pPr algn="l">
              <a:spcBef>
                <a:spcPts val="600"/>
              </a:spcBef>
              <a:buClr>
                <a:srgbClr val="FFFCAB"/>
              </a:buClr>
              <a:buSzPct val="125000"/>
              <a:buFont typeface="Times New Roman" charset="0"/>
              <a:buChar char="•"/>
            </a:pPr>
            <a:r>
              <a:rPr lang="en-US" sz="2000" dirty="0">
                <a:solidFill>
                  <a:srgbClr val="FFFCAB"/>
                </a:solidFill>
                <a:latin typeface="Times New Roman" charset="0"/>
                <a:ea typeface="ＭＳ Ｐゴシック" charset="0"/>
                <a:sym typeface="Times New Roman" charset="0"/>
              </a:rPr>
              <a:t> FAA Aviation Weather Research Program office</a:t>
            </a:r>
          </a:p>
          <a:p>
            <a:pPr algn="l">
              <a:spcBef>
                <a:spcPts val="600"/>
              </a:spcBef>
              <a:buClr>
                <a:srgbClr val="FFFCAB"/>
              </a:buClr>
              <a:buSzPct val="125000"/>
              <a:buFont typeface="Times New Roman" charset="0"/>
              <a:buChar char="•"/>
            </a:pPr>
            <a:r>
              <a:rPr lang="en-US" sz="2000" dirty="0">
                <a:solidFill>
                  <a:srgbClr val="FFFCAB"/>
                </a:solidFill>
                <a:latin typeface="Times New Roman" charset="0"/>
                <a:ea typeface="ＭＳ Ｐゴシック" charset="0"/>
                <a:sym typeface="Times New Roman" charset="0"/>
              </a:rPr>
              <a:t> Alison Nugent &amp; Ron Smith (Yale Univ.)</a:t>
            </a:r>
          </a:p>
          <a:p>
            <a:pPr algn="l">
              <a:spcBef>
                <a:spcPts val="600"/>
              </a:spcBef>
              <a:buClr>
                <a:srgbClr val="FFFCAB"/>
              </a:buClr>
              <a:buSzPct val="125000"/>
              <a:buFont typeface="Times New Roman" charset="0"/>
              <a:buChar char="•"/>
            </a:pPr>
            <a:r>
              <a:rPr lang="en-US" sz="2000" dirty="0">
                <a:solidFill>
                  <a:srgbClr val="FFFCAB"/>
                </a:solidFill>
                <a:latin typeface="Times New Roman" charset="0"/>
                <a:ea typeface="ＭＳ Ｐゴシック" charset="0"/>
                <a:sym typeface="Times New Roman" charset="0"/>
              </a:rPr>
              <a:t> </a:t>
            </a:r>
            <a:r>
              <a:rPr lang="en-US" sz="2000" dirty="0" err="1">
                <a:solidFill>
                  <a:srgbClr val="FFFCAB"/>
                </a:solidFill>
                <a:latin typeface="Times New Roman" charset="0"/>
                <a:ea typeface="ＭＳ Ｐゴシック" charset="0"/>
                <a:sym typeface="Times New Roman" charset="0"/>
              </a:rPr>
              <a:t>Yaitza</a:t>
            </a:r>
            <a:r>
              <a:rPr lang="en-US" sz="2000" dirty="0">
                <a:solidFill>
                  <a:srgbClr val="FFFCAB"/>
                </a:solidFill>
                <a:latin typeface="Times New Roman" charset="0"/>
                <a:ea typeface="ＭＳ Ｐゴシック" charset="0"/>
                <a:sym typeface="Times New Roman" charset="0"/>
              </a:rPr>
              <a:t> Luna (Howard Univ.)</a:t>
            </a:r>
          </a:p>
          <a:p>
            <a:pPr algn="l">
              <a:spcBef>
                <a:spcPts val="600"/>
              </a:spcBef>
              <a:buClr>
                <a:srgbClr val="FFFCAB"/>
              </a:buClr>
              <a:buSzPct val="125000"/>
              <a:buFont typeface="Times New Roman" charset="0"/>
              <a:buChar char="•"/>
            </a:pPr>
            <a:r>
              <a:rPr lang="en-US" sz="2000" dirty="0">
                <a:solidFill>
                  <a:srgbClr val="FFFCAB"/>
                </a:solidFill>
                <a:latin typeface="Times New Roman" charset="0"/>
                <a:ea typeface="ＭＳ Ｐゴシック" charset="0"/>
                <a:sym typeface="Times New Roman" charset="0"/>
              </a:rPr>
              <a:t> </a:t>
            </a:r>
            <a:r>
              <a:rPr lang="en-US" sz="2000" dirty="0" err="1">
                <a:solidFill>
                  <a:srgbClr val="FFFCAB"/>
                </a:solidFill>
                <a:latin typeface="Times New Roman" charset="0"/>
                <a:ea typeface="ＭＳ Ｐゴシック" charset="0"/>
                <a:sym typeface="Times New Roman" charset="0"/>
              </a:rPr>
              <a:t>Mukul</a:t>
            </a:r>
            <a:r>
              <a:rPr lang="en-US" sz="2000" dirty="0">
                <a:solidFill>
                  <a:srgbClr val="FFFCAB"/>
                </a:solidFill>
                <a:latin typeface="Times New Roman" charset="0"/>
                <a:ea typeface="ＭＳ Ｐゴシック" charset="0"/>
                <a:sym typeface="Times New Roman" charset="0"/>
              </a:rPr>
              <a:t> </a:t>
            </a:r>
            <a:r>
              <a:rPr lang="en-US" sz="2000" dirty="0" err="1">
                <a:solidFill>
                  <a:srgbClr val="FFFCAB"/>
                </a:solidFill>
                <a:latin typeface="Times New Roman" charset="0"/>
                <a:ea typeface="ＭＳ Ｐゴシック" charset="0"/>
                <a:sym typeface="Times New Roman" charset="0"/>
              </a:rPr>
              <a:t>Tewari</a:t>
            </a:r>
            <a:r>
              <a:rPr lang="en-US" sz="2000" dirty="0">
                <a:solidFill>
                  <a:srgbClr val="FFFCAB"/>
                </a:solidFill>
                <a:latin typeface="Times New Roman" charset="0"/>
                <a:ea typeface="ＭＳ Ｐゴシック" charset="0"/>
                <a:sym typeface="Times New Roman" charset="0"/>
              </a:rPr>
              <a:t>, </a:t>
            </a:r>
            <a:r>
              <a:rPr lang="en-US" sz="2000" dirty="0" err="1">
                <a:solidFill>
                  <a:srgbClr val="FFFCAB"/>
                </a:solidFill>
                <a:latin typeface="Times New Roman" charset="0"/>
                <a:ea typeface="ＭＳ Ｐゴシック" charset="0"/>
                <a:sym typeface="Times New Roman" charset="0"/>
              </a:rPr>
              <a:t>Changhai</a:t>
            </a:r>
            <a:r>
              <a:rPr lang="en-US" sz="2000" dirty="0">
                <a:solidFill>
                  <a:srgbClr val="FFFCAB"/>
                </a:solidFill>
                <a:latin typeface="Times New Roman" charset="0"/>
                <a:ea typeface="ＭＳ Ｐゴシック" charset="0"/>
                <a:sym typeface="Times New Roman" charset="0"/>
              </a:rPr>
              <a:t> Liu, &amp; Kyoko Ikeda (NCAR-RAL)</a:t>
            </a:r>
          </a:p>
          <a:p>
            <a:pPr algn="l">
              <a:spcBef>
                <a:spcPts val="600"/>
              </a:spcBef>
              <a:buClr>
                <a:srgbClr val="FFFCAB"/>
              </a:buClr>
              <a:buSzPct val="125000"/>
              <a:buFont typeface="Times New Roman" charset="0"/>
              <a:buChar char="•"/>
            </a:pPr>
            <a:r>
              <a:rPr lang="en-US" sz="2000" dirty="0">
                <a:solidFill>
                  <a:srgbClr val="FFFCAB"/>
                </a:solidFill>
                <a:latin typeface="Times New Roman" charset="0"/>
                <a:ea typeface="ＭＳ Ｐゴシック" charset="0"/>
                <a:sym typeface="Times New Roman" charset="0"/>
              </a:rPr>
              <a:t> Roy Rasmussen &amp; Marcia </a:t>
            </a:r>
            <a:r>
              <a:rPr lang="en-US" sz="2000" dirty="0" err="1">
                <a:solidFill>
                  <a:srgbClr val="FFFCAB"/>
                </a:solidFill>
                <a:latin typeface="Times New Roman" charset="0"/>
                <a:ea typeface="ＭＳ Ｐゴシック" charset="0"/>
                <a:sym typeface="Times New Roman" charset="0"/>
              </a:rPr>
              <a:t>Politovich</a:t>
            </a:r>
            <a:r>
              <a:rPr lang="en-US" sz="2000" dirty="0">
                <a:solidFill>
                  <a:srgbClr val="FFFCAB"/>
                </a:solidFill>
                <a:latin typeface="Times New Roman" charset="0"/>
                <a:ea typeface="ＭＳ Ｐゴシック" charset="0"/>
                <a:sym typeface="Times New Roman" charset="0"/>
              </a:rPr>
              <a:t> (NCAR-RAL)</a:t>
            </a:r>
          </a:p>
          <a:p>
            <a:pPr algn="l">
              <a:spcBef>
                <a:spcPts val="600"/>
              </a:spcBef>
              <a:buClr>
                <a:srgbClr val="FFFCAB"/>
              </a:buClr>
              <a:buSzPct val="125000"/>
              <a:buFont typeface="Times New Roman" charset="0"/>
              <a:buChar char="•"/>
            </a:pPr>
            <a:r>
              <a:rPr lang="en-US" sz="2000" dirty="0">
                <a:solidFill>
                  <a:srgbClr val="FFFCAB"/>
                </a:solidFill>
                <a:latin typeface="Times New Roman" charset="0"/>
                <a:ea typeface="ＭＳ Ｐゴシック" charset="0"/>
                <a:sym typeface="Times New Roman" charset="0"/>
              </a:rPr>
              <a:t> Stan Benjamin et al (NOAA/ESRL/GSD)</a:t>
            </a:r>
          </a:p>
          <a:p>
            <a:pPr algn="l">
              <a:spcBef>
                <a:spcPts val="600"/>
              </a:spcBef>
              <a:buClr>
                <a:srgbClr val="FFFCAB"/>
              </a:buClr>
              <a:buSzPct val="125000"/>
              <a:buFont typeface="Times New Roman" charset="0"/>
              <a:buChar char="•"/>
            </a:pPr>
            <a:r>
              <a:rPr lang="en-US" sz="2000" dirty="0">
                <a:solidFill>
                  <a:srgbClr val="FFFCAB"/>
                </a:solidFill>
                <a:latin typeface="Times New Roman" charset="0"/>
                <a:ea typeface="ＭＳ Ｐゴシック" charset="0"/>
                <a:sym typeface="Times New Roman" charset="0"/>
              </a:rPr>
              <a:t> Dave Gill, </a:t>
            </a:r>
            <a:r>
              <a:rPr lang="en-US" sz="2000" dirty="0" err="1">
                <a:solidFill>
                  <a:srgbClr val="FFFCAB"/>
                </a:solidFill>
                <a:latin typeface="Times New Roman" charset="0"/>
                <a:ea typeface="ＭＳ Ｐゴシック" charset="0"/>
                <a:sym typeface="Times New Roman" charset="0"/>
              </a:rPr>
              <a:t>Jimy</a:t>
            </a:r>
            <a:r>
              <a:rPr lang="en-US" sz="2000" dirty="0">
                <a:solidFill>
                  <a:srgbClr val="FFFCAB"/>
                </a:solidFill>
                <a:latin typeface="Times New Roman" charset="0"/>
                <a:ea typeface="ＭＳ Ｐゴシック" charset="0"/>
                <a:sym typeface="Times New Roman" charset="0"/>
              </a:rPr>
              <a:t> </a:t>
            </a:r>
            <a:r>
              <a:rPr lang="en-US" sz="2000" dirty="0" err="1">
                <a:solidFill>
                  <a:srgbClr val="FFFCAB"/>
                </a:solidFill>
                <a:latin typeface="Times New Roman" charset="0"/>
                <a:ea typeface="ＭＳ Ｐゴシック" charset="0"/>
                <a:sym typeface="Times New Roman" charset="0"/>
              </a:rPr>
              <a:t>Dudhia</a:t>
            </a:r>
            <a:r>
              <a:rPr lang="en-US" sz="2000" dirty="0">
                <a:solidFill>
                  <a:srgbClr val="FFFCAB"/>
                </a:solidFill>
                <a:latin typeface="Times New Roman" charset="0"/>
                <a:ea typeface="ＭＳ Ｐゴシック" charset="0"/>
                <a:sym typeface="Times New Roman" charset="0"/>
              </a:rPr>
              <a:t>, Michael </a:t>
            </a:r>
            <a:r>
              <a:rPr lang="en-US" sz="2000" dirty="0" err="1">
                <a:solidFill>
                  <a:srgbClr val="FFFCAB"/>
                </a:solidFill>
                <a:latin typeface="Times New Roman" charset="0"/>
                <a:ea typeface="ＭＳ Ｐゴシック" charset="0"/>
                <a:sym typeface="Times New Roman" charset="0"/>
              </a:rPr>
              <a:t>Duda</a:t>
            </a:r>
            <a:r>
              <a:rPr lang="en-US" sz="2000" dirty="0">
                <a:solidFill>
                  <a:srgbClr val="FFFCAB"/>
                </a:solidFill>
                <a:latin typeface="Times New Roman" charset="0"/>
                <a:ea typeface="ＭＳ Ｐゴシック" charset="0"/>
                <a:sym typeface="Times New Roman" charset="0"/>
              </a:rPr>
              <a:t> and the entire WRF development team</a:t>
            </a:r>
          </a:p>
          <a:p>
            <a:pPr algn="l">
              <a:spcBef>
                <a:spcPts val="1200"/>
              </a:spcBef>
            </a:pPr>
            <a:r>
              <a:rPr lang="en-US" sz="2000" dirty="0" smtClean="0">
                <a:solidFill>
                  <a:srgbClr val="FFFCAB"/>
                </a:solidFill>
                <a:latin typeface="Times New Roman" charset="0"/>
                <a:ea typeface="ＭＳ Ｐゴシック" charset="0"/>
                <a:sym typeface="Times New Roman" charset="0"/>
              </a:rPr>
              <a:t>This </a:t>
            </a:r>
            <a:r>
              <a:rPr lang="en-US" sz="2000" dirty="0">
                <a:solidFill>
                  <a:srgbClr val="FFFCAB"/>
                </a:solidFill>
                <a:latin typeface="Times New Roman" charset="0"/>
                <a:ea typeface="ＭＳ Ｐゴシック" charset="0"/>
                <a:sym typeface="Times New Roman" charset="0"/>
              </a:rPr>
              <a:t>research is in response to requirements and funding by the Federal Aviation Administration.  The views expressed are those of the authors and do not necessarily represent the official policy or position of the FAA</a:t>
            </a:r>
          </a:p>
        </p:txBody>
      </p:sp>
      <p:sp>
        <p:nvSpPr>
          <p:cNvPr id="5" name="Rectangle 2"/>
          <p:cNvSpPr>
            <a:spLocks/>
          </p:cNvSpPr>
          <p:nvPr/>
        </p:nvSpPr>
        <p:spPr bwMode="auto">
          <a:xfrm>
            <a:off x="5364794" y="7962066"/>
            <a:ext cx="22932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defRPr/>
            </a:pPr>
            <a:r>
              <a:rPr lang="en-US" sz="3600" b="1" dirty="0">
                <a:solidFill>
                  <a:srgbClr val="FFFFFF"/>
                </a:solidFill>
                <a:effectLst>
                  <a:outerShdw blurRad="38100" dist="38100" dir="2700000" algn="tl">
                    <a:srgbClr val="DDDDDD"/>
                  </a:outerShdw>
                </a:effectLst>
                <a:ea typeface="ＭＳ Ｐゴシック" charset="0"/>
                <a:cs typeface="Gill Sans" charset="0"/>
              </a:rPr>
              <a:t>Thank you!!</a:t>
            </a:r>
          </a:p>
        </p:txBody>
      </p:sp>
    </p:spTree>
    <p:extLst>
      <p:ext uri="{BB962C8B-B14F-4D97-AF65-F5344CB8AC3E}">
        <p14:creationId xmlns:p14="http://schemas.microsoft.com/office/powerpoint/2010/main" val="40163092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884457" y="2416572"/>
            <a:ext cx="11248474" cy="5996592"/>
          </a:xfrm>
          <a:prstGeom prst="rect">
            <a:avLst/>
          </a:prstGeom>
          <a:noFill/>
          <a:ln w="12700" cap="flat">
            <a:noFill/>
            <a:prstDash val="solid"/>
            <a:miter lim="800000"/>
            <a:headEnd type="none" w="med" len="med"/>
            <a:tailEnd type="none" w="med" len="med"/>
          </a:ln>
        </p:spPr>
        <p:txBody>
          <a:bodyPr tIns="0" rIns="0" bIns="0"/>
          <a:lstStyle/>
          <a:p>
            <a:pPr algn="ctr">
              <a:spcBef>
                <a:spcPts val="1800"/>
              </a:spcBef>
              <a:defRPr/>
            </a:pPr>
            <a:r>
              <a:rPr lang="en-US" sz="4000" dirty="0" smtClean="0">
                <a:latin typeface="Times New Roman" charset="0"/>
                <a:ea typeface="ＭＳ Ｐゴシック" charset="0"/>
                <a:cs typeface="Times New Roman" charset="0"/>
                <a:sym typeface="Times New Roman" charset="0"/>
              </a:rPr>
              <a:t>incorporate </a:t>
            </a:r>
            <a:r>
              <a:rPr lang="en-US" sz="4000" dirty="0">
                <a:latin typeface="Times New Roman" charset="0"/>
                <a:ea typeface="ＭＳ Ｐゴシック" charset="0"/>
                <a:cs typeface="Times New Roman" charset="0"/>
                <a:sym typeface="Times New Roman" charset="0"/>
              </a:rPr>
              <a:t>fundamental, 1st order aerosol treatment:</a:t>
            </a:r>
          </a:p>
          <a:p>
            <a:pPr marL="285750" indent="-285750" algn="l">
              <a:spcBef>
                <a:spcPts val="1800"/>
              </a:spcBef>
              <a:buFont typeface="Arial"/>
              <a:buChar char="•"/>
              <a:defRPr/>
            </a:pPr>
            <a:r>
              <a:rPr lang="en-US" sz="3200" dirty="0">
                <a:solidFill>
                  <a:srgbClr val="000000"/>
                </a:solidFill>
                <a:latin typeface="Times New Roman" charset="0"/>
                <a:ea typeface="ＭＳ Ｐゴシック" charset="0"/>
                <a:cs typeface="Times New Roman" charset="0"/>
                <a:sym typeface="Times New Roman" charset="0"/>
              </a:rPr>
              <a:t>activation of CCN &amp; IN</a:t>
            </a:r>
          </a:p>
          <a:p>
            <a:pPr marL="285750" indent="-285750" algn="l">
              <a:spcBef>
                <a:spcPts val="1800"/>
              </a:spcBef>
              <a:buFont typeface="Arial"/>
              <a:buChar char="•"/>
              <a:defRPr/>
            </a:pPr>
            <a:r>
              <a:rPr lang="en-US" sz="3200" dirty="0">
                <a:solidFill>
                  <a:srgbClr val="000000"/>
                </a:solidFill>
                <a:latin typeface="Times New Roman" charset="0"/>
                <a:ea typeface="ＭＳ Ｐゴシック" charset="0"/>
                <a:cs typeface="Times New Roman" charset="0"/>
                <a:sym typeface="Times New Roman" charset="0"/>
              </a:rPr>
              <a:t>depletion of aerosols - </a:t>
            </a:r>
            <a:r>
              <a:rPr lang="en-US" sz="3200" dirty="0" err="1">
                <a:solidFill>
                  <a:srgbClr val="000000"/>
                </a:solidFill>
                <a:latin typeface="Times New Roman" charset="0"/>
                <a:ea typeface="ＭＳ Ｐゴシック" charset="0"/>
                <a:cs typeface="Times New Roman" charset="0"/>
                <a:sym typeface="Times New Roman" charset="0"/>
              </a:rPr>
              <a:t>precip</a:t>
            </a:r>
            <a:r>
              <a:rPr lang="en-US" sz="3200" dirty="0">
                <a:solidFill>
                  <a:srgbClr val="000000"/>
                </a:solidFill>
                <a:latin typeface="Times New Roman" charset="0"/>
                <a:ea typeface="ＭＳ Ｐゴシック" charset="0"/>
                <a:cs typeface="Times New Roman" charset="0"/>
                <a:sym typeface="Times New Roman" charset="0"/>
              </a:rPr>
              <a:t> scavenging</a:t>
            </a:r>
          </a:p>
          <a:p>
            <a:pPr marL="285750" indent="-285750" algn="l">
              <a:spcBef>
                <a:spcPts val="1800"/>
              </a:spcBef>
              <a:buFont typeface="Arial"/>
              <a:buChar char="•"/>
              <a:defRPr/>
            </a:pPr>
            <a:r>
              <a:rPr lang="en-US" sz="3200" dirty="0">
                <a:solidFill>
                  <a:srgbClr val="000000"/>
                </a:solidFill>
                <a:latin typeface="Times New Roman" charset="0"/>
                <a:ea typeface="ＭＳ Ｐゴシック" charset="0"/>
                <a:cs typeface="Times New Roman" charset="0"/>
                <a:sym typeface="Times New Roman" charset="0"/>
              </a:rPr>
              <a:t>simplistic aerosol replenishment (surface emissions)</a:t>
            </a:r>
          </a:p>
          <a:p>
            <a:pPr marL="285750" indent="-285750" algn="l">
              <a:spcBef>
                <a:spcPts val="1800"/>
              </a:spcBef>
              <a:buFont typeface="Arial"/>
              <a:buChar char="•"/>
              <a:defRPr/>
            </a:pPr>
            <a:r>
              <a:rPr lang="en-US" sz="3200" dirty="0">
                <a:solidFill>
                  <a:srgbClr val="000000"/>
                </a:solidFill>
                <a:latin typeface="Times New Roman" charset="0"/>
                <a:ea typeface="ＭＳ Ｐゴシック" charset="0"/>
                <a:cs typeface="Times New Roman" charset="0"/>
                <a:sym typeface="Times New Roman" charset="0"/>
              </a:rPr>
              <a:t>ensure physics consistency between prior scheme and new </a:t>
            </a:r>
            <a:r>
              <a:rPr lang="en-US" sz="3200" dirty="0" smtClean="0">
                <a:solidFill>
                  <a:srgbClr val="000000"/>
                </a:solidFill>
                <a:latin typeface="Times New Roman" charset="0"/>
                <a:ea typeface="ＭＳ Ｐゴシック" charset="0"/>
                <a:cs typeface="Times New Roman" charset="0"/>
                <a:sym typeface="Times New Roman" charset="0"/>
              </a:rPr>
              <a:t>scheme</a:t>
            </a:r>
            <a:endParaRPr lang="en-US" sz="3200" dirty="0">
              <a:solidFill>
                <a:srgbClr val="000000"/>
              </a:solidFill>
              <a:latin typeface="Times New Roman" charset="0"/>
              <a:ea typeface="ＭＳ Ｐゴシック" charset="0"/>
              <a:cs typeface="Times New Roman" charset="0"/>
              <a:sym typeface="Times New Roman" charset="0"/>
            </a:endParaRPr>
          </a:p>
          <a:p>
            <a:pPr marL="285750" indent="-285750" algn="l">
              <a:spcBef>
                <a:spcPts val="1800"/>
              </a:spcBef>
              <a:buFont typeface="Arial"/>
              <a:buChar char="•"/>
              <a:defRPr/>
            </a:pPr>
            <a:r>
              <a:rPr lang="en-US" sz="3200" dirty="0">
                <a:solidFill>
                  <a:srgbClr val="000000"/>
                </a:solidFill>
                <a:latin typeface="Times New Roman" charset="0"/>
                <a:ea typeface="ＭＳ Ｐゴシック" charset="0"/>
                <a:cs typeface="Times New Roman" charset="0"/>
                <a:sym typeface="Times New Roman" charset="0"/>
              </a:rPr>
              <a:t>directly couple with radiation for direct/indirect effects</a:t>
            </a:r>
          </a:p>
          <a:p>
            <a:pPr marL="285750" indent="-285750" algn="l">
              <a:spcBef>
                <a:spcPts val="1800"/>
              </a:spcBef>
              <a:buFont typeface="Arial"/>
              <a:buChar char="•"/>
              <a:defRPr/>
            </a:pPr>
            <a:r>
              <a:rPr lang="en-US" sz="3200" dirty="0">
                <a:solidFill>
                  <a:srgbClr val="000000"/>
                </a:solidFill>
                <a:latin typeface="Times New Roman" charset="0"/>
                <a:ea typeface="ＭＳ Ｐゴシック" charset="0"/>
                <a:cs typeface="Times New Roman" charset="0"/>
                <a:sym typeface="Times New Roman" charset="0"/>
              </a:rPr>
              <a:t>make it low-cost</a:t>
            </a:r>
          </a:p>
        </p:txBody>
      </p:sp>
      <p:sp>
        <p:nvSpPr>
          <p:cNvPr id="3" name="Rectangle 1"/>
          <p:cNvSpPr txBox="1">
            <a:spLocks noChangeArrowheads="1"/>
          </p:cNvSpPr>
          <p:nvPr/>
        </p:nvSpPr>
        <p:spPr>
          <a:xfrm>
            <a:off x="1270000" y="469900"/>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Goals/Motivation</a:t>
            </a:r>
          </a:p>
        </p:txBody>
      </p:sp>
    </p:spTree>
    <p:extLst>
      <p:ext uri="{BB962C8B-B14F-4D97-AF65-F5344CB8AC3E}">
        <p14:creationId xmlns:p14="http://schemas.microsoft.com/office/powerpoint/2010/main" val="24983853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469900"/>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Methodology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611963"/>
            <a:ext cx="10477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Rectangle 1"/>
          <p:cNvSpPr>
            <a:spLocks/>
          </p:cNvSpPr>
          <p:nvPr/>
        </p:nvSpPr>
        <p:spPr bwMode="auto">
          <a:xfrm>
            <a:off x="101600" y="2671509"/>
            <a:ext cx="12725400" cy="7086600"/>
          </a:xfrm>
          <a:prstGeom prst="rect">
            <a:avLst/>
          </a:prstGeom>
          <a:gradFill rotWithShape="0">
            <a:gsLst>
              <a:gs pos="0">
                <a:srgbClr val="000080">
                  <a:alpha val="70000"/>
                </a:srgbClr>
              </a:gs>
              <a:gs pos="100000">
                <a:srgbClr val="333333">
                  <a:alpha val="50000"/>
                </a:srgbClr>
              </a:gs>
            </a:gsLst>
            <a:lin ang="5400000" scaled="1"/>
          </a:gradFill>
          <a:ln w="12700">
            <a:solidFill>
              <a:srgbClr val="CCFF66"/>
            </a:solidFill>
            <a:miter lim="800000"/>
            <a:headEnd/>
            <a:tailEnd/>
          </a:ln>
        </p:spPr>
        <p:txBody>
          <a:bodyPr lIns="152400" tIns="152400" rIns="152400" bIns="152400"/>
          <a:lstStyle/>
          <a:p>
            <a:pPr marL="76200" indent="-76200" algn="l">
              <a:spcBef>
                <a:spcPts val="1200"/>
              </a:spcBef>
              <a:buClr>
                <a:srgbClr val="FFFCAB"/>
              </a:buClr>
              <a:buSzPct val="125000"/>
              <a:buFont typeface="Times" charset="0"/>
              <a:buChar char="•"/>
            </a:pPr>
            <a:r>
              <a:rPr lang="en-US" sz="2200" dirty="0">
                <a:solidFill>
                  <a:srgbClr val="FFFCAB"/>
                </a:solidFill>
                <a:latin typeface="Times" charset="0"/>
                <a:ea typeface="ＭＳ Ｐゴシック" charset="0"/>
                <a:sym typeface="Times" charset="0"/>
              </a:rPr>
              <a:t> Create aerosol dataset for input &amp; lateral boundary conditions - GOCART, 7–year simulation, monthly </a:t>
            </a:r>
            <a:r>
              <a:rPr lang="en-US" sz="2200" dirty="0" err="1">
                <a:solidFill>
                  <a:srgbClr val="FFFCAB"/>
                </a:solidFill>
                <a:latin typeface="Times" charset="0"/>
                <a:ea typeface="ＭＳ Ｐゴシック" charset="0"/>
                <a:sym typeface="Times" charset="0"/>
              </a:rPr>
              <a:t>climo</a:t>
            </a:r>
            <a:endParaRPr lang="en-US" sz="2200" dirty="0">
              <a:solidFill>
                <a:srgbClr val="FFFCAB"/>
              </a:solidFill>
              <a:latin typeface="Times" charset="0"/>
              <a:ea typeface="ＭＳ Ｐゴシック" charset="0"/>
              <a:sym typeface="Times" charset="0"/>
            </a:endParaRPr>
          </a:p>
          <a:p>
            <a:pPr marL="76200" indent="-76200" algn="l">
              <a:spcBef>
                <a:spcPts val="1200"/>
              </a:spcBef>
              <a:buClr>
                <a:srgbClr val="FFFCAB"/>
              </a:buClr>
              <a:buSzPct val="125000"/>
              <a:buFont typeface="Times" charset="0"/>
              <a:buChar char="•"/>
            </a:pPr>
            <a:r>
              <a:rPr lang="en-US" sz="2200" dirty="0">
                <a:solidFill>
                  <a:srgbClr val="FFFCAB"/>
                </a:solidFill>
                <a:latin typeface="Times" charset="0"/>
                <a:ea typeface="ＭＳ Ｐゴシック" charset="0"/>
                <a:sym typeface="Times" charset="0"/>
              </a:rPr>
              <a:t> Add 3 species to Thompson et al (2008) scheme:</a:t>
            </a:r>
          </a:p>
          <a:p>
            <a:pPr marL="533400" lvl="1" indent="-76200" algn="l">
              <a:spcBef>
                <a:spcPts val="300"/>
              </a:spcBef>
              <a:buSzPct val="116000"/>
              <a:buFontTx/>
              <a:buBlip>
                <a:blip r:embed="rId4"/>
              </a:buBlip>
            </a:pPr>
            <a:r>
              <a:rPr lang="en-US" sz="2000" dirty="0">
                <a:solidFill>
                  <a:srgbClr val="FFFCAB"/>
                </a:solidFill>
                <a:latin typeface="Times" charset="0"/>
                <a:ea typeface="ＭＳ Ｐゴシック" charset="0"/>
                <a:sym typeface="Times" charset="0"/>
              </a:rPr>
              <a:t> Number of water-friendly aerosols (</a:t>
            </a:r>
            <a:r>
              <a:rPr lang="en-US" sz="2000" dirty="0" err="1">
                <a:solidFill>
                  <a:srgbClr val="FFFCAB"/>
                </a:solidFill>
                <a:latin typeface="Times" charset="0"/>
                <a:ea typeface="ＭＳ Ｐゴシック" charset="0"/>
                <a:sym typeface="Times" charset="0"/>
              </a:rPr>
              <a:t>Nwfa</a:t>
            </a:r>
            <a:r>
              <a:rPr lang="en-US" sz="2000" dirty="0">
                <a:solidFill>
                  <a:srgbClr val="FFFCAB"/>
                </a:solidFill>
                <a:latin typeface="Times" charset="0"/>
                <a:ea typeface="ＭＳ Ｐゴシック" charset="0"/>
                <a:sym typeface="Times" charset="0"/>
              </a:rPr>
              <a:t>) created by summing sulfates, sea salts, and organic carbon</a:t>
            </a:r>
          </a:p>
          <a:p>
            <a:pPr marL="533400" lvl="1" indent="-76200" algn="l">
              <a:spcBef>
                <a:spcPts val="300"/>
              </a:spcBef>
              <a:buSzPct val="116000"/>
              <a:buFontTx/>
              <a:buBlip>
                <a:blip r:embed="rId4"/>
              </a:buBlip>
            </a:pPr>
            <a:r>
              <a:rPr lang="en-US" sz="2000" dirty="0">
                <a:solidFill>
                  <a:srgbClr val="FFFCAB"/>
                </a:solidFill>
                <a:latin typeface="Times" charset="0"/>
                <a:ea typeface="ＭＳ Ｐゴシック" charset="0"/>
                <a:sym typeface="Times" charset="0"/>
              </a:rPr>
              <a:t> Number of ice-friendly aerosols (</a:t>
            </a:r>
            <a:r>
              <a:rPr lang="en-US" sz="2000" dirty="0" err="1">
                <a:solidFill>
                  <a:srgbClr val="FFFCAB"/>
                </a:solidFill>
                <a:latin typeface="Times" charset="0"/>
                <a:ea typeface="ＭＳ Ｐゴシック" charset="0"/>
                <a:sym typeface="Times" charset="0"/>
              </a:rPr>
              <a:t>Nifa</a:t>
            </a:r>
            <a:r>
              <a:rPr lang="en-US" sz="2000" dirty="0">
                <a:solidFill>
                  <a:srgbClr val="FFFCAB"/>
                </a:solidFill>
                <a:latin typeface="Times" charset="0"/>
                <a:ea typeface="ＭＳ Ｐゴシック" charset="0"/>
                <a:sym typeface="Times" charset="0"/>
              </a:rPr>
              <a:t>) created by summing 5 size bins of dust</a:t>
            </a:r>
          </a:p>
          <a:p>
            <a:pPr marL="533400" lvl="1" indent="-76200" algn="l">
              <a:buSzPct val="116000"/>
              <a:buFontTx/>
              <a:buBlip>
                <a:blip r:embed="rId4"/>
              </a:buBlip>
            </a:pPr>
            <a:r>
              <a:rPr lang="en-US" sz="2000" dirty="0">
                <a:solidFill>
                  <a:srgbClr val="FFFCAB"/>
                </a:solidFill>
                <a:latin typeface="Times" charset="0"/>
                <a:ea typeface="ＭＳ Ｐゴシック" charset="0"/>
                <a:sym typeface="Times" charset="0"/>
              </a:rPr>
              <a:t> Number concentration of cloud droplets (2-moment)</a:t>
            </a:r>
          </a:p>
          <a:p>
            <a:pPr marL="76200" indent="-76200" algn="l">
              <a:spcBef>
                <a:spcPts val="1200"/>
              </a:spcBef>
              <a:buClr>
                <a:srgbClr val="FFFCAB"/>
              </a:buClr>
              <a:buSzPct val="125000"/>
              <a:buFont typeface="Times" charset="0"/>
              <a:buChar char="•"/>
            </a:pPr>
            <a:r>
              <a:rPr lang="en-US" sz="2200" dirty="0">
                <a:solidFill>
                  <a:srgbClr val="FFFCAB"/>
                </a:solidFill>
                <a:latin typeface="Times" charset="0"/>
                <a:ea typeface="ＭＳ Ｐゴシック" charset="0"/>
                <a:sym typeface="Times" charset="0"/>
              </a:rPr>
              <a:t> Activate CCN using look-up table created using detailed parcel model (Feingold &amp; </a:t>
            </a:r>
            <a:r>
              <a:rPr lang="en-US" sz="2200" dirty="0" err="1">
                <a:solidFill>
                  <a:srgbClr val="FFFCAB"/>
                </a:solidFill>
                <a:latin typeface="Times" charset="0"/>
                <a:ea typeface="ＭＳ Ｐゴシック" charset="0"/>
                <a:sym typeface="Times" charset="0"/>
              </a:rPr>
              <a:t>Heymsfield</a:t>
            </a:r>
            <a:r>
              <a:rPr lang="en-US" sz="2200" dirty="0">
                <a:solidFill>
                  <a:srgbClr val="FFFCAB"/>
                </a:solidFill>
                <a:latin typeface="Times" charset="0"/>
                <a:ea typeface="ＭＳ Ｐゴシック" charset="0"/>
                <a:sym typeface="Times" charset="0"/>
              </a:rPr>
              <a:t>, 1992), depending upon:</a:t>
            </a:r>
          </a:p>
          <a:p>
            <a:pPr marL="533400" lvl="1" indent="-76200" algn="l">
              <a:spcBef>
                <a:spcPts val="300"/>
              </a:spcBef>
              <a:buSzPct val="116000"/>
              <a:buFontTx/>
              <a:buBlip>
                <a:blip r:embed="rId4"/>
              </a:buBlip>
            </a:pPr>
            <a:r>
              <a:rPr lang="en-US" sz="2000" dirty="0">
                <a:solidFill>
                  <a:srgbClr val="FFFCAB"/>
                </a:solidFill>
                <a:latin typeface="Times" charset="0"/>
                <a:ea typeface="ＭＳ Ｐゴシック" charset="0"/>
                <a:sym typeface="Times" charset="0"/>
              </a:rPr>
              <a:t> Number of available aerosols (not yet nucleated)</a:t>
            </a:r>
          </a:p>
          <a:p>
            <a:pPr marL="533400" lvl="1" indent="-76200" algn="l">
              <a:spcBef>
                <a:spcPts val="300"/>
              </a:spcBef>
              <a:buSzPct val="116000"/>
              <a:buFontTx/>
              <a:buBlip>
                <a:blip r:embed="rId4"/>
              </a:buBlip>
            </a:pPr>
            <a:r>
              <a:rPr lang="en-US" sz="2000" dirty="0">
                <a:solidFill>
                  <a:srgbClr val="FFFCAB"/>
                </a:solidFill>
                <a:latin typeface="Times" charset="0"/>
                <a:ea typeface="ＭＳ Ｐゴシック" charset="0"/>
                <a:sym typeface="Times" charset="0"/>
              </a:rPr>
              <a:t> Updraft strength</a:t>
            </a:r>
          </a:p>
          <a:p>
            <a:pPr marL="533400" lvl="1" indent="-76200" algn="l">
              <a:spcBef>
                <a:spcPts val="300"/>
              </a:spcBef>
              <a:buSzPct val="116000"/>
              <a:buFontTx/>
              <a:buBlip>
                <a:blip r:embed="rId4"/>
              </a:buBlip>
            </a:pPr>
            <a:r>
              <a:rPr lang="en-US" sz="2000" dirty="0">
                <a:solidFill>
                  <a:srgbClr val="FFFCAB"/>
                </a:solidFill>
                <a:latin typeface="Times" charset="0"/>
                <a:ea typeface="ＭＳ Ｐゴシック" charset="0"/>
                <a:sym typeface="Times" charset="0"/>
              </a:rPr>
              <a:t> Temperature</a:t>
            </a:r>
          </a:p>
          <a:p>
            <a:pPr marL="533400" lvl="1" indent="-76200" algn="l">
              <a:spcBef>
                <a:spcPts val="300"/>
              </a:spcBef>
              <a:buSzPct val="116000"/>
              <a:buFontTx/>
              <a:buBlip>
                <a:blip r:embed="rId4"/>
              </a:buBlip>
            </a:pPr>
            <a:r>
              <a:rPr lang="en-US" sz="2000" dirty="0">
                <a:solidFill>
                  <a:srgbClr val="FFFCAB"/>
                </a:solidFill>
                <a:latin typeface="Times" charset="0"/>
                <a:ea typeface="ＭＳ Ｐゴシック" charset="0"/>
                <a:sym typeface="Times" charset="0"/>
              </a:rPr>
              <a:t> Aerosol mean size (already assumed geometric standard deviation)</a:t>
            </a:r>
          </a:p>
          <a:p>
            <a:pPr marL="533400" lvl="1" indent="-76200" algn="l">
              <a:buSzPct val="116000"/>
              <a:buFontTx/>
              <a:buBlip>
                <a:blip r:embed="rId4"/>
              </a:buBlip>
            </a:pPr>
            <a:r>
              <a:rPr lang="en-US" sz="2000" dirty="0">
                <a:solidFill>
                  <a:srgbClr val="FFFCAB"/>
                </a:solidFill>
                <a:latin typeface="Times" charset="0"/>
                <a:ea typeface="ＭＳ Ｐゴシック" charset="0"/>
                <a:sym typeface="Times" charset="0"/>
              </a:rPr>
              <a:t> Aerosol hygroscopicity parameter</a:t>
            </a:r>
          </a:p>
          <a:p>
            <a:pPr marL="76200" indent="-76200" algn="l">
              <a:spcBef>
                <a:spcPts val="1200"/>
              </a:spcBef>
              <a:buClr>
                <a:srgbClr val="FFFCAB"/>
              </a:buClr>
              <a:buSzPct val="125000"/>
              <a:buFont typeface="Times" charset="0"/>
              <a:buChar char="•"/>
            </a:pPr>
            <a:r>
              <a:rPr lang="en-US" sz="2200" dirty="0">
                <a:solidFill>
                  <a:srgbClr val="FFFCAB"/>
                </a:solidFill>
                <a:latin typeface="Times" charset="0"/>
                <a:ea typeface="ＭＳ Ｐゴシック" charset="0"/>
                <a:sym typeface="Times" charset="0"/>
              </a:rPr>
              <a:t> Activate IN following </a:t>
            </a:r>
            <a:r>
              <a:rPr lang="en-US" sz="2200" dirty="0" err="1">
                <a:solidFill>
                  <a:srgbClr val="FFFCAB"/>
                </a:solidFill>
                <a:latin typeface="Times" charset="0"/>
                <a:ea typeface="ＭＳ Ｐゴシック" charset="0"/>
                <a:sym typeface="Times" charset="0"/>
              </a:rPr>
              <a:t>DeMott</a:t>
            </a:r>
            <a:r>
              <a:rPr lang="en-US" sz="2200" dirty="0">
                <a:solidFill>
                  <a:srgbClr val="FFFCAB"/>
                </a:solidFill>
                <a:latin typeface="Times" charset="0"/>
                <a:ea typeface="ＭＳ Ｐゴシック" charset="0"/>
                <a:sym typeface="Times" charset="0"/>
              </a:rPr>
              <a:t> et al (2010) and Phillips et al (2008) based on dust larger than 0.5 microns</a:t>
            </a:r>
          </a:p>
          <a:p>
            <a:pPr marL="76200" indent="-76200" algn="l">
              <a:spcBef>
                <a:spcPts val="1200"/>
              </a:spcBef>
              <a:buClr>
                <a:srgbClr val="FFFCAB"/>
              </a:buClr>
              <a:buSzPct val="125000"/>
              <a:buFont typeface="Times" charset="0"/>
              <a:buChar char="•"/>
            </a:pPr>
            <a:r>
              <a:rPr lang="en-US" sz="2200" dirty="0">
                <a:solidFill>
                  <a:srgbClr val="FFFCAB"/>
                </a:solidFill>
                <a:latin typeface="Times" charset="0"/>
                <a:ea typeface="ＭＳ Ｐゴシック" charset="0"/>
                <a:sym typeface="Times" charset="0"/>
              </a:rPr>
              <a:t> Explicitly compute (internally consistent) cloud water, cloud ice and snow radiative effective diameter to pass to radiation scheme (RRTMG)</a:t>
            </a:r>
          </a:p>
          <a:p>
            <a:pPr marL="76200" indent="-76200" algn="l">
              <a:spcBef>
                <a:spcPts val="1200"/>
              </a:spcBef>
              <a:buClr>
                <a:srgbClr val="FFFCAB"/>
              </a:buClr>
              <a:buSzPct val="125000"/>
              <a:buFont typeface="Times" charset="0"/>
              <a:buChar char="•"/>
            </a:pPr>
            <a:r>
              <a:rPr lang="en-US" sz="2200" dirty="0">
                <a:solidFill>
                  <a:srgbClr val="FFFCAB"/>
                </a:solidFill>
                <a:latin typeface="Times" charset="0"/>
                <a:ea typeface="ＭＳ Ｐゴシック" charset="0"/>
                <a:sym typeface="Times" charset="0"/>
              </a:rPr>
              <a:t> Include 3-d aerosol scavenging by rain, snow, and graupel</a:t>
            </a:r>
          </a:p>
          <a:p>
            <a:pPr marL="76200" indent="-76200" algn="l">
              <a:spcBef>
                <a:spcPts val="1200"/>
              </a:spcBef>
              <a:buClr>
                <a:srgbClr val="FFFCAB"/>
              </a:buClr>
              <a:buSzPct val="125000"/>
              <a:buFont typeface="Times" charset="0"/>
              <a:buChar char="•"/>
            </a:pPr>
            <a:r>
              <a:rPr lang="en-US" sz="2200" dirty="0">
                <a:solidFill>
                  <a:srgbClr val="FFFCAB"/>
                </a:solidFill>
                <a:latin typeface="Times" charset="0"/>
                <a:ea typeface="ＭＳ Ｐゴシック" charset="0"/>
                <a:sym typeface="Times" charset="0"/>
              </a:rPr>
              <a:t> Install simplistic surface aerosol flux - in lieu of full emission inventory (future goal)</a:t>
            </a:r>
          </a:p>
        </p:txBody>
      </p:sp>
      <p:sp>
        <p:nvSpPr>
          <p:cNvPr id="6" name="Rectangle 4"/>
          <p:cNvSpPr>
            <a:spLocks/>
          </p:cNvSpPr>
          <p:nvPr/>
        </p:nvSpPr>
        <p:spPr bwMode="auto">
          <a:xfrm>
            <a:off x="6972300" y="7936946"/>
            <a:ext cx="5867400" cy="1778553"/>
          </a:xfrm>
          <a:prstGeom prst="rect">
            <a:avLst/>
          </a:prstGeom>
          <a:solidFill>
            <a:schemeClr val="tx1">
              <a:lumMod val="75000"/>
              <a:lumOff val="25000"/>
            </a:schemeClr>
          </a:solidFill>
          <a:ln w="12700">
            <a:solidFill>
              <a:srgbClr val="CCFF66"/>
            </a:solidFill>
            <a:miter lim="800000"/>
            <a:headEnd/>
            <a:tailEnd/>
          </a:ln>
        </p:spPr>
        <p:txBody>
          <a:bodyPr lIns="152400" tIns="152400" rIns="152400" bIns="152400"/>
          <a:lstStyle/>
          <a:p>
            <a:pPr marL="101600" indent="-101600" algn="l">
              <a:lnSpc>
                <a:spcPct val="120000"/>
              </a:lnSpc>
              <a:buClr>
                <a:srgbClr val="FF8000"/>
              </a:buClr>
              <a:buSzPct val="154000"/>
              <a:buFont typeface="Times New Roman" charset="0"/>
              <a:buChar char="•"/>
            </a:pPr>
            <a:r>
              <a:rPr lang="en-US" sz="2000" dirty="0" smtClean="0">
                <a:solidFill>
                  <a:srgbClr val="FF8000"/>
                </a:solidFill>
                <a:latin typeface="Times New Roman" charset="0"/>
                <a:ea typeface="ＭＳ Ｐゴシック" charset="0"/>
                <a:sym typeface="Times New Roman" charset="0"/>
              </a:rPr>
              <a:t> Added </a:t>
            </a:r>
            <a:r>
              <a:rPr lang="en-US" sz="2000" dirty="0">
                <a:solidFill>
                  <a:srgbClr val="FF8000"/>
                </a:solidFill>
                <a:latin typeface="Times New Roman" charset="0"/>
                <a:ea typeface="ＭＳ Ｐゴシック" charset="0"/>
                <a:sym typeface="Times New Roman" charset="0"/>
              </a:rPr>
              <a:t>cost is +16% over </a:t>
            </a:r>
            <a:r>
              <a:rPr lang="en-US" sz="2000" dirty="0" err="1">
                <a:solidFill>
                  <a:srgbClr val="FF8000"/>
                </a:solidFill>
                <a:latin typeface="Times New Roman" charset="0"/>
                <a:ea typeface="ＭＳ Ｐゴシック" charset="0"/>
                <a:sym typeface="Times New Roman" charset="0"/>
              </a:rPr>
              <a:t>mp_physics</a:t>
            </a:r>
            <a:r>
              <a:rPr lang="en-US" sz="2000" dirty="0">
                <a:solidFill>
                  <a:srgbClr val="FF8000"/>
                </a:solidFill>
                <a:latin typeface="Times New Roman" charset="0"/>
                <a:ea typeface="ＭＳ Ｐゴシック" charset="0"/>
                <a:sym typeface="Times New Roman" charset="0"/>
              </a:rPr>
              <a:t> = 8</a:t>
            </a:r>
          </a:p>
          <a:p>
            <a:pPr marL="101600" indent="-101600" algn="l">
              <a:lnSpc>
                <a:spcPct val="120000"/>
              </a:lnSpc>
              <a:buClr>
                <a:srgbClr val="FF8000"/>
              </a:buClr>
              <a:buSzPct val="154000"/>
              <a:buFont typeface="Times New Roman" charset="0"/>
              <a:buChar char="•"/>
            </a:pPr>
            <a:r>
              <a:rPr lang="en-US" sz="2000" dirty="0" smtClean="0">
                <a:solidFill>
                  <a:srgbClr val="FF8000"/>
                </a:solidFill>
                <a:latin typeface="Times New Roman" charset="0"/>
                <a:ea typeface="ＭＳ Ｐゴシック" charset="0"/>
                <a:sym typeface="Times New Roman" charset="0"/>
              </a:rPr>
              <a:t> New </a:t>
            </a:r>
            <a:r>
              <a:rPr lang="en-US" sz="2000" dirty="0" err="1">
                <a:solidFill>
                  <a:srgbClr val="FF8000"/>
                </a:solidFill>
                <a:latin typeface="Times New Roman" charset="0"/>
                <a:ea typeface="ＭＳ Ｐゴシック" charset="0"/>
                <a:sym typeface="Times New Roman" charset="0"/>
              </a:rPr>
              <a:t>mp_physics</a:t>
            </a:r>
            <a:r>
              <a:rPr lang="en-US" sz="2000" dirty="0">
                <a:solidFill>
                  <a:srgbClr val="FF8000"/>
                </a:solidFill>
                <a:latin typeface="Times New Roman" charset="0"/>
                <a:ea typeface="ＭＳ Ｐゴシック" charset="0"/>
                <a:sym typeface="Times New Roman" charset="0"/>
              </a:rPr>
              <a:t> = 28</a:t>
            </a:r>
          </a:p>
          <a:p>
            <a:pPr marL="101600" indent="-101600" algn="l">
              <a:lnSpc>
                <a:spcPct val="120000"/>
              </a:lnSpc>
              <a:buClr>
                <a:srgbClr val="FF8000"/>
              </a:buClr>
              <a:buSzPct val="154000"/>
              <a:buFont typeface="Times New Roman" charset="0"/>
              <a:buChar char="•"/>
            </a:pPr>
            <a:r>
              <a:rPr lang="en-US" sz="2000" dirty="0" smtClean="0">
                <a:solidFill>
                  <a:srgbClr val="FF8000"/>
                </a:solidFill>
                <a:latin typeface="Times New Roman" charset="0"/>
                <a:ea typeface="ＭＳ Ｐゴシック" charset="0"/>
                <a:sym typeface="Times New Roman" charset="0"/>
              </a:rPr>
              <a:t> Unified </a:t>
            </a:r>
            <a:r>
              <a:rPr lang="en-US" sz="1800" b="1" dirty="0" err="1">
                <a:solidFill>
                  <a:srgbClr val="FF8000"/>
                </a:solidFill>
                <a:latin typeface="Courier New Bold" charset="0"/>
                <a:ea typeface="ＭＳ Ｐゴシック" charset="0"/>
                <a:sym typeface="Courier New Bold" charset="0"/>
              </a:rPr>
              <a:t>module_mp_thompson.F</a:t>
            </a:r>
            <a:r>
              <a:rPr lang="en-US" sz="2000" dirty="0">
                <a:solidFill>
                  <a:srgbClr val="FF8000"/>
                </a:solidFill>
                <a:latin typeface="Times New Roman" charset="0"/>
                <a:ea typeface="ＭＳ Ｐゴシック" charset="0"/>
                <a:sym typeface="Times New Roman" charset="0"/>
              </a:rPr>
              <a:t> source code</a:t>
            </a:r>
          </a:p>
          <a:p>
            <a:pPr marL="101600" indent="-101600" algn="l">
              <a:lnSpc>
                <a:spcPct val="120000"/>
              </a:lnSpc>
              <a:buClr>
                <a:srgbClr val="FF8000"/>
              </a:buClr>
              <a:buSzPct val="154000"/>
              <a:buFont typeface="Times New Roman" charset="0"/>
              <a:buChar char="•"/>
            </a:pPr>
            <a:r>
              <a:rPr lang="en-US" sz="2000" dirty="0" smtClean="0">
                <a:solidFill>
                  <a:srgbClr val="FF8000"/>
                </a:solidFill>
                <a:latin typeface="Times New Roman" charset="0"/>
                <a:ea typeface="ＭＳ Ｐゴシック" charset="0"/>
                <a:sym typeface="Times New Roman" charset="0"/>
              </a:rPr>
              <a:t> Can </a:t>
            </a:r>
            <a:r>
              <a:rPr lang="en-US" sz="2000" dirty="0">
                <a:solidFill>
                  <a:srgbClr val="FF8000"/>
                </a:solidFill>
                <a:latin typeface="Times New Roman" charset="0"/>
                <a:ea typeface="ＭＳ Ｐゴシック" charset="0"/>
                <a:sym typeface="Times New Roman" charset="0"/>
              </a:rPr>
              <a:t>easily utilize idealized input aerosol profiles</a:t>
            </a:r>
          </a:p>
        </p:txBody>
      </p:sp>
    </p:spTree>
    <p:extLst>
      <p:ext uri="{BB962C8B-B14F-4D97-AF65-F5344CB8AC3E}">
        <p14:creationId xmlns:p14="http://schemas.microsoft.com/office/powerpoint/2010/main" val="3724318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469900"/>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Simple/idealized aerosols</a:t>
            </a:r>
          </a:p>
        </p:txBody>
      </p:sp>
      <p:sp>
        <p:nvSpPr>
          <p:cNvPr id="5" name="Rectangle 4"/>
          <p:cNvSpPr>
            <a:spLocks/>
          </p:cNvSpPr>
          <p:nvPr/>
        </p:nvSpPr>
        <p:spPr bwMode="auto">
          <a:xfrm>
            <a:off x="326421" y="1717342"/>
            <a:ext cx="11248474" cy="5460719"/>
          </a:xfrm>
          <a:prstGeom prst="rect">
            <a:avLst/>
          </a:prstGeom>
          <a:noFill/>
          <a:ln w="12700" cap="flat">
            <a:noFill/>
            <a:prstDash val="solid"/>
            <a:miter lim="800000"/>
            <a:headEnd type="none" w="med" len="med"/>
            <a:tailEnd type="none" w="med" len="med"/>
          </a:ln>
        </p:spPr>
        <p:txBody>
          <a:bodyPr tIns="0" rIns="0" bIns="0"/>
          <a:lstStyle/>
          <a:p>
            <a:pPr>
              <a:spcBef>
                <a:spcPts val="1800"/>
              </a:spcBef>
              <a:defRPr/>
            </a:pPr>
            <a:r>
              <a:rPr lang="en-US" sz="3200" dirty="0">
                <a:latin typeface="Times New Roman" charset="0"/>
                <a:ea typeface="ＭＳ Ｐゴシック" charset="0"/>
                <a:cs typeface="Times New Roman" charset="0"/>
                <a:sym typeface="Times New Roman" charset="0"/>
              </a:rPr>
              <a:t>I</a:t>
            </a:r>
            <a:r>
              <a:rPr lang="en-US" sz="3200" dirty="0" smtClean="0">
                <a:latin typeface="Times New Roman" charset="0"/>
                <a:ea typeface="ＭＳ Ｐゴシック" charset="0"/>
                <a:cs typeface="Times New Roman" charset="0"/>
                <a:sym typeface="Times New Roman" charset="0"/>
              </a:rPr>
              <a:t>f newly added QNWFA &amp; QNIFA variables not found in </a:t>
            </a:r>
            <a:r>
              <a:rPr lang="en-US" sz="3200" dirty="0" err="1" smtClean="0">
                <a:latin typeface="Times New Roman" charset="0"/>
                <a:ea typeface="ＭＳ Ｐゴシック" charset="0"/>
                <a:cs typeface="Times New Roman" charset="0"/>
                <a:sym typeface="Times New Roman" charset="0"/>
              </a:rPr>
              <a:t>wrfinput</a:t>
            </a:r>
            <a:r>
              <a:rPr lang="en-US" sz="3200" dirty="0" smtClean="0">
                <a:latin typeface="Times New Roman" charset="0"/>
                <a:ea typeface="ＭＳ Ｐゴシック" charset="0"/>
                <a:cs typeface="Times New Roman" charset="0"/>
                <a:sym typeface="Times New Roman" charset="0"/>
              </a:rPr>
              <a:t> file(s), then a default aerosol vertical profile is assumed</a:t>
            </a:r>
            <a:endParaRPr lang="en-US" sz="3200" dirty="0">
              <a:latin typeface="Times New Roman" charset="0"/>
              <a:ea typeface="ＭＳ Ｐゴシック" charset="0"/>
              <a:cs typeface="Times New Roman" charset="0"/>
              <a:sym typeface="Times New Roman" charset="0"/>
            </a:endParaRPr>
          </a:p>
          <a:p>
            <a:pPr marL="285750" indent="-285750" algn="l">
              <a:spcBef>
                <a:spcPts val="1800"/>
              </a:spcBef>
              <a:buFont typeface="Arial"/>
              <a:buChar char="•"/>
              <a:defRPr/>
            </a:pPr>
            <a:r>
              <a:rPr lang="en-US" sz="2400" dirty="0" smtClean="0">
                <a:solidFill>
                  <a:srgbClr val="000000"/>
                </a:solidFill>
                <a:latin typeface="Times New Roman" charset="0"/>
                <a:ea typeface="ＭＳ Ｐゴシック" charset="0"/>
                <a:cs typeface="Times New Roman" charset="0"/>
                <a:sym typeface="Times New Roman" charset="0"/>
              </a:rPr>
              <a:t>horizontally uniform</a:t>
            </a:r>
            <a:endParaRPr lang="en-US" sz="2400" dirty="0">
              <a:solidFill>
                <a:srgbClr val="000000"/>
              </a:solidFill>
              <a:latin typeface="Times New Roman" charset="0"/>
              <a:ea typeface="ＭＳ Ｐゴシック" charset="0"/>
              <a:cs typeface="Times New Roman" charset="0"/>
              <a:sym typeface="Times New Roman" charset="0"/>
            </a:endParaRPr>
          </a:p>
          <a:p>
            <a:pPr marL="285750" indent="-285750" algn="l">
              <a:spcBef>
                <a:spcPts val="1800"/>
              </a:spcBef>
              <a:buFont typeface="Arial"/>
              <a:buChar char="•"/>
              <a:defRPr/>
            </a:pPr>
            <a:r>
              <a:rPr lang="en-US" sz="2400" dirty="0" smtClean="0">
                <a:solidFill>
                  <a:srgbClr val="000000"/>
                </a:solidFill>
                <a:latin typeface="Times New Roman" charset="0"/>
                <a:ea typeface="ＭＳ Ｐゴシック" charset="0"/>
                <a:cs typeface="Times New Roman" charset="0"/>
                <a:sym typeface="Times New Roman" charset="0"/>
              </a:rPr>
              <a:t>evolves with model simulation therefore not constant</a:t>
            </a:r>
            <a:endParaRPr lang="en-US" sz="2400" dirty="0">
              <a:solidFill>
                <a:srgbClr val="000000"/>
              </a:solidFill>
              <a:latin typeface="Times New Roman" charset="0"/>
              <a:ea typeface="ＭＳ Ｐゴシック" charset="0"/>
              <a:cs typeface="Times New Roman" charset="0"/>
              <a:sym typeface="Times New Roman" charset="0"/>
            </a:endParaRPr>
          </a:p>
          <a:p>
            <a:pPr marL="285750" indent="-285750" algn="l">
              <a:spcBef>
                <a:spcPts val="1800"/>
              </a:spcBef>
              <a:buFont typeface="Arial"/>
              <a:buChar char="•"/>
              <a:defRPr/>
            </a:pPr>
            <a:r>
              <a:rPr lang="en-US" sz="2400" dirty="0" smtClean="0">
                <a:solidFill>
                  <a:srgbClr val="000000"/>
                </a:solidFill>
                <a:latin typeface="Times New Roman" charset="0"/>
                <a:ea typeface="ＭＳ Ｐゴシック" charset="0"/>
                <a:cs typeface="Times New Roman" charset="0"/>
                <a:sym typeface="Times New Roman" charset="0"/>
              </a:rPr>
              <a:t>no surface-based aerosol </a:t>
            </a:r>
            <a:r>
              <a:rPr lang="en-US" sz="2400" dirty="0">
                <a:solidFill>
                  <a:srgbClr val="000000"/>
                </a:solidFill>
                <a:latin typeface="Times New Roman" charset="0"/>
                <a:ea typeface="ＭＳ Ｐゴシック" charset="0"/>
                <a:cs typeface="Times New Roman" charset="0"/>
                <a:sym typeface="Times New Roman" charset="0"/>
              </a:rPr>
              <a:t>replenishment (surface emissions</a:t>
            </a:r>
            <a:r>
              <a:rPr lang="en-US" sz="2400" dirty="0" smtClean="0">
                <a:solidFill>
                  <a:srgbClr val="000000"/>
                </a:solidFill>
                <a:latin typeface="Times New Roman" charset="0"/>
                <a:ea typeface="ＭＳ Ｐゴシック" charset="0"/>
                <a:cs typeface="Times New Roman" charset="0"/>
                <a:sym typeface="Times New Roman" charset="0"/>
              </a:rPr>
              <a:t>)</a:t>
            </a:r>
          </a:p>
          <a:p>
            <a:pPr marL="285750" indent="-285750" algn="l">
              <a:spcBef>
                <a:spcPts val="1800"/>
              </a:spcBef>
              <a:buFont typeface="Arial"/>
              <a:buChar char="•"/>
              <a:defRPr/>
            </a:pPr>
            <a:r>
              <a:rPr lang="en-US" sz="2400" dirty="0" smtClean="0">
                <a:solidFill>
                  <a:srgbClr val="000000"/>
                </a:solidFill>
                <a:latin typeface="Times New Roman" charset="0"/>
                <a:ea typeface="ＭＳ Ｐゴシック" charset="0"/>
                <a:cs typeface="Times New Roman" charset="0"/>
                <a:sym typeface="Times New Roman" charset="0"/>
              </a:rPr>
              <a:t>profile created in subroutine </a:t>
            </a:r>
            <a:r>
              <a:rPr lang="en-US" sz="2400" dirty="0" err="1" smtClean="0">
                <a:solidFill>
                  <a:srgbClr val="000000"/>
                </a:solidFill>
                <a:latin typeface="Times New Roman" charset="0"/>
                <a:ea typeface="ＭＳ Ｐゴシック" charset="0"/>
                <a:cs typeface="Times New Roman" charset="0"/>
                <a:sym typeface="Times New Roman" charset="0"/>
              </a:rPr>
              <a:t>thompson_init</a:t>
            </a:r>
            <a:endParaRPr lang="en-US" sz="2400" dirty="0" smtClean="0">
              <a:solidFill>
                <a:srgbClr val="000000"/>
              </a:solidFill>
              <a:latin typeface="Times New Roman" charset="0"/>
              <a:ea typeface="ＭＳ Ｐゴシック" charset="0"/>
              <a:cs typeface="Times New Roman" charset="0"/>
              <a:sym typeface="Times New Roman" charset="0"/>
            </a:endParaRPr>
          </a:p>
          <a:p>
            <a:pPr marL="285750" indent="-285750" algn="l">
              <a:spcBef>
                <a:spcPts val="1800"/>
              </a:spcBef>
              <a:buFont typeface="Arial"/>
              <a:buChar char="•"/>
              <a:defRPr/>
            </a:pPr>
            <a:r>
              <a:rPr lang="en-US" sz="2400" dirty="0" smtClean="0">
                <a:solidFill>
                  <a:srgbClr val="000000"/>
                </a:solidFill>
                <a:latin typeface="Times New Roman" charset="0"/>
                <a:ea typeface="ＭＳ Ｐゴシック" charset="0"/>
                <a:cs typeface="Times New Roman" charset="0"/>
                <a:sym typeface="Times New Roman" charset="0"/>
              </a:rPr>
              <a:t>pseudo PBL following, not height AGL or MSL-based</a:t>
            </a:r>
          </a:p>
          <a:p>
            <a:pPr marL="285750" indent="-285750" algn="l">
              <a:spcBef>
                <a:spcPts val="1800"/>
              </a:spcBef>
              <a:buFont typeface="Arial"/>
              <a:buChar char="•"/>
              <a:defRPr/>
            </a:pPr>
            <a:r>
              <a:rPr lang="en-US" sz="2400" dirty="0" smtClean="0">
                <a:solidFill>
                  <a:srgbClr val="000000"/>
                </a:solidFill>
                <a:latin typeface="Times New Roman" charset="0"/>
                <a:ea typeface="ＭＳ Ｐゴシック" charset="0"/>
                <a:cs typeface="Times New Roman" charset="0"/>
                <a:sym typeface="Times New Roman" charset="0"/>
              </a:rPr>
              <a:t>can pass “</a:t>
            </a:r>
            <a:r>
              <a:rPr lang="en-US" sz="2400" dirty="0" err="1" smtClean="0">
                <a:solidFill>
                  <a:srgbClr val="000000"/>
                </a:solidFill>
                <a:latin typeface="Times New Roman" charset="0"/>
                <a:ea typeface="ＭＳ Ｐゴシック" charset="0"/>
                <a:cs typeface="Times New Roman" charset="0"/>
                <a:sym typeface="Times New Roman" charset="0"/>
              </a:rPr>
              <a:t>xland</a:t>
            </a:r>
            <a:r>
              <a:rPr lang="en-US" sz="2400" dirty="0" smtClean="0">
                <a:solidFill>
                  <a:srgbClr val="000000"/>
                </a:solidFill>
                <a:latin typeface="Times New Roman" charset="0"/>
                <a:ea typeface="ＭＳ Ｐゴシック" charset="0"/>
                <a:cs typeface="Times New Roman" charset="0"/>
                <a:sym typeface="Times New Roman" charset="0"/>
              </a:rPr>
              <a:t>” and/or “</a:t>
            </a:r>
            <a:r>
              <a:rPr lang="en-US" sz="2400" dirty="0" err="1" smtClean="0">
                <a:solidFill>
                  <a:srgbClr val="000000"/>
                </a:solidFill>
                <a:latin typeface="Times New Roman" charset="0"/>
                <a:ea typeface="ＭＳ Ｐゴシック" charset="0"/>
                <a:cs typeface="Times New Roman" charset="0"/>
                <a:sym typeface="Times New Roman" charset="0"/>
              </a:rPr>
              <a:t>ivegtyp</a:t>
            </a:r>
            <a:r>
              <a:rPr lang="en-US" sz="2400" dirty="0" smtClean="0">
                <a:solidFill>
                  <a:srgbClr val="000000"/>
                </a:solidFill>
                <a:latin typeface="Times New Roman" charset="0"/>
                <a:ea typeface="ＭＳ Ｐゴシック" charset="0"/>
                <a:cs typeface="Times New Roman" charset="0"/>
                <a:sym typeface="Times New Roman" charset="0"/>
              </a:rPr>
              <a:t>” variables to connect easily with maritime vs. continental characteristics</a:t>
            </a:r>
            <a:endParaRPr lang="en-US" sz="2400" dirty="0">
              <a:solidFill>
                <a:srgbClr val="000000"/>
              </a:solidFill>
              <a:latin typeface="Times New Roman" charset="0"/>
              <a:ea typeface="ＭＳ Ｐゴシック" charset="0"/>
              <a:cs typeface="Times New Roman" charset="0"/>
              <a:sym typeface="Times New Roman" charset="0"/>
            </a:endParaRP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69" y="7178061"/>
            <a:ext cx="6794500" cy="1714500"/>
          </a:xfrm>
          <a:prstGeom prst="rect">
            <a:avLst/>
          </a:prstGeom>
        </p:spPr>
      </p:pic>
      <p:pic>
        <p:nvPicPr>
          <p:cNvPr id="4" name="Picture 3" descr="Untitled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390" y="2816808"/>
            <a:ext cx="9702800" cy="6997700"/>
          </a:xfrm>
          <a:prstGeom prst="rect">
            <a:avLst/>
          </a:prstGeom>
        </p:spPr>
      </p:pic>
    </p:spTree>
    <p:extLst>
      <p:ext uri="{BB962C8B-B14F-4D97-AF65-F5344CB8AC3E}">
        <p14:creationId xmlns:p14="http://schemas.microsoft.com/office/powerpoint/2010/main" val="915329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884457" y="1687042"/>
            <a:ext cx="11248474" cy="700977"/>
          </a:xfrm>
          <a:prstGeom prst="rect">
            <a:avLst/>
          </a:prstGeom>
          <a:noFill/>
          <a:ln w="12700" cap="flat">
            <a:noFill/>
            <a:prstDash val="solid"/>
            <a:miter lim="800000"/>
            <a:headEnd type="none" w="med" len="med"/>
            <a:tailEnd type="none" w="med" len="med"/>
          </a:ln>
        </p:spPr>
        <p:txBody>
          <a:bodyPr tIns="0" rIns="0" bIns="0"/>
          <a:lstStyle/>
          <a:p>
            <a:pPr algn="ctr">
              <a:spcBef>
                <a:spcPts val="1800"/>
              </a:spcBef>
              <a:defRPr/>
            </a:pPr>
            <a:r>
              <a:rPr lang="en-US" sz="2400" dirty="0">
                <a:latin typeface="Courier New"/>
                <a:ea typeface="ＭＳ Ｐゴシック" charset="0"/>
                <a:cs typeface="Courier New"/>
                <a:sym typeface="Times New Roman" charset="0"/>
              </a:rPr>
              <a:t>http://www2.mmm.ucar.edu/wrf/users/wrfv3.6/mp28.</a:t>
            </a:r>
            <a:r>
              <a:rPr lang="en-US" sz="2400" dirty="0" smtClean="0">
                <a:latin typeface="Courier New"/>
                <a:ea typeface="ＭＳ Ｐゴシック" charset="0"/>
                <a:cs typeface="Courier New"/>
                <a:sym typeface="Times New Roman" charset="0"/>
              </a:rPr>
              <a:t>html</a:t>
            </a:r>
          </a:p>
        </p:txBody>
      </p:sp>
      <p:sp>
        <p:nvSpPr>
          <p:cNvPr id="3" name="Rectangle 1"/>
          <p:cNvSpPr txBox="1">
            <a:spLocks noChangeArrowheads="1"/>
          </p:cNvSpPr>
          <p:nvPr/>
        </p:nvSpPr>
        <p:spPr>
          <a:xfrm>
            <a:off x="1270000" y="46529"/>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Monthly </a:t>
            </a:r>
            <a:r>
              <a:rPr lang="en-US" dirty="0" err="1" smtClean="0"/>
              <a:t>climo</a:t>
            </a:r>
            <a:r>
              <a:rPr lang="en-US" dirty="0" smtClean="0"/>
              <a:t> aerosols</a:t>
            </a:r>
          </a:p>
          <a:p>
            <a:pPr>
              <a:defRPr/>
            </a:pPr>
            <a:r>
              <a:rPr lang="en-US" sz="3600" dirty="0" smtClean="0"/>
              <a:t>requires processing thru WPS</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2148" t="33887" r="21875" b="25684"/>
          <a:stretch>
            <a:fillRect/>
          </a:stretch>
        </p:blipFill>
        <p:spPr bwMode="auto">
          <a:xfrm>
            <a:off x="-2260600" y="4572000"/>
            <a:ext cx="988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 name="Rectangle 3"/>
          <p:cNvSpPr>
            <a:spLocks/>
          </p:cNvSpPr>
          <p:nvPr/>
        </p:nvSpPr>
        <p:spPr bwMode="auto">
          <a:xfrm>
            <a:off x="422181" y="2234067"/>
            <a:ext cx="9011697" cy="2390616"/>
          </a:xfrm>
          <a:prstGeom prst="rect">
            <a:avLst/>
          </a:prstGeom>
          <a:gradFill rotWithShape="0">
            <a:gsLst>
              <a:gs pos="0">
                <a:srgbClr val="000080">
                  <a:alpha val="70000"/>
                </a:srgbClr>
              </a:gs>
              <a:gs pos="100000">
                <a:srgbClr val="333333">
                  <a:alpha val="50000"/>
                </a:srgbClr>
              </a:gs>
            </a:gsLst>
            <a:lin ang="5400000" scaled="1"/>
          </a:gradFill>
          <a:ln w="12700">
            <a:solidFill>
              <a:srgbClr val="CCFF66"/>
            </a:solidFill>
            <a:miter lim="800000"/>
            <a:headEnd/>
            <a:tailEnd/>
          </a:ln>
        </p:spPr>
        <p:txBody>
          <a:bodyPr lIns="152400" tIns="152400" rIns="152400" bIns="152400"/>
          <a:lstStyle/>
          <a:p>
            <a:pPr>
              <a:spcBef>
                <a:spcPts val="1200"/>
              </a:spcBef>
            </a:pPr>
            <a:r>
              <a:rPr lang="en-US" sz="2400" dirty="0">
                <a:solidFill>
                  <a:srgbClr val="FFFCAB"/>
                </a:solidFill>
                <a:latin typeface="Verdana Bold" charset="0"/>
                <a:ea typeface="ＭＳ Ｐゴシック" charset="0"/>
                <a:sym typeface="Verdana Bold" charset="0"/>
              </a:rPr>
              <a:t>GOCART: </a:t>
            </a:r>
            <a:r>
              <a:rPr lang="en-US" sz="1800" dirty="0">
                <a:solidFill>
                  <a:srgbClr val="FFFCAB"/>
                </a:solidFill>
                <a:latin typeface="Verdana" charset="0"/>
                <a:ea typeface="ＭＳ Ｐゴシック" charset="0"/>
                <a:sym typeface="Verdana" charset="0"/>
              </a:rPr>
              <a:t>Goddard Chemistry Aerosol Radiation and Transport model</a:t>
            </a:r>
            <a:endParaRPr lang="en-US" sz="2400" dirty="0">
              <a:solidFill>
                <a:srgbClr val="FFFCAB"/>
              </a:solidFill>
              <a:latin typeface="Verdana Bold" charset="0"/>
              <a:ea typeface="ＭＳ Ｐゴシック" charset="0"/>
              <a:sym typeface="Verdana Bold" charset="0"/>
            </a:endParaRPr>
          </a:p>
          <a:p>
            <a:pPr algn="l">
              <a:spcBef>
                <a:spcPts val="1200"/>
              </a:spcBef>
              <a:buClr>
                <a:srgbClr val="FFFCAB"/>
              </a:buClr>
              <a:buSzPct val="150000"/>
              <a:buFont typeface="Times New Roman" charset="0"/>
              <a:buChar char="•"/>
            </a:pPr>
            <a:r>
              <a:rPr lang="en-US" sz="2400" dirty="0" smtClean="0">
                <a:solidFill>
                  <a:srgbClr val="FFFCAB"/>
                </a:solidFill>
                <a:latin typeface="Times New Roman" charset="0"/>
                <a:ea typeface="ＭＳ Ｐゴシック" charset="0"/>
                <a:sym typeface="Times New Roman" charset="0"/>
              </a:rPr>
              <a:t> species</a:t>
            </a:r>
            <a:r>
              <a:rPr lang="en-US" sz="2400" dirty="0">
                <a:solidFill>
                  <a:srgbClr val="FFFCAB"/>
                </a:solidFill>
                <a:latin typeface="Times New Roman" charset="0"/>
                <a:ea typeface="ＭＳ Ｐゴシック" charset="0"/>
                <a:sym typeface="Times New Roman" charset="0"/>
              </a:rPr>
              <a:t>:  sulfates, </a:t>
            </a:r>
            <a:r>
              <a:rPr lang="en-US" sz="2400" dirty="0" err="1">
                <a:solidFill>
                  <a:srgbClr val="FFFCAB"/>
                </a:solidFill>
                <a:latin typeface="Times New Roman" charset="0"/>
                <a:ea typeface="ＭＳ Ｐゴシック" charset="0"/>
                <a:sym typeface="Times New Roman" charset="0"/>
              </a:rPr>
              <a:t>seasalts</a:t>
            </a:r>
            <a:r>
              <a:rPr lang="en-US" sz="2400" dirty="0">
                <a:solidFill>
                  <a:srgbClr val="FFFCAB"/>
                </a:solidFill>
                <a:latin typeface="Times New Roman" charset="0"/>
                <a:ea typeface="ＭＳ Ｐゴシック" charset="0"/>
                <a:sym typeface="Times New Roman" charset="0"/>
              </a:rPr>
              <a:t>, organic &amp; black carbon, dust</a:t>
            </a:r>
          </a:p>
          <a:p>
            <a:pPr algn="l">
              <a:lnSpc>
                <a:spcPct val="120000"/>
              </a:lnSpc>
              <a:buClr>
                <a:srgbClr val="FFFCAB"/>
              </a:buClr>
              <a:buSzPct val="150000"/>
              <a:buFont typeface="Times New Roman" charset="0"/>
              <a:buChar char="•"/>
            </a:pPr>
            <a:r>
              <a:rPr lang="en-US" sz="2400" dirty="0" smtClean="0">
                <a:solidFill>
                  <a:srgbClr val="FFFCAB"/>
                </a:solidFill>
                <a:latin typeface="Times New Roman" charset="0"/>
                <a:ea typeface="ＭＳ Ｐゴシック" charset="0"/>
                <a:sym typeface="Times New Roman" charset="0"/>
              </a:rPr>
              <a:t> mass </a:t>
            </a:r>
            <a:r>
              <a:rPr lang="en-US" sz="2400" dirty="0">
                <a:solidFill>
                  <a:srgbClr val="FFFCAB"/>
                </a:solidFill>
                <a:latin typeface="Times New Roman" charset="0"/>
                <a:ea typeface="ＭＳ Ｐゴシック" charset="0"/>
                <a:sym typeface="Times New Roman" charset="0"/>
              </a:rPr>
              <a:t>mixing ratio of various size bins of each species</a:t>
            </a:r>
          </a:p>
          <a:p>
            <a:pPr algn="l">
              <a:lnSpc>
                <a:spcPct val="120000"/>
              </a:lnSpc>
              <a:buClr>
                <a:srgbClr val="FFFCAB"/>
              </a:buClr>
              <a:buSzPct val="150000"/>
              <a:buFont typeface="Times New Roman" charset="0"/>
              <a:buChar char="•"/>
            </a:pPr>
            <a:r>
              <a:rPr lang="en-US" sz="2400" dirty="0" smtClean="0">
                <a:solidFill>
                  <a:srgbClr val="FFFCAB"/>
                </a:solidFill>
                <a:latin typeface="Times New Roman" charset="0"/>
                <a:ea typeface="ＭＳ Ｐゴシック" charset="0"/>
                <a:sym typeface="Times New Roman" charset="0"/>
              </a:rPr>
              <a:t> 7</a:t>
            </a:r>
            <a:r>
              <a:rPr lang="en-US" sz="2400" dirty="0">
                <a:solidFill>
                  <a:srgbClr val="FFFCAB"/>
                </a:solidFill>
                <a:latin typeface="Times New Roman" charset="0"/>
                <a:ea typeface="ＭＳ Ｐゴシック" charset="0"/>
                <a:sym typeface="Times New Roman" charset="0"/>
              </a:rPr>
              <a:t>-year simulation - averaged to monthly values</a:t>
            </a:r>
          </a:p>
          <a:p>
            <a:pPr algn="l">
              <a:lnSpc>
                <a:spcPct val="120000"/>
              </a:lnSpc>
              <a:buClr>
                <a:srgbClr val="FFFCAB"/>
              </a:buClr>
              <a:buSzPct val="150000"/>
              <a:buFont typeface="Times New Roman" charset="0"/>
              <a:buChar char="•"/>
            </a:pPr>
            <a:r>
              <a:rPr lang="en-US" sz="2400" dirty="0" smtClean="0">
                <a:solidFill>
                  <a:srgbClr val="FFFCAB"/>
                </a:solidFill>
                <a:latin typeface="Times New Roman" charset="0"/>
                <a:ea typeface="ＭＳ Ｐゴシック" charset="0"/>
                <a:sym typeface="Times New Roman" charset="0"/>
              </a:rPr>
              <a:t> moderate </a:t>
            </a:r>
            <a:r>
              <a:rPr lang="en-US" sz="2400" dirty="0">
                <a:solidFill>
                  <a:srgbClr val="FFFCAB"/>
                </a:solidFill>
                <a:latin typeface="Times New Roman" charset="0"/>
                <a:ea typeface="ＭＳ Ｐゴシック" charset="0"/>
                <a:sym typeface="Times New Roman" charset="0"/>
              </a:rPr>
              <a:t>resolution (0.5 </a:t>
            </a:r>
            <a:r>
              <a:rPr lang="en-US" sz="1800" dirty="0">
                <a:solidFill>
                  <a:srgbClr val="FFFCAB"/>
                </a:solidFill>
                <a:latin typeface="Verdana" charset="0"/>
                <a:ea typeface="ＭＳ Ｐゴシック" charset="0"/>
                <a:sym typeface="Verdana" charset="0"/>
              </a:rPr>
              <a:t>x</a:t>
            </a:r>
            <a:r>
              <a:rPr lang="en-US" sz="2400" dirty="0">
                <a:solidFill>
                  <a:srgbClr val="FFFCAB"/>
                </a:solidFill>
                <a:latin typeface="Times New Roman" charset="0"/>
                <a:ea typeface="ＭＳ Ｐゴシック" charset="0"/>
                <a:sym typeface="Times New Roman" charset="0"/>
              </a:rPr>
              <a:t> 1.25</a:t>
            </a:r>
            <a:r>
              <a:rPr lang="en-US" sz="2400" baseline="32000" dirty="0">
                <a:solidFill>
                  <a:srgbClr val="FFFCAB"/>
                </a:solidFill>
                <a:latin typeface="Times New Roman" charset="0"/>
                <a:ea typeface="ＭＳ Ｐゴシック" charset="0"/>
                <a:sym typeface="Times New Roman" charset="0"/>
              </a:rPr>
              <a:t>o</a:t>
            </a:r>
            <a:r>
              <a:rPr lang="en-US" sz="2400" dirty="0" smtClean="0">
                <a:solidFill>
                  <a:srgbClr val="FFFCAB"/>
                </a:solidFill>
                <a:latin typeface="Times New Roman" charset="0"/>
                <a:ea typeface="ＭＳ Ｐゴシック" charset="0"/>
                <a:sym typeface="Times New Roman" charset="0"/>
              </a:rPr>
              <a:t>)</a:t>
            </a:r>
            <a:endParaRPr lang="en-US" sz="2400" dirty="0">
              <a:solidFill>
                <a:srgbClr val="FFFCAB"/>
              </a:solidFill>
              <a:latin typeface="Times New Roman" charset="0"/>
              <a:ea typeface="ＭＳ Ｐゴシック" charset="0"/>
              <a:sym typeface="Times New Roman" charset="0"/>
            </a:endParaRPr>
          </a:p>
        </p:txBody>
      </p:sp>
      <p:grpSp>
        <p:nvGrpSpPr>
          <p:cNvPr id="5" name="Group 10"/>
          <p:cNvGrpSpPr>
            <a:grpSpLocks/>
          </p:cNvGrpSpPr>
          <p:nvPr/>
        </p:nvGrpSpPr>
        <p:grpSpPr bwMode="auto">
          <a:xfrm>
            <a:off x="2043113" y="3517900"/>
            <a:ext cx="10923587" cy="6134100"/>
            <a:chOff x="0" y="0"/>
            <a:chExt cx="6880" cy="3864"/>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5624" t="19624" r="4500" b="2249"/>
            <a:stretch>
              <a:fillRect/>
            </a:stretch>
          </p:blipFill>
          <p:spPr bwMode="auto">
            <a:xfrm>
              <a:off x="2434" y="0"/>
              <a:ext cx="4446" cy="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AutoShape 5"/>
            <p:cNvSpPr>
              <a:spLocks/>
            </p:cNvSpPr>
            <p:nvPr/>
          </p:nvSpPr>
          <p:spPr bwMode="auto">
            <a:xfrm rot="-9161139">
              <a:off x="-94" y="2027"/>
              <a:ext cx="3135" cy="352"/>
            </a:xfrm>
            <a:prstGeom prst="rightArrow">
              <a:avLst>
                <a:gd name="adj1" fmla="val 32000"/>
                <a:gd name="adj2" fmla="val 99989"/>
              </a:avLst>
            </a:prstGeom>
            <a:solidFill>
              <a:schemeClr val="accent1">
                <a:alpha val="59999"/>
              </a:schemeClr>
            </a:solidFill>
            <a:ln w="12700">
              <a:solidFill>
                <a:schemeClr val="tx1"/>
              </a:solidFill>
              <a:miter lim="800000"/>
              <a:headEnd/>
              <a:tailEnd/>
            </a:ln>
          </p:spPr>
          <p:txBody>
            <a:bodyPr lIns="0" tIns="0" rIns="0" bIns="0"/>
            <a:lstStyle/>
            <a:p>
              <a:endParaRPr lang="en-US"/>
            </a:p>
          </p:txBody>
        </p:sp>
        <p:sp>
          <p:nvSpPr>
            <p:cNvPr id="8" name="Rectangle 6"/>
            <p:cNvSpPr>
              <a:spLocks/>
            </p:cNvSpPr>
            <p:nvPr/>
          </p:nvSpPr>
          <p:spPr bwMode="auto">
            <a:xfrm rot="3815242">
              <a:off x="5609" y="1040"/>
              <a:ext cx="94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400">
                  <a:solidFill>
                    <a:srgbClr val="003DCC"/>
                  </a:solidFill>
                  <a:latin typeface="Verdana Bold" charset="0"/>
                  <a:ea typeface="ＭＳ Ｐゴシック" charset="0"/>
                  <a:sym typeface="Verdana Bold" charset="0"/>
                </a:rPr>
                <a:t>Sulfates</a:t>
              </a:r>
            </a:p>
          </p:txBody>
        </p:sp>
        <p:sp>
          <p:nvSpPr>
            <p:cNvPr id="9" name="Rectangle 7"/>
            <p:cNvSpPr>
              <a:spLocks/>
            </p:cNvSpPr>
            <p:nvPr/>
          </p:nvSpPr>
          <p:spPr bwMode="auto">
            <a:xfrm>
              <a:off x="4764" y="1252"/>
              <a:ext cx="9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400">
                  <a:solidFill>
                    <a:srgbClr val="558E28"/>
                  </a:solidFill>
                  <a:latin typeface="Verdana Bold" charset="0"/>
                  <a:ea typeface="ＭＳ Ｐゴシック" charset="0"/>
                  <a:sym typeface="Verdana Bold" charset="0"/>
                </a:rPr>
                <a:t>Organic</a:t>
              </a:r>
            </a:p>
            <a:p>
              <a:r>
                <a:rPr lang="en-US" sz="2400">
                  <a:solidFill>
                    <a:srgbClr val="558E28"/>
                  </a:solidFill>
                  <a:latin typeface="Verdana Bold" charset="0"/>
                  <a:ea typeface="ＭＳ Ｐゴシック" charset="0"/>
                  <a:sym typeface="Verdana Bold" charset="0"/>
                </a:rPr>
                <a:t>Carbon</a:t>
              </a:r>
            </a:p>
          </p:txBody>
        </p:sp>
        <p:sp>
          <p:nvSpPr>
            <p:cNvPr id="10" name="Rectangle 8"/>
            <p:cNvSpPr>
              <a:spLocks/>
            </p:cNvSpPr>
            <p:nvPr/>
          </p:nvSpPr>
          <p:spPr bwMode="auto">
            <a:xfrm rot="3117093">
              <a:off x="3407" y="1903"/>
              <a:ext cx="1062"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400" dirty="0">
                  <a:solidFill>
                    <a:srgbClr val="66008D"/>
                  </a:solidFill>
                  <a:latin typeface="Verdana Bold" charset="0"/>
                  <a:ea typeface="ＭＳ Ｐゴシック" charset="0"/>
                  <a:sym typeface="Verdana Bold" charset="0"/>
                </a:rPr>
                <a:t>Sea Salts</a:t>
              </a:r>
            </a:p>
          </p:txBody>
        </p:sp>
        <p:sp>
          <p:nvSpPr>
            <p:cNvPr id="11" name="Rectangle 9"/>
            <p:cNvSpPr>
              <a:spLocks/>
            </p:cNvSpPr>
            <p:nvPr/>
          </p:nvSpPr>
          <p:spPr bwMode="auto">
            <a:xfrm rot="2812700">
              <a:off x="3325" y="2383"/>
              <a:ext cx="569"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400">
                  <a:solidFill>
                    <a:srgbClr val="956900"/>
                  </a:solidFill>
                  <a:latin typeface="Verdana Bold" charset="0"/>
                  <a:ea typeface="ＭＳ Ｐゴシック" charset="0"/>
                  <a:sym typeface="Verdana Bold" charset="0"/>
                </a:rPr>
                <a:t>Dust</a:t>
              </a:r>
            </a:p>
          </p:txBody>
        </p:sp>
      </p:grpSp>
    </p:spTree>
    <p:extLst>
      <p:ext uri="{BB962C8B-B14F-4D97-AF65-F5344CB8AC3E}">
        <p14:creationId xmlns:p14="http://schemas.microsoft.com/office/powerpoint/2010/main" val="3257132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85020"/>
            <a:ext cx="10464800" cy="1666199"/>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WRF simulation</a:t>
            </a:r>
          </a:p>
          <a:p>
            <a:pPr>
              <a:defRPr/>
            </a:pPr>
            <a:r>
              <a:rPr lang="en-US" sz="4000" dirty="0" smtClean="0"/>
              <a:t>72-h: 31Jan-02Feb2011</a:t>
            </a:r>
          </a:p>
        </p:txBody>
      </p:sp>
      <p:sp>
        <p:nvSpPr>
          <p:cNvPr id="4" name="Rectangle 2"/>
          <p:cNvSpPr>
            <a:spLocks/>
          </p:cNvSpPr>
          <p:nvPr/>
        </p:nvSpPr>
        <p:spPr bwMode="auto">
          <a:xfrm>
            <a:off x="381084" y="5764967"/>
            <a:ext cx="7734300" cy="2895600"/>
          </a:xfrm>
          <a:prstGeom prst="rect">
            <a:avLst/>
          </a:prstGeom>
          <a:gradFill rotWithShape="0">
            <a:gsLst>
              <a:gs pos="0">
                <a:srgbClr val="000080">
                  <a:alpha val="70000"/>
                </a:srgbClr>
              </a:gs>
              <a:gs pos="100000">
                <a:srgbClr val="333333">
                  <a:alpha val="50000"/>
                </a:srgbClr>
              </a:gs>
            </a:gsLst>
            <a:lin ang="5400000" scaled="1"/>
          </a:gradFill>
          <a:ln w="12700">
            <a:solidFill>
              <a:srgbClr val="CCFF66"/>
            </a:solidFill>
            <a:miter lim="800000"/>
            <a:headEnd/>
            <a:tailEnd/>
          </a:ln>
        </p:spPr>
        <p:txBody>
          <a:bodyPr lIns="152400" tIns="152400" rIns="152400" bIns="152400"/>
          <a:lstStyle/>
          <a:p>
            <a:pPr>
              <a:spcBef>
                <a:spcPts val="1200"/>
              </a:spcBef>
            </a:pPr>
            <a:r>
              <a:rPr lang="en-US" sz="2400">
                <a:solidFill>
                  <a:srgbClr val="FFFCAB"/>
                </a:solidFill>
                <a:latin typeface="Verdana Bold" charset="0"/>
                <a:ea typeface="ＭＳ Ｐゴシック" charset="0"/>
                <a:sym typeface="Verdana Bold" charset="0"/>
              </a:rPr>
              <a:t>Physics Options:</a:t>
            </a:r>
          </a:p>
          <a:p>
            <a:pPr algn="l">
              <a:spcBef>
                <a:spcPts val="1200"/>
              </a:spcBef>
              <a:buClr>
                <a:srgbClr val="FFFCAB"/>
              </a:buClr>
              <a:buSzPct val="125000"/>
              <a:buFont typeface="Times New Roman" charset="0"/>
              <a:buChar char="•"/>
            </a:pPr>
            <a:r>
              <a:rPr lang="en-US" sz="2400">
                <a:solidFill>
                  <a:srgbClr val="FFFCAB"/>
                </a:solidFill>
                <a:latin typeface="Times New Roman" charset="0"/>
                <a:ea typeface="ＭＳ Ｐゴシック" charset="0"/>
                <a:sym typeface="Times New Roman" charset="0"/>
              </a:rPr>
              <a:t> RRTMG radiation: </a:t>
            </a:r>
            <a:r>
              <a:rPr lang="en-US" sz="1800">
                <a:solidFill>
                  <a:srgbClr val="FE4940"/>
                </a:solidFill>
                <a:latin typeface="Times New Roman Bold" charset="0"/>
                <a:ea typeface="ＭＳ Ｐゴシック" charset="0"/>
                <a:sym typeface="Times New Roman Bold" charset="0"/>
              </a:rPr>
              <a:t>newly coupled water/ice/snow effective radii</a:t>
            </a:r>
            <a:endParaRPr lang="en-US" sz="2400">
              <a:solidFill>
                <a:srgbClr val="FFFCAB"/>
              </a:solidFill>
              <a:latin typeface="Times New Roman" charset="0"/>
              <a:ea typeface="ＭＳ Ｐゴシック" charset="0"/>
              <a:sym typeface="Times New Roman" charset="0"/>
            </a:endParaRPr>
          </a:p>
          <a:p>
            <a:pPr algn="l">
              <a:spcBef>
                <a:spcPts val="1200"/>
              </a:spcBef>
              <a:buClr>
                <a:srgbClr val="FFFCAB"/>
              </a:buClr>
              <a:buSzPct val="125000"/>
              <a:buFont typeface="Times New Roman" charset="0"/>
              <a:buChar char="•"/>
            </a:pPr>
            <a:r>
              <a:rPr lang="en-US" sz="2400">
                <a:solidFill>
                  <a:srgbClr val="FFFCAB"/>
                </a:solidFill>
                <a:latin typeface="Times New Roman" charset="0"/>
                <a:ea typeface="ＭＳ Ｐゴシック" charset="0"/>
                <a:sym typeface="Times New Roman" charset="0"/>
              </a:rPr>
              <a:t> NOAH LSM</a:t>
            </a:r>
          </a:p>
          <a:p>
            <a:pPr algn="l">
              <a:spcBef>
                <a:spcPts val="1200"/>
              </a:spcBef>
              <a:buClr>
                <a:srgbClr val="FFFCAB"/>
              </a:buClr>
              <a:buSzPct val="125000"/>
              <a:buFont typeface="Times New Roman" charset="0"/>
              <a:buChar char="•"/>
            </a:pPr>
            <a:r>
              <a:rPr lang="en-US" sz="2400">
                <a:solidFill>
                  <a:srgbClr val="FFFCAB"/>
                </a:solidFill>
                <a:latin typeface="Times New Roman" charset="0"/>
                <a:ea typeface="ＭＳ Ｐゴシック" charset="0"/>
                <a:sym typeface="Times New Roman" charset="0"/>
              </a:rPr>
              <a:t> YSU-PBL: </a:t>
            </a:r>
            <a:r>
              <a:rPr lang="en-US" sz="1800">
                <a:solidFill>
                  <a:srgbClr val="FE4940"/>
                </a:solidFill>
                <a:latin typeface="Times New Roman Bold" charset="0"/>
                <a:ea typeface="ＭＳ Ｐゴシック" charset="0"/>
                <a:sym typeface="Times New Roman Bold" charset="0"/>
              </a:rPr>
              <a:t>newly coupled turb mixing of aerosols &amp; N</a:t>
            </a:r>
            <a:r>
              <a:rPr lang="en-US" sz="1800" baseline="-6000">
                <a:solidFill>
                  <a:srgbClr val="FE4940"/>
                </a:solidFill>
                <a:latin typeface="Times New Roman Bold" charset="0"/>
                <a:ea typeface="ＭＳ Ｐゴシック" charset="0"/>
                <a:sym typeface="Times New Roman Bold" charset="0"/>
              </a:rPr>
              <a:t>c</a:t>
            </a:r>
            <a:endParaRPr lang="en-US" sz="2400">
              <a:solidFill>
                <a:srgbClr val="FFFCAB"/>
              </a:solidFill>
              <a:latin typeface="Times New Roman" charset="0"/>
              <a:ea typeface="ＭＳ Ｐゴシック" charset="0"/>
              <a:sym typeface="Times New Roman" charset="0"/>
            </a:endParaRPr>
          </a:p>
          <a:p>
            <a:pPr algn="l">
              <a:spcBef>
                <a:spcPts val="1200"/>
              </a:spcBef>
              <a:buClr>
                <a:srgbClr val="FFFCAB"/>
              </a:buClr>
              <a:buSzPct val="125000"/>
              <a:buFont typeface="Times New Roman" charset="0"/>
              <a:buChar char="•"/>
            </a:pPr>
            <a:r>
              <a:rPr lang="en-US" sz="2400">
                <a:solidFill>
                  <a:srgbClr val="FFFCAB"/>
                </a:solidFill>
                <a:latin typeface="Times New Roman" charset="0"/>
                <a:ea typeface="ＭＳ Ｐゴシック" charset="0"/>
                <a:sym typeface="Times New Roman" charset="0"/>
              </a:rPr>
              <a:t> </a:t>
            </a:r>
            <a:r>
              <a:rPr lang="en-US" sz="2400" u="sng">
                <a:solidFill>
                  <a:srgbClr val="FFFCAB"/>
                </a:solidFill>
                <a:latin typeface="Times New Roman" charset="0"/>
                <a:ea typeface="ＭＳ Ｐゴシック" charset="0"/>
                <a:sym typeface="Times New Roman" charset="0"/>
              </a:rPr>
              <a:t>No</a:t>
            </a:r>
            <a:r>
              <a:rPr lang="en-US" sz="2400">
                <a:solidFill>
                  <a:srgbClr val="FFFCAB"/>
                </a:solidFill>
                <a:latin typeface="Times New Roman" charset="0"/>
                <a:ea typeface="ＭＳ Ｐゴシック" charset="0"/>
                <a:sym typeface="Times New Roman" charset="0"/>
              </a:rPr>
              <a:t> convective parameterization</a:t>
            </a:r>
          </a:p>
        </p:txBody>
      </p:sp>
      <p:sp>
        <p:nvSpPr>
          <p:cNvPr id="5" name="Rectangle 3"/>
          <p:cNvSpPr>
            <a:spLocks/>
          </p:cNvSpPr>
          <p:nvPr/>
        </p:nvSpPr>
        <p:spPr bwMode="auto">
          <a:xfrm>
            <a:off x="381084" y="1877715"/>
            <a:ext cx="7734300" cy="3568374"/>
          </a:xfrm>
          <a:prstGeom prst="rect">
            <a:avLst/>
          </a:prstGeom>
          <a:gradFill rotWithShape="0">
            <a:gsLst>
              <a:gs pos="0">
                <a:srgbClr val="000080">
                  <a:alpha val="70000"/>
                </a:srgbClr>
              </a:gs>
              <a:gs pos="100000">
                <a:srgbClr val="333333">
                  <a:alpha val="50000"/>
                </a:srgbClr>
              </a:gs>
            </a:gsLst>
            <a:lin ang="5400000" scaled="1"/>
          </a:gradFill>
          <a:ln w="12700">
            <a:solidFill>
              <a:srgbClr val="CCFF66"/>
            </a:solidFill>
            <a:miter lim="800000"/>
            <a:headEnd/>
            <a:tailEnd/>
          </a:ln>
        </p:spPr>
        <p:txBody>
          <a:bodyPr lIns="152400" tIns="152400" rIns="152400" bIns="152400"/>
          <a:lstStyle/>
          <a:p>
            <a:pPr>
              <a:spcBef>
                <a:spcPts val="1200"/>
              </a:spcBef>
            </a:pPr>
            <a:r>
              <a:rPr lang="en-US" sz="2400" dirty="0">
                <a:solidFill>
                  <a:srgbClr val="FFFCAB"/>
                </a:solidFill>
                <a:latin typeface="Verdana Bold" charset="0"/>
                <a:ea typeface="ＭＳ Ｐゴシック" charset="0"/>
                <a:sym typeface="Verdana Bold" charset="0"/>
              </a:rPr>
              <a:t>Model set-up:</a:t>
            </a:r>
          </a:p>
          <a:p>
            <a:pPr algn="l">
              <a:lnSpc>
                <a:spcPts val="3200"/>
              </a:lnSpc>
              <a:buClr>
                <a:srgbClr val="FFFCAB"/>
              </a:buClr>
              <a:buSzPct val="125000"/>
              <a:buFont typeface="Times New Roman" charset="0"/>
              <a:buChar char="•"/>
            </a:pPr>
            <a:r>
              <a:rPr lang="en-US" sz="2400" dirty="0">
                <a:solidFill>
                  <a:srgbClr val="FFFCAB"/>
                </a:solidFill>
                <a:latin typeface="Times New Roman" charset="0"/>
                <a:ea typeface="ＭＳ Ｐゴシック" charset="0"/>
                <a:sym typeface="Times New Roman" charset="0"/>
              </a:rPr>
              <a:t> Version 3.4.1</a:t>
            </a:r>
            <a:r>
              <a:rPr lang="en-US" sz="2400" baseline="32000" dirty="0">
                <a:solidFill>
                  <a:srgbClr val="FE4940"/>
                </a:solidFill>
                <a:latin typeface="Times New Roman Bold Italic" charset="0"/>
                <a:ea typeface="ＭＳ Ｐゴシック" charset="0"/>
                <a:sym typeface="Times New Roman Bold Italic" charset="0"/>
              </a:rPr>
              <a:t>++</a:t>
            </a:r>
            <a:endParaRPr lang="en-US" sz="2400" dirty="0">
              <a:solidFill>
                <a:srgbClr val="FFFCAB"/>
              </a:solidFill>
              <a:latin typeface="Times New Roman" charset="0"/>
              <a:ea typeface="ＭＳ Ｐゴシック" charset="0"/>
              <a:sym typeface="Times New Roman" charset="0"/>
            </a:endParaRPr>
          </a:p>
          <a:p>
            <a:pPr algn="l">
              <a:lnSpc>
                <a:spcPts val="3200"/>
              </a:lnSpc>
              <a:buClr>
                <a:srgbClr val="FFFCAB"/>
              </a:buClr>
              <a:buSzPct val="125000"/>
              <a:buFont typeface="Times New Roman" charset="0"/>
              <a:buChar char="•"/>
            </a:pPr>
            <a:r>
              <a:rPr lang="en-US" sz="2400" dirty="0">
                <a:solidFill>
                  <a:srgbClr val="FFFCAB"/>
                </a:solidFill>
                <a:latin typeface="Times New Roman" charset="0"/>
                <a:ea typeface="ＭＳ Ｐゴシック" charset="0"/>
                <a:sym typeface="Times New Roman" charset="0"/>
              </a:rPr>
              <a:t> 1200 x 825 horizontal points (entire </a:t>
            </a:r>
            <a:r>
              <a:rPr lang="en-US" sz="2400" dirty="0" err="1">
                <a:solidFill>
                  <a:srgbClr val="FFFCAB"/>
                </a:solidFill>
                <a:latin typeface="Times New Roman" charset="0"/>
                <a:ea typeface="ＭＳ Ｐゴシック" charset="0"/>
                <a:sym typeface="Times New Roman" charset="0"/>
              </a:rPr>
              <a:t>ConUS</a:t>
            </a:r>
            <a:r>
              <a:rPr lang="en-US" sz="2400" dirty="0">
                <a:solidFill>
                  <a:srgbClr val="FFFCAB"/>
                </a:solidFill>
                <a:latin typeface="Times New Roman" charset="0"/>
                <a:ea typeface="ＭＳ Ｐゴシック" charset="0"/>
                <a:sym typeface="Times New Roman" charset="0"/>
              </a:rPr>
              <a:t>)</a:t>
            </a:r>
          </a:p>
          <a:p>
            <a:pPr algn="l">
              <a:lnSpc>
                <a:spcPts val="3200"/>
              </a:lnSpc>
              <a:buClr>
                <a:srgbClr val="FFFCAB"/>
              </a:buClr>
              <a:buSzPct val="125000"/>
              <a:buFont typeface="Times New Roman" charset="0"/>
              <a:buChar char="•"/>
            </a:pPr>
            <a:r>
              <a:rPr lang="en-US" sz="2400" dirty="0">
                <a:solidFill>
                  <a:srgbClr val="FFFCAB"/>
                </a:solidFill>
                <a:latin typeface="Times New Roman" charset="0"/>
                <a:ea typeface="ＭＳ Ｐゴシック" charset="0"/>
                <a:sym typeface="Times New Roman" charset="0"/>
              </a:rPr>
              <a:t> 4-km grid spacing</a:t>
            </a:r>
          </a:p>
          <a:p>
            <a:pPr algn="l">
              <a:lnSpc>
                <a:spcPts val="3200"/>
              </a:lnSpc>
              <a:buClr>
                <a:srgbClr val="FFFCAB"/>
              </a:buClr>
              <a:buSzPct val="125000"/>
              <a:buFont typeface="Times New Roman" charset="0"/>
              <a:buChar char="•"/>
            </a:pPr>
            <a:r>
              <a:rPr lang="en-US" sz="2400" dirty="0">
                <a:solidFill>
                  <a:srgbClr val="FFFCAB"/>
                </a:solidFill>
                <a:latin typeface="Times New Roman" charset="0"/>
                <a:ea typeface="ＭＳ Ｐゴシック" charset="0"/>
                <a:sym typeface="Times New Roman" charset="0"/>
              </a:rPr>
              <a:t> 72 vertical levels to ~73mb</a:t>
            </a:r>
          </a:p>
          <a:p>
            <a:pPr algn="l">
              <a:lnSpc>
                <a:spcPts val="3200"/>
              </a:lnSpc>
              <a:buClr>
                <a:srgbClr val="FFFCAB"/>
              </a:buClr>
              <a:buSzPct val="125000"/>
              <a:buFont typeface="Times New Roman" charset="0"/>
              <a:buChar char="•"/>
            </a:pPr>
            <a:r>
              <a:rPr lang="en-US" sz="2400" dirty="0">
                <a:solidFill>
                  <a:srgbClr val="FFFCAB"/>
                </a:solidFill>
                <a:latin typeface="Times New Roman" charset="0"/>
                <a:ea typeface="ＭＳ Ｐゴシック" charset="0"/>
                <a:sym typeface="Times New Roman" charset="0"/>
              </a:rPr>
              <a:t> first level: 25m AGL; 50 to 250 m spacing to </a:t>
            </a:r>
            <a:r>
              <a:rPr lang="en-US" sz="2400" dirty="0" err="1">
                <a:solidFill>
                  <a:srgbClr val="FFFCAB"/>
                </a:solidFill>
                <a:latin typeface="Times New Roman" charset="0"/>
                <a:ea typeface="ＭＳ Ｐゴシック" charset="0"/>
                <a:sym typeface="Times New Roman" charset="0"/>
              </a:rPr>
              <a:t>tropopause</a:t>
            </a:r>
            <a:endParaRPr lang="en-US" sz="2400" dirty="0">
              <a:solidFill>
                <a:srgbClr val="FFFCAB"/>
              </a:solidFill>
              <a:latin typeface="Times New Roman" charset="0"/>
              <a:ea typeface="ＭＳ Ｐゴシック" charset="0"/>
              <a:sym typeface="Times New Roman" charset="0"/>
            </a:endParaRPr>
          </a:p>
          <a:p>
            <a:pPr algn="l">
              <a:lnSpc>
                <a:spcPts val="3200"/>
              </a:lnSpc>
              <a:buClr>
                <a:srgbClr val="FFFCAB"/>
              </a:buClr>
              <a:buSzPct val="125000"/>
              <a:buFont typeface="Times New Roman" charset="0"/>
              <a:buChar char="•"/>
            </a:pPr>
            <a:r>
              <a:rPr lang="en-US" sz="2400" dirty="0">
                <a:solidFill>
                  <a:srgbClr val="FFFCAB"/>
                </a:solidFill>
                <a:latin typeface="Times New Roman" charset="0"/>
                <a:ea typeface="ＭＳ Ｐゴシック" charset="0"/>
                <a:sym typeface="Times New Roman" charset="0"/>
              </a:rPr>
              <a:t> RUC analyses for initial and lateral boundary conditions</a:t>
            </a:r>
          </a:p>
          <a:p>
            <a:pPr algn="l">
              <a:lnSpc>
                <a:spcPts val="3200"/>
              </a:lnSpc>
              <a:buClr>
                <a:srgbClr val="FFFCAB"/>
              </a:buClr>
              <a:buSzPct val="125000"/>
              <a:buFont typeface="Times New Roman" charset="0"/>
              <a:buChar char="•"/>
            </a:pPr>
            <a:r>
              <a:rPr lang="en-US" sz="2400" dirty="0">
                <a:solidFill>
                  <a:srgbClr val="FFFCAB"/>
                </a:solidFill>
                <a:latin typeface="Times New Roman" charset="0"/>
                <a:ea typeface="ＭＳ Ｐゴシック" charset="0"/>
                <a:sym typeface="Times New Roman" charset="0"/>
              </a:rPr>
              <a:t> also simulated using GFS I.C. &amp; L.B.C</a:t>
            </a:r>
            <a:r>
              <a:rPr lang="en-US" sz="2400" dirty="0" smtClean="0">
                <a:solidFill>
                  <a:srgbClr val="FFFCAB"/>
                </a:solidFill>
                <a:latin typeface="Times New Roman" charset="0"/>
                <a:ea typeface="ＭＳ Ｐゴシック" charset="0"/>
                <a:sym typeface="Times New Roman" charset="0"/>
              </a:rPr>
              <a:t>.</a:t>
            </a:r>
            <a:endParaRPr lang="en-US" sz="2400" dirty="0">
              <a:solidFill>
                <a:srgbClr val="FFFCAB"/>
              </a:solidFill>
              <a:latin typeface="Times New Roman" charset="0"/>
              <a:ea typeface="ＭＳ Ｐゴシック" charset="0"/>
              <a:sym typeface="Times New Roman" charset="0"/>
            </a:endParaRPr>
          </a:p>
        </p:txBody>
      </p:sp>
      <p:sp>
        <p:nvSpPr>
          <p:cNvPr id="6" name="Rectangle 2"/>
          <p:cNvSpPr>
            <a:spLocks/>
          </p:cNvSpPr>
          <p:nvPr/>
        </p:nvSpPr>
        <p:spPr bwMode="auto">
          <a:xfrm>
            <a:off x="8316913" y="6118627"/>
            <a:ext cx="4686300" cy="2521990"/>
          </a:xfrm>
          <a:prstGeom prst="rect">
            <a:avLst/>
          </a:prstGeom>
          <a:gradFill rotWithShape="0">
            <a:gsLst>
              <a:gs pos="0">
                <a:srgbClr val="000080">
                  <a:alpha val="70000"/>
                </a:srgbClr>
              </a:gs>
              <a:gs pos="100000">
                <a:srgbClr val="333333">
                  <a:alpha val="50000"/>
                </a:srgbClr>
              </a:gs>
            </a:gsLst>
            <a:lin ang="5400000" scaled="1"/>
          </a:gradFill>
          <a:ln w="12700">
            <a:solidFill>
              <a:srgbClr val="CCFF66"/>
            </a:solidFill>
            <a:miter lim="800000"/>
            <a:headEnd/>
            <a:tailEnd/>
          </a:ln>
        </p:spPr>
        <p:txBody>
          <a:bodyPr lIns="152400" tIns="152400" rIns="152400" bIns="152400"/>
          <a:lstStyle/>
          <a:p>
            <a:pPr>
              <a:spcBef>
                <a:spcPts val="600"/>
              </a:spcBef>
            </a:pPr>
            <a:r>
              <a:rPr lang="en-US" sz="2400" dirty="0">
                <a:solidFill>
                  <a:srgbClr val="FFFCAB"/>
                </a:solidFill>
                <a:latin typeface="Verdana Bold" charset="0"/>
                <a:ea typeface="ＭＳ Ｐゴシック" charset="0"/>
                <a:sym typeface="Verdana Bold" charset="0"/>
              </a:rPr>
              <a:t>Sensitivity experiments:</a:t>
            </a:r>
          </a:p>
          <a:p>
            <a:pPr algn="l">
              <a:spcBef>
                <a:spcPts val="600"/>
              </a:spcBef>
              <a:buFontTx/>
              <a:buAutoNum type="arabicPeriod"/>
            </a:pPr>
            <a:r>
              <a:rPr lang="en-US" sz="1800" dirty="0">
                <a:solidFill>
                  <a:srgbClr val="FFFCAB"/>
                </a:solidFill>
                <a:latin typeface="Times New Roman Bold Italic" charset="0"/>
                <a:ea typeface="ＭＳ Ｐゴシック" charset="0"/>
                <a:sym typeface="Times New Roman Bold Italic" charset="0"/>
              </a:rPr>
              <a:t>N</a:t>
            </a:r>
            <a:r>
              <a:rPr lang="en-US" sz="1800" baseline="-6000" dirty="0">
                <a:solidFill>
                  <a:srgbClr val="FFFCAB"/>
                </a:solidFill>
                <a:latin typeface="Times New Roman Bold Italic" charset="0"/>
                <a:ea typeface="ＭＳ Ｐゴシック" charset="0"/>
                <a:sym typeface="Times New Roman Bold Italic" charset="0"/>
              </a:rPr>
              <a:t>c</a:t>
            </a:r>
            <a:r>
              <a:rPr lang="en-US" sz="1800" dirty="0">
                <a:solidFill>
                  <a:srgbClr val="FFFCAB"/>
                </a:solidFill>
                <a:latin typeface="Times New Roman Bold Italic" charset="0"/>
                <a:ea typeface="ＭＳ Ｐゴシック" charset="0"/>
                <a:sym typeface="Times New Roman Bold Italic" charset="0"/>
              </a:rPr>
              <a:t>50</a:t>
            </a:r>
            <a:r>
              <a:rPr lang="en-US" sz="1800" dirty="0">
                <a:solidFill>
                  <a:srgbClr val="FFFCAB"/>
                </a:solidFill>
                <a:latin typeface="Times New Roman" charset="0"/>
                <a:ea typeface="ＭＳ Ｐゴシック" charset="0"/>
                <a:sym typeface="Times New Roman" charset="0"/>
              </a:rPr>
              <a:t> = constant 50/cc</a:t>
            </a:r>
          </a:p>
          <a:p>
            <a:pPr algn="l">
              <a:spcBef>
                <a:spcPts val="600"/>
              </a:spcBef>
              <a:buFontTx/>
              <a:buAutoNum type="arabicPeriod"/>
            </a:pPr>
            <a:r>
              <a:rPr lang="en-US" sz="1800" dirty="0">
                <a:solidFill>
                  <a:srgbClr val="FFFCAB"/>
                </a:solidFill>
                <a:latin typeface="Times New Roman Bold Italic" charset="0"/>
                <a:ea typeface="ＭＳ Ｐゴシック" charset="0"/>
                <a:sym typeface="Times New Roman Bold Italic" charset="0"/>
              </a:rPr>
              <a:t>N</a:t>
            </a:r>
            <a:r>
              <a:rPr lang="en-US" sz="1800" baseline="-6000" dirty="0">
                <a:solidFill>
                  <a:srgbClr val="FFFCAB"/>
                </a:solidFill>
                <a:latin typeface="Times New Roman Bold Italic" charset="0"/>
                <a:ea typeface="ＭＳ Ｐゴシック" charset="0"/>
                <a:sym typeface="Times New Roman Bold Italic" charset="0"/>
              </a:rPr>
              <a:t>c</a:t>
            </a:r>
            <a:r>
              <a:rPr lang="en-US" sz="1800" dirty="0">
                <a:solidFill>
                  <a:srgbClr val="FFFCAB"/>
                </a:solidFill>
                <a:latin typeface="Times New Roman Bold Italic" charset="0"/>
                <a:ea typeface="ＭＳ Ｐゴシック" charset="0"/>
                <a:sym typeface="Times New Roman Bold Italic" charset="0"/>
              </a:rPr>
              <a:t>750</a:t>
            </a:r>
            <a:r>
              <a:rPr lang="en-US" sz="1800" dirty="0">
                <a:solidFill>
                  <a:srgbClr val="FFFCAB"/>
                </a:solidFill>
                <a:latin typeface="Times New Roman" charset="0"/>
                <a:ea typeface="ＭＳ Ｐゴシック" charset="0"/>
                <a:sym typeface="Times New Roman" charset="0"/>
              </a:rPr>
              <a:t> = constant 750/cc</a:t>
            </a:r>
          </a:p>
          <a:p>
            <a:pPr algn="l">
              <a:spcBef>
                <a:spcPts val="600"/>
              </a:spcBef>
              <a:buFontTx/>
              <a:buAutoNum type="arabicPeriod"/>
            </a:pPr>
            <a:r>
              <a:rPr lang="en-US" sz="1800" dirty="0">
                <a:solidFill>
                  <a:srgbClr val="FFFCAB"/>
                </a:solidFill>
                <a:latin typeface="Times New Roman Bold Italic" charset="0"/>
                <a:ea typeface="ＭＳ Ｐゴシック" charset="0"/>
                <a:sym typeface="Times New Roman Bold Italic" charset="0"/>
              </a:rPr>
              <a:t>Control</a:t>
            </a:r>
            <a:r>
              <a:rPr lang="en-US" sz="1800" dirty="0">
                <a:solidFill>
                  <a:srgbClr val="FFFCAB"/>
                </a:solidFill>
                <a:latin typeface="Times New Roman" charset="0"/>
                <a:ea typeface="ＭＳ Ｐゴシック" charset="0"/>
                <a:sym typeface="Times New Roman" charset="0"/>
              </a:rPr>
              <a:t> = </a:t>
            </a:r>
            <a:r>
              <a:rPr lang="en-US" sz="1800" dirty="0" err="1">
                <a:solidFill>
                  <a:srgbClr val="FFFCAB"/>
                </a:solidFill>
                <a:latin typeface="Times New Roman" charset="0"/>
                <a:ea typeface="ＭＳ Ｐゴシック" charset="0"/>
                <a:sym typeface="Times New Roman" charset="0"/>
              </a:rPr>
              <a:t>climo</a:t>
            </a:r>
            <a:r>
              <a:rPr lang="en-US" sz="1800" dirty="0">
                <a:solidFill>
                  <a:srgbClr val="FFFCAB"/>
                </a:solidFill>
                <a:latin typeface="Times New Roman" charset="0"/>
                <a:ea typeface="ＭＳ Ｐゴシック" charset="0"/>
                <a:sym typeface="Times New Roman" charset="0"/>
              </a:rPr>
              <a:t> aerosols, present-day</a:t>
            </a:r>
          </a:p>
          <a:p>
            <a:pPr algn="l">
              <a:spcBef>
                <a:spcPts val="600"/>
              </a:spcBef>
              <a:buFontTx/>
              <a:buAutoNum type="arabicPeriod"/>
            </a:pPr>
            <a:r>
              <a:rPr lang="en-US" sz="1800" dirty="0">
                <a:solidFill>
                  <a:srgbClr val="FFFCAB"/>
                </a:solidFill>
                <a:latin typeface="Times New Roman Bold Italic" charset="0"/>
                <a:ea typeface="ＭＳ Ｐゴシック" charset="0"/>
                <a:sym typeface="Times New Roman Bold Italic" charset="0"/>
              </a:rPr>
              <a:t>Clean</a:t>
            </a:r>
            <a:r>
              <a:rPr lang="en-US" sz="1800" dirty="0">
                <a:solidFill>
                  <a:srgbClr val="FFFCAB"/>
                </a:solidFill>
                <a:latin typeface="Times New Roman" charset="0"/>
                <a:ea typeface="ＭＳ Ｐゴシック" charset="0"/>
                <a:sym typeface="Times New Roman" charset="0"/>
              </a:rPr>
              <a:t> = 1/10th reduced everywhere</a:t>
            </a:r>
          </a:p>
          <a:p>
            <a:pPr algn="l">
              <a:spcBef>
                <a:spcPts val="600"/>
              </a:spcBef>
              <a:buFontTx/>
              <a:buAutoNum type="arabicPeriod"/>
            </a:pPr>
            <a:r>
              <a:rPr lang="en-US" sz="1800" dirty="0">
                <a:solidFill>
                  <a:srgbClr val="FFFCAB"/>
                </a:solidFill>
                <a:latin typeface="Times New Roman Bold Italic" charset="0"/>
                <a:ea typeface="ＭＳ Ｐゴシック" charset="0"/>
                <a:sym typeface="Times New Roman Bold Italic" charset="0"/>
              </a:rPr>
              <a:t>Polluted</a:t>
            </a:r>
            <a:r>
              <a:rPr lang="en-US" sz="1800" dirty="0">
                <a:solidFill>
                  <a:srgbClr val="FFFCAB"/>
                </a:solidFill>
                <a:latin typeface="Times New Roman" charset="0"/>
                <a:ea typeface="ＭＳ Ｐゴシック" charset="0"/>
                <a:sym typeface="Times New Roman" charset="0"/>
              </a:rPr>
              <a:t> = 10</a:t>
            </a:r>
            <a:r>
              <a:rPr lang="en-US" sz="1800" dirty="0">
                <a:solidFill>
                  <a:srgbClr val="FFFCAB"/>
                </a:solidFill>
                <a:latin typeface="Verdana" charset="0"/>
                <a:ea typeface="ＭＳ Ｐゴシック" charset="0"/>
                <a:sym typeface="Verdana" charset="0"/>
              </a:rPr>
              <a:t>x</a:t>
            </a:r>
            <a:r>
              <a:rPr lang="en-US" sz="1800" dirty="0">
                <a:solidFill>
                  <a:srgbClr val="FFFCAB"/>
                </a:solidFill>
                <a:latin typeface="Times New Roman" charset="0"/>
                <a:ea typeface="ＭＳ Ｐゴシック" charset="0"/>
                <a:sym typeface="Times New Roman" charset="0"/>
              </a:rPr>
              <a:t> increased everywhere</a:t>
            </a:r>
          </a:p>
        </p:txBody>
      </p:sp>
    </p:spTree>
    <p:extLst>
      <p:ext uri="{BB962C8B-B14F-4D97-AF65-F5344CB8AC3E}">
        <p14:creationId xmlns:p14="http://schemas.microsoft.com/office/powerpoint/2010/main" val="593149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00" fill="hold"/>
                                        <p:tgtEl>
                                          <p:spTgt spid="6"/>
                                        </p:tgtEl>
                                        <p:attrNameLst>
                                          <p:attrName>ppt_x</p:attrName>
                                        </p:attrNameLst>
                                      </p:cBhvr>
                                      <p:tavLst>
                                        <p:tav tm="0">
                                          <p:val>
                                            <p:strVal val="1+#ppt_w/2"/>
                                          </p:val>
                                        </p:tav>
                                        <p:tav tm="100000">
                                          <p:val>
                                            <p:strVal val="#ppt_x"/>
                                          </p:val>
                                        </p:tav>
                                      </p:tavLst>
                                    </p:anim>
                                    <p:anim calcmode="lin" valueType="num">
                                      <p:cBhvr additive="base">
                                        <p:cTn id="13" dur="7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85020"/>
            <a:ext cx="10464800" cy="1666199"/>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Blizzard and ice storm</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13" y="1468083"/>
            <a:ext cx="10985500" cy="848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0" name="Group 6"/>
          <p:cNvGrpSpPr>
            <a:grpSpLocks/>
          </p:cNvGrpSpPr>
          <p:nvPr/>
        </p:nvGrpSpPr>
        <p:grpSpPr bwMode="auto">
          <a:xfrm>
            <a:off x="3505200" y="2501900"/>
            <a:ext cx="7213600" cy="4749800"/>
            <a:chOff x="0" y="0"/>
            <a:chExt cx="4544" cy="2992"/>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44" cy="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 name="Rectangle 5"/>
            <p:cNvSpPr>
              <a:spLocks/>
            </p:cNvSpPr>
            <p:nvPr/>
          </p:nvSpPr>
          <p:spPr bwMode="auto">
            <a:xfrm>
              <a:off x="1462" y="1296"/>
              <a:ext cx="145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800" dirty="0">
                  <a:solidFill>
                    <a:srgbClr val="1A1A1A"/>
                  </a:solidFill>
                  <a:latin typeface="Verdana" charset="0"/>
                  <a:ea typeface="ＭＳ Ｐゴシック" charset="0"/>
                  <a:sym typeface="Verdana" charset="0"/>
                </a:rPr>
                <a:t>Chicago:</a:t>
              </a:r>
            </a:p>
            <a:p>
              <a:r>
                <a:rPr lang="en-US" sz="1800" dirty="0">
                  <a:solidFill>
                    <a:srgbClr val="1A1A1A"/>
                  </a:solidFill>
                  <a:latin typeface="Verdana" charset="0"/>
                  <a:ea typeface="ＭＳ Ｐゴシック" charset="0"/>
                  <a:sym typeface="Verdana" charset="0"/>
                </a:rPr>
                <a:t>Lake Shore Drive</a:t>
              </a:r>
            </a:p>
          </p:txBody>
        </p:sp>
      </p:grpSp>
      <p:grpSp>
        <p:nvGrpSpPr>
          <p:cNvPr id="13" name="Group 11"/>
          <p:cNvGrpSpPr>
            <a:grpSpLocks/>
          </p:cNvGrpSpPr>
          <p:nvPr/>
        </p:nvGrpSpPr>
        <p:grpSpPr bwMode="auto">
          <a:xfrm>
            <a:off x="5129213" y="1885950"/>
            <a:ext cx="7874000" cy="5905500"/>
            <a:chOff x="0" y="0"/>
            <a:chExt cx="4960" cy="3720"/>
          </a:xfrm>
        </p:grpSpPr>
        <p:pic>
          <p:nvPicPr>
            <p:cNvPr id="1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60"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 name="Rectangle 10"/>
            <p:cNvSpPr>
              <a:spLocks/>
            </p:cNvSpPr>
            <p:nvPr/>
          </p:nvSpPr>
          <p:spPr bwMode="auto">
            <a:xfrm>
              <a:off x="2054" y="288"/>
              <a:ext cx="12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1800">
                  <a:solidFill>
                    <a:schemeClr val="tx1"/>
                  </a:solidFill>
                  <a:latin typeface="Verdana" charset="0"/>
                  <a:ea typeface="ＭＳ Ｐゴシック" charset="0"/>
                  <a:sym typeface="Verdana" charset="0"/>
                </a:rPr>
                <a:t>New York City</a:t>
              </a:r>
            </a:p>
          </p:txBody>
        </p:sp>
      </p:grpSp>
      <p:grpSp>
        <p:nvGrpSpPr>
          <p:cNvPr id="16" name="Group 10"/>
          <p:cNvGrpSpPr>
            <a:grpSpLocks/>
          </p:cNvGrpSpPr>
          <p:nvPr/>
        </p:nvGrpSpPr>
        <p:grpSpPr bwMode="auto">
          <a:xfrm>
            <a:off x="5257800" y="3636963"/>
            <a:ext cx="7327900" cy="5240337"/>
            <a:chOff x="0" y="0"/>
            <a:chExt cx="4616" cy="3300"/>
          </a:xfrm>
        </p:grpSpPr>
        <p:pic>
          <p:nvPicPr>
            <p:cNvPr id="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16" cy="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 name="Rectangle 9"/>
            <p:cNvSpPr>
              <a:spLocks/>
            </p:cNvSpPr>
            <p:nvPr/>
          </p:nvSpPr>
          <p:spPr bwMode="auto">
            <a:xfrm>
              <a:off x="1650" y="268"/>
              <a:ext cx="61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800">
                  <a:solidFill>
                    <a:srgbClr val="FFFFFF"/>
                  </a:solidFill>
                  <a:latin typeface="Verdana" charset="0"/>
                  <a:ea typeface="ＭＳ Ｐゴシック" charset="0"/>
                  <a:sym typeface="Verdana" charset="0"/>
                </a:rPr>
                <a:t>Indiana</a:t>
              </a:r>
            </a:p>
          </p:txBody>
        </p:sp>
      </p:grpSp>
      <p:pic>
        <p:nvPicPr>
          <p:cNvPr id="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800" y="4174241"/>
            <a:ext cx="7620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3092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8" presetClass="entr" presetSubtype="0" fill="hold" nodeType="clickEffect">
                                  <p:stCondLst>
                                    <p:cond delay="0"/>
                                  </p:stCondLst>
                                  <p:childTnLst>
                                    <p:set>
                                      <p:cBhvr>
                                        <p:cTn id="11" dur="1" fill="hold">
                                          <p:stCondLst>
                                            <p:cond delay="499"/>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8" presetClass="entr" presetSubtype="0" fill="hold" nodeType="clickEffect">
                                  <p:stCondLst>
                                    <p:cond delay="0"/>
                                  </p:stCondLst>
                                  <p:childTnLst>
                                    <p:set>
                                      <p:cBhvr>
                                        <p:cTn id="15" dur="1" fill="hold">
                                          <p:stCondLst>
                                            <p:cond delay="499"/>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8" presetClass="entr" presetSubtype="0" fill="hold" nodeType="clickEffect">
                                  <p:stCondLst>
                                    <p:cond delay="0"/>
                                  </p:stCondLst>
                                  <p:childTnLst>
                                    <p:set>
                                      <p:cBhvr>
                                        <p:cTn id="19"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469900"/>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Results: a glimpse</a:t>
            </a:r>
          </a:p>
        </p:txBody>
      </p:sp>
      <p:pic>
        <p:nvPicPr>
          <p:cNvPr id="2" name="Picture 1" descr="Untitle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610066"/>
            <a:ext cx="9867900" cy="7861300"/>
          </a:xfrm>
          <a:prstGeom prst="rect">
            <a:avLst/>
          </a:prstGeom>
        </p:spPr>
      </p:pic>
    </p:spTree>
    <p:extLst>
      <p:ext uri="{BB962C8B-B14F-4D97-AF65-F5344CB8AC3E}">
        <p14:creationId xmlns:p14="http://schemas.microsoft.com/office/powerpoint/2010/main" val="11714900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1270000" y="469900"/>
            <a:ext cx="10464800" cy="1140166"/>
          </a:xfrm>
          <a:prstGeom prst="rect">
            <a:avLst/>
          </a:prstGeom>
        </p:spPr>
        <p:txBody>
          <a:bodyPr/>
          <a:lstStyle>
            <a:lvl1pPr algn="ctr" defTabSz="650276" rtl="0" eaLnBrk="1" latinLnBrk="0" hangingPunct="1">
              <a:spcBef>
                <a:spcPct val="0"/>
              </a:spcBef>
              <a:buNone/>
              <a:defRPr sz="6300" kern="1200">
                <a:solidFill>
                  <a:schemeClr val="tx1"/>
                </a:solidFill>
                <a:latin typeface="+mj-lt"/>
                <a:ea typeface="+mj-ea"/>
                <a:cs typeface="+mj-cs"/>
              </a:defRPr>
            </a:lvl1pPr>
          </a:lstStyle>
          <a:p>
            <a:pPr>
              <a:defRPr/>
            </a:pPr>
            <a:r>
              <a:rPr lang="en-US" dirty="0" smtClean="0"/>
              <a:t>Case study conclusions</a:t>
            </a:r>
          </a:p>
        </p:txBody>
      </p:sp>
      <p:sp>
        <p:nvSpPr>
          <p:cNvPr id="4" name="Rectangle 2"/>
          <p:cNvSpPr>
            <a:spLocks/>
          </p:cNvSpPr>
          <p:nvPr/>
        </p:nvSpPr>
        <p:spPr bwMode="auto">
          <a:xfrm>
            <a:off x="635000" y="1696810"/>
            <a:ext cx="11709400" cy="4576778"/>
          </a:xfrm>
          <a:prstGeom prst="rect">
            <a:avLst/>
          </a:prstGeom>
          <a:gradFill rotWithShape="0">
            <a:gsLst>
              <a:gs pos="0">
                <a:srgbClr val="000000">
                  <a:alpha val="50000"/>
                </a:srgbClr>
              </a:gs>
              <a:gs pos="100000">
                <a:srgbClr val="282862">
                  <a:alpha val="50000"/>
                </a:srgbClr>
              </a:gs>
            </a:gsLst>
            <a:lin ang="5400000" scaled="1"/>
          </a:gradFill>
          <a:ln w="12700">
            <a:solidFill>
              <a:srgbClr val="FFFFCC"/>
            </a:solidFill>
            <a:miter lim="800000"/>
            <a:headEnd/>
            <a:tailEnd/>
          </a:ln>
        </p:spPr>
        <p:txBody>
          <a:bodyPr lIns="152400" tIns="152400" rIns="152400" bIns="152400" anchor="ctr"/>
          <a:lstStyle/>
          <a:p>
            <a:pPr marL="76200" indent="-76200" algn="l">
              <a:spcBef>
                <a:spcPts val="300"/>
              </a:spcBef>
              <a:buClr>
                <a:srgbClr val="FFFCAB"/>
              </a:buClr>
              <a:buSzPct val="125000"/>
              <a:buFont typeface="Times" charset="0"/>
              <a:buChar char="•"/>
            </a:pPr>
            <a:r>
              <a:rPr lang="en-US" sz="2800" dirty="0">
                <a:solidFill>
                  <a:srgbClr val="FFFCAB"/>
                </a:solidFill>
                <a:latin typeface="Times" charset="0"/>
                <a:ea typeface="ＭＳ Ｐゴシック" charset="0"/>
                <a:sym typeface="Times" charset="0"/>
              </a:rPr>
              <a:t> 1</a:t>
            </a:r>
            <a:r>
              <a:rPr lang="en-US" sz="2800" baseline="32000" dirty="0">
                <a:solidFill>
                  <a:srgbClr val="FFFCAB"/>
                </a:solidFill>
                <a:latin typeface="Times" charset="0"/>
                <a:ea typeface="ＭＳ Ｐゴシック" charset="0"/>
                <a:sym typeface="Times" charset="0"/>
              </a:rPr>
              <a:t>st</a:t>
            </a:r>
            <a:r>
              <a:rPr lang="en-US" sz="2800" dirty="0">
                <a:solidFill>
                  <a:srgbClr val="FFFCAB"/>
                </a:solidFill>
                <a:latin typeface="Times" charset="0"/>
                <a:ea typeface="ＭＳ Ｐゴシック" charset="0"/>
                <a:sym typeface="Times" charset="0"/>
              </a:rPr>
              <a:t> aerosol indirect effect</a:t>
            </a:r>
          </a:p>
          <a:p>
            <a:pPr marL="533400" lvl="1" indent="-76200" algn="l">
              <a:spcBef>
                <a:spcPts val="300"/>
              </a:spcBef>
              <a:buSzPct val="116000"/>
              <a:buFontTx/>
              <a:buBlip>
                <a:blip r:embed="rId2"/>
              </a:buBlip>
            </a:pPr>
            <a:r>
              <a:rPr lang="en-US" sz="2200" dirty="0">
                <a:solidFill>
                  <a:srgbClr val="FFFCAB"/>
                </a:solidFill>
                <a:latin typeface="Times" charset="0"/>
                <a:ea typeface="ＭＳ Ｐゴシック" charset="0"/>
                <a:sym typeface="Times" charset="0"/>
              </a:rPr>
              <a:t> More aerosols result in more droplets with overall smaller size.</a:t>
            </a:r>
          </a:p>
          <a:p>
            <a:pPr marL="533400" lvl="1" indent="-76200" algn="l">
              <a:spcBef>
                <a:spcPts val="300"/>
              </a:spcBef>
              <a:buSzPct val="116000"/>
              <a:buFontTx/>
              <a:buBlip>
                <a:blip r:embed="rId2"/>
              </a:buBlip>
            </a:pPr>
            <a:r>
              <a:rPr lang="en-US" sz="2200" dirty="0">
                <a:solidFill>
                  <a:srgbClr val="FFFCAB"/>
                </a:solidFill>
                <a:latin typeface="Times" charset="0"/>
                <a:ea typeface="ＭＳ Ｐゴシック" charset="0"/>
                <a:sym typeface="Times" charset="0"/>
              </a:rPr>
              <a:t> Smaller droplet effective radius increases cloud albedo (+5.4% outgoing shortwave, TOA).</a:t>
            </a:r>
          </a:p>
          <a:p>
            <a:pPr marL="533400" lvl="1" indent="-76200" algn="l">
              <a:buSzPct val="116000"/>
              <a:buFontTx/>
              <a:buBlip>
                <a:blip r:embed="rId2"/>
              </a:buBlip>
            </a:pPr>
            <a:r>
              <a:rPr lang="en-US" sz="2200" dirty="0">
                <a:solidFill>
                  <a:srgbClr val="FFFCAB"/>
                </a:solidFill>
                <a:latin typeface="Times" charset="0"/>
                <a:ea typeface="ＭＳ Ｐゴシック" charset="0"/>
                <a:sym typeface="Times" charset="0"/>
              </a:rPr>
              <a:t> Increased cloud thickness in higher aerosols resulting in higher (0.47%) downward longwave IR and lower (-0.11%) outgoing LW-IR, TOA.</a:t>
            </a:r>
          </a:p>
          <a:p>
            <a:pPr marL="76200" indent="-76200" algn="l">
              <a:spcBef>
                <a:spcPts val="1200"/>
              </a:spcBef>
              <a:buClr>
                <a:srgbClr val="FFFCAB"/>
              </a:buClr>
              <a:buSzPct val="125000"/>
              <a:buFont typeface="Times" charset="0"/>
              <a:buChar char="•"/>
            </a:pPr>
            <a:r>
              <a:rPr lang="en-US" sz="2800" dirty="0">
                <a:solidFill>
                  <a:srgbClr val="FFFCAB"/>
                </a:solidFill>
                <a:latin typeface="Times" charset="0"/>
                <a:ea typeface="ＭＳ Ｐゴシック" charset="0"/>
                <a:sym typeface="Times" charset="0"/>
              </a:rPr>
              <a:t> 2</a:t>
            </a:r>
            <a:r>
              <a:rPr lang="en-US" sz="2800" baseline="32000" dirty="0">
                <a:solidFill>
                  <a:srgbClr val="FFFCAB"/>
                </a:solidFill>
                <a:latin typeface="Times" charset="0"/>
                <a:ea typeface="ＭＳ Ｐゴシック" charset="0"/>
                <a:sym typeface="Times" charset="0"/>
              </a:rPr>
              <a:t>nd</a:t>
            </a:r>
            <a:r>
              <a:rPr lang="en-US" sz="2800" dirty="0">
                <a:solidFill>
                  <a:srgbClr val="FFFCAB"/>
                </a:solidFill>
                <a:latin typeface="Times" charset="0"/>
                <a:ea typeface="ＭＳ Ｐゴシック" charset="0"/>
                <a:sym typeface="Times" charset="0"/>
              </a:rPr>
              <a:t> aerosol indirect effect</a:t>
            </a:r>
          </a:p>
          <a:p>
            <a:pPr marL="533400" lvl="1" indent="-76200" algn="l">
              <a:spcBef>
                <a:spcPts val="300"/>
              </a:spcBef>
              <a:buSzPct val="116000"/>
              <a:buFontTx/>
              <a:buBlip>
                <a:blip r:embed="rId2"/>
              </a:buBlip>
            </a:pPr>
            <a:r>
              <a:rPr lang="en-US" sz="2200" dirty="0">
                <a:solidFill>
                  <a:srgbClr val="FFFCAB"/>
                </a:solidFill>
                <a:latin typeface="Times" charset="0"/>
                <a:ea typeface="ＭＳ Ｐゴシック" charset="0"/>
                <a:sym typeface="Times" charset="0"/>
              </a:rPr>
              <a:t> More aerosols suppresses warm-rain</a:t>
            </a:r>
          </a:p>
          <a:p>
            <a:pPr marL="533400" lvl="1" indent="-76200" algn="l">
              <a:spcBef>
                <a:spcPts val="300"/>
              </a:spcBef>
              <a:buSzPct val="116000"/>
              <a:buFontTx/>
              <a:buBlip>
                <a:blip r:embed="rId2"/>
              </a:buBlip>
            </a:pPr>
            <a:r>
              <a:rPr lang="en-US" sz="2200" dirty="0">
                <a:solidFill>
                  <a:srgbClr val="FFFCAB"/>
                </a:solidFill>
                <a:latin typeface="Times" charset="0"/>
                <a:ea typeface="ＭＳ Ｐゴシック" charset="0"/>
                <a:sym typeface="Times" charset="0"/>
              </a:rPr>
              <a:t> Largest impact to very light hourly precipitation amounts (&lt; 2.5 mm h</a:t>
            </a:r>
            <a:r>
              <a:rPr lang="en-US" sz="2200" baseline="32000" dirty="0">
                <a:solidFill>
                  <a:srgbClr val="FFFCAB"/>
                </a:solidFill>
                <a:latin typeface="Times" charset="0"/>
                <a:ea typeface="ＭＳ Ｐゴシック" charset="0"/>
                <a:sym typeface="Times" charset="0"/>
              </a:rPr>
              <a:t>–1</a:t>
            </a:r>
            <a:r>
              <a:rPr lang="en-US" sz="2200" dirty="0">
                <a:solidFill>
                  <a:srgbClr val="FFFCAB"/>
                </a:solidFill>
                <a:latin typeface="Times" charset="0"/>
                <a:ea typeface="ＭＳ Ｐゴシック" charset="0"/>
                <a:sym typeface="Times" charset="0"/>
              </a:rPr>
              <a:t>)</a:t>
            </a:r>
          </a:p>
          <a:p>
            <a:pPr marL="533400" lvl="1" indent="-76200" algn="l">
              <a:spcBef>
                <a:spcPts val="300"/>
              </a:spcBef>
              <a:buSzPct val="116000"/>
              <a:buFontTx/>
              <a:buBlip>
                <a:blip r:embed="rId2"/>
              </a:buBlip>
            </a:pPr>
            <a:r>
              <a:rPr lang="en-US" sz="2200" dirty="0">
                <a:solidFill>
                  <a:srgbClr val="FFFCAB"/>
                </a:solidFill>
                <a:latin typeface="Times" charset="0"/>
                <a:ea typeface="ＭＳ Ｐゴシック" charset="0"/>
                <a:sym typeface="Times" charset="0"/>
              </a:rPr>
              <a:t> Overall decrease of total precipitation as rain reduced (3-8%) more than snow increased (2-5%)</a:t>
            </a:r>
          </a:p>
          <a:p>
            <a:pPr marL="533400" lvl="1" indent="-76200" algn="l">
              <a:buSzPct val="116000"/>
              <a:buFontTx/>
              <a:buBlip>
                <a:blip r:embed="rId2"/>
              </a:buBlip>
            </a:pPr>
            <a:r>
              <a:rPr lang="en-US" sz="2200" dirty="0">
                <a:solidFill>
                  <a:srgbClr val="FFFCAB"/>
                </a:solidFill>
                <a:latin typeface="Times" charset="0"/>
                <a:ea typeface="ＭＳ Ｐゴシック" charset="0"/>
                <a:sym typeface="Times" charset="0"/>
              </a:rPr>
              <a:t> Cloud lifetime effect not studied (yet</a:t>
            </a:r>
            <a:r>
              <a:rPr lang="en-US" sz="2200" dirty="0" smtClean="0">
                <a:solidFill>
                  <a:srgbClr val="FFFCAB"/>
                </a:solidFill>
                <a:latin typeface="Times" charset="0"/>
                <a:ea typeface="ＭＳ Ｐゴシック" charset="0"/>
                <a:sym typeface="Times" charset="0"/>
              </a:rPr>
              <a:t>)</a:t>
            </a:r>
            <a:endParaRPr lang="en-US" sz="2200" dirty="0">
              <a:solidFill>
                <a:srgbClr val="FFFCAB"/>
              </a:solidFill>
              <a:latin typeface="Times" charset="0"/>
              <a:ea typeface="ＭＳ Ｐゴシック" charset="0"/>
              <a:sym typeface="Times" charset="0"/>
            </a:endParaRPr>
          </a:p>
        </p:txBody>
      </p:sp>
      <p:sp>
        <p:nvSpPr>
          <p:cNvPr id="5" name="Rectangle 4"/>
          <p:cNvSpPr/>
          <p:nvPr/>
        </p:nvSpPr>
        <p:spPr>
          <a:xfrm>
            <a:off x="635000" y="6791526"/>
            <a:ext cx="11709400" cy="707886"/>
          </a:xfrm>
          <a:prstGeom prst="rect">
            <a:avLst/>
          </a:prstGeom>
        </p:spPr>
        <p:txBody>
          <a:bodyPr wrap="square">
            <a:spAutoFit/>
          </a:bodyPr>
          <a:lstStyle/>
          <a:p>
            <a:r>
              <a:rPr lang="en-US" sz="2000" u="none" baseline="0" dirty="0" smtClean="0">
                <a:solidFill>
                  <a:srgbClr val="000000"/>
                </a:solidFill>
                <a:latin typeface="TamilMN"/>
              </a:rPr>
              <a:t>Thompson, G.</a:t>
            </a:r>
            <a:r>
              <a:rPr lang="en-US" sz="2000" u="none" dirty="0" smtClean="0">
                <a:solidFill>
                  <a:srgbClr val="000000"/>
                </a:solidFill>
                <a:latin typeface="TamilMN"/>
              </a:rPr>
              <a:t> and T. </a:t>
            </a:r>
            <a:r>
              <a:rPr lang="en-US" sz="2000" u="none" dirty="0" err="1" smtClean="0">
                <a:solidFill>
                  <a:srgbClr val="000000"/>
                </a:solidFill>
                <a:latin typeface="TamilMN"/>
              </a:rPr>
              <a:t>Eidhammer</a:t>
            </a:r>
            <a:r>
              <a:rPr lang="en-US" sz="2000" u="none" dirty="0" smtClean="0">
                <a:solidFill>
                  <a:srgbClr val="000000"/>
                </a:solidFill>
                <a:latin typeface="TamilMN"/>
              </a:rPr>
              <a:t>, 2014:  </a:t>
            </a:r>
            <a:r>
              <a:rPr lang="en-US" sz="2000" u="none" baseline="0" dirty="0" smtClean="0">
                <a:solidFill>
                  <a:srgbClr val="000000"/>
                </a:solidFill>
                <a:latin typeface="TamilMN"/>
              </a:rPr>
              <a:t>A Study of Aerosol Impacts on Clouds and Precipitation Development in a Large Winter Cyclone, </a:t>
            </a:r>
            <a:r>
              <a:rPr lang="en-US" sz="2000" i="1" u="none" baseline="0" dirty="0" smtClean="0">
                <a:solidFill>
                  <a:srgbClr val="000000"/>
                </a:solidFill>
                <a:latin typeface="TamilMN"/>
              </a:rPr>
              <a:t>J. Atmos. Sci., </a:t>
            </a:r>
            <a:r>
              <a:rPr lang="en-US" sz="2000" u="none" baseline="0" dirty="0" smtClean="0">
                <a:solidFill>
                  <a:srgbClr val="000000"/>
                </a:solidFill>
                <a:latin typeface="TamilMN"/>
              </a:rPr>
              <a:t>early online release.</a:t>
            </a:r>
            <a:endParaRPr lang="en-US" sz="2000" dirty="0">
              <a:solidFill>
                <a:srgbClr val="000000"/>
              </a:solidFill>
            </a:endParaRPr>
          </a:p>
        </p:txBody>
      </p:sp>
    </p:spTree>
    <p:extLst>
      <p:ext uri="{BB962C8B-B14F-4D97-AF65-F5344CB8AC3E}">
        <p14:creationId xmlns:p14="http://schemas.microsoft.com/office/powerpoint/2010/main" val="2882012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
                                            <p:txEl>
                                              <p:pRg st="4" end="4"/>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4">
                                            <p:txEl>
                                              <p:pRg st="5" end="5"/>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4">
                                            <p:txEl>
                                              <p:pRg st="6" end="6"/>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4">
                                            <p:txEl>
                                              <p:pRg st="7" end="7"/>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p:bldP spid="5" grpId="0"/>
    </p:bldLst>
  </p:timing>
</p:sld>
</file>

<file path=ppt/theme/theme1.xml><?xml version="1.0" encoding="utf-8"?>
<a:theme xmlns:a="http://schemas.openxmlformats.org/drawingml/2006/main" name="Cumulu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mulu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TotalTime>
  <Words>985</Words>
  <Application>Microsoft Macintosh PowerPoint</Application>
  <PresentationFormat>Custom</PresentationFormat>
  <Paragraphs>118</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Cumulus1</vt:lpstr>
      <vt:lpstr>Cumulus2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Thompson</dc:creator>
  <cp:lastModifiedBy>Alison Nugent</cp:lastModifiedBy>
  <cp:revision>20</cp:revision>
  <dcterms:created xsi:type="dcterms:W3CDTF">2014-06-26T05:32:49Z</dcterms:created>
  <dcterms:modified xsi:type="dcterms:W3CDTF">2015-04-09T21:23:35Z</dcterms:modified>
</cp:coreProperties>
</file>