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17" r:id="rId1"/>
  </p:sldMasterIdLst>
  <p:notesMasterIdLst>
    <p:notesMasterId r:id="rId27"/>
  </p:notesMasterIdLst>
  <p:sldIdLst>
    <p:sldId id="278" r:id="rId2"/>
    <p:sldId id="294" r:id="rId3"/>
    <p:sldId id="305" r:id="rId4"/>
    <p:sldId id="297" r:id="rId5"/>
    <p:sldId id="262" r:id="rId6"/>
    <p:sldId id="263" r:id="rId7"/>
    <p:sldId id="264" r:id="rId8"/>
    <p:sldId id="318" r:id="rId9"/>
    <p:sldId id="325" r:id="rId10"/>
    <p:sldId id="326" r:id="rId11"/>
    <p:sldId id="313" r:id="rId12"/>
    <p:sldId id="311" r:id="rId13"/>
    <p:sldId id="310" r:id="rId14"/>
    <p:sldId id="339" r:id="rId15"/>
    <p:sldId id="328" r:id="rId16"/>
    <p:sldId id="329" r:id="rId17"/>
    <p:sldId id="330" r:id="rId18"/>
    <p:sldId id="331" r:id="rId19"/>
    <p:sldId id="332" r:id="rId20"/>
    <p:sldId id="333" r:id="rId21"/>
    <p:sldId id="334" r:id="rId22"/>
    <p:sldId id="335" r:id="rId23"/>
    <p:sldId id="336" r:id="rId24"/>
    <p:sldId id="337" r:id="rId25"/>
    <p:sldId id="338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518" autoAdjust="0"/>
  </p:normalViewPr>
  <p:slideViewPr>
    <p:cSldViewPr snapToGrid="0" snapToObjects="1">
      <p:cViewPr varScale="1">
        <p:scale>
          <a:sx n="110" d="100"/>
          <a:sy n="110" d="100"/>
        </p:scale>
        <p:origin x="-10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2AD503-AD0B-534F-BBB0-505C863712A6}" type="datetimeFigureOut">
              <a:rPr lang="en-US" smtClean="0"/>
              <a:t>4/17/15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C46D57-9ABC-FC44-B4C1-784FB520C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781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C46D57-9ABC-FC44-B4C1-784FB520C24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0207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C46D57-9ABC-FC44-B4C1-784FB520C24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5771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C46D57-9ABC-FC44-B4C1-784FB520C24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2979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"because after the first hour, the rain formation mechanism is dominantly accretion and </a:t>
            </a:r>
            <a:r>
              <a:rPr lang="en-US" dirty="0" err="1" smtClean="0"/>
              <a:t>bc</a:t>
            </a:r>
            <a:r>
              <a:rPr lang="en-US" dirty="0" smtClean="0"/>
              <a:t> cloud droplet size has little effect on accretion process, and </a:t>
            </a:r>
            <a:r>
              <a:rPr lang="en-US" dirty="0" err="1" smtClean="0"/>
              <a:t>bc</a:t>
            </a:r>
            <a:r>
              <a:rPr lang="en-US" dirty="0" smtClean="0"/>
              <a:t> role of </a:t>
            </a:r>
            <a:r>
              <a:rPr lang="en-US" dirty="0" err="1" smtClean="0"/>
              <a:t>aerosoles</a:t>
            </a:r>
            <a:r>
              <a:rPr lang="en-US" dirty="0" smtClean="0"/>
              <a:t> is usually to modify the</a:t>
            </a:r>
            <a:r>
              <a:rPr lang="en-US" baseline="0" dirty="0" smtClean="0"/>
              <a:t> </a:t>
            </a:r>
            <a:r>
              <a:rPr lang="en-US" dirty="0" err="1" smtClean="0"/>
              <a:t>cloudu</a:t>
            </a:r>
            <a:r>
              <a:rPr lang="en-US" dirty="0" smtClean="0"/>
              <a:t> droplet size, we conclude that in this particular configuration, aerosols have no role on precipitation.”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C46D57-9ABC-FC44-B4C1-784FB520C24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875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38155-8B11-3F4C-A4B1-7BFE55EB2F1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0418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38155-8B11-3F4C-A4B1-7BFE55EB2F1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234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38155-8B11-3F4C-A4B1-7BFE55EB2F1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0418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38155-8B11-3F4C-A4B1-7BFE55EB2F1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4831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38155-8B11-3F4C-A4B1-7BFE55EB2F1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9966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38155-8B11-3F4C-A4B1-7BFE55EB2F1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9399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C46D57-9ABC-FC44-B4C1-784FB520C24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5771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C46D57-9ABC-FC44-B4C1-784FB520C24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577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38B46-2D5B-FF4C-B763-F0893D51C51C}" type="datetimeFigureOut">
              <a:rPr lang="en-US" smtClean="0"/>
              <a:t>4/17/15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38B46-2D5B-FF4C-B763-F0893D51C51C}" type="datetimeFigureOut">
              <a:rPr lang="en-US" smtClean="0"/>
              <a:t>4/17/15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35575-BCE9-1440-B1D9-2428A98BFB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38B46-2D5B-FF4C-B763-F0893D51C51C}" type="datetimeFigureOut">
              <a:rPr lang="en-US" smtClean="0"/>
              <a:t>4/17/15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35575-BCE9-1440-B1D9-2428A98BFB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38B46-2D5B-FF4C-B763-F0893D51C51C}" type="datetimeFigureOut">
              <a:rPr lang="en-US" smtClean="0"/>
              <a:t>4/17/15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35575-BCE9-1440-B1D9-2428A98BFB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38B46-2D5B-FF4C-B763-F0893D51C51C}" type="datetimeFigureOut">
              <a:rPr lang="en-US" smtClean="0"/>
              <a:t>4/17/15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7235575-BCE9-1440-B1D9-2428A98BFB1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38B46-2D5B-FF4C-B763-F0893D51C51C}" type="datetimeFigureOut">
              <a:rPr lang="en-US" smtClean="0"/>
              <a:t>4/17/15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35575-BCE9-1440-B1D9-2428A98BFB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38B46-2D5B-FF4C-B763-F0893D51C51C}" type="datetimeFigureOut">
              <a:rPr lang="en-US" smtClean="0"/>
              <a:t>4/17/15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35575-BCE9-1440-B1D9-2428A98BFB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38B46-2D5B-FF4C-B763-F0893D51C51C}" type="datetimeFigureOut">
              <a:rPr lang="en-US" smtClean="0"/>
              <a:t>4/17/15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35575-BCE9-1440-B1D9-2428A98BFB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38B46-2D5B-FF4C-B763-F0893D51C51C}" type="datetimeFigureOut">
              <a:rPr lang="en-US" smtClean="0"/>
              <a:t>4/17/15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35575-BCE9-1440-B1D9-2428A98BFB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38B46-2D5B-FF4C-B763-F0893D51C51C}" type="datetimeFigureOut">
              <a:rPr lang="en-US" smtClean="0"/>
              <a:t>4/17/15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38B46-2D5B-FF4C-B763-F0893D51C51C}" type="datetimeFigureOut">
              <a:rPr lang="en-US" smtClean="0"/>
              <a:t>4/17/15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7235575-BCE9-1440-B1D9-2428A98BFB1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2A838B46-2D5B-FF4C-B763-F0893D51C51C}" type="datetimeFigureOut">
              <a:rPr lang="en-US" smtClean="0"/>
              <a:t>4/17/15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B7235575-BCE9-1440-B1D9-2428A98BFB1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5.emf"/><Relationship Id="rId5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Relationship Id="rId3" Type="http://schemas.openxmlformats.org/officeDocument/2006/relationships/image" Target="../media/image21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11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microsoft.com/office/2007/relationships/hdphoto" Target="../media/hdphoto1.wdp"/><Relationship Id="rId5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5" Type="http://schemas.openxmlformats.org/officeDocument/2006/relationships/image" Target="../media/image14.emf"/><Relationship Id="rId6" Type="http://schemas.openxmlformats.org/officeDocument/2006/relationships/image" Target="../media/image15.emf"/><Relationship Id="rId7" Type="http://schemas.openxmlformats.org/officeDocument/2006/relationships/image" Target="../media/image16.emf"/><Relationship Id="rId8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5" Type="http://schemas.openxmlformats.org/officeDocument/2006/relationships/image" Target="../media/image14.emf"/><Relationship Id="rId6" Type="http://schemas.openxmlformats.org/officeDocument/2006/relationships/image" Target="../media/image15.emf"/><Relationship Id="rId7" Type="http://schemas.openxmlformats.org/officeDocument/2006/relationships/image" Target="../media/image16.emf"/><Relationship Id="rId8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8734" r="7118"/>
          <a:stretch/>
        </p:blipFill>
        <p:spPr>
          <a:xfrm>
            <a:off x="0" y="1"/>
            <a:ext cx="9431713" cy="6883656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76200"/>
            <a:ext cx="8229600" cy="2362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dirty="0">
              <a:solidFill>
                <a:srgbClr val="002060"/>
              </a:solidFill>
              <a:latin typeface="Bradley Hand ITC" pitchFamily="66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0" y="6157286"/>
            <a:ext cx="7044344" cy="970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 smtClean="0">
                <a:solidFill>
                  <a:schemeClr val="bg1"/>
                </a:solidFill>
              </a:rPr>
              <a:t>Yale: Alison D. Nugent, Campbell Watson, Ronald B. Smith</a:t>
            </a:r>
          </a:p>
          <a:p>
            <a:pPr algn="l"/>
            <a:r>
              <a:rPr lang="en-US" sz="1800" dirty="0" smtClean="0">
                <a:solidFill>
                  <a:schemeClr val="bg1"/>
                </a:solidFill>
              </a:rPr>
              <a:t>NCAR: Gregory Thompson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718665" y="1825066"/>
            <a:ext cx="8168752" cy="9701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 smtClean="0">
                <a:solidFill>
                  <a:schemeClr val="tx1"/>
                </a:solidFill>
              </a:rPr>
              <a:t>The Role of Aerosols in Thermally Driven Orographic Precipitation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7336055" y="6118791"/>
            <a:ext cx="1881713" cy="970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chemeClr val="bg1"/>
                </a:solidFill>
              </a:rPr>
              <a:t>Funded by NSF 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Grant 0930356</a:t>
            </a:r>
          </a:p>
          <a:p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96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786091" y="1185803"/>
            <a:ext cx="357909" cy="56721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6170" y="238136"/>
            <a:ext cx="8599921" cy="727639"/>
          </a:xfrm>
        </p:spPr>
        <p:txBody>
          <a:bodyPr>
            <a:normAutofit/>
          </a:bodyPr>
          <a:lstStyle/>
          <a:p>
            <a:r>
              <a:rPr lang="en-US" dirty="0" smtClean="0"/>
              <a:t>Aerosol / Cloud Properties</a:t>
            </a:r>
            <a:endParaRPr lang="en-US" dirty="0"/>
          </a:p>
        </p:txBody>
      </p:sp>
      <p:pic>
        <p:nvPicPr>
          <p:cNvPr id="13" name="Picture 12" descr="5ccNAer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24528"/>
            <a:ext cx="3213277" cy="2542032"/>
          </a:xfrm>
          <a:prstGeom prst="rect">
            <a:avLst/>
          </a:prstGeom>
        </p:spPr>
      </p:pic>
      <p:pic>
        <p:nvPicPr>
          <p:cNvPr id="24" name="Picture 23" descr="5ccQNCloud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9"/>
          <a:stretch/>
        </p:blipFill>
        <p:spPr>
          <a:xfrm>
            <a:off x="3279386" y="4224528"/>
            <a:ext cx="2898445" cy="2542032"/>
          </a:xfrm>
          <a:prstGeom prst="rect">
            <a:avLst/>
          </a:prstGeom>
        </p:spPr>
      </p:pic>
      <p:pic>
        <p:nvPicPr>
          <p:cNvPr id="27" name="Picture 26" descr="5ccMPD.eps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0"/>
          <a:stretch/>
        </p:blipFill>
        <p:spPr>
          <a:xfrm>
            <a:off x="6302783" y="4221813"/>
            <a:ext cx="2844645" cy="2542032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84196" y="4331968"/>
            <a:ext cx="1012923" cy="657380"/>
          </a:xfrm>
          <a:prstGeom prst="rect">
            <a:avLst/>
          </a:prstGeom>
          <a:noFill/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/>
              <a:buNone/>
            </a:pPr>
            <a:r>
              <a:rPr lang="en-US" sz="1500" b="1" dirty="0" smtClean="0">
                <a:solidFill>
                  <a:srgbClr val="FFFFFF"/>
                </a:solidFill>
              </a:rPr>
              <a:t>Aerosol </a:t>
            </a:r>
          </a:p>
          <a:p>
            <a:pPr marL="0" indent="0" algn="ctr">
              <a:buFont typeface="Wingdings"/>
              <a:buNone/>
            </a:pPr>
            <a:r>
              <a:rPr lang="en-US" sz="1500" b="1" dirty="0" smtClean="0">
                <a:solidFill>
                  <a:srgbClr val="FFFFFF"/>
                </a:solidFill>
              </a:rPr>
              <a:t>Source</a:t>
            </a:r>
          </a:p>
        </p:txBody>
      </p:sp>
      <p:cxnSp>
        <p:nvCxnSpPr>
          <p:cNvPr id="33" name="Straight Connector 32"/>
          <p:cNvCxnSpPr/>
          <p:nvPr/>
        </p:nvCxnSpPr>
        <p:spPr>
          <a:xfrm flipH="1">
            <a:off x="2688139" y="6077954"/>
            <a:ext cx="38487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5723685" y="5708502"/>
            <a:ext cx="38487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8751007" y="5581493"/>
            <a:ext cx="38487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2" name="Table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7231755"/>
              </p:ext>
            </p:extLst>
          </p:nvPr>
        </p:nvGraphicFramePr>
        <p:xfrm>
          <a:off x="913408" y="1431637"/>
          <a:ext cx="7595592" cy="20273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5173"/>
                <a:gridCol w="1372623"/>
                <a:gridCol w="1898898"/>
                <a:gridCol w="1898898"/>
              </a:tblGrid>
              <a:tr h="405475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Obs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No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Source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Aerosol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Source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40547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LWC (g kg</a:t>
                      </a:r>
                      <a:r>
                        <a:rPr lang="en-US" b="1" baseline="30000" dirty="0" smtClean="0"/>
                        <a:t>-1</a:t>
                      </a:r>
                      <a:r>
                        <a:rPr lang="en-US" b="1" baseline="0" dirty="0" smtClean="0"/>
                        <a:t>)</a:t>
                      </a:r>
                      <a:endParaRPr lang="en-US" b="1" dirty="0" smtClean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1.1</a:t>
                      </a:r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1.20</a:t>
                      </a:r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1.18</a:t>
                      </a:r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40547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Aero (# cm</a:t>
                      </a:r>
                      <a:r>
                        <a:rPr lang="en-US" b="1" baseline="30000" dirty="0" smtClean="0"/>
                        <a:t>-3</a:t>
                      </a:r>
                      <a:r>
                        <a:rPr lang="en-US" b="1" dirty="0" smtClean="0"/>
                        <a:t>)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200-300</a:t>
                      </a:r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35</a:t>
                      </a:r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381</a:t>
                      </a:r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40547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Cloud (# cm</a:t>
                      </a:r>
                      <a:r>
                        <a:rPr lang="en-US" b="1" baseline="30000" dirty="0" smtClean="0"/>
                        <a:t>-3</a:t>
                      </a:r>
                      <a:r>
                        <a:rPr lang="en-US" b="1" dirty="0" smtClean="0"/>
                        <a:t>)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100-150</a:t>
                      </a:r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34</a:t>
                      </a:r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283</a:t>
                      </a:r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40547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Cloud MPD (</a:t>
                      </a:r>
                      <a:r>
                        <a:rPr lang="en-US" sz="1800" b="1" dirty="0" err="1" smtClean="0"/>
                        <a:t>μm</a:t>
                      </a:r>
                      <a:r>
                        <a:rPr lang="en-US" b="1" dirty="0" smtClean="0"/>
                        <a:t>)</a:t>
                      </a:r>
                      <a:endParaRPr lang="en-US" b="1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</a:t>
                      </a:r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</a:t>
                      </a:r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</a:t>
                      </a:r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pSp>
        <p:nvGrpSpPr>
          <p:cNvPr id="43" name="Group 42"/>
          <p:cNvGrpSpPr/>
          <p:nvPr/>
        </p:nvGrpSpPr>
        <p:grpSpPr>
          <a:xfrm>
            <a:off x="900533" y="1489356"/>
            <a:ext cx="7550726" cy="1821871"/>
            <a:chOff x="1004455" y="1475511"/>
            <a:chExt cx="7123544" cy="1821871"/>
          </a:xfrm>
        </p:grpSpPr>
        <p:cxnSp>
          <p:nvCxnSpPr>
            <p:cNvPr id="44" name="Straight Connector 43"/>
            <p:cNvCxnSpPr/>
            <p:nvPr/>
          </p:nvCxnSpPr>
          <p:spPr>
            <a:xfrm flipV="1">
              <a:off x="1004455" y="1824182"/>
              <a:ext cx="7123544" cy="2309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3177310" y="1475511"/>
              <a:ext cx="0" cy="182187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4599710" y="1475511"/>
              <a:ext cx="0" cy="182187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6331528" y="1475511"/>
              <a:ext cx="0" cy="182187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Rectangle 47"/>
          <p:cNvSpPr/>
          <p:nvPr/>
        </p:nvSpPr>
        <p:spPr>
          <a:xfrm>
            <a:off x="913408" y="5860901"/>
            <a:ext cx="1163015" cy="98092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3952172" y="5850894"/>
            <a:ext cx="1163015" cy="98092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6977081" y="5909947"/>
            <a:ext cx="1163015" cy="98092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220750" y="3882737"/>
            <a:ext cx="2842028" cy="396801"/>
          </a:xfrm>
          <a:prstGeom prst="rect">
            <a:avLst/>
          </a:prstGeom>
          <a:noFill/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/>
              <a:buNone/>
            </a:pPr>
            <a:r>
              <a:rPr lang="en-US" sz="2200" dirty="0" smtClean="0"/>
              <a:t>Aerosol # (cm</a:t>
            </a:r>
            <a:r>
              <a:rPr lang="en-US" sz="2200" baseline="30000" dirty="0" smtClean="0"/>
              <a:t>-3</a:t>
            </a:r>
            <a:r>
              <a:rPr lang="en-US" sz="2200" dirty="0" smtClean="0"/>
              <a:t>)</a:t>
            </a: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3279386" y="3875372"/>
            <a:ext cx="2842028" cy="404166"/>
          </a:xfrm>
          <a:prstGeom prst="rect">
            <a:avLst/>
          </a:prstGeom>
          <a:noFill/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/>
              <a:buNone/>
            </a:pPr>
            <a:r>
              <a:rPr lang="en-US" sz="2200" dirty="0" smtClean="0"/>
              <a:t>Cloud # (cm</a:t>
            </a:r>
            <a:r>
              <a:rPr lang="en-US" sz="2200" baseline="30000" dirty="0" smtClean="0"/>
              <a:t>-3</a:t>
            </a:r>
            <a:r>
              <a:rPr lang="en-US" sz="2200" dirty="0" smtClean="0"/>
              <a:t>)</a:t>
            </a:r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6076544" y="3843606"/>
            <a:ext cx="3059339" cy="404166"/>
          </a:xfrm>
          <a:prstGeom prst="rect">
            <a:avLst/>
          </a:prstGeom>
          <a:noFill/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 dirty="0" smtClean="0"/>
              <a:t>Droplet Diameter (</a:t>
            </a:r>
            <a:r>
              <a:rPr lang="en-US" sz="2400" dirty="0" err="1"/>
              <a:t>μm</a:t>
            </a:r>
            <a:r>
              <a:rPr lang="en-US" sz="2200" dirty="0" smtClean="0"/>
              <a:t>)</a:t>
            </a:r>
          </a:p>
        </p:txBody>
      </p:sp>
      <p:sp>
        <p:nvSpPr>
          <p:cNvPr id="25" name="Content Placeholder 4"/>
          <p:cNvSpPr txBox="1">
            <a:spLocks/>
          </p:cNvSpPr>
          <p:nvPr/>
        </p:nvSpPr>
        <p:spPr>
          <a:xfrm>
            <a:off x="2228273" y="810896"/>
            <a:ext cx="4525818" cy="54742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algn="ctr"/>
            <a:r>
              <a:rPr lang="en-US" sz="1800" dirty="0" smtClean="0"/>
              <a:t>After 3 </a:t>
            </a:r>
            <a:r>
              <a:rPr lang="en-US" sz="1800" dirty="0" err="1" smtClean="0"/>
              <a:t>hrs</a:t>
            </a:r>
            <a:r>
              <a:rPr lang="en-US" sz="1800" dirty="0" smtClean="0"/>
              <a:t> – average at 1.7 km height</a:t>
            </a:r>
          </a:p>
          <a:p>
            <a:pPr marL="45720"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001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6486" y="238136"/>
            <a:ext cx="9060349" cy="727639"/>
          </a:xfrm>
        </p:spPr>
        <p:txBody>
          <a:bodyPr>
            <a:normAutofit/>
          </a:bodyPr>
          <a:lstStyle/>
          <a:p>
            <a:r>
              <a:rPr lang="en-US" sz="3500" dirty="0" smtClean="0"/>
              <a:t>Cloud and Rain Formation</a:t>
            </a:r>
            <a:endParaRPr lang="en-US" sz="3500" dirty="0"/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4878941" y="4856323"/>
            <a:ext cx="3765318" cy="1721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0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6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3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  <a:p>
            <a:endParaRPr lang="en-US" dirty="0"/>
          </a:p>
        </p:txBody>
      </p:sp>
      <p:grpSp>
        <p:nvGrpSpPr>
          <p:cNvPr id="26" name="Group 25"/>
          <p:cNvGrpSpPr/>
          <p:nvPr/>
        </p:nvGrpSpPr>
        <p:grpSpPr>
          <a:xfrm>
            <a:off x="-33991" y="5052307"/>
            <a:ext cx="1678995" cy="1831338"/>
            <a:chOff x="1523998" y="1789015"/>
            <a:chExt cx="1678995" cy="1831338"/>
          </a:xfrm>
        </p:grpSpPr>
        <p:sp>
          <p:nvSpPr>
            <p:cNvPr id="27" name="Oval 26"/>
            <p:cNvSpPr>
              <a:spLocks noChangeAspect="1"/>
            </p:cNvSpPr>
            <p:nvPr/>
          </p:nvSpPr>
          <p:spPr>
            <a:xfrm>
              <a:off x="2684687" y="2708258"/>
              <a:ext cx="148253" cy="148253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28" name="Oval 27"/>
            <p:cNvSpPr>
              <a:spLocks noChangeAspect="1"/>
            </p:cNvSpPr>
            <p:nvPr/>
          </p:nvSpPr>
          <p:spPr>
            <a:xfrm>
              <a:off x="2557144" y="1916816"/>
              <a:ext cx="83818" cy="85245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29" name="Oval 28"/>
            <p:cNvSpPr>
              <a:spLocks noChangeAspect="1"/>
            </p:cNvSpPr>
            <p:nvPr/>
          </p:nvSpPr>
          <p:spPr>
            <a:xfrm>
              <a:off x="1950590" y="2331744"/>
              <a:ext cx="155665" cy="155665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48" name="Oval 47"/>
            <p:cNvSpPr>
              <a:spLocks noChangeAspect="1"/>
            </p:cNvSpPr>
            <p:nvPr/>
          </p:nvSpPr>
          <p:spPr>
            <a:xfrm>
              <a:off x="2411758" y="2310914"/>
              <a:ext cx="185316" cy="18531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49" name="Oval 48"/>
            <p:cNvSpPr>
              <a:spLocks noChangeAspect="1"/>
            </p:cNvSpPr>
            <p:nvPr/>
          </p:nvSpPr>
          <p:spPr>
            <a:xfrm>
              <a:off x="2218958" y="2681785"/>
              <a:ext cx="111190" cy="11119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50" name="Oval 49"/>
            <p:cNvSpPr>
              <a:spLocks noChangeAspect="1"/>
            </p:cNvSpPr>
            <p:nvPr/>
          </p:nvSpPr>
          <p:spPr>
            <a:xfrm>
              <a:off x="2252306" y="1789015"/>
              <a:ext cx="111190" cy="11119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51" name="Circular Arrow 50"/>
            <p:cNvSpPr/>
            <p:nvPr/>
          </p:nvSpPr>
          <p:spPr>
            <a:xfrm rot="3024391">
              <a:off x="2765332" y="2096052"/>
              <a:ext cx="359218" cy="405505"/>
            </a:xfrm>
            <a:prstGeom prst="circularArrow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2" name="Circular Arrow 51"/>
            <p:cNvSpPr/>
            <p:nvPr/>
          </p:nvSpPr>
          <p:spPr>
            <a:xfrm rot="15020458">
              <a:off x="1675287" y="2293478"/>
              <a:ext cx="359218" cy="405505"/>
            </a:xfrm>
            <a:prstGeom prst="circularArrow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1523998" y="3035577"/>
              <a:ext cx="1678995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" indent="0" algn="ctr">
                <a:buNone/>
              </a:pPr>
              <a:r>
                <a:rPr lang="en-US" sz="1600" b="1" dirty="0" err="1" smtClean="0">
                  <a:solidFill>
                    <a:schemeClr val="tx2"/>
                  </a:solidFill>
                </a:rPr>
                <a:t>Collison</a:t>
              </a:r>
              <a:r>
                <a:rPr lang="en-US" sz="1600" b="1" dirty="0" smtClean="0">
                  <a:solidFill>
                    <a:schemeClr val="tx2"/>
                  </a:solidFill>
                </a:rPr>
                <a:t> &amp; Coalescence</a:t>
              </a:r>
              <a:endParaRPr lang="en-US" sz="1600" b="1" dirty="0">
                <a:solidFill>
                  <a:schemeClr val="tx2"/>
                </a:solidFill>
              </a:endParaRPr>
            </a:p>
          </p:txBody>
        </p:sp>
      </p:grpSp>
      <p:pic>
        <p:nvPicPr>
          <p:cNvPr id="6" name="Picture 5" descr="Screen Shot 2014-08-16 at 2.21.3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530" y="4732939"/>
            <a:ext cx="2351174" cy="2114904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825493" y="4858859"/>
            <a:ext cx="5079632" cy="1875112"/>
          </a:xfrm>
        </p:spPr>
        <p:txBody>
          <a:bodyPr>
            <a:normAutofit fontScale="92500" lnSpcReduction="10000"/>
          </a:bodyPr>
          <a:lstStyle/>
          <a:p>
            <a:pPr marL="45720" algn="ctr"/>
            <a:r>
              <a:rPr lang="en-US" sz="2200" b="0" dirty="0" smtClean="0"/>
              <a:t>Dominant terms: </a:t>
            </a:r>
          </a:p>
          <a:p>
            <a:pPr marL="45720" algn="ctr"/>
            <a:r>
              <a:rPr lang="en-US" sz="2200" b="0" dirty="0" smtClean="0"/>
              <a:t>Condensation and Accretion</a:t>
            </a:r>
          </a:p>
          <a:p>
            <a:pPr marL="45720" algn="ctr"/>
            <a:endParaRPr lang="en-US" sz="2200" b="0" dirty="0"/>
          </a:p>
          <a:p>
            <a:pPr marL="45720" algn="ctr"/>
            <a:r>
              <a:rPr lang="en-US" sz="2200" b="0" dirty="0" smtClean="0"/>
              <a:t>Collision and Coalescence has an extremely minor role</a:t>
            </a:r>
          </a:p>
        </p:txBody>
      </p:sp>
      <p:pic>
        <p:nvPicPr>
          <p:cNvPr id="9" name="Picture 8" descr="CloudRainRates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86" y="1098287"/>
            <a:ext cx="8518967" cy="3528812"/>
          </a:xfrm>
          <a:prstGeom prst="rect">
            <a:avLst/>
          </a:prstGeom>
        </p:spPr>
      </p:pic>
      <p:sp>
        <p:nvSpPr>
          <p:cNvPr id="67" name="Rectangle 66"/>
          <p:cNvSpPr/>
          <p:nvPr/>
        </p:nvSpPr>
        <p:spPr>
          <a:xfrm>
            <a:off x="2724257" y="992235"/>
            <a:ext cx="44151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>
              <a:buNone/>
            </a:pPr>
            <a:r>
              <a:rPr lang="en-US" sz="1400" b="1" dirty="0" smtClean="0"/>
              <a:t>No Source = solid, Aerosol Source = dashed</a:t>
            </a:r>
            <a:endParaRPr lang="en-US" sz="1400" b="1" dirty="0"/>
          </a:p>
        </p:txBody>
      </p:sp>
      <p:sp>
        <p:nvSpPr>
          <p:cNvPr id="2" name="Rectangle 1"/>
          <p:cNvSpPr/>
          <p:nvPr/>
        </p:nvSpPr>
        <p:spPr>
          <a:xfrm>
            <a:off x="4652818" y="1397000"/>
            <a:ext cx="969818" cy="7504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805507" y="3834726"/>
            <a:ext cx="22075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>
              <a:buNone/>
            </a:pPr>
            <a:r>
              <a:rPr lang="en-US" sz="1400" b="1" dirty="0" smtClean="0"/>
              <a:t>Cloud water mass</a:t>
            </a:r>
            <a:endParaRPr lang="en-US" sz="1400" b="1" dirty="0"/>
          </a:p>
        </p:txBody>
      </p:sp>
      <p:sp>
        <p:nvSpPr>
          <p:cNvPr id="20" name="Rectangle 19"/>
          <p:cNvSpPr/>
          <p:nvPr/>
        </p:nvSpPr>
        <p:spPr>
          <a:xfrm>
            <a:off x="4697529" y="3850216"/>
            <a:ext cx="22075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>
              <a:buNone/>
            </a:pPr>
            <a:r>
              <a:rPr lang="en-US" sz="1400" b="1" dirty="0" smtClean="0"/>
              <a:t>Rain water mass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946640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ccQRain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62" y="4011901"/>
            <a:ext cx="3490414" cy="284378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6170" y="238136"/>
            <a:ext cx="8794258" cy="727639"/>
          </a:xfrm>
        </p:spPr>
        <p:txBody>
          <a:bodyPr>
            <a:normAutofit/>
          </a:bodyPr>
          <a:lstStyle/>
          <a:p>
            <a:r>
              <a:rPr lang="en-US" dirty="0" smtClean="0"/>
              <a:t>Self enhancing precipitation</a:t>
            </a:r>
            <a:endParaRPr lang="en-US" dirty="0"/>
          </a:p>
        </p:txBody>
      </p:sp>
      <p:sp>
        <p:nvSpPr>
          <p:cNvPr id="14" name="Content Placeholder 4"/>
          <p:cNvSpPr txBox="1">
            <a:spLocks/>
          </p:cNvSpPr>
          <p:nvPr/>
        </p:nvSpPr>
        <p:spPr>
          <a:xfrm>
            <a:off x="4438897" y="1168291"/>
            <a:ext cx="4195143" cy="566156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algn="ctr"/>
            <a:endParaRPr lang="en-US" dirty="0"/>
          </a:p>
          <a:p>
            <a:pPr marL="45720" algn="ctr"/>
            <a:r>
              <a:rPr lang="en-US" dirty="0" smtClean="0"/>
              <a:t>System precipitates on top of developing clouds</a:t>
            </a:r>
          </a:p>
          <a:p>
            <a:pPr marL="45720" algn="ctr"/>
            <a:endParaRPr lang="en-US" dirty="0" smtClean="0"/>
          </a:p>
          <a:p>
            <a:pPr marL="45720" algn="ctr"/>
            <a:r>
              <a:rPr lang="en-US" dirty="0" smtClean="0"/>
              <a:t>Cloud droplet size and number matter less to accretion than to collision &amp; coalescence</a:t>
            </a:r>
          </a:p>
          <a:p>
            <a:pPr marL="45720" algn="ctr"/>
            <a:endParaRPr lang="en-US" dirty="0"/>
          </a:p>
          <a:p>
            <a:pPr marL="45720" algn="ctr"/>
            <a:r>
              <a:rPr lang="en-US" dirty="0" smtClean="0"/>
              <a:t>If each cloud needed to develop precipitation on its own, aerosols would have a larger impact</a:t>
            </a:r>
            <a:endParaRPr lang="en-US" dirty="0"/>
          </a:p>
        </p:txBody>
      </p:sp>
      <p:pic>
        <p:nvPicPr>
          <p:cNvPr id="10" name="Picture 9" descr="5ccQCloud.eps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62" y="1168291"/>
            <a:ext cx="3482976" cy="2843610"/>
          </a:xfrm>
          <a:prstGeom prst="rect">
            <a:avLst/>
          </a:prstGeom>
        </p:spPr>
      </p:pic>
      <p:sp>
        <p:nvSpPr>
          <p:cNvPr id="22" name="Content Placeholder 2"/>
          <p:cNvSpPr txBox="1">
            <a:spLocks/>
          </p:cNvSpPr>
          <p:nvPr/>
        </p:nvSpPr>
        <p:spPr>
          <a:xfrm>
            <a:off x="1024887" y="1319059"/>
            <a:ext cx="2015629" cy="396022"/>
          </a:xfrm>
          <a:prstGeom prst="rect">
            <a:avLst/>
          </a:prstGeom>
          <a:noFill/>
        </p:spPr>
        <p:txBody>
          <a:bodyPr vert="horz">
            <a:normAutofit fontScale="62500" lnSpcReduction="2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500" b="1" dirty="0" smtClean="0">
                <a:solidFill>
                  <a:schemeClr val="bg1"/>
                </a:solidFill>
              </a:rPr>
              <a:t>Cloud LWC (g kg</a:t>
            </a:r>
            <a:r>
              <a:rPr lang="en-US" sz="2500" b="1" baseline="30000" dirty="0" smtClean="0">
                <a:solidFill>
                  <a:schemeClr val="bg1"/>
                </a:solidFill>
              </a:rPr>
              <a:t>-1</a:t>
            </a:r>
            <a:r>
              <a:rPr lang="en-US" sz="2500" b="1" dirty="0" smtClean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1057505" y="4137013"/>
            <a:ext cx="1983012" cy="396022"/>
          </a:xfrm>
          <a:prstGeom prst="rect">
            <a:avLst/>
          </a:prstGeom>
          <a:noFill/>
        </p:spPr>
        <p:txBody>
          <a:bodyPr vert="horz">
            <a:normAutofit fontScale="62500" lnSpcReduction="2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500" b="1" dirty="0" smtClean="0">
                <a:solidFill>
                  <a:schemeClr val="bg1"/>
                </a:solidFill>
              </a:rPr>
              <a:t>Rain LWC (g kg</a:t>
            </a:r>
            <a:r>
              <a:rPr lang="en-US" sz="2500" b="1" baseline="30000" dirty="0" smtClean="0">
                <a:solidFill>
                  <a:schemeClr val="bg1"/>
                </a:solidFill>
              </a:rPr>
              <a:t>-1</a:t>
            </a:r>
            <a:r>
              <a:rPr lang="en-US" sz="2500" b="1" dirty="0" smtClean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92024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651" y="238135"/>
            <a:ext cx="9060349" cy="727639"/>
          </a:xfrm>
        </p:spPr>
        <p:txBody>
          <a:bodyPr>
            <a:normAutofit/>
          </a:bodyPr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11" name="Content Placeholder 1"/>
          <p:cNvSpPr>
            <a:spLocks noGrp="1"/>
          </p:cNvSpPr>
          <p:nvPr>
            <p:ph idx="1"/>
          </p:nvPr>
        </p:nvSpPr>
        <p:spPr>
          <a:xfrm>
            <a:off x="265537" y="1131454"/>
            <a:ext cx="8608913" cy="5726545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/>
              <a:buChar char="•"/>
            </a:pPr>
            <a:r>
              <a:rPr lang="en-US" sz="1800" dirty="0"/>
              <a:t>Large microphysical differences but minor dynamical differences with and without a surface aerosol source</a:t>
            </a:r>
          </a:p>
          <a:p>
            <a:pPr marL="342900" indent="-342900">
              <a:buFont typeface="Arial"/>
              <a:buChar char="•"/>
            </a:pPr>
            <a:endParaRPr lang="en-US" sz="1900" dirty="0" smtClean="0"/>
          </a:p>
          <a:p>
            <a:pPr marL="342900" indent="-342900">
              <a:buFont typeface="Arial"/>
              <a:buChar char="•"/>
            </a:pPr>
            <a:r>
              <a:rPr lang="en-US" sz="1900" dirty="0" smtClean="0"/>
              <a:t>Rain formation is dominated by accretion</a:t>
            </a:r>
          </a:p>
          <a:p>
            <a:pPr marL="342900" indent="-342900">
              <a:buFont typeface="Arial"/>
              <a:buChar char="•"/>
            </a:pPr>
            <a:endParaRPr lang="en-US" sz="1900" dirty="0" smtClean="0"/>
          </a:p>
          <a:p>
            <a:pPr marL="342900" indent="-342900">
              <a:buFont typeface="Arial"/>
              <a:buChar char="•"/>
            </a:pPr>
            <a:r>
              <a:rPr lang="en-US" sz="1900" dirty="0" smtClean="0"/>
              <a:t>Aerosols modify the cloud droplet number and size</a:t>
            </a:r>
          </a:p>
          <a:p>
            <a:pPr marL="342900" indent="-342900">
              <a:buFont typeface="Arial"/>
              <a:buChar char="•"/>
            </a:pPr>
            <a:endParaRPr lang="en-US" sz="1900" dirty="0"/>
          </a:p>
          <a:p>
            <a:pPr marL="342900" indent="-342900">
              <a:buFont typeface="Arial"/>
              <a:buChar char="•"/>
            </a:pPr>
            <a:r>
              <a:rPr lang="en-US" sz="1900" dirty="0" smtClean="0"/>
              <a:t>Accretion is not sensitive to cloud </a:t>
            </a:r>
            <a:r>
              <a:rPr lang="en-US" sz="1900" dirty="0"/>
              <a:t>droplet </a:t>
            </a:r>
            <a:r>
              <a:rPr lang="en-US" sz="1900" dirty="0" smtClean="0"/>
              <a:t>number and size</a:t>
            </a:r>
          </a:p>
          <a:p>
            <a:pPr marL="342900" indent="-342900">
              <a:buFont typeface="Arial"/>
              <a:buChar char="•"/>
            </a:pPr>
            <a:endParaRPr lang="en-US" sz="1900" dirty="0" smtClean="0"/>
          </a:p>
          <a:p>
            <a:pPr marL="342900" indent="-342900">
              <a:buFont typeface="Arial"/>
              <a:buChar char="•"/>
            </a:pPr>
            <a:r>
              <a:rPr lang="en-US" sz="1900" dirty="0" smtClean="0"/>
              <a:t>Because accretion dominates, aerosols have no impact on surface precipitation accumulation</a:t>
            </a:r>
          </a:p>
          <a:p>
            <a:pPr marL="342900" indent="-342900">
              <a:buFont typeface="Arial"/>
              <a:buChar char="•"/>
            </a:pPr>
            <a:endParaRPr lang="en-US" sz="1900" dirty="0" smtClean="0"/>
          </a:p>
          <a:p>
            <a:pPr marL="342900" indent="-342900">
              <a:buFont typeface="Arial"/>
              <a:buChar char="•"/>
            </a:pPr>
            <a:r>
              <a:rPr lang="en-US" sz="1900" dirty="0" smtClean="0"/>
              <a:t>With a background wind speed to reduce residence time, aerosols may have a larger impact if C&amp;C is more dominant</a:t>
            </a:r>
          </a:p>
          <a:p>
            <a:pPr marL="342900" indent="-342900">
              <a:buFont typeface="Arial"/>
              <a:buChar char="•"/>
            </a:pPr>
            <a:endParaRPr lang="en-US" sz="1900" dirty="0"/>
          </a:p>
          <a:p>
            <a:pPr marL="342900" indent="-342900">
              <a:buFont typeface="Arial"/>
              <a:buChar char="•"/>
            </a:pPr>
            <a:r>
              <a:rPr lang="en-US" sz="1900" dirty="0" smtClean="0"/>
              <a:t>Accretion limits the role of aerosols</a:t>
            </a: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3297859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Thompson Microphysics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See Thompson </a:t>
            </a:r>
            <a:r>
              <a:rPr lang="en-US" dirty="0" err="1" smtClean="0"/>
              <a:t>WRF_workshop</a:t>
            </a:r>
            <a:r>
              <a:rPr lang="en-US" dirty="0" smtClean="0"/>
              <a:t> slides in separate </a:t>
            </a:r>
            <a:r>
              <a:rPr lang="en-US" dirty="0" smtClean="0"/>
              <a:t>PPT and Thompson and </a:t>
            </a:r>
            <a:r>
              <a:rPr lang="en-US" dirty="0" err="1" smtClean="0"/>
              <a:t>Eidhammer</a:t>
            </a:r>
            <a:r>
              <a:rPr lang="en-US" dirty="0" smtClean="0"/>
              <a:t>, 2014.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9748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Thompson Microphysics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Source Code:</a:t>
            </a:r>
            <a:endParaRPr lang="en-US" dirty="0"/>
          </a:p>
          <a:p>
            <a:r>
              <a:rPr lang="en-US" dirty="0" smtClean="0"/>
              <a:t>WRFV3.6.1</a:t>
            </a:r>
            <a:r>
              <a:rPr lang="en-US" dirty="0"/>
              <a:t>/WRFV3/</a:t>
            </a:r>
            <a:r>
              <a:rPr lang="en-US" dirty="0" err="1" smtClean="0"/>
              <a:t>phys</a:t>
            </a:r>
            <a:r>
              <a:rPr lang="en-US" dirty="0" smtClean="0"/>
              <a:t>/</a:t>
            </a:r>
            <a:r>
              <a:rPr lang="en-US" dirty="0" err="1" smtClean="0"/>
              <a:t>module_mp_thompson.F</a:t>
            </a:r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Namelist</a:t>
            </a:r>
            <a:r>
              <a:rPr lang="en-US" dirty="0" smtClean="0"/>
              <a:t>: </a:t>
            </a:r>
            <a:r>
              <a:rPr lang="en-US" dirty="0" err="1" smtClean="0"/>
              <a:t>mp_physics</a:t>
            </a:r>
            <a:endParaRPr lang="en-US" dirty="0" smtClean="0"/>
          </a:p>
          <a:p>
            <a:r>
              <a:rPr lang="en-US" dirty="0" smtClean="0"/>
              <a:t>Regular Thompson microphysics = 8</a:t>
            </a:r>
          </a:p>
          <a:p>
            <a:r>
              <a:rPr lang="en-US" dirty="0" smtClean="0"/>
              <a:t>Aerosol aware microphysics = 28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5673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Inside the code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Line 80: Set background idealized profile of aerosols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ncCCN0 = surface value</a:t>
            </a:r>
          </a:p>
          <a:p>
            <a:r>
              <a:rPr lang="en-US" dirty="0" smtClean="0"/>
              <a:t>naCCN1 = upper atmospheric value</a:t>
            </a:r>
          </a:p>
          <a:p>
            <a:r>
              <a:rPr lang="en-US" dirty="0" smtClean="0"/>
              <a:t>Exponential distribution from one to the other</a:t>
            </a:r>
          </a:p>
        </p:txBody>
      </p:sp>
      <p:pic>
        <p:nvPicPr>
          <p:cNvPr id="4" name="Picture 3" descr="Screen Shot 2015-04-09 at 3.27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298700"/>
            <a:ext cx="6388100" cy="1384300"/>
          </a:xfrm>
          <a:prstGeom prst="rect">
            <a:avLst/>
          </a:prstGeom>
        </p:spPr>
      </p:pic>
      <p:pic>
        <p:nvPicPr>
          <p:cNvPr id="5" name="Picture 4" descr="BackgroundAerosol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401" y="2667000"/>
            <a:ext cx="2185085" cy="372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1424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5-04-09 at 4.42.4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0"/>
            <a:ext cx="7770799" cy="6858000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574800" cy="609600"/>
          </a:xfrm>
        </p:spPr>
        <p:txBody>
          <a:bodyPr/>
          <a:lstStyle/>
          <a:p>
            <a:r>
              <a:rPr lang="en-US" dirty="0" smtClean="0"/>
              <a:t>Line 438:</a:t>
            </a:r>
          </a:p>
        </p:txBody>
      </p:sp>
    </p:spTree>
    <p:extLst>
      <p:ext uri="{BB962C8B-B14F-4D97-AF65-F5344CB8AC3E}">
        <p14:creationId xmlns:p14="http://schemas.microsoft.com/office/powerpoint/2010/main" val="16085838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2044700" cy="609600"/>
          </a:xfrm>
        </p:spPr>
        <p:txBody>
          <a:bodyPr>
            <a:normAutofit/>
          </a:bodyPr>
          <a:lstStyle/>
          <a:p>
            <a:r>
              <a:rPr lang="en-US" dirty="0" err="1"/>
              <a:t>m</a:t>
            </a:r>
            <a:r>
              <a:rPr lang="en-US" dirty="0" err="1" smtClean="0"/>
              <a:t>p_gt_driver</a:t>
            </a:r>
            <a:endParaRPr lang="en-US" dirty="0" smtClean="0"/>
          </a:p>
        </p:txBody>
      </p:sp>
      <p:pic>
        <p:nvPicPr>
          <p:cNvPr id="2" name="Picture 1" descr="Screen Shot 2015-04-09 at 4.47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495300"/>
            <a:ext cx="7645400" cy="476250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52400" y="5969000"/>
            <a:ext cx="8712200" cy="723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Microphysics scheme works on one column at a time...</a:t>
            </a:r>
          </a:p>
        </p:txBody>
      </p:sp>
    </p:spTree>
    <p:extLst>
      <p:ext uri="{BB962C8B-B14F-4D97-AF65-F5344CB8AC3E}">
        <p14:creationId xmlns:p14="http://schemas.microsoft.com/office/powerpoint/2010/main" val="34282267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4-09 at 4.49.4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8102600" cy="3911600"/>
          </a:xfrm>
          <a:prstGeom prst="rect">
            <a:avLst/>
          </a:prstGeom>
        </p:spPr>
      </p:pic>
      <p:pic>
        <p:nvPicPr>
          <p:cNvPr id="6" name="Picture 5" descr="Screen Shot 2015-04-09 at 4.50.3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0" y="3721100"/>
            <a:ext cx="8420100" cy="2870200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279900" y="3086100"/>
            <a:ext cx="4572000" cy="8509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mp_gt_driver</a:t>
            </a:r>
            <a:r>
              <a:rPr lang="en-US" dirty="0" smtClean="0"/>
              <a:t> reads in the full sized variables and creates “scratch” versions of their columns to pass to </a:t>
            </a:r>
            <a:r>
              <a:rPr lang="en-US" dirty="0" err="1" smtClean="0"/>
              <a:t>mp_thompson</a:t>
            </a:r>
            <a:endParaRPr lang="en-US" dirty="0" smtClean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223000" y="12700"/>
            <a:ext cx="2768600" cy="609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mp_gt_driver</a:t>
            </a:r>
            <a:r>
              <a:rPr lang="en-US" dirty="0" smtClean="0"/>
              <a:t> cont.</a:t>
            </a:r>
          </a:p>
        </p:txBody>
      </p:sp>
      <p:sp>
        <p:nvSpPr>
          <p:cNvPr id="7" name="Rectangle 6"/>
          <p:cNvSpPr/>
          <p:nvPr/>
        </p:nvSpPr>
        <p:spPr>
          <a:xfrm>
            <a:off x="1752600" y="1358900"/>
            <a:ext cx="2692400" cy="368300"/>
          </a:xfrm>
          <a:prstGeom prst="rect">
            <a:avLst/>
          </a:prstGeom>
          <a:noFill/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752600" y="4902200"/>
            <a:ext cx="965200" cy="368300"/>
          </a:xfrm>
          <a:prstGeom prst="rect">
            <a:avLst/>
          </a:prstGeom>
          <a:noFill/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647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UandP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5" r="3192"/>
          <a:stretch/>
        </p:blipFill>
        <p:spPr>
          <a:xfrm>
            <a:off x="525996" y="2819851"/>
            <a:ext cx="8210677" cy="3852036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9804" y="-153933"/>
            <a:ext cx="8919958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13" name="Content Placeholder 4"/>
          <p:cNvSpPr>
            <a:spLocks noGrp="1"/>
          </p:cNvSpPr>
          <p:nvPr>
            <p:ph idx="1"/>
          </p:nvPr>
        </p:nvSpPr>
        <p:spPr>
          <a:xfrm>
            <a:off x="307900" y="1436696"/>
            <a:ext cx="6931435" cy="1155765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en-US" sz="3000" dirty="0" smtClean="0"/>
              <a:t>Why do low wind days have less precipitation?</a:t>
            </a:r>
          </a:p>
        </p:txBody>
      </p:sp>
      <p:pic>
        <p:nvPicPr>
          <p:cNvPr id="11" name="Picture 10" descr="DOMEX2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49" t="26168" r="33548" b="29696"/>
          <a:stretch/>
        </p:blipFill>
        <p:spPr>
          <a:xfrm>
            <a:off x="7219625" y="269388"/>
            <a:ext cx="1770427" cy="2668159"/>
          </a:xfrm>
          <a:prstGeom prst="rect">
            <a:avLst/>
          </a:prstGeom>
        </p:spPr>
      </p:pic>
      <p:sp>
        <p:nvSpPr>
          <p:cNvPr id="16" name="Content Placeholder 4"/>
          <p:cNvSpPr txBox="1">
            <a:spLocks/>
          </p:cNvSpPr>
          <p:nvPr/>
        </p:nvSpPr>
        <p:spPr>
          <a:xfrm>
            <a:off x="7051295" y="12828"/>
            <a:ext cx="1951586" cy="23370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algn="ctr"/>
            <a:r>
              <a:rPr lang="en-US" sz="1300" dirty="0" smtClean="0"/>
              <a:t>Dominica (16N, 61W)</a:t>
            </a:r>
          </a:p>
        </p:txBody>
      </p:sp>
      <p:sp>
        <p:nvSpPr>
          <p:cNvPr id="17" name="Content Placeholder 4"/>
          <p:cNvSpPr txBox="1">
            <a:spLocks/>
          </p:cNvSpPr>
          <p:nvPr/>
        </p:nvSpPr>
        <p:spPr>
          <a:xfrm>
            <a:off x="4714837" y="6413932"/>
            <a:ext cx="788886" cy="233709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algn="ctr"/>
            <a:r>
              <a:rPr lang="en-US" sz="1200" dirty="0" smtClean="0">
                <a:latin typeface="Arial"/>
                <a:cs typeface="Arial"/>
              </a:rPr>
              <a:t>(2011)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8736673" y="1000559"/>
            <a:ext cx="407327" cy="179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4"/>
          <p:cNvSpPr txBox="1">
            <a:spLocks/>
          </p:cNvSpPr>
          <p:nvPr/>
        </p:nvSpPr>
        <p:spPr>
          <a:xfrm>
            <a:off x="8576367" y="755303"/>
            <a:ext cx="622106" cy="335052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algn="ctr"/>
            <a:r>
              <a:rPr lang="en-US" sz="1300" dirty="0" smtClean="0"/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7104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4-09 at 4.51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74900"/>
            <a:ext cx="8737600" cy="152400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28600" y="1155700"/>
            <a:ext cx="8610600" cy="850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Mp_gt_driver</a:t>
            </a:r>
            <a:r>
              <a:rPr lang="en-US" dirty="0" smtClean="0"/>
              <a:t> is a 3D-1D wrapper routine, </a:t>
            </a:r>
            <a:r>
              <a:rPr lang="en-US" dirty="0" err="1" smtClean="0"/>
              <a:t>mp_thompson</a:t>
            </a:r>
            <a:r>
              <a:rPr lang="en-US" dirty="0" smtClean="0"/>
              <a:t> is called on 1d variables only and works one column at a time</a:t>
            </a:r>
          </a:p>
        </p:txBody>
      </p:sp>
    </p:spTree>
    <p:extLst>
      <p:ext uri="{BB962C8B-B14F-4D97-AF65-F5344CB8AC3E}">
        <p14:creationId xmlns:p14="http://schemas.microsoft.com/office/powerpoint/2010/main" val="29865707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4-09 at 4.51.3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1108236"/>
            <a:ext cx="9144000" cy="281272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292100"/>
            <a:ext cx="8750300" cy="6426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Line 1262: Input aerosol surface source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If the height is &gt;5, add in a source of 5E6 aerosols/m3</a:t>
            </a:r>
          </a:p>
          <a:p>
            <a:endParaRPr lang="en-US" dirty="0"/>
          </a:p>
          <a:p>
            <a:r>
              <a:rPr lang="en-US" dirty="0" smtClean="0"/>
              <a:t>All units within the scheme are in kg/kg/s so you need rho and </a:t>
            </a:r>
            <a:r>
              <a:rPr lang="en-US" dirty="0" err="1" smtClean="0"/>
              <a:t>dt</a:t>
            </a:r>
            <a:r>
              <a:rPr lang="en-US" dirty="0" smtClean="0"/>
              <a:t> to get into the units you want</a:t>
            </a:r>
          </a:p>
          <a:p>
            <a:endParaRPr lang="en-US" dirty="0"/>
          </a:p>
          <a:p>
            <a:r>
              <a:rPr lang="en-US" dirty="0" smtClean="0"/>
              <a:t>If the height is &lt;=5, the surface value is set to the current surface value and no change is made.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865707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203200"/>
            <a:ext cx="8750300" cy="6426200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 smtClean="0"/>
              <a:t>Scheme naming guideline:</a:t>
            </a:r>
          </a:p>
          <a:p>
            <a:endParaRPr lang="en-US" dirty="0"/>
          </a:p>
          <a:p>
            <a:r>
              <a:rPr lang="en-US" b="0" dirty="0" smtClean="0"/>
              <a:t>Tendency variables </a:t>
            </a:r>
            <a:r>
              <a:rPr lang="en-US" b="0" dirty="0"/>
              <a:t>are labeled </a:t>
            </a:r>
            <a:r>
              <a:rPr lang="en-US" b="0" dirty="0" smtClean="0"/>
              <a:t>in the </a:t>
            </a:r>
            <a:r>
              <a:rPr lang="en-US" b="0" dirty="0"/>
              <a:t>form </a:t>
            </a:r>
            <a:r>
              <a:rPr lang="en-US" b="0" dirty="0" err="1" smtClean="0"/>
              <a:t>xxx_yyy</a:t>
            </a:r>
            <a:endParaRPr lang="en-US" b="0" dirty="0"/>
          </a:p>
          <a:p>
            <a:endParaRPr lang="en-US" b="0" dirty="0"/>
          </a:p>
          <a:p>
            <a:r>
              <a:rPr lang="en-US" b="0" dirty="0"/>
              <a:t>The first part tells you what variable you're looking at: p </a:t>
            </a:r>
            <a:r>
              <a:rPr lang="en-US" b="0" dirty="0" smtClean="0"/>
              <a:t>for production</a:t>
            </a:r>
            <a:r>
              <a:rPr lang="en-US" b="0" dirty="0"/>
              <a:t>, then n or r for number or mass, and v for vapor, w </a:t>
            </a:r>
            <a:r>
              <a:rPr lang="en-US" b="0" dirty="0" smtClean="0"/>
              <a:t>for cloud </a:t>
            </a:r>
            <a:r>
              <a:rPr lang="en-US" b="0" dirty="0"/>
              <a:t>water, r for rain, s for snow, g for </a:t>
            </a:r>
            <a:r>
              <a:rPr lang="en-US" b="0" dirty="0" err="1"/>
              <a:t>graupel</a:t>
            </a:r>
            <a:r>
              <a:rPr lang="en-US" b="0" dirty="0"/>
              <a:t> etc.</a:t>
            </a:r>
          </a:p>
          <a:p>
            <a:endParaRPr lang="en-US" b="0" dirty="0"/>
          </a:p>
          <a:p>
            <a:r>
              <a:rPr lang="en-US" b="0" dirty="0"/>
              <a:t>The second part tells you how it happened</a:t>
            </a:r>
            <a:r>
              <a:rPr lang="en-US" b="0" dirty="0" smtClean="0"/>
              <a:t>. </a:t>
            </a:r>
            <a:r>
              <a:rPr lang="en-US" b="0" dirty="0"/>
              <a:t>For example, </a:t>
            </a:r>
            <a:r>
              <a:rPr lang="en-US" b="0" dirty="0" err="1"/>
              <a:t>vcd</a:t>
            </a:r>
            <a:r>
              <a:rPr lang="en-US" b="0" dirty="0"/>
              <a:t>=</a:t>
            </a:r>
            <a:r>
              <a:rPr lang="en-US" b="0" dirty="0" smtClean="0"/>
              <a:t>vapor condensation </a:t>
            </a:r>
            <a:r>
              <a:rPr lang="en-US" b="0" dirty="0"/>
              <a:t>or </a:t>
            </a:r>
            <a:r>
              <a:rPr lang="en-US" b="0" dirty="0" err="1"/>
              <a:t>rcw</a:t>
            </a:r>
            <a:r>
              <a:rPr lang="en-US" b="0" dirty="0"/>
              <a:t> = rain collecting cloud water.  Three </a:t>
            </a:r>
            <a:r>
              <a:rPr lang="en-US" b="0" dirty="0" smtClean="0"/>
              <a:t>examples:</a:t>
            </a:r>
            <a:endParaRPr lang="en-US" b="0" dirty="0"/>
          </a:p>
          <a:p>
            <a:endParaRPr lang="en-US" b="0" dirty="0"/>
          </a:p>
          <a:p>
            <a:r>
              <a:rPr lang="en-US" b="0" dirty="0" err="1"/>
              <a:t>prr_rcw</a:t>
            </a:r>
            <a:r>
              <a:rPr lang="en-US" b="0" dirty="0"/>
              <a:t>= productions of mass of rain water via rain collecting cloud water</a:t>
            </a:r>
          </a:p>
          <a:p>
            <a:endParaRPr lang="en-US" b="0" dirty="0"/>
          </a:p>
          <a:p>
            <a:r>
              <a:rPr lang="en-US" b="0" dirty="0" err="1"/>
              <a:t>prr_wau</a:t>
            </a:r>
            <a:r>
              <a:rPr lang="en-US" b="0" dirty="0"/>
              <a:t>=production of mass of rain via cloud water </a:t>
            </a:r>
            <a:r>
              <a:rPr lang="en-US" b="0" dirty="0" err="1"/>
              <a:t>autoconversion</a:t>
            </a:r>
            <a:endParaRPr lang="en-US" b="0" dirty="0"/>
          </a:p>
          <a:p>
            <a:endParaRPr lang="en-US" b="0" dirty="0"/>
          </a:p>
          <a:p>
            <a:r>
              <a:rPr lang="en-US" b="0" dirty="0" err="1"/>
              <a:t>prw_vcd</a:t>
            </a:r>
            <a:r>
              <a:rPr lang="en-US" b="0" dirty="0"/>
              <a:t>= production of mass of cloud water via vapor condensation</a:t>
            </a:r>
          </a:p>
          <a:p>
            <a:endParaRPr lang="en-US" b="0" dirty="0"/>
          </a:p>
          <a:p>
            <a:r>
              <a:rPr lang="en-US" b="0" dirty="0" smtClean="0"/>
              <a:t>Reminder: All </a:t>
            </a:r>
            <a:r>
              <a:rPr lang="en-US" b="0" dirty="0"/>
              <a:t>"</a:t>
            </a:r>
            <a:r>
              <a:rPr lang="en-US" b="0" dirty="0" err="1"/>
              <a:t>pr</a:t>
            </a:r>
            <a:r>
              <a:rPr lang="en-US" b="0" dirty="0"/>
              <a:t>" variables </a:t>
            </a:r>
            <a:r>
              <a:rPr lang="en-US" b="0" dirty="0" smtClean="0"/>
              <a:t>are </a:t>
            </a:r>
            <a:r>
              <a:rPr lang="en-US" b="0" dirty="0"/>
              <a:t>in units kg/kg/</a:t>
            </a:r>
            <a:r>
              <a:rPr lang="en-US" b="0" dirty="0" smtClean="0"/>
              <a:t>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346737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292100"/>
            <a:ext cx="8750300" cy="6426200"/>
          </a:xfrm>
        </p:spPr>
        <p:txBody>
          <a:bodyPr>
            <a:normAutofit/>
          </a:bodyPr>
          <a:lstStyle/>
          <a:p>
            <a:r>
              <a:rPr lang="en-US" dirty="0" smtClean="0"/>
              <a:t>Line ~2700: update tendency terms  - good place to grab variables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pic>
        <p:nvPicPr>
          <p:cNvPr id="4" name="Picture 3" descr="Screen Shot 2015-04-09 at 5.02.5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85800"/>
            <a:ext cx="6959600" cy="4381500"/>
          </a:xfrm>
          <a:prstGeom prst="rect">
            <a:avLst/>
          </a:prstGeom>
        </p:spPr>
      </p:pic>
      <p:pic>
        <p:nvPicPr>
          <p:cNvPr id="6" name="Picture 5" descr="Screen Shot 2015-04-09 at 5.05.1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4991100"/>
            <a:ext cx="57912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6847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292100"/>
            <a:ext cx="8750300" cy="6426200"/>
          </a:xfrm>
        </p:spPr>
        <p:txBody>
          <a:bodyPr>
            <a:normAutofit/>
          </a:bodyPr>
          <a:lstStyle/>
          <a:p>
            <a:r>
              <a:rPr lang="en-US" dirty="0" smtClean="0"/>
              <a:t>Line 306: Lookup Table Values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Line 4510: set the lookup table values: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pic>
        <p:nvPicPr>
          <p:cNvPr id="2" name="Picture 1" descr="Screen Shot 2015-04-09 at 5.05.5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850900"/>
            <a:ext cx="6807200" cy="2311400"/>
          </a:xfrm>
          <a:prstGeom prst="rect">
            <a:avLst/>
          </a:prstGeom>
        </p:spPr>
      </p:pic>
      <p:pic>
        <p:nvPicPr>
          <p:cNvPr id="5" name="Picture 4" descr="Screen Shot 2015-04-09 at 5.07.5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762500"/>
            <a:ext cx="6451600" cy="135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7907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292100"/>
            <a:ext cx="8750300" cy="64262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Outputting Values from Thompson to your </a:t>
            </a:r>
            <a:r>
              <a:rPr lang="en-US" dirty="0" err="1" smtClean="0"/>
              <a:t>Netcdf</a:t>
            </a:r>
            <a:r>
              <a:rPr lang="en-US" dirty="0" smtClean="0"/>
              <a:t> file</a:t>
            </a:r>
          </a:p>
          <a:p>
            <a:endParaRPr lang="en-US" dirty="0" smtClean="0"/>
          </a:p>
          <a:p>
            <a:r>
              <a:rPr lang="en-US" dirty="0" smtClean="0"/>
              <a:t>Files requiring modification:</a:t>
            </a:r>
          </a:p>
          <a:p>
            <a:r>
              <a:rPr lang="en-US" b="0" dirty="0"/>
              <a:t>1. WRF/Registry/</a:t>
            </a:r>
            <a:r>
              <a:rPr lang="en-US" b="0" dirty="0" err="1"/>
              <a:t>Registry.EM_COMMON</a:t>
            </a:r>
            <a:r>
              <a:rPr lang="en-US" b="0" dirty="0"/>
              <a:t> </a:t>
            </a:r>
            <a:r>
              <a:rPr lang="en-US" b="0" dirty="0" smtClean="0"/>
              <a:t>– Add variable, remember h</a:t>
            </a:r>
            <a:endParaRPr lang="en-US" b="0" dirty="0"/>
          </a:p>
          <a:p>
            <a:r>
              <a:rPr lang="en-US" b="0" dirty="0"/>
              <a:t>2. WRF/</a:t>
            </a:r>
            <a:r>
              <a:rPr lang="en-US" b="0" dirty="0" err="1"/>
              <a:t>dyn_em</a:t>
            </a:r>
            <a:r>
              <a:rPr lang="en-US" b="0" dirty="0"/>
              <a:t>/</a:t>
            </a:r>
            <a:r>
              <a:rPr lang="en-US" b="0" dirty="0" err="1"/>
              <a:t>solve_em.F</a:t>
            </a:r>
            <a:r>
              <a:rPr lang="en-US" b="0" dirty="0"/>
              <a:t> </a:t>
            </a:r>
            <a:endParaRPr lang="en-US" b="0" dirty="0" smtClean="0"/>
          </a:p>
          <a:p>
            <a:r>
              <a:rPr lang="en-US" b="0" dirty="0" smtClean="0"/>
              <a:t>3</a:t>
            </a:r>
            <a:r>
              <a:rPr lang="en-US" b="0" dirty="0"/>
              <a:t>. WRF/</a:t>
            </a:r>
            <a:r>
              <a:rPr lang="en-US" b="0" dirty="0" err="1"/>
              <a:t>phys</a:t>
            </a:r>
            <a:r>
              <a:rPr lang="en-US" b="0" dirty="0" smtClean="0"/>
              <a:t>/</a:t>
            </a:r>
            <a:r>
              <a:rPr lang="en-US" b="0" dirty="0" err="1" smtClean="0"/>
              <a:t>module_microphyiscs_driver.F</a:t>
            </a:r>
            <a:endParaRPr lang="en-US" b="0" dirty="0" smtClean="0"/>
          </a:p>
          <a:p>
            <a:r>
              <a:rPr lang="en-US" b="0" dirty="0" smtClean="0"/>
              <a:t>4. WRF/</a:t>
            </a:r>
            <a:r>
              <a:rPr lang="en-US" b="0" dirty="0" err="1" smtClean="0"/>
              <a:t>phys</a:t>
            </a:r>
            <a:r>
              <a:rPr lang="en-US" b="0" dirty="0" smtClean="0"/>
              <a:t>/</a:t>
            </a:r>
            <a:r>
              <a:rPr lang="en-US" b="0" dirty="0" err="1" smtClean="0"/>
              <a:t>module_mp_thompson.F</a:t>
            </a:r>
            <a:endParaRPr lang="en-US" b="0" dirty="0" smtClean="0"/>
          </a:p>
          <a:p>
            <a:endParaRPr lang="en-US" b="0" dirty="0" smtClean="0"/>
          </a:p>
          <a:p>
            <a:r>
              <a:rPr lang="en-US" b="0" dirty="0" smtClean="0"/>
              <a:t>An example set of files is given to output the variable </a:t>
            </a:r>
            <a:r>
              <a:rPr lang="en-US" b="0" dirty="0" err="1" smtClean="0"/>
              <a:t>prr_rcw</a:t>
            </a:r>
            <a:r>
              <a:rPr lang="en-US" b="0" dirty="0"/>
              <a:t> </a:t>
            </a:r>
            <a:r>
              <a:rPr lang="en-US" b="0" dirty="0" smtClean="0"/>
              <a:t>or “process of rain mass formation through rain collecting cloud water”</a:t>
            </a:r>
          </a:p>
          <a:p>
            <a:r>
              <a:rPr lang="en-US" b="0" dirty="0" smtClean="0"/>
              <a:t>Look for ‘Nugent 2015’ within the </a:t>
            </a:r>
            <a:r>
              <a:rPr lang="en-US" b="0" dirty="0" smtClean="0"/>
              <a:t>“_</a:t>
            </a:r>
            <a:r>
              <a:rPr lang="en-US" b="0" dirty="0" err="1" smtClean="0"/>
              <a:t>add_output</a:t>
            </a:r>
            <a:r>
              <a:rPr lang="en-US" b="0" dirty="0" smtClean="0"/>
              <a:t>” files</a:t>
            </a:r>
            <a:r>
              <a:rPr lang="en-US" b="0" dirty="0" smtClean="0"/>
              <a:t>.  The first two require only one line change, the third has a few places and the last obviously has extensive changes.</a:t>
            </a:r>
          </a:p>
          <a:p>
            <a:endParaRPr lang="en-US" b="0" dirty="0"/>
          </a:p>
          <a:p>
            <a:r>
              <a:rPr lang="en-US" b="0" dirty="0"/>
              <a:t>The </a:t>
            </a:r>
            <a:r>
              <a:rPr lang="en-US" b="0" dirty="0" err="1"/>
              <a:t>module_mp_thompson.F</a:t>
            </a:r>
            <a:r>
              <a:rPr lang="en-US" b="0" dirty="0"/>
              <a:t> file that I use for my current research is also included </a:t>
            </a:r>
            <a:r>
              <a:rPr lang="en-US" b="0" dirty="0" smtClean="0"/>
              <a:t>(called </a:t>
            </a:r>
            <a:r>
              <a:rPr lang="en-US" b="0" dirty="0" err="1" smtClean="0"/>
              <a:t>module_mp_thompson_surfacesource.F</a:t>
            </a:r>
            <a:r>
              <a:rPr lang="en-US" b="0" dirty="0" smtClean="0"/>
              <a:t>) so </a:t>
            </a:r>
            <a:r>
              <a:rPr lang="en-US" b="0" dirty="0"/>
              <a:t>you can see the locations where I add a surface </a:t>
            </a:r>
            <a:r>
              <a:rPr lang="en-US" b="0" dirty="0" smtClean="0"/>
              <a:t>source, marked by “ADN” and the date.  </a:t>
            </a:r>
            <a:r>
              <a:rPr lang="en-US" b="0" dirty="0" smtClean="0"/>
              <a:t>All of the variables added would need to be added to the output stream as in files 1-3 above.</a:t>
            </a:r>
            <a:endParaRPr lang="en-US" b="0" dirty="0"/>
          </a:p>
          <a:p>
            <a:endParaRPr lang="en-US" b="0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86948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6554708" y="4663254"/>
            <a:ext cx="853137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500" b="1" dirty="0" smtClean="0"/>
              <a:t>~10 </a:t>
            </a:r>
            <a:r>
              <a:rPr lang="en-US" sz="1500" b="1" dirty="0" err="1" smtClean="0"/>
              <a:t>μm</a:t>
            </a:r>
            <a:endParaRPr lang="en-US" sz="1500" b="1" dirty="0" smtClean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89804" y="-153933"/>
            <a:ext cx="8919958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Microphysical Cause?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214409" y="1120630"/>
            <a:ext cx="4413160" cy="3539489"/>
            <a:chOff x="4514949" y="1346872"/>
            <a:chExt cx="4413160" cy="3539489"/>
          </a:xfrm>
        </p:grpSpPr>
        <p:pic>
          <p:nvPicPr>
            <p:cNvPr id="14" name="Picture 13" descr="CloudNumAllU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4949" y="1346872"/>
              <a:ext cx="4413160" cy="3539489"/>
            </a:xfrm>
            <a:prstGeom prst="rect">
              <a:avLst/>
            </a:prstGeom>
          </p:spPr>
        </p:pic>
        <p:sp>
          <p:nvSpPr>
            <p:cNvPr id="19" name="Content Placeholder 2"/>
            <p:cNvSpPr txBox="1">
              <a:spLocks/>
            </p:cNvSpPr>
            <p:nvPr/>
          </p:nvSpPr>
          <p:spPr>
            <a:xfrm>
              <a:off x="6199260" y="1522443"/>
              <a:ext cx="2676986" cy="388848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>
              <a:noAutofit/>
            </a:bodyPr>
            <a:lstStyle>
              <a:lvl1pPr marL="320040" indent="-320040" algn="l" rtl="0" eaLnBrk="1" latinLnBrk="0" hangingPunct="1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/>
                <a:buChar char=""/>
                <a:defRPr kumimoji="0"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40080" indent="-274320" algn="l" rtl="0" eaLnBrk="1" latinLnBrk="0" hangingPunct="1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/>
                <a:buChar char=""/>
                <a:defRPr kumimoji="0"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-228600" algn="l" rtl="0" eaLnBrk="1" latinLnBrk="0" hangingPunct="1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/>
                <a:buChar char=""/>
                <a:defRPr kumimoji="0"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-228600" algn="l" rtl="0" eaLnBrk="1" latinLnBrk="0" hangingPunct="1">
                <a:spcBef>
                  <a:spcPts val="400"/>
                </a:spcBef>
                <a:buClr>
                  <a:schemeClr val="accent3"/>
                </a:buClr>
                <a:buSzPct val="75000"/>
                <a:buFont typeface="Wingdings"/>
                <a:buChar char="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-228600" algn="l" rtl="0" eaLnBrk="1" latinLnBrk="0" hangingPunct="1">
                <a:spcBef>
                  <a:spcPts val="400"/>
                </a:spcBef>
                <a:buClr>
                  <a:schemeClr val="accent4"/>
                </a:buClr>
                <a:buSzPct val="65000"/>
                <a:buFont typeface="Wingdings"/>
                <a:buChar char="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103120" indent="-22860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Wingdings"/>
                <a:buChar char="§"/>
                <a:defRPr kumimoji="0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77440" indent="-22860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Wingdings"/>
                <a:buChar char="§"/>
                <a:defRPr kumimoji="0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651760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Wingdings"/>
                <a:buChar char="§"/>
                <a:defRPr kumimoji="0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26080" indent="-22860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Wingdings"/>
                <a:buChar char="§"/>
                <a:defRPr kumimoji="0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buFont typeface="Wingdings"/>
                <a:buNone/>
              </a:pPr>
              <a:r>
                <a:rPr lang="en-US" sz="1900" dirty="0" smtClean="0"/>
                <a:t>Cloud Number Concentration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640398" y="1120630"/>
            <a:ext cx="4356535" cy="3406928"/>
            <a:chOff x="268707" y="3347735"/>
            <a:chExt cx="4356535" cy="3406928"/>
          </a:xfrm>
        </p:grpSpPr>
        <p:pic>
          <p:nvPicPr>
            <p:cNvPr id="10" name="Picture 9" descr="DropletSizeHist713EPS.eps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707" y="3347735"/>
              <a:ext cx="4356535" cy="340692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820608" y="4462980"/>
              <a:ext cx="1091051" cy="3231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500" b="1" dirty="0" smtClean="0">
                  <a:solidFill>
                    <a:srgbClr val="3366FF"/>
                  </a:solidFill>
                </a:rPr>
                <a:t>Low Wind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410492" y="4462980"/>
              <a:ext cx="1071984" cy="3231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500" dirty="0" smtClean="0">
                  <a:solidFill>
                    <a:srgbClr val="FF0000"/>
                  </a:solidFill>
                </a:rPr>
                <a:t>High Wind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37334" y="3552196"/>
              <a:ext cx="2516284" cy="2988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Content Placeholder 2"/>
            <p:cNvSpPr txBox="1">
              <a:spLocks/>
            </p:cNvSpPr>
            <p:nvPr/>
          </p:nvSpPr>
          <p:spPr>
            <a:xfrm>
              <a:off x="1150917" y="3505303"/>
              <a:ext cx="3372064" cy="533403"/>
            </a:xfrm>
            <a:prstGeom prst="rect">
              <a:avLst/>
            </a:prstGeom>
            <a:noFill/>
          </p:spPr>
          <p:txBody>
            <a:bodyPr vert="horz">
              <a:noAutofit/>
            </a:bodyPr>
            <a:lstStyle>
              <a:lvl1pPr marL="320040" indent="-320040" algn="l" rtl="0" eaLnBrk="1" latinLnBrk="0" hangingPunct="1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/>
                <a:buChar char=""/>
                <a:defRPr kumimoji="0"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40080" indent="-274320" algn="l" rtl="0" eaLnBrk="1" latinLnBrk="0" hangingPunct="1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/>
                <a:buChar char=""/>
                <a:defRPr kumimoji="0"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-228600" algn="l" rtl="0" eaLnBrk="1" latinLnBrk="0" hangingPunct="1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/>
                <a:buChar char=""/>
                <a:defRPr kumimoji="0"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-228600" algn="l" rtl="0" eaLnBrk="1" latinLnBrk="0" hangingPunct="1">
                <a:spcBef>
                  <a:spcPts val="400"/>
                </a:spcBef>
                <a:buClr>
                  <a:schemeClr val="accent3"/>
                </a:buClr>
                <a:buSzPct val="75000"/>
                <a:buFont typeface="Wingdings"/>
                <a:buChar char="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-228600" algn="l" rtl="0" eaLnBrk="1" latinLnBrk="0" hangingPunct="1">
                <a:spcBef>
                  <a:spcPts val="400"/>
                </a:spcBef>
                <a:buClr>
                  <a:schemeClr val="accent4"/>
                </a:buClr>
                <a:buSzPct val="65000"/>
                <a:buFont typeface="Wingdings"/>
                <a:buChar char="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103120" indent="-22860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Wingdings"/>
                <a:buChar char="§"/>
                <a:defRPr kumimoji="0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77440" indent="-22860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Wingdings"/>
                <a:buChar char="§"/>
                <a:defRPr kumimoji="0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651760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Wingdings"/>
                <a:buChar char="§"/>
                <a:defRPr kumimoji="0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26080" indent="-22860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Wingdings"/>
                <a:buChar char="§"/>
                <a:defRPr kumimoji="0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buFont typeface="Wingdings"/>
                <a:buNone/>
              </a:pPr>
              <a:r>
                <a:rPr lang="en-US" sz="1900" dirty="0" smtClean="0"/>
                <a:t>Cloud Droplet Diameter</a:t>
              </a:r>
            </a:p>
          </p:txBody>
        </p:sp>
      </p:grpSp>
      <p:sp>
        <p:nvSpPr>
          <p:cNvPr id="20" name="Content Placeholder 4"/>
          <p:cNvSpPr txBox="1">
            <a:spLocks/>
          </p:cNvSpPr>
          <p:nvPr/>
        </p:nvSpPr>
        <p:spPr>
          <a:xfrm>
            <a:off x="2591496" y="5213590"/>
            <a:ext cx="5905771" cy="155461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algn="ctr"/>
            <a:r>
              <a:rPr lang="en-US" dirty="0" smtClean="0"/>
              <a:t>Collision and coalescence is less efficient in clouds with small numerous droplets which may retard precipitation development.</a:t>
            </a:r>
          </a:p>
          <a:p>
            <a:pPr marL="45720" algn="ctr"/>
            <a:r>
              <a:rPr lang="en-US" dirty="0" smtClean="0"/>
              <a:t>This could be due to 2 potential drivers.</a:t>
            </a:r>
          </a:p>
          <a:p>
            <a:pPr marL="45720" algn="ctr"/>
            <a:endParaRPr lang="en-US" dirty="0"/>
          </a:p>
        </p:txBody>
      </p:sp>
      <p:sp>
        <p:nvSpPr>
          <p:cNvPr id="21" name="Content Placeholder 4"/>
          <p:cNvSpPr txBox="1">
            <a:spLocks/>
          </p:cNvSpPr>
          <p:nvPr/>
        </p:nvSpPr>
        <p:spPr>
          <a:xfrm>
            <a:off x="89804" y="5643412"/>
            <a:ext cx="2567386" cy="44494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algn="ctr"/>
            <a:r>
              <a:rPr lang="en-US" dirty="0" smtClean="0">
                <a:solidFill>
                  <a:schemeClr val="tx2"/>
                </a:solidFill>
              </a:rPr>
              <a:t>Hypothesis: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11210" y="1252542"/>
            <a:ext cx="615801" cy="3019076"/>
          </a:xfrm>
          <a:prstGeom prst="rect">
            <a:avLst/>
          </a:prstGeom>
          <a:noFill/>
          <a:ln w="25400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149557" y="2704770"/>
            <a:ext cx="109105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b="1" dirty="0" smtClean="0">
                <a:solidFill>
                  <a:srgbClr val="3366FF"/>
                </a:solidFill>
              </a:rPr>
              <a:t>Low Wind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6553151" y="4660119"/>
            <a:ext cx="986033" cy="3135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808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804" y="-153933"/>
            <a:ext cx="8919958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Aerosols?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2820150" y="6537395"/>
            <a:ext cx="617678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Small particles (0.1- 3 </a:t>
            </a:r>
            <a:r>
              <a:rPr lang="en-US" sz="1400" dirty="0" err="1" smtClean="0"/>
              <a:t>μm</a:t>
            </a:r>
            <a:r>
              <a:rPr lang="en-US" sz="1400" dirty="0" smtClean="0"/>
              <a:t>) measured by the PCASP internal optical system</a:t>
            </a:r>
          </a:p>
        </p:txBody>
      </p:sp>
      <p:sp>
        <p:nvSpPr>
          <p:cNvPr id="15" name="Content Placeholder 4"/>
          <p:cNvSpPr>
            <a:spLocks noGrp="1"/>
          </p:cNvSpPr>
          <p:nvPr>
            <p:ph idx="1"/>
          </p:nvPr>
        </p:nvSpPr>
        <p:spPr>
          <a:xfrm>
            <a:off x="274690" y="1614884"/>
            <a:ext cx="2048166" cy="3370403"/>
          </a:xfrm>
          <a:solidFill>
            <a:schemeClr val="bg1"/>
          </a:solidFill>
        </p:spPr>
        <p:txBody>
          <a:bodyPr>
            <a:normAutofit fontScale="92500"/>
          </a:bodyPr>
          <a:lstStyle/>
          <a:p>
            <a:pPr marL="45720" indent="0" algn="ctr">
              <a:buNone/>
            </a:pPr>
            <a:r>
              <a:rPr lang="en-US" dirty="0" smtClean="0"/>
              <a:t>Higher aerosol concentrations measured over Dominica at 1.7 km height on low wind days</a:t>
            </a:r>
          </a:p>
          <a:p>
            <a:pPr marL="45720" indent="0" algn="ctr">
              <a:buNone/>
            </a:pPr>
            <a:endParaRPr lang="en-US" dirty="0"/>
          </a:p>
          <a:p>
            <a:pPr marL="45720" indent="0" algn="ctr">
              <a:buNone/>
            </a:pPr>
            <a:r>
              <a:rPr lang="en-US" dirty="0" smtClean="0"/>
              <a:t>First indirect effect in action?</a:t>
            </a:r>
          </a:p>
          <a:p>
            <a:pPr marL="45720" indent="0" algn="ctr">
              <a:buNone/>
            </a:pPr>
            <a:endParaRPr lang="en-US" dirty="0"/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0" y="5420938"/>
            <a:ext cx="8996933" cy="444948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algn="ctr"/>
            <a:r>
              <a:rPr lang="en-US" dirty="0" smtClean="0"/>
              <a:t>More aerosols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/>
              <a:t> More smaller cloud droplets </a:t>
            </a:r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/>
              <a:t> Retarded Precipitation</a:t>
            </a:r>
            <a:endParaRPr lang="en-US" dirty="0"/>
          </a:p>
        </p:txBody>
      </p:sp>
      <p:pic>
        <p:nvPicPr>
          <p:cNvPr id="4" name="Picture 3" descr="RF8AerosQuiv copy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745" y="1252641"/>
            <a:ext cx="3390553" cy="4052847"/>
          </a:xfrm>
          <a:prstGeom prst="rect">
            <a:avLst/>
          </a:prstGeom>
        </p:spPr>
      </p:pic>
      <p:pic>
        <p:nvPicPr>
          <p:cNvPr id="5" name="Picture 4" descr="RF7AerosQuiv copy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514" y="1252641"/>
            <a:ext cx="3103888" cy="405284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39075" y="4532030"/>
            <a:ext cx="548065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500" b="1" dirty="0" smtClean="0">
                <a:solidFill>
                  <a:srgbClr val="3366FF"/>
                </a:solidFill>
              </a:rPr>
              <a:t>RF7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57311" y="4535675"/>
            <a:ext cx="548065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500" b="1" dirty="0" smtClean="0">
                <a:solidFill>
                  <a:srgbClr val="3366FF"/>
                </a:solidFill>
              </a:rPr>
              <a:t>RF8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48735" y="1787701"/>
            <a:ext cx="721425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1500" b="1" dirty="0" smtClean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04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445" y="245902"/>
            <a:ext cx="5791200" cy="639208"/>
          </a:xfrm>
        </p:spPr>
        <p:txBody>
          <a:bodyPr>
            <a:noAutofit/>
          </a:bodyPr>
          <a:lstStyle/>
          <a:p>
            <a:r>
              <a:rPr lang="en-US" dirty="0" smtClean="0"/>
              <a:t>Aerosol Modeling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364" y="1205802"/>
            <a:ext cx="8031070" cy="5149277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endParaRPr lang="en-US" dirty="0" smtClean="0"/>
          </a:p>
          <a:p>
            <a:pPr marL="45720" algn="ctr"/>
            <a:r>
              <a:rPr lang="en-US" sz="2200" dirty="0" smtClean="0"/>
              <a:t>How do aerosols impact precipitation formation in thermally driven orographic convection?</a:t>
            </a:r>
          </a:p>
          <a:p>
            <a:endParaRPr lang="en-US" dirty="0"/>
          </a:p>
          <a:p>
            <a:r>
              <a:rPr lang="en-US" dirty="0" smtClean="0"/>
              <a:t>Method:</a:t>
            </a:r>
            <a:endParaRPr lang="en-US" dirty="0"/>
          </a:p>
          <a:p>
            <a:pPr lvl="1"/>
            <a:r>
              <a:rPr lang="en-US" dirty="0" smtClean="0"/>
              <a:t>Impose two different aerosol sources from the surface of an idealized mountain</a:t>
            </a:r>
          </a:p>
          <a:p>
            <a:pPr lvl="1"/>
            <a:r>
              <a:rPr lang="en-US" dirty="0" smtClean="0"/>
              <a:t>Use a double</a:t>
            </a:r>
            <a:r>
              <a:rPr lang="en-US" dirty="0"/>
              <a:t>-moment microphysical scheme with aerosol activation </a:t>
            </a:r>
            <a:r>
              <a:rPr lang="en-US" dirty="0" smtClean="0"/>
              <a:t>physics and an aerosol loss mechanism</a:t>
            </a:r>
            <a:endParaRPr lang="en-US" dirty="0"/>
          </a:p>
          <a:p>
            <a:pPr lvl="1"/>
            <a:r>
              <a:rPr lang="en-US" dirty="0"/>
              <a:t>Study how the </a:t>
            </a:r>
            <a:r>
              <a:rPr lang="en-US" dirty="0" smtClean="0"/>
              <a:t>precipitation formation processes change </a:t>
            </a:r>
            <a:r>
              <a:rPr lang="en-US" dirty="0"/>
              <a:t>based on </a:t>
            </a:r>
            <a:r>
              <a:rPr lang="en-US" dirty="0" smtClean="0"/>
              <a:t>the surface aerosol source </a:t>
            </a:r>
            <a:r>
              <a:rPr lang="en-US" b="1" dirty="0" err="1" smtClean="0">
                <a:solidFill>
                  <a:srgbClr val="D1282E"/>
                </a:solidFill>
              </a:rPr>
              <a:t>microphysically</a:t>
            </a:r>
            <a:r>
              <a:rPr lang="en-US" b="1" dirty="0" smtClean="0">
                <a:solidFill>
                  <a:srgbClr val="D1282E"/>
                </a:solidFill>
              </a:rPr>
              <a:t> </a:t>
            </a:r>
            <a:r>
              <a:rPr lang="en-US" dirty="0"/>
              <a:t>and</a:t>
            </a:r>
            <a:r>
              <a:rPr lang="en-US" b="1" dirty="0" smtClean="0">
                <a:solidFill>
                  <a:srgbClr val="D1282E"/>
                </a:solidFill>
              </a:rPr>
              <a:t> </a:t>
            </a:r>
            <a:r>
              <a:rPr lang="en-US" b="1" dirty="0" smtClean="0">
                <a:solidFill>
                  <a:schemeClr val="tx2"/>
                </a:solidFill>
              </a:rPr>
              <a:t>dynamically</a:t>
            </a:r>
            <a:endParaRPr lang="en-US" b="1" dirty="0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79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3-07-31 at 8.21.03 PM.png"/>
          <p:cNvPicPr>
            <a:picLocks noChangeAspect="1"/>
          </p:cNvPicPr>
          <p:nvPr/>
        </p:nvPicPr>
        <p:blipFill rotWithShape="1">
          <a:blip r:embed="rId3">
            <a:alphaModFix amt="66000"/>
            <a:extLst>
              <a:ext uri="{BEBA8EAE-BF5A-486C-A8C5-ECC9F3942E4B}">
                <a14:imgProps xmlns:a14="http://schemas.microsoft.com/office/drawing/2010/main">
                  <a14:imgLayer r:embed="rId4"/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1" r="-2721"/>
          <a:stretch/>
        </p:blipFill>
        <p:spPr>
          <a:xfrm>
            <a:off x="5385816" y="4035091"/>
            <a:ext cx="2671849" cy="26773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163" y="140839"/>
            <a:ext cx="3147025" cy="628822"/>
          </a:xfrm>
        </p:spPr>
        <p:txBody>
          <a:bodyPr>
            <a:noAutofit/>
          </a:bodyPr>
          <a:lstStyle/>
          <a:p>
            <a:r>
              <a:rPr lang="en-US" dirty="0" smtClean="0"/>
              <a:t>WRF Setup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164" y="1043157"/>
            <a:ext cx="4079636" cy="5505596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200 m grid spacing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Periodic B.C.s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3d (200 km x 200 km) domain with ridge shaped </a:t>
            </a:r>
            <a:r>
              <a:rPr lang="en-US" dirty="0" err="1" smtClean="0">
                <a:solidFill>
                  <a:schemeClr val="tx1"/>
                </a:solidFill>
              </a:rPr>
              <a:t>mtn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h=1 km and a=10 km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Conditionally unstable sounding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Comparison of No source (NS) and Aerosol source simulations (AS)</a:t>
            </a:r>
            <a:endParaRPr lang="en-US" dirty="0"/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200 W</a:t>
            </a:r>
            <a:r>
              <a:rPr lang="en-US" dirty="0">
                <a:solidFill>
                  <a:schemeClr val="tx1"/>
                </a:solidFill>
              </a:rPr>
              <a:t>m</a:t>
            </a:r>
            <a:r>
              <a:rPr lang="en-US" baseline="30000" dirty="0" smtClean="0">
                <a:solidFill>
                  <a:schemeClr val="tx1"/>
                </a:solidFill>
              </a:rPr>
              <a:t>-2</a:t>
            </a:r>
            <a:r>
              <a:rPr lang="en-US" dirty="0" smtClean="0">
                <a:solidFill>
                  <a:schemeClr val="tx1"/>
                </a:solidFill>
              </a:rPr>
              <a:t> SH flux over terrain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New Thompson aerosol-aware microphysics scheme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5438728" y="4127699"/>
            <a:ext cx="2432056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7817872" y="4326146"/>
            <a:ext cx="0" cy="2222607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336312" y="4908258"/>
            <a:ext cx="0" cy="1005465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6614105" y="6132270"/>
            <a:ext cx="343933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6029292" y="4074779"/>
            <a:ext cx="12754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 algn="ctr">
              <a:buNone/>
            </a:pPr>
            <a:r>
              <a:rPr lang="en-US" b="1" dirty="0" smtClean="0">
                <a:solidFill>
                  <a:schemeClr val="tx2"/>
                </a:solidFill>
              </a:rPr>
              <a:t>200 km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rot="16200000">
            <a:off x="7008183" y="5202558"/>
            <a:ext cx="12754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 algn="ctr">
              <a:buNone/>
            </a:pPr>
            <a:r>
              <a:rPr lang="en-US" b="1" dirty="0" smtClean="0">
                <a:solidFill>
                  <a:schemeClr val="tx2"/>
                </a:solidFill>
              </a:rPr>
              <a:t>200 km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185792" y="6186292"/>
            <a:ext cx="12754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 algn="ctr">
              <a:buNone/>
            </a:pPr>
            <a:r>
              <a:rPr lang="en-US" b="1" dirty="0" smtClean="0">
                <a:solidFill>
                  <a:schemeClr val="tx2"/>
                </a:solidFill>
              </a:rPr>
              <a:t>10 km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rot="16200000">
            <a:off x="5513922" y="5202557"/>
            <a:ext cx="12754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 algn="ctr">
              <a:buNone/>
            </a:pPr>
            <a:r>
              <a:rPr lang="en-US" b="1" dirty="0" smtClean="0">
                <a:solidFill>
                  <a:schemeClr val="tx2"/>
                </a:solidFill>
              </a:rPr>
              <a:t>50 km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26" name="Picture 25" descr="skewt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800" y="140839"/>
            <a:ext cx="4567889" cy="360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14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1600" y="152718"/>
            <a:ext cx="8392472" cy="760139"/>
          </a:xfrm>
        </p:spPr>
        <p:txBody>
          <a:bodyPr/>
          <a:lstStyle/>
          <a:p>
            <a:r>
              <a:rPr lang="en-US" dirty="0" smtClean="0"/>
              <a:t>New Thompson Microphysics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1600" y="1230467"/>
            <a:ext cx="6261169" cy="522567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Microphysics scheme including aerosols</a:t>
            </a:r>
          </a:p>
          <a:p>
            <a:endParaRPr lang="en-US" dirty="0" smtClean="0"/>
          </a:p>
          <a:p>
            <a:r>
              <a:rPr lang="en-US" dirty="0" smtClean="0"/>
              <a:t>Background aerosol concentration</a:t>
            </a:r>
          </a:p>
          <a:p>
            <a:endParaRPr lang="en-US" dirty="0" smtClean="0"/>
          </a:p>
          <a:p>
            <a:r>
              <a:rPr lang="en-US" dirty="0" smtClean="0"/>
              <a:t>Constant surface aerosol “emissions” over terrain</a:t>
            </a:r>
          </a:p>
          <a:p>
            <a:pPr lvl="1"/>
            <a:r>
              <a:rPr lang="en-US" dirty="0"/>
              <a:t>5 aerosols cm</a:t>
            </a:r>
            <a:r>
              <a:rPr lang="en-US" baseline="30000" dirty="0"/>
              <a:t>-3</a:t>
            </a:r>
            <a:r>
              <a:rPr lang="en-US" dirty="0"/>
              <a:t> </a:t>
            </a:r>
            <a:r>
              <a:rPr lang="en-US" dirty="0" smtClean="0"/>
              <a:t>s</a:t>
            </a:r>
            <a:r>
              <a:rPr lang="en-US" baseline="30000" dirty="0" smtClean="0"/>
              <a:t>-1</a:t>
            </a:r>
            <a:r>
              <a:rPr lang="en-US" dirty="0" smtClean="0"/>
              <a:t> </a:t>
            </a:r>
            <a:r>
              <a:rPr lang="en-US" dirty="0"/>
              <a:t>over lowest model </a:t>
            </a:r>
            <a:r>
              <a:rPr lang="en-US" dirty="0" smtClean="0"/>
              <a:t>level</a:t>
            </a:r>
          </a:p>
          <a:p>
            <a:pPr lvl="1"/>
            <a:r>
              <a:rPr lang="en-US" dirty="0" smtClean="0"/>
              <a:t>Flux = 1.4 x 10</a:t>
            </a:r>
            <a:r>
              <a:rPr lang="en-US" baseline="30000" dirty="0" smtClean="0"/>
              <a:t>8</a:t>
            </a:r>
            <a:r>
              <a:rPr lang="en-US" dirty="0" smtClean="0"/>
              <a:t> aerosols m</a:t>
            </a:r>
            <a:r>
              <a:rPr lang="en-US" baseline="30000" dirty="0" smtClean="0"/>
              <a:t>-2</a:t>
            </a:r>
            <a:r>
              <a:rPr lang="en-US" dirty="0" smtClean="0"/>
              <a:t> s</a:t>
            </a:r>
            <a:r>
              <a:rPr lang="en-US" baseline="30000" dirty="0" smtClean="0"/>
              <a:t>-1</a:t>
            </a:r>
            <a:r>
              <a:rPr lang="en-US" dirty="0" smtClean="0"/>
              <a:t> </a:t>
            </a:r>
          </a:p>
          <a:p>
            <a:pPr marL="365760" lvl="1" indent="0">
              <a:buNone/>
            </a:pPr>
            <a:endParaRPr lang="en-US" dirty="0" smtClean="0"/>
          </a:p>
          <a:p>
            <a:r>
              <a:rPr lang="en-US" dirty="0" smtClean="0"/>
              <a:t>Aerosols interact with microphysics</a:t>
            </a:r>
          </a:p>
          <a:p>
            <a:pPr lvl="1"/>
            <a:r>
              <a:rPr lang="en-US" dirty="0" smtClean="0"/>
              <a:t>Activate </a:t>
            </a:r>
            <a:r>
              <a:rPr lang="en-US" dirty="0"/>
              <a:t>based on #, w, T, r, and hygroscopicity</a:t>
            </a:r>
          </a:p>
          <a:p>
            <a:pPr lvl="1"/>
            <a:r>
              <a:rPr lang="en-US" dirty="0" smtClean="0"/>
              <a:t>Determine initial </a:t>
            </a:r>
            <a:r>
              <a:rPr lang="en-US" dirty="0"/>
              <a:t>cloud </a:t>
            </a:r>
            <a:r>
              <a:rPr lang="en-US" dirty="0" err="1" smtClean="0"/>
              <a:t>Nc</a:t>
            </a:r>
            <a:endParaRPr lang="en-US" dirty="0" smtClean="0"/>
          </a:p>
          <a:p>
            <a:pPr lvl="1"/>
            <a:r>
              <a:rPr lang="en-US" dirty="0" smtClean="0"/>
              <a:t>Removed by moist processes</a:t>
            </a:r>
          </a:p>
          <a:p>
            <a:pPr marL="365760" lvl="1" indent="0">
              <a:buNone/>
            </a:pPr>
            <a:endParaRPr lang="en-US" dirty="0" smtClean="0"/>
          </a:p>
          <a:p>
            <a:r>
              <a:rPr lang="en-US" dirty="0" smtClean="0"/>
              <a:t>All aerosols are the same type</a:t>
            </a:r>
          </a:p>
          <a:p>
            <a:endParaRPr lang="en-US" dirty="0" smtClean="0"/>
          </a:p>
        </p:txBody>
      </p:sp>
      <p:pic>
        <p:nvPicPr>
          <p:cNvPr id="4" name="Picture 3" descr="BackgroundAerosol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555" y="1857134"/>
            <a:ext cx="2592831" cy="4423064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6559364" y="1613953"/>
            <a:ext cx="2193790" cy="533403"/>
          </a:xfrm>
          <a:prstGeom prst="rect">
            <a:avLst/>
          </a:prstGeom>
          <a:noFill/>
        </p:spPr>
        <p:txBody>
          <a:bodyPr vert="horz">
            <a:normAutofit fontScale="55000" lnSpcReduction="2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/>
              <a:buNone/>
            </a:pPr>
            <a:r>
              <a:rPr lang="en-US" b="1" dirty="0" smtClean="0">
                <a:solidFill>
                  <a:schemeClr val="tx2"/>
                </a:solidFill>
              </a:rPr>
              <a:t>Background Aerosol Concentration</a:t>
            </a:r>
          </a:p>
        </p:txBody>
      </p:sp>
    </p:spTree>
    <p:extLst>
      <p:ext uri="{BB962C8B-B14F-4D97-AF65-F5344CB8AC3E}">
        <p14:creationId xmlns:p14="http://schemas.microsoft.com/office/powerpoint/2010/main" val="1352934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786091" y="1185803"/>
            <a:ext cx="357909" cy="56721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6170" y="238136"/>
            <a:ext cx="8599921" cy="727639"/>
          </a:xfrm>
        </p:spPr>
        <p:txBody>
          <a:bodyPr>
            <a:normAutofit/>
          </a:bodyPr>
          <a:lstStyle/>
          <a:p>
            <a:r>
              <a:rPr lang="en-US" dirty="0" smtClean="0"/>
              <a:t>Aerosol / Cloud Properties</a:t>
            </a:r>
            <a:endParaRPr lang="en-US" dirty="0"/>
          </a:p>
        </p:txBody>
      </p:sp>
      <p:pic>
        <p:nvPicPr>
          <p:cNvPr id="12" name="Picture 11" descr="0ccNAer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588341"/>
            <a:ext cx="3151126" cy="2542032"/>
          </a:xfrm>
          <a:prstGeom prst="rect">
            <a:avLst/>
          </a:prstGeom>
        </p:spPr>
      </p:pic>
      <p:pic>
        <p:nvPicPr>
          <p:cNvPr id="13" name="Picture 12" descr="5ccNAero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24528"/>
            <a:ext cx="3213277" cy="2542032"/>
          </a:xfrm>
          <a:prstGeom prst="rect">
            <a:avLst/>
          </a:prstGeom>
        </p:spPr>
      </p:pic>
      <p:pic>
        <p:nvPicPr>
          <p:cNvPr id="23" name="Picture 22" descr="0ccQNCloud.eps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9"/>
          <a:stretch/>
        </p:blipFill>
        <p:spPr>
          <a:xfrm>
            <a:off x="3279386" y="1588341"/>
            <a:ext cx="2898445" cy="2542032"/>
          </a:xfrm>
          <a:prstGeom prst="rect">
            <a:avLst/>
          </a:prstGeom>
        </p:spPr>
      </p:pic>
      <p:pic>
        <p:nvPicPr>
          <p:cNvPr id="24" name="Picture 23" descr="5ccQNCloud.eps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9"/>
          <a:stretch/>
        </p:blipFill>
        <p:spPr>
          <a:xfrm>
            <a:off x="3279386" y="4224528"/>
            <a:ext cx="2898445" cy="2542032"/>
          </a:xfrm>
          <a:prstGeom prst="rect">
            <a:avLst/>
          </a:prstGeom>
        </p:spPr>
      </p:pic>
      <p:sp>
        <p:nvSpPr>
          <p:cNvPr id="25" name="Content Placeholder 2"/>
          <p:cNvSpPr txBox="1">
            <a:spLocks/>
          </p:cNvSpPr>
          <p:nvPr/>
        </p:nvSpPr>
        <p:spPr>
          <a:xfrm>
            <a:off x="161717" y="1225488"/>
            <a:ext cx="2842028" cy="396801"/>
          </a:xfrm>
          <a:prstGeom prst="rect">
            <a:avLst/>
          </a:prstGeom>
          <a:noFill/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/>
              <a:buNone/>
            </a:pPr>
            <a:r>
              <a:rPr lang="en-US" sz="2200" dirty="0" smtClean="0"/>
              <a:t>Aerosol (# cm</a:t>
            </a:r>
            <a:r>
              <a:rPr lang="en-US" sz="2200" baseline="30000" dirty="0" smtClean="0"/>
              <a:t>-3</a:t>
            </a:r>
            <a:r>
              <a:rPr lang="en-US" sz="2200" dirty="0" smtClean="0"/>
              <a:t>)</a:t>
            </a:r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3220353" y="1218123"/>
            <a:ext cx="2842028" cy="404166"/>
          </a:xfrm>
          <a:prstGeom prst="rect">
            <a:avLst/>
          </a:prstGeom>
          <a:noFill/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/>
              <a:buNone/>
            </a:pPr>
            <a:r>
              <a:rPr lang="en-US" sz="2200" dirty="0" smtClean="0"/>
              <a:t>Cloud (# cm</a:t>
            </a:r>
            <a:r>
              <a:rPr lang="en-US" sz="2200" baseline="30000" dirty="0" smtClean="0"/>
              <a:t>-3</a:t>
            </a:r>
            <a:r>
              <a:rPr lang="en-US" sz="2200" dirty="0" smtClean="0"/>
              <a:t>)</a:t>
            </a:r>
          </a:p>
        </p:txBody>
      </p:sp>
      <p:pic>
        <p:nvPicPr>
          <p:cNvPr id="27" name="Picture 26" descr="5ccMPD.eps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0"/>
          <a:stretch/>
        </p:blipFill>
        <p:spPr>
          <a:xfrm>
            <a:off x="6302783" y="4221813"/>
            <a:ext cx="2844645" cy="2542032"/>
          </a:xfrm>
          <a:prstGeom prst="rect">
            <a:avLst/>
          </a:prstGeom>
        </p:spPr>
      </p:pic>
      <p:pic>
        <p:nvPicPr>
          <p:cNvPr id="28" name="Picture 27" descr="0ccMPD.eps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6"/>
          <a:stretch/>
        </p:blipFill>
        <p:spPr>
          <a:xfrm>
            <a:off x="6291237" y="1588341"/>
            <a:ext cx="2854006" cy="2542032"/>
          </a:xfrm>
          <a:prstGeom prst="rect">
            <a:avLst/>
          </a:prstGeom>
        </p:spPr>
      </p:pic>
      <p:sp>
        <p:nvSpPr>
          <p:cNvPr id="29" name="Content Placeholder 2"/>
          <p:cNvSpPr txBox="1">
            <a:spLocks/>
          </p:cNvSpPr>
          <p:nvPr/>
        </p:nvSpPr>
        <p:spPr>
          <a:xfrm>
            <a:off x="6108561" y="1197347"/>
            <a:ext cx="3059339" cy="404166"/>
          </a:xfrm>
          <a:prstGeom prst="rect">
            <a:avLst/>
          </a:prstGeom>
          <a:noFill/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 dirty="0" smtClean="0"/>
              <a:t>Droplet Diameter (</a:t>
            </a:r>
            <a:r>
              <a:rPr lang="en-US" sz="2400" dirty="0" err="1"/>
              <a:t>μm</a:t>
            </a:r>
            <a:r>
              <a:rPr lang="en-US" sz="2200" dirty="0" smtClean="0"/>
              <a:t>)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13011" y="1665775"/>
            <a:ext cx="1281905" cy="683871"/>
          </a:xfrm>
          <a:prstGeom prst="rect">
            <a:avLst/>
          </a:prstGeom>
          <a:noFill/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/>
              <a:buNone/>
            </a:pPr>
            <a:r>
              <a:rPr lang="en-US" sz="1500" b="1" dirty="0" smtClean="0">
                <a:solidFill>
                  <a:schemeClr val="bg1"/>
                </a:solidFill>
              </a:rPr>
              <a:t>No Aerosol </a:t>
            </a:r>
          </a:p>
          <a:p>
            <a:pPr marL="0" indent="0" algn="ctr">
              <a:buFont typeface="Wingdings"/>
              <a:buNone/>
            </a:pPr>
            <a:r>
              <a:rPr lang="en-US" sz="1500" b="1" dirty="0" smtClean="0">
                <a:solidFill>
                  <a:schemeClr val="bg1"/>
                </a:solidFill>
              </a:rPr>
              <a:t>Source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84196" y="4331968"/>
            <a:ext cx="1012923" cy="657380"/>
          </a:xfrm>
          <a:prstGeom prst="rect">
            <a:avLst/>
          </a:prstGeom>
          <a:noFill/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/>
              <a:buNone/>
            </a:pPr>
            <a:r>
              <a:rPr lang="en-US" sz="1500" b="1" dirty="0" smtClean="0">
                <a:solidFill>
                  <a:srgbClr val="FFFFFF"/>
                </a:solidFill>
              </a:rPr>
              <a:t>Aerosol </a:t>
            </a:r>
          </a:p>
          <a:p>
            <a:pPr marL="0" indent="0" algn="ctr">
              <a:buFont typeface="Wingdings"/>
              <a:buNone/>
            </a:pPr>
            <a:r>
              <a:rPr lang="en-US" sz="1500" b="1" dirty="0" smtClean="0">
                <a:solidFill>
                  <a:srgbClr val="FFFFFF"/>
                </a:solidFill>
              </a:rPr>
              <a:t>Source</a:t>
            </a:r>
          </a:p>
        </p:txBody>
      </p:sp>
      <p:sp>
        <p:nvSpPr>
          <p:cNvPr id="39" name="Content Placeholder 4"/>
          <p:cNvSpPr txBox="1">
            <a:spLocks/>
          </p:cNvSpPr>
          <p:nvPr/>
        </p:nvSpPr>
        <p:spPr>
          <a:xfrm>
            <a:off x="2859881" y="810896"/>
            <a:ext cx="3225591" cy="54742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algn="ctr"/>
            <a:r>
              <a:rPr lang="en-US" dirty="0" smtClean="0"/>
              <a:t>After 3 </a:t>
            </a:r>
            <a:r>
              <a:rPr lang="en-US" dirty="0" err="1" smtClean="0"/>
              <a:t>hrs</a:t>
            </a:r>
            <a:r>
              <a:rPr lang="en-US" dirty="0" smtClean="0"/>
              <a:t> in the X-Z plane </a:t>
            </a:r>
          </a:p>
          <a:p>
            <a:pPr marL="45720"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20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786091" y="1185803"/>
            <a:ext cx="357909" cy="56721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6170" y="238136"/>
            <a:ext cx="8599921" cy="727639"/>
          </a:xfrm>
        </p:spPr>
        <p:txBody>
          <a:bodyPr>
            <a:normAutofit/>
          </a:bodyPr>
          <a:lstStyle/>
          <a:p>
            <a:r>
              <a:rPr lang="en-US" dirty="0" smtClean="0"/>
              <a:t>Aerosol / Cloud Properties</a:t>
            </a:r>
            <a:endParaRPr lang="en-US" dirty="0"/>
          </a:p>
        </p:txBody>
      </p:sp>
      <p:pic>
        <p:nvPicPr>
          <p:cNvPr id="12" name="Picture 11" descr="0ccNAer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588341"/>
            <a:ext cx="3151126" cy="2542032"/>
          </a:xfrm>
          <a:prstGeom prst="rect">
            <a:avLst/>
          </a:prstGeom>
        </p:spPr>
      </p:pic>
      <p:pic>
        <p:nvPicPr>
          <p:cNvPr id="13" name="Picture 12" descr="5ccNAero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24528"/>
            <a:ext cx="3213277" cy="2542032"/>
          </a:xfrm>
          <a:prstGeom prst="rect">
            <a:avLst/>
          </a:prstGeom>
        </p:spPr>
      </p:pic>
      <p:pic>
        <p:nvPicPr>
          <p:cNvPr id="23" name="Picture 22" descr="0ccQNCloud.eps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9"/>
          <a:stretch/>
        </p:blipFill>
        <p:spPr>
          <a:xfrm>
            <a:off x="3279386" y="1588341"/>
            <a:ext cx="2898445" cy="2542032"/>
          </a:xfrm>
          <a:prstGeom prst="rect">
            <a:avLst/>
          </a:prstGeom>
        </p:spPr>
      </p:pic>
      <p:pic>
        <p:nvPicPr>
          <p:cNvPr id="24" name="Picture 23" descr="5ccQNCloud.eps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9"/>
          <a:stretch/>
        </p:blipFill>
        <p:spPr>
          <a:xfrm>
            <a:off x="3279386" y="4224528"/>
            <a:ext cx="2898445" cy="2542032"/>
          </a:xfrm>
          <a:prstGeom prst="rect">
            <a:avLst/>
          </a:prstGeom>
        </p:spPr>
      </p:pic>
      <p:sp>
        <p:nvSpPr>
          <p:cNvPr id="25" name="Content Placeholder 2"/>
          <p:cNvSpPr txBox="1">
            <a:spLocks/>
          </p:cNvSpPr>
          <p:nvPr/>
        </p:nvSpPr>
        <p:spPr>
          <a:xfrm>
            <a:off x="161717" y="1225488"/>
            <a:ext cx="2842028" cy="396801"/>
          </a:xfrm>
          <a:prstGeom prst="rect">
            <a:avLst/>
          </a:prstGeom>
          <a:noFill/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/>
              <a:buNone/>
            </a:pPr>
            <a:r>
              <a:rPr lang="en-US" sz="2200" dirty="0" smtClean="0"/>
              <a:t>Aerosol (# cm</a:t>
            </a:r>
            <a:r>
              <a:rPr lang="en-US" sz="2200" baseline="30000" dirty="0" smtClean="0"/>
              <a:t>-3</a:t>
            </a:r>
            <a:r>
              <a:rPr lang="en-US" sz="2200" dirty="0" smtClean="0"/>
              <a:t>)</a:t>
            </a:r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3220353" y="1218123"/>
            <a:ext cx="2842028" cy="404166"/>
          </a:xfrm>
          <a:prstGeom prst="rect">
            <a:avLst/>
          </a:prstGeom>
          <a:noFill/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/>
              <a:buNone/>
            </a:pPr>
            <a:r>
              <a:rPr lang="en-US" sz="2200" dirty="0" smtClean="0"/>
              <a:t>Cloud (# cm</a:t>
            </a:r>
            <a:r>
              <a:rPr lang="en-US" sz="2200" baseline="30000" dirty="0" smtClean="0"/>
              <a:t>-3</a:t>
            </a:r>
            <a:r>
              <a:rPr lang="en-US" sz="2200" dirty="0" smtClean="0"/>
              <a:t>)</a:t>
            </a:r>
          </a:p>
        </p:txBody>
      </p:sp>
      <p:pic>
        <p:nvPicPr>
          <p:cNvPr id="27" name="Picture 26" descr="5ccMPD.eps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0"/>
          <a:stretch/>
        </p:blipFill>
        <p:spPr>
          <a:xfrm>
            <a:off x="6302783" y="4221813"/>
            <a:ext cx="2844645" cy="2542032"/>
          </a:xfrm>
          <a:prstGeom prst="rect">
            <a:avLst/>
          </a:prstGeom>
        </p:spPr>
      </p:pic>
      <p:pic>
        <p:nvPicPr>
          <p:cNvPr id="28" name="Picture 27" descr="0ccMPD.eps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6"/>
          <a:stretch/>
        </p:blipFill>
        <p:spPr>
          <a:xfrm>
            <a:off x="6291237" y="1588341"/>
            <a:ext cx="2854006" cy="2542032"/>
          </a:xfrm>
          <a:prstGeom prst="rect">
            <a:avLst/>
          </a:prstGeom>
        </p:spPr>
      </p:pic>
      <p:sp>
        <p:nvSpPr>
          <p:cNvPr id="29" name="Content Placeholder 2"/>
          <p:cNvSpPr txBox="1">
            <a:spLocks/>
          </p:cNvSpPr>
          <p:nvPr/>
        </p:nvSpPr>
        <p:spPr>
          <a:xfrm>
            <a:off x="6108561" y="1197347"/>
            <a:ext cx="3059339" cy="404166"/>
          </a:xfrm>
          <a:prstGeom prst="rect">
            <a:avLst/>
          </a:prstGeom>
          <a:noFill/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 dirty="0" smtClean="0"/>
              <a:t>Droplet Diameter (</a:t>
            </a:r>
            <a:r>
              <a:rPr lang="en-US" sz="2400" dirty="0" err="1"/>
              <a:t>μm</a:t>
            </a:r>
            <a:r>
              <a:rPr lang="en-US" sz="2200" dirty="0" smtClean="0"/>
              <a:t>)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13011" y="1665775"/>
            <a:ext cx="1281905" cy="683871"/>
          </a:xfrm>
          <a:prstGeom prst="rect">
            <a:avLst/>
          </a:prstGeom>
          <a:noFill/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/>
              <a:buNone/>
            </a:pPr>
            <a:r>
              <a:rPr lang="en-US" sz="1500" b="1" dirty="0" smtClean="0">
                <a:solidFill>
                  <a:schemeClr val="bg1"/>
                </a:solidFill>
              </a:rPr>
              <a:t>No Aerosol </a:t>
            </a:r>
          </a:p>
          <a:p>
            <a:pPr marL="0" indent="0" algn="ctr">
              <a:buFont typeface="Wingdings"/>
              <a:buNone/>
            </a:pPr>
            <a:r>
              <a:rPr lang="en-US" sz="1500" b="1" dirty="0" smtClean="0">
                <a:solidFill>
                  <a:schemeClr val="bg1"/>
                </a:solidFill>
              </a:rPr>
              <a:t>Source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84196" y="4331968"/>
            <a:ext cx="1012923" cy="657380"/>
          </a:xfrm>
          <a:prstGeom prst="rect">
            <a:avLst/>
          </a:prstGeom>
          <a:noFill/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/>
              <a:buNone/>
            </a:pPr>
            <a:r>
              <a:rPr lang="en-US" sz="1500" b="1" dirty="0" smtClean="0">
                <a:solidFill>
                  <a:srgbClr val="FFFFFF"/>
                </a:solidFill>
              </a:rPr>
              <a:t>Aerosol </a:t>
            </a:r>
          </a:p>
          <a:p>
            <a:pPr marL="0" indent="0" algn="ctr">
              <a:buFont typeface="Wingdings"/>
              <a:buNone/>
            </a:pPr>
            <a:r>
              <a:rPr lang="en-US" sz="1500" b="1" dirty="0" smtClean="0">
                <a:solidFill>
                  <a:srgbClr val="FFFFFF"/>
                </a:solidFill>
              </a:rPr>
              <a:t>Source</a:t>
            </a:r>
          </a:p>
        </p:txBody>
      </p:sp>
      <p:cxnSp>
        <p:nvCxnSpPr>
          <p:cNvPr id="31" name="Straight Connector 30"/>
          <p:cNvCxnSpPr/>
          <p:nvPr/>
        </p:nvCxnSpPr>
        <p:spPr>
          <a:xfrm flipH="1">
            <a:off x="2688139" y="3570282"/>
            <a:ext cx="38487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5723685" y="3278140"/>
            <a:ext cx="38487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2688139" y="6077954"/>
            <a:ext cx="38487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5723685" y="5708502"/>
            <a:ext cx="38487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8747579" y="2775954"/>
            <a:ext cx="38487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8751007" y="5569948"/>
            <a:ext cx="38487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874346" y="3214683"/>
            <a:ext cx="1163015" cy="98092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913408" y="5860901"/>
            <a:ext cx="1163015" cy="98092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3913110" y="3204676"/>
            <a:ext cx="1163015" cy="98092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3952172" y="5850894"/>
            <a:ext cx="1163015" cy="98092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938019" y="3263729"/>
            <a:ext cx="1163015" cy="98092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6977081" y="5909947"/>
            <a:ext cx="1163015" cy="98092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Content Placeholder 4"/>
          <p:cNvSpPr txBox="1">
            <a:spLocks/>
          </p:cNvSpPr>
          <p:nvPr/>
        </p:nvSpPr>
        <p:spPr>
          <a:xfrm>
            <a:off x="2859881" y="810896"/>
            <a:ext cx="3225591" cy="54742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algn="ctr"/>
            <a:r>
              <a:rPr lang="en-US" dirty="0" smtClean="0"/>
              <a:t>After 3 </a:t>
            </a:r>
            <a:r>
              <a:rPr lang="en-US" dirty="0" err="1" smtClean="0"/>
              <a:t>hrs</a:t>
            </a:r>
            <a:r>
              <a:rPr lang="en-US" dirty="0" smtClean="0"/>
              <a:t> in the X-Z plane </a:t>
            </a:r>
          </a:p>
          <a:p>
            <a:pPr marL="45720"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324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3278</TotalTime>
  <Words>1232</Words>
  <Application>Microsoft Macintosh PowerPoint</Application>
  <PresentationFormat>On-screen Show (4:3)</PresentationFormat>
  <Paragraphs>260</Paragraphs>
  <Slides>25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Essential</vt:lpstr>
      <vt:lpstr>PowerPoint Presentation</vt:lpstr>
      <vt:lpstr>Motivation</vt:lpstr>
      <vt:lpstr>Microphysical Cause?</vt:lpstr>
      <vt:lpstr>Aerosols?</vt:lpstr>
      <vt:lpstr>Aerosol Modeling</vt:lpstr>
      <vt:lpstr>WRF Setup</vt:lpstr>
      <vt:lpstr>New Thompson Microphysics</vt:lpstr>
      <vt:lpstr>Aerosol / Cloud Properties</vt:lpstr>
      <vt:lpstr>Aerosol / Cloud Properties</vt:lpstr>
      <vt:lpstr>Aerosol / Cloud Properties</vt:lpstr>
      <vt:lpstr>Cloud and Rain Formation</vt:lpstr>
      <vt:lpstr>Self enhancing precipitation</vt:lpstr>
      <vt:lpstr>Conclusions</vt:lpstr>
      <vt:lpstr>Thompson Microphysics</vt:lpstr>
      <vt:lpstr>Thompson Microphysics</vt:lpstr>
      <vt:lpstr>Inside the code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Yale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Role of Aerosols in Thermally Driven Orographic Precipitation</dc:title>
  <dc:creator>Alison Nugent</dc:creator>
  <cp:lastModifiedBy>Alison Nugent</cp:lastModifiedBy>
  <cp:revision>190</cp:revision>
  <dcterms:created xsi:type="dcterms:W3CDTF">2014-08-02T07:47:20Z</dcterms:created>
  <dcterms:modified xsi:type="dcterms:W3CDTF">2015-04-17T15:28:53Z</dcterms:modified>
</cp:coreProperties>
</file>