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2794238" cy="30267275"/>
  <p:notesSz cx="6858000" cy="9144000"/>
  <p:defaultTextStyle>
    <a:defPPr>
      <a:defRPr lang="en-US"/>
    </a:defPPr>
    <a:lvl1pPr marL="0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7438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4876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2314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49752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37190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4628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2066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699504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79">
          <p15:clr>
            <a:srgbClr val="A4A3A4"/>
          </p15:clr>
        </p15:guide>
        <p15:guide id="2" pos="9533">
          <p15:clr>
            <a:srgbClr val="A4A3A4"/>
          </p15:clr>
        </p15:guide>
        <p15:guide id="3" orient="horz" pos="9533">
          <p15:clr>
            <a:srgbClr val="A4A3A4"/>
          </p15:clr>
        </p15:guide>
        <p15:guide id="4" pos="134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898" autoAdjust="0"/>
    <p:restoredTop sz="93849" autoAdjust="0"/>
  </p:normalViewPr>
  <p:slideViewPr>
    <p:cSldViewPr snapToGrid="0" snapToObjects="1">
      <p:cViewPr>
        <p:scale>
          <a:sx n="45" d="100"/>
          <a:sy n="45" d="100"/>
        </p:scale>
        <p:origin x="8000" y="432"/>
      </p:cViewPr>
      <p:guideLst>
        <p:guide orient="horz" pos="13479"/>
        <p:guide pos="9533"/>
        <p:guide orient="horz" pos="9533"/>
        <p:guide pos="134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28345-510E-DB45-A5E7-4114E08F2274}" type="datetimeFigureOut">
              <a:rPr lang="en-US" smtClean="0"/>
              <a:t>7/12/24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81C66-BF76-BF4F-B9E2-C54399AAC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3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81C66-BF76-BF4F-B9E2-C54399AACF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2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9568" y="9402475"/>
            <a:ext cx="36375103" cy="64878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9136" y="17151456"/>
            <a:ext cx="29955967" cy="773497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4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2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49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3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2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699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5DE0-E283-9448-87F2-6EBB339CBF2A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7C8-25A6-4745-938F-AEB201E6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27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5DE0-E283-9448-87F2-6EBB339CBF2A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7C8-25A6-4745-938F-AEB201E6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1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98747" y="7566819"/>
            <a:ext cx="31872792" cy="1611452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80371" y="7566819"/>
            <a:ext cx="94905138" cy="1611452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5DE0-E283-9448-87F2-6EBB339CBF2A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7C8-25A6-4745-938F-AEB201E6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2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5DE0-E283-9448-87F2-6EBB339CBF2A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7C8-25A6-4745-938F-AEB201E6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2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0450" y="19449530"/>
            <a:ext cx="36375103" cy="6011417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0450" y="12828565"/>
            <a:ext cx="36375103" cy="6620964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7438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4876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231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4975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3719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462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206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69950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5DE0-E283-9448-87F2-6EBB339CBF2A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7C8-25A6-4745-938F-AEB201E6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94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0369" y="44069715"/>
            <a:ext cx="63388965" cy="124642320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82571" y="44069715"/>
            <a:ext cx="63388965" cy="124642320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5DE0-E283-9448-87F2-6EBB339CBF2A}" type="datetimeFigureOut">
              <a:rPr lang="en-US" smtClean="0"/>
              <a:t>7/12/24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7C8-25A6-4745-938F-AEB201E6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4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712" y="1212095"/>
            <a:ext cx="38514815" cy="504454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9713" y="6775107"/>
            <a:ext cx="18908221" cy="2823543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7438" indent="0">
              <a:buNone/>
              <a:defRPr sz="9100" b="1"/>
            </a:lvl2pPr>
            <a:lvl3pPr marL="4174876" indent="0">
              <a:buNone/>
              <a:defRPr sz="8200" b="1"/>
            </a:lvl3pPr>
            <a:lvl4pPr marL="6262314" indent="0">
              <a:buNone/>
              <a:defRPr sz="7300" b="1"/>
            </a:lvl4pPr>
            <a:lvl5pPr marL="8349752" indent="0">
              <a:buNone/>
              <a:defRPr sz="7300" b="1"/>
            </a:lvl5pPr>
            <a:lvl6pPr marL="10437190" indent="0">
              <a:buNone/>
              <a:defRPr sz="7300" b="1"/>
            </a:lvl6pPr>
            <a:lvl7pPr marL="12524628" indent="0">
              <a:buNone/>
              <a:defRPr sz="7300" b="1"/>
            </a:lvl7pPr>
            <a:lvl8pPr marL="14612066" indent="0">
              <a:buNone/>
              <a:defRPr sz="7300" b="1"/>
            </a:lvl8pPr>
            <a:lvl9pPr marL="16699504" indent="0">
              <a:buNone/>
              <a:defRPr sz="7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9713" y="9598650"/>
            <a:ext cx="18908221" cy="17438717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738881" y="6775107"/>
            <a:ext cx="18915648" cy="2823543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7438" indent="0">
              <a:buNone/>
              <a:defRPr sz="9100" b="1"/>
            </a:lvl2pPr>
            <a:lvl3pPr marL="4174876" indent="0">
              <a:buNone/>
              <a:defRPr sz="8200" b="1"/>
            </a:lvl3pPr>
            <a:lvl4pPr marL="6262314" indent="0">
              <a:buNone/>
              <a:defRPr sz="7300" b="1"/>
            </a:lvl4pPr>
            <a:lvl5pPr marL="8349752" indent="0">
              <a:buNone/>
              <a:defRPr sz="7300" b="1"/>
            </a:lvl5pPr>
            <a:lvl6pPr marL="10437190" indent="0">
              <a:buNone/>
              <a:defRPr sz="7300" b="1"/>
            </a:lvl6pPr>
            <a:lvl7pPr marL="12524628" indent="0">
              <a:buNone/>
              <a:defRPr sz="7300" b="1"/>
            </a:lvl7pPr>
            <a:lvl8pPr marL="14612066" indent="0">
              <a:buNone/>
              <a:defRPr sz="7300" b="1"/>
            </a:lvl8pPr>
            <a:lvl9pPr marL="16699504" indent="0">
              <a:buNone/>
              <a:defRPr sz="7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738881" y="9598650"/>
            <a:ext cx="18915648" cy="17438717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5DE0-E283-9448-87F2-6EBB339CBF2A}" type="datetimeFigureOut">
              <a:rPr lang="en-US" smtClean="0"/>
              <a:t>7/12/24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7C8-25A6-4745-938F-AEB201E6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77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5DE0-E283-9448-87F2-6EBB339CBF2A}" type="datetimeFigureOut">
              <a:rPr lang="en-US" smtClean="0"/>
              <a:t>7/12/24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7C8-25A6-4745-938F-AEB201E6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74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5DE0-E283-9448-87F2-6EBB339CBF2A}" type="datetimeFigureOut">
              <a:rPr lang="en-US" smtClean="0"/>
              <a:t>7/12/24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7C8-25A6-4745-938F-AEB201E6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66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714" y="1205086"/>
            <a:ext cx="14079010" cy="5128622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31359" y="1205089"/>
            <a:ext cx="23923167" cy="25832281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9714" y="6333710"/>
            <a:ext cx="14079010" cy="20703659"/>
          </a:xfrm>
        </p:spPr>
        <p:txBody>
          <a:bodyPr/>
          <a:lstStyle>
            <a:lvl1pPr marL="0" indent="0">
              <a:buNone/>
              <a:defRPr sz="6400"/>
            </a:lvl1pPr>
            <a:lvl2pPr marL="2087438" indent="0">
              <a:buNone/>
              <a:defRPr sz="5500"/>
            </a:lvl2pPr>
            <a:lvl3pPr marL="4174876" indent="0">
              <a:buNone/>
              <a:defRPr sz="4600"/>
            </a:lvl3pPr>
            <a:lvl4pPr marL="6262314" indent="0">
              <a:buNone/>
              <a:defRPr sz="4100"/>
            </a:lvl4pPr>
            <a:lvl5pPr marL="8349752" indent="0">
              <a:buNone/>
              <a:defRPr sz="4100"/>
            </a:lvl5pPr>
            <a:lvl6pPr marL="10437190" indent="0">
              <a:buNone/>
              <a:defRPr sz="4100"/>
            </a:lvl6pPr>
            <a:lvl7pPr marL="12524628" indent="0">
              <a:buNone/>
              <a:defRPr sz="4100"/>
            </a:lvl7pPr>
            <a:lvl8pPr marL="14612066" indent="0">
              <a:buNone/>
              <a:defRPr sz="4100"/>
            </a:lvl8pPr>
            <a:lvl9pPr marL="16699504" indent="0">
              <a:buNone/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5DE0-E283-9448-87F2-6EBB339CBF2A}" type="datetimeFigureOut">
              <a:rPr lang="en-US" smtClean="0"/>
              <a:t>7/12/24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7C8-25A6-4745-938F-AEB201E6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9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7971" y="21187093"/>
            <a:ext cx="25676543" cy="2501256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7971" y="2704437"/>
            <a:ext cx="25676543" cy="18160365"/>
          </a:xfrm>
        </p:spPr>
        <p:txBody>
          <a:bodyPr/>
          <a:lstStyle>
            <a:lvl1pPr marL="0" indent="0">
              <a:buNone/>
              <a:defRPr sz="14600"/>
            </a:lvl1pPr>
            <a:lvl2pPr marL="2087438" indent="0">
              <a:buNone/>
              <a:defRPr sz="12800"/>
            </a:lvl2pPr>
            <a:lvl3pPr marL="4174876" indent="0">
              <a:buNone/>
              <a:defRPr sz="11000"/>
            </a:lvl3pPr>
            <a:lvl4pPr marL="6262314" indent="0">
              <a:buNone/>
              <a:defRPr sz="9100"/>
            </a:lvl4pPr>
            <a:lvl5pPr marL="8349752" indent="0">
              <a:buNone/>
              <a:defRPr sz="9100"/>
            </a:lvl5pPr>
            <a:lvl6pPr marL="10437190" indent="0">
              <a:buNone/>
              <a:defRPr sz="9100"/>
            </a:lvl6pPr>
            <a:lvl7pPr marL="12524628" indent="0">
              <a:buNone/>
              <a:defRPr sz="9100"/>
            </a:lvl7pPr>
            <a:lvl8pPr marL="14612066" indent="0">
              <a:buNone/>
              <a:defRPr sz="9100"/>
            </a:lvl8pPr>
            <a:lvl9pPr marL="16699504" indent="0">
              <a:buNone/>
              <a:defRPr sz="9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7971" y="23688349"/>
            <a:ext cx="25676543" cy="3552199"/>
          </a:xfrm>
        </p:spPr>
        <p:txBody>
          <a:bodyPr/>
          <a:lstStyle>
            <a:lvl1pPr marL="0" indent="0">
              <a:buNone/>
              <a:defRPr sz="6400"/>
            </a:lvl1pPr>
            <a:lvl2pPr marL="2087438" indent="0">
              <a:buNone/>
              <a:defRPr sz="5500"/>
            </a:lvl2pPr>
            <a:lvl3pPr marL="4174876" indent="0">
              <a:buNone/>
              <a:defRPr sz="4600"/>
            </a:lvl3pPr>
            <a:lvl4pPr marL="6262314" indent="0">
              <a:buNone/>
              <a:defRPr sz="4100"/>
            </a:lvl4pPr>
            <a:lvl5pPr marL="8349752" indent="0">
              <a:buNone/>
              <a:defRPr sz="4100"/>
            </a:lvl5pPr>
            <a:lvl6pPr marL="10437190" indent="0">
              <a:buNone/>
              <a:defRPr sz="4100"/>
            </a:lvl6pPr>
            <a:lvl7pPr marL="12524628" indent="0">
              <a:buNone/>
              <a:defRPr sz="4100"/>
            </a:lvl7pPr>
            <a:lvl8pPr marL="14612066" indent="0">
              <a:buNone/>
              <a:defRPr sz="4100"/>
            </a:lvl8pPr>
            <a:lvl9pPr marL="16699504" indent="0">
              <a:buNone/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5DE0-E283-9448-87F2-6EBB339CBF2A}" type="datetimeFigureOut">
              <a:rPr lang="en-US" smtClean="0"/>
              <a:t>7/12/24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5E7C8-25A6-4745-938F-AEB201E6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8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9712" y="1212095"/>
            <a:ext cx="38514815" cy="5044546"/>
          </a:xfrm>
          <a:prstGeom prst="rect">
            <a:avLst/>
          </a:prstGeom>
        </p:spPr>
        <p:txBody>
          <a:bodyPr vert="horz" lIns="417488" tIns="208744" rIns="417488" bIns="20874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9712" y="7062367"/>
            <a:ext cx="38514815" cy="19975002"/>
          </a:xfrm>
          <a:prstGeom prst="rect">
            <a:avLst/>
          </a:prstGeom>
        </p:spPr>
        <p:txBody>
          <a:bodyPr vert="horz" lIns="417488" tIns="208744" rIns="417488" bIns="2087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9712" y="28053283"/>
            <a:ext cx="9985322" cy="1611452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F5DE0-E283-9448-87F2-6EBB339CBF2A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21365" y="28053283"/>
            <a:ext cx="13551509" cy="1611452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669204" y="28053283"/>
            <a:ext cx="9985322" cy="1611452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5E7C8-25A6-4745-938F-AEB201E6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0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87438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5579" indent="-1565579" algn="l" defTabSz="2087438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2087" indent="-1304649" algn="l" defTabSz="2087438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18595" indent="-1043719" algn="l" defTabSz="2087438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6033" indent="-1043719" algn="l" defTabSz="2087438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3471" indent="-1043719" algn="l" defTabSz="2087438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0909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68347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55785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3223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7438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4876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2314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49752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37190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4628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2066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699504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jp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2"/>
          <p:cNvSpPr>
            <a:spLocks noChangeArrowheads="1"/>
          </p:cNvSpPr>
          <p:nvPr/>
        </p:nvSpPr>
        <p:spPr bwMode="auto">
          <a:xfrm>
            <a:off x="-11223" y="-4385"/>
            <a:ext cx="42805461" cy="46808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468000" rIns="0" bIns="42122" anchor="t" anchorCtr="0">
            <a:prstTxWarp prst="textNoShape">
              <a:avLst/>
            </a:prstTxWarp>
          </a:bodyPr>
          <a:lstStyle/>
          <a:p>
            <a:pPr algn="ctr" defTabSz="842963">
              <a:lnSpc>
                <a:spcPct val="50000"/>
              </a:lnSpc>
              <a:spcBef>
                <a:spcPct val="40000"/>
              </a:spcBef>
            </a:pPr>
            <a:r>
              <a:rPr lang="en-US" sz="9600" dirty="0">
                <a:latin typeface="Arial"/>
                <a:cs typeface="Arial"/>
              </a:rPr>
              <a:t> </a:t>
            </a:r>
            <a:endParaRPr lang="de-CH" sz="5500" i="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26812" y="2943833"/>
            <a:ext cx="247971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/>
                <a:cs typeface="Arial"/>
              </a:rPr>
              <a:t>Sebastian W. Hoch, E. R. </a:t>
            </a:r>
            <a:r>
              <a:rPr lang="en-US" sz="4800" dirty="0" err="1">
                <a:latin typeface="Arial"/>
                <a:cs typeface="Arial"/>
              </a:rPr>
              <a:t>Pardyjak</a:t>
            </a:r>
            <a:r>
              <a:rPr lang="en-US" sz="4800" dirty="0">
                <a:latin typeface="Arial"/>
                <a:cs typeface="Arial"/>
              </a:rPr>
              <a:t>, A. </a:t>
            </a:r>
            <a:r>
              <a:rPr lang="en-US" sz="4800" dirty="0" err="1">
                <a:latin typeface="Arial"/>
                <a:cs typeface="Arial"/>
              </a:rPr>
              <a:t>Perelet</a:t>
            </a:r>
            <a:r>
              <a:rPr lang="en-US" sz="4800" dirty="0">
                <a:latin typeface="Arial"/>
                <a:cs typeface="Arial"/>
              </a:rPr>
              <a:t>, Ismail </a:t>
            </a:r>
            <a:r>
              <a:rPr lang="en-US" sz="4800" dirty="0" err="1">
                <a:latin typeface="Arial"/>
                <a:cs typeface="Arial"/>
              </a:rPr>
              <a:t>Gultepe</a:t>
            </a:r>
            <a:r>
              <a:rPr lang="en-US" sz="4800" dirty="0">
                <a:latin typeface="Arial"/>
                <a:cs typeface="Arial"/>
              </a:rPr>
              <a:t>, Zachary Ruble, Gerardo Carrillo-Cardenas, Rebecca Beal, </a:t>
            </a:r>
            <a:r>
              <a:rPr lang="en-US" sz="4800" dirty="0" err="1">
                <a:latin typeface="Arial"/>
                <a:cs typeface="Arial"/>
              </a:rPr>
              <a:t>Zhaoxia</a:t>
            </a:r>
            <a:r>
              <a:rPr lang="en-US" sz="4800" dirty="0">
                <a:latin typeface="Arial"/>
                <a:cs typeface="Arial"/>
              </a:rPr>
              <a:t> Pu, Steve </a:t>
            </a:r>
            <a:r>
              <a:rPr lang="en-US" sz="4800" dirty="0" err="1">
                <a:latin typeface="Arial"/>
                <a:cs typeface="Arial"/>
              </a:rPr>
              <a:t>Oncley</a:t>
            </a:r>
            <a:r>
              <a:rPr lang="en-US" sz="4800" dirty="0">
                <a:latin typeface="Arial"/>
                <a:cs typeface="Arial"/>
              </a:rPr>
              <a:t>, William Brown </a:t>
            </a:r>
            <a:endParaRPr lang="de-CH" sz="4800" dirty="0">
              <a:latin typeface="Arial"/>
              <a:cs typeface="Arial"/>
            </a:endParaRPr>
          </a:p>
        </p:txBody>
      </p:sp>
      <p:sp>
        <p:nvSpPr>
          <p:cNvPr id="8" name="Text Box 50"/>
          <p:cNvSpPr txBox="1">
            <a:spLocks noChangeArrowheads="1"/>
          </p:cNvSpPr>
          <p:nvPr/>
        </p:nvSpPr>
        <p:spPr bwMode="auto">
          <a:xfrm>
            <a:off x="36674453" y="2002485"/>
            <a:ext cx="5408578" cy="231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7866" rIns="0" bIns="47866" anchor="ctr">
            <a:prstTxWarp prst="textNoShape">
              <a:avLst/>
            </a:prstTxWarp>
            <a:spAutoFit/>
          </a:bodyPr>
          <a:lstStyle/>
          <a:p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21st AMS Conference on Mountain Meteorology</a:t>
            </a:r>
          </a:p>
          <a:p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22 - 26 July, 2024 Boise, Idaho</a:t>
            </a:r>
          </a:p>
        </p:txBody>
      </p:sp>
      <p:pic>
        <p:nvPicPr>
          <p:cNvPr id="10" name="Picture 9" descr="Mount_Met_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60" y="3316083"/>
            <a:ext cx="2450455" cy="1064626"/>
          </a:xfrm>
          <a:prstGeom prst="rect">
            <a:avLst/>
          </a:prstGeom>
        </p:spPr>
      </p:pic>
      <p:pic>
        <p:nvPicPr>
          <p:cNvPr id="11" name="Picture 10" descr="U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60" y="1565627"/>
            <a:ext cx="2450455" cy="16821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29154160"/>
            <a:ext cx="42805461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b" anchorCtr="0">
            <a:spAutoFit/>
          </a:bodyPr>
          <a:lstStyle/>
          <a:p>
            <a:endParaRPr lang="en-US" sz="6600" dirty="0"/>
          </a:p>
        </p:txBody>
      </p:sp>
      <p:sp>
        <p:nvSpPr>
          <p:cNvPr id="14" name="Rectangle 13"/>
          <p:cNvSpPr/>
          <p:nvPr/>
        </p:nvSpPr>
        <p:spPr>
          <a:xfrm>
            <a:off x="35368332" y="29469804"/>
            <a:ext cx="671469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/>
                <a:cs typeface="Arial"/>
              </a:rPr>
              <a:t>Contact</a:t>
            </a:r>
            <a:r>
              <a:rPr lang="en-US" sz="3200" dirty="0">
                <a:latin typeface="Arial"/>
                <a:cs typeface="Arial"/>
              </a:rPr>
              <a:t>: </a:t>
            </a:r>
            <a:r>
              <a:rPr lang="en-US" sz="3200" dirty="0" err="1">
                <a:latin typeface="Arial"/>
                <a:cs typeface="Arial"/>
              </a:rPr>
              <a:t>sebastian.hoch@utah.edu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6619" y="29160416"/>
            <a:ext cx="199661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CFACT is sponsored by the National Science Foundation grant 2049100. We thank all CFACT participants, including EOL ISFS and ISS, and all volunteers – we could not have done it without you! 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35162" y="4821054"/>
            <a:ext cx="287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78964" y="-38192"/>
            <a:ext cx="404928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Thermally Driven Flows and Cold Pool Motion Observed During the Cold Fog Amongst Complex Terrain (CFACT) Experiment </a:t>
            </a:r>
            <a:endParaRPr lang="en-US" sz="8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8800" b="1" dirty="0">
              <a:latin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AA57C9-9438-C640-AAB5-A1D9C235C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743" y="29154160"/>
            <a:ext cx="1154423" cy="116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FACT Logo credit Johnathan Stoddard">
            <a:extLst>
              <a:ext uri="{FF2B5EF4-FFF2-40B4-BE49-F238E27FC236}">
                <a16:creationId xmlns:a16="http://schemas.microsoft.com/office/drawing/2014/main" id="{352F6C80-6711-674A-B9DB-CC1E1A6A8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94" y="1537161"/>
            <a:ext cx="3554435" cy="28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96E178F-A506-D245-A2EE-44BEA6EE848A}"/>
              </a:ext>
            </a:extLst>
          </p:cNvPr>
          <p:cNvSpPr txBox="1"/>
          <p:nvPr/>
        </p:nvSpPr>
        <p:spPr>
          <a:xfrm>
            <a:off x="305365" y="18063598"/>
            <a:ext cx="9781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"/>
                <a:cs typeface="Arial"/>
              </a:rPr>
              <a:t>Fig. 1: </a:t>
            </a:r>
            <a:r>
              <a:rPr lang="en-US" sz="2400" dirty="0">
                <a:latin typeface="Arial"/>
                <a:cs typeface="Arial"/>
              </a:rPr>
              <a:t>Heber Valley basin and observation sites for CFACT.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40FC5-457F-0149-85A1-4474CA13F1EA}"/>
              </a:ext>
            </a:extLst>
          </p:cNvPr>
          <p:cNvSpPr txBox="1"/>
          <p:nvPr/>
        </p:nvSpPr>
        <p:spPr>
          <a:xfrm>
            <a:off x="161999" y="5615564"/>
            <a:ext cx="1338843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The Cold Fog Amongst Complex Terrain (CFACT) experiment, conducted in early 2022 in Heber Valley, Utah, offers a unique dataset to study the life cycle of ephemeral, i.e. short lived cold-fog events. CFACT was designed to elucidate the complex interactions between multi-scalar meteorological and microphysical processes governing the formation of cold fog in a typical alpine basin.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Heber basin was instrumented with two supersites and nine satellite sites (Figure 1), with meteorological flux and surface energy balance towers, Doppler wind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LiDARs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ceilometers, and a wind profiler, as well as microphysical and aerosol platforms. Intensive Observational Periods added a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tethersonde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frequent radiosonde ascents.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73E2EABC-BB56-3840-8D21-ED9A323633DE}"/>
              </a:ext>
            </a:extLst>
          </p:cNvPr>
          <p:cNvGrpSpPr/>
          <p:nvPr/>
        </p:nvGrpSpPr>
        <p:grpSpPr>
          <a:xfrm>
            <a:off x="244136" y="11200491"/>
            <a:ext cx="9740842" cy="6727279"/>
            <a:chOff x="1201129" y="127533"/>
            <a:chExt cx="9740842" cy="6727279"/>
          </a:xfrm>
        </p:grpSpPr>
        <p:pic>
          <p:nvPicPr>
            <p:cNvPr id="187" name="Picture 186" descr="A picture containing text, several&#10;&#10;Description automatically generated">
              <a:extLst>
                <a:ext uri="{FF2B5EF4-FFF2-40B4-BE49-F238E27FC236}">
                  <a16:creationId xmlns:a16="http://schemas.microsoft.com/office/drawing/2014/main" id="{E805AD82-4C7B-6344-85AD-D0A5A06C0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692" t="2386" r="3474" b="252"/>
            <a:stretch/>
          </p:blipFill>
          <p:spPr>
            <a:xfrm>
              <a:off x="1201129" y="127533"/>
              <a:ext cx="9740842" cy="6677101"/>
            </a:xfrm>
            <a:prstGeom prst="rect">
              <a:avLst/>
            </a:prstGeom>
          </p:spPr>
        </p:pic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3FE7A1F2-A485-A14D-852E-59CC59F50E90}"/>
                </a:ext>
              </a:extLst>
            </p:cNvPr>
            <p:cNvSpPr/>
            <p:nvPr/>
          </p:nvSpPr>
          <p:spPr>
            <a:xfrm>
              <a:off x="2471305" y="4913103"/>
              <a:ext cx="1084579" cy="1891531"/>
            </a:xfrm>
            <a:custGeom>
              <a:avLst/>
              <a:gdLst>
                <a:gd name="connsiteX0" fmla="*/ 0 w 696191"/>
                <a:gd name="connsiteY0" fmla="*/ 1407968 h 1407968"/>
                <a:gd name="connsiteX1" fmla="*/ 36368 w 696191"/>
                <a:gd name="connsiteY1" fmla="*/ 1330036 h 1407968"/>
                <a:gd name="connsiteX2" fmla="*/ 77932 w 696191"/>
                <a:gd name="connsiteY2" fmla="*/ 1288472 h 1407968"/>
                <a:gd name="connsiteX3" fmla="*/ 145473 w 696191"/>
                <a:gd name="connsiteY3" fmla="*/ 1278082 h 1407968"/>
                <a:gd name="connsiteX4" fmla="*/ 197428 w 696191"/>
                <a:gd name="connsiteY4" fmla="*/ 1252104 h 1407968"/>
                <a:gd name="connsiteX5" fmla="*/ 264968 w 696191"/>
                <a:gd name="connsiteY5" fmla="*/ 1168977 h 1407968"/>
                <a:gd name="connsiteX6" fmla="*/ 285750 w 696191"/>
                <a:gd name="connsiteY6" fmla="*/ 1085850 h 1407968"/>
                <a:gd name="connsiteX7" fmla="*/ 259773 w 696191"/>
                <a:gd name="connsiteY7" fmla="*/ 1049482 h 1407968"/>
                <a:gd name="connsiteX8" fmla="*/ 254578 w 696191"/>
                <a:gd name="connsiteY8" fmla="*/ 1028700 h 1407968"/>
                <a:gd name="connsiteX9" fmla="*/ 280555 w 696191"/>
                <a:gd name="connsiteY9" fmla="*/ 997527 h 1407968"/>
                <a:gd name="connsiteX10" fmla="*/ 254578 w 696191"/>
                <a:gd name="connsiteY10" fmla="*/ 955963 h 1407968"/>
                <a:gd name="connsiteX11" fmla="*/ 238991 w 696191"/>
                <a:gd name="connsiteY11" fmla="*/ 914400 h 1407968"/>
                <a:gd name="connsiteX12" fmla="*/ 254578 w 696191"/>
                <a:gd name="connsiteY12" fmla="*/ 852054 h 1407968"/>
                <a:gd name="connsiteX13" fmla="*/ 270164 w 696191"/>
                <a:gd name="connsiteY13" fmla="*/ 826077 h 1407968"/>
                <a:gd name="connsiteX14" fmla="*/ 270164 w 696191"/>
                <a:gd name="connsiteY14" fmla="*/ 763732 h 1407968"/>
                <a:gd name="connsiteX15" fmla="*/ 270164 w 696191"/>
                <a:gd name="connsiteY15" fmla="*/ 680604 h 1407968"/>
                <a:gd name="connsiteX16" fmla="*/ 290946 w 696191"/>
                <a:gd name="connsiteY16" fmla="*/ 623454 h 1407968"/>
                <a:gd name="connsiteX17" fmla="*/ 342900 w 696191"/>
                <a:gd name="connsiteY17" fmla="*/ 550718 h 1407968"/>
                <a:gd name="connsiteX18" fmla="*/ 337705 w 696191"/>
                <a:gd name="connsiteY18" fmla="*/ 535132 h 1407968"/>
                <a:gd name="connsiteX19" fmla="*/ 316923 w 696191"/>
                <a:gd name="connsiteY19" fmla="*/ 483177 h 1407968"/>
                <a:gd name="connsiteX20" fmla="*/ 296141 w 696191"/>
                <a:gd name="connsiteY20" fmla="*/ 431222 h 1407968"/>
                <a:gd name="connsiteX21" fmla="*/ 306532 w 696191"/>
                <a:gd name="connsiteY21" fmla="*/ 368877 h 1407968"/>
                <a:gd name="connsiteX22" fmla="*/ 327314 w 696191"/>
                <a:gd name="connsiteY22" fmla="*/ 327313 h 1407968"/>
                <a:gd name="connsiteX23" fmla="*/ 327314 w 696191"/>
                <a:gd name="connsiteY23" fmla="*/ 254577 h 1407968"/>
                <a:gd name="connsiteX24" fmla="*/ 296141 w 696191"/>
                <a:gd name="connsiteY24" fmla="*/ 207818 h 1407968"/>
                <a:gd name="connsiteX25" fmla="*/ 296141 w 696191"/>
                <a:gd name="connsiteY25" fmla="*/ 207818 h 1407968"/>
                <a:gd name="connsiteX26" fmla="*/ 332509 w 696191"/>
                <a:gd name="connsiteY26" fmla="*/ 124691 h 1407968"/>
                <a:gd name="connsiteX27" fmla="*/ 358487 w 696191"/>
                <a:gd name="connsiteY27" fmla="*/ 93518 h 1407968"/>
                <a:gd name="connsiteX28" fmla="*/ 410441 w 696191"/>
                <a:gd name="connsiteY28" fmla="*/ 46759 h 1407968"/>
                <a:gd name="connsiteX29" fmla="*/ 410441 w 696191"/>
                <a:gd name="connsiteY29" fmla="*/ 46759 h 1407968"/>
                <a:gd name="connsiteX30" fmla="*/ 576696 w 696191"/>
                <a:gd name="connsiteY30" fmla="*/ 0 h 1407968"/>
                <a:gd name="connsiteX31" fmla="*/ 644237 w 696191"/>
                <a:gd name="connsiteY31" fmla="*/ 25977 h 1407968"/>
                <a:gd name="connsiteX32" fmla="*/ 690996 w 696191"/>
                <a:gd name="connsiteY32" fmla="*/ 83127 h 1407968"/>
                <a:gd name="connsiteX33" fmla="*/ 690996 w 696191"/>
                <a:gd name="connsiteY33" fmla="*/ 161059 h 1407968"/>
                <a:gd name="connsiteX34" fmla="*/ 690996 w 696191"/>
                <a:gd name="connsiteY34" fmla="*/ 233795 h 1407968"/>
                <a:gd name="connsiteX35" fmla="*/ 696191 w 696191"/>
                <a:gd name="connsiteY35" fmla="*/ 322118 h 1407968"/>
                <a:gd name="connsiteX36" fmla="*/ 680605 w 696191"/>
                <a:gd name="connsiteY36" fmla="*/ 389659 h 1407968"/>
                <a:gd name="connsiteX37" fmla="*/ 680605 w 696191"/>
                <a:gd name="connsiteY37" fmla="*/ 483177 h 1407968"/>
                <a:gd name="connsiteX38" fmla="*/ 680605 w 696191"/>
                <a:gd name="connsiteY38" fmla="*/ 576695 h 1407968"/>
                <a:gd name="connsiteX39" fmla="*/ 685800 w 696191"/>
                <a:gd name="connsiteY39" fmla="*/ 644236 h 1407968"/>
                <a:gd name="connsiteX40" fmla="*/ 696191 w 696191"/>
                <a:gd name="connsiteY40" fmla="*/ 706582 h 1407968"/>
                <a:gd name="connsiteX41" fmla="*/ 685800 w 696191"/>
                <a:gd name="connsiteY41" fmla="*/ 794904 h 1407968"/>
                <a:gd name="connsiteX42" fmla="*/ 665018 w 696191"/>
                <a:gd name="connsiteY42" fmla="*/ 883227 h 1407968"/>
                <a:gd name="connsiteX43" fmla="*/ 680605 w 696191"/>
                <a:gd name="connsiteY43" fmla="*/ 961159 h 1407968"/>
                <a:gd name="connsiteX44" fmla="*/ 696191 w 696191"/>
                <a:gd name="connsiteY44" fmla="*/ 1049482 h 1407968"/>
                <a:gd name="connsiteX45" fmla="*/ 696191 w 696191"/>
                <a:gd name="connsiteY45" fmla="*/ 1179368 h 1407968"/>
                <a:gd name="connsiteX46" fmla="*/ 639041 w 696191"/>
                <a:gd name="connsiteY46" fmla="*/ 1220932 h 1407968"/>
                <a:gd name="connsiteX47" fmla="*/ 566305 w 696191"/>
                <a:gd name="connsiteY47" fmla="*/ 1257300 h 1407968"/>
                <a:gd name="connsiteX48" fmla="*/ 514350 w 696191"/>
                <a:gd name="connsiteY48" fmla="*/ 1314450 h 1407968"/>
                <a:gd name="connsiteX49" fmla="*/ 483178 w 696191"/>
                <a:gd name="connsiteY49" fmla="*/ 1407968 h 1407968"/>
                <a:gd name="connsiteX50" fmla="*/ 426028 w 696191"/>
                <a:gd name="connsiteY50" fmla="*/ 1407968 h 1407968"/>
                <a:gd name="connsiteX51" fmla="*/ 0 w 696191"/>
                <a:gd name="connsiteY51" fmla="*/ 1407968 h 140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96191" h="1407968">
                  <a:moveTo>
                    <a:pt x="0" y="1407968"/>
                  </a:moveTo>
                  <a:lnTo>
                    <a:pt x="36368" y="1330036"/>
                  </a:lnTo>
                  <a:lnTo>
                    <a:pt x="77932" y="1288472"/>
                  </a:lnTo>
                  <a:lnTo>
                    <a:pt x="145473" y="1278082"/>
                  </a:lnTo>
                  <a:lnTo>
                    <a:pt x="197428" y="1252104"/>
                  </a:lnTo>
                  <a:lnTo>
                    <a:pt x="264968" y="1168977"/>
                  </a:lnTo>
                  <a:lnTo>
                    <a:pt x="285750" y="1085850"/>
                  </a:lnTo>
                  <a:lnTo>
                    <a:pt x="259773" y="1049482"/>
                  </a:lnTo>
                  <a:lnTo>
                    <a:pt x="254578" y="1028700"/>
                  </a:lnTo>
                  <a:lnTo>
                    <a:pt x="280555" y="997527"/>
                  </a:lnTo>
                  <a:lnTo>
                    <a:pt x="254578" y="955963"/>
                  </a:lnTo>
                  <a:lnTo>
                    <a:pt x="238991" y="914400"/>
                  </a:lnTo>
                  <a:lnTo>
                    <a:pt x="254578" y="852054"/>
                  </a:lnTo>
                  <a:lnTo>
                    <a:pt x="270164" y="826077"/>
                  </a:lnTo>
                  <a:lnTo>
                    <a:pt x="270164" y="763732"/>
                  </a:lnTo>
                  <a:lnTo>
                    <a:pt x="270164" y="680604"/>
                  </a:lnTo>
                  <a:lnTo>
                    <a:pt x="290946" y="623454"/>
                  </a:lnTo>
                  <a:lnTo>
                    <a:pt x="342900" y="550718"/>
                  </a:lnTo>
                  <a:lnTo>
                    <a:pt x="337705" y="535132"/>
                  </a:lnTo>
                  <a:lnTo>
                    <a:pt x="316923" y="483177"/>
                  </a:lnTo>
                  <a:lnTo>
                    <a:pt x="296141" y="431222"/>
                  </a:lnTo>
                  <a:lnTo>
                    <a:pt x="306532" y="368877"/>
                  </a:lnTo>
                  <a:lnTo>
                    <a:pt x="327314" y="327313"/>
                  </a:lnTo>
                  <a:lnTo>
                    <a:pt x="327314" y="254577"/>
                  </a:lnTo>
                  <a:lnTo>
                    <a:pt x="296141" y="207818"/>
                  </a:lnTo>
                  <a:lnTo>
                    <a:pt x="296141" y="207818"/>
                  </a:lnTo>
                  <a:lnTo>
                    <a:pt x="332509" y="124691"/>
                  </a:lnTo>
                  <a:lnTo>
                    <a:pt x="358487" y="93518"/>
                  </a:lnTo>
                  <a:lnTo>
                    <a:pt x="410441" y="46759"/>
                  </a:lnTo>
                  <a:lnTo>
                    <a:pt x="410441" y="46759"/>
                  </a:lnTo>
                  <a:lnTo>
                    <a:pt x="576696" y="0"/>
                  </a:lnTo>
                  <a:lnTo>
                    <a:pt x="644237" y="25977"/>
                  </a:lnTo>
                  <a:lnTo>
                    <a:pt x="690996" y="83127"/>
                  </a:lnTo>
                  <a:lnTo>
                    <a:pt x="690996" y="161059"/>
                  </a:lnTo>
                  <a:lnTo>
                    <a:pt x="690996" y="233795"/>
                  </a:lnTo>
                  <a:lnTo>
                    <a:pt x="696191" y="322118"/>
                  </a:lnTo>
                  <a:lnTo>
                    <a:pt x="680605" y="389659"/>
                  </a:lnTo>
                  <a:lnTo>
                    <a:pt x="680605" y="483177"/>
                  </a:lnTo>
                  <a:lnTo>
                    <a:pt x="680605" y="576695"/>
                  </a:lnTo>
                  <a:lnTo>
                    <a:pt x="685800" y="644236"/>
                  </a:lnTo>
                  <a:lnTo>
                    <a:pt x="696191" y="706582"/>
                  </a:lnTo>
                  <a:lnTo>
                    <a:pt x="685800" y="794904"/>
                  </a:lnTo>
                  <a:lnTo>
                    <a:pt x="665018" y="883227"/>
                  </a:lnTo>
                  <a:lnTo>
                    <a:pt x="680605" y="961159"/>
                  </a:lnTo>
                  <a:lnTo>
                    <a:pt x="696191" y="1049482"/>
                  </a:lnTo>
                  <a:lnTo>
                    <a:pt x="696191" y="1179368"/>
                  </a:lnTo>
                  <a:lnTo>
                    <a:pt x="639041" y="1220932"/>
                  </a:lnTo>
                  <a:lnTo>
                    <a:pt x="566305" y="1257300"/>
                  </a:lnTo>
                  <a:lnTo>
                    <a:pt x="514350" y="1314450"/>
                  </a:lnTo>
                  <a:lnTo>
                    <a:pt x="483178" y="1407968"/>
                  </a:lnTo>
                  <a:lnTo>
                    <a:pt x="426028" y="1407968"/>
                  </a:lnTo>
                  <a:lnTo>
                    <a:pt x="0" y="1407968"/>
                  </a:lnTo>
                  <a:close/>
                </a:path>
              </a:pathLst>
            </a:cu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FA5159E3-AAD4-F84C-BF2E-F3D8CCE8DF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1734" y="689668"/>
              <a:ext cx="91440" cy="9144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DEABAB27-389E-E542-9E14-6EE7259939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5467" y="1494001"/>
              <a:ext cx="91440" cy="9144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918E7DFC-1622-6F49-9324-65F12D6157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7001" y="3043401"/>
              <a:ext cx="91440" cy="9144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C5770082-E789-614F-B964-5C339C4DB1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5334" y="3534468"/>
              <a:ext cx="91440" cy="9144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C7A63CA-2DC2-E044-BBC8-31E9BDB62F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1496" y="4990734"/>
              <a:ext cx="91440" cy="9144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470056E-9387-0743-B557-6EF0B895CE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3801" y="5100802"/>
              <a:ext cx="91440" cy="9144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2242E130-B083-D644-A8E8-7E5669E8DD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38267" y="4381134"/>
              <a:ext cx="91440" cy="9144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6CCA1B59-FC51-874E-A3AA-F123D29868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99601" y="5989801"/>
              <a:ext cx="91440" cy="9144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87D260FD-39AF-024F-9936-804E5B93B7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37202" y="1392405"/>
              <a:ext cx="91440" cy="91440"/>
            </a:xfrm>
            <a:prstGeom prst="ellipse">
              <a:avLst/>
            </a:prstGeom>
            <a:solidFill>
              <a:srgbClr val="00FA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701EAFB4-C8E0-E746-A246-6C2AF8BA22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50263" y="1604074"/>
              <a:ext cx="91440" cy="91440"/>
            </a:xfrm>
            <a:prstGeom prst="ellipse">
              <a:avLst/>
            </a:prstGeom>
            <a:solidFill>
              <a:srgbClr val="00FA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15FE7E0A-A489-6045-84B2-9282AAD950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0063" y="2450743"/>
              <a:ext cx="91440" cy="91440"/>
            </a:xfrm>
            <a:prstGeom prst="ellipse">
              <a:avLst/>
            </a:prstGeom>
            <a:solidFill>
              <a:srgbClr val="00FA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7BBF546-5A13-CE42-9956-E16626E142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92592" y="2459208"/>
              <a:ext cx="91440" cy="91440"/>
            </a:xfrm>
            <a:prstGeom prst="ellipse">
              <a:avLst/>
            </a:prstGeom>
            <a:solidFill>
              <a:srgbClr val="00FA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01DBB2FF-CFC0-AD4B-809F-360C7AF2C6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1329" y="2586207"/>
              <a:ext cx="91440" cy="91440"/>
            </a:xfrm>
            <a:prstGeom prst="ellipse">
              <a:avLst/>
            </a:prstGeom>
            <a:solidFill>
              <a:srgbClr val="00FA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7AF716E2-7E59-034A-B45A-3D35CD0D2F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4258" y="2730140"/>
              <a:ext cx="91440" cy="91440"/>
            </a:xfrm>
            <a:prstGeom prst="ellipse">
              <a:avLst/>
            </a:prstGeom>
            <a:solidFill>
              <a:srgbClr val="00FA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D2E14EA8-39B7-974F-9426-E24C0E96E9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69521" y="1180744"/>
              <a:ext cx="91440" cy="91440"/>
            </a:xfrm>
            <a:prstGeom prst="ellipse">
              <a:avLst/>
            </a:prstGeom>
            <a:solidFill>
              <a:srgbClr val="00FA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8660F155-707B-D744-A7D5-2697B112E5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2658" y="3974741"/>
              <a:ext cx="91440" cy="91440"/>
            </a:xfrm>
            <a:prstGeom prst="ellipse">
              <a:avLst/>
            </a:prstGeom>
            <a:solidFill>
              <a:srgbClr val="00FA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335A09C6-B605-F64C-87F7-B52F2335B4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0069" y="4728268"/>
              <a:ext cx="91440" cy="91440"/>
            </a:xfrm>
            <a:prstGeom prst="ellipse">
              <a:avLst/>
            </a:prstGeom>
            <a:solidFill>
              <a:srgbClr val="FFFC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CFFBE27E-21B5-7F4E-9912-AC99180BD3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3069" y="4618196"/>
              <a:ext cx="91440" cy="91440"/>
            </a:xfrm>
            <a:prstGeom prst="ellipse">
              <a:avLst/>
            </a:prstGeom>
            <a:solidFill>
              <a:srgbClr val="FFFC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005B8D42-8896-374B-8D20-8CE4063D8D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6852" y="2399861"/>
              <a:ext cx="91440" cy="91440"/>
            </a:xfrm>
            <a:prstGeom prst="ellipse">
              <a:avLst/>
            </a:prstGeom>
            <a:solidFill>
              <a:srgbClr val="FFFC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A56C8B88-8ABE-5E45-AC7C-74D1482E64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5480" y="4826334"/>
              <a:ext cx="91440" cy="91440"/>
            </a:xfrm>
            <a:prstGeom prst="ellipse">
              <a:avLst/>
            </a:prstGeom>
            <a:solidFill>
              <a:srgbClr val="FFFC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0AF01303-E6E8-2449-B632-C0920A80E3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5586" y="4708393"/>
              <a:ext cx="91440" cy="91440"/>
            </a:xfrm>
            <a:prstGeom prst="ellipse">
              <a:avLst/>
            </a:prstGeom>
            <a:solidFill>
              <a:srgbClr val="FFFC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E7A6F27-0FDB-8145-A6FB-4F9F32BA66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73301" y="4669962"/>
              <a:ext cx="91440" cy="91440"/>
            </a:xfrm>
            <a:prstGeom prst="ellipse">
              <a:avLst/>
            </a:prstGeom>
            <a:solidFill>
              <a:srgbClr val="FFFC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3C28C29E-8379-0E4E-8D35-B6681D9B9B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42821" y="4591774"/>
              <a:ext cx="91440" cy="91440"/>
            </a:xfrm>
            <a:prstGeom prst="ellipse">
              <a:avLst/>
            </a:prstGeom>
            <a:solidFill>
              <a:srgbClr val="FFFC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0B675712-441E-BD4C-A597-92370C167D26}"/>
                </a:ext>
              </a:extLst>
            </p:cNvPr>
            <p:cNvSpPr txBox="1"/>
            <p:nvPr/>
          </p:nvSpPr>
          <p:spPr>
            <a:xfrm>
              <a:off x="9581322" y="4218721"/>
              <a:ext cx="3288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LC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7ACC5F01-13A8-AF45-A7BE-7C190C27A631}"/>
                </a:ext>
              </a:extLst>
            </p:cNvPr>
            <p:cNvSpPr txBox="1"/>
            <p:nvPr/>
          </p:nvSpPr>
          <p:spPr>
            <a:xfrm>
              <a:off x="5185576" y="4522196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NP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F71AD46E-6C2A-2746-9339-7E6EE2094375}"/>
                </a:ext>
              </a:extLst>
            </p:cNvPr>
            <p:cNvSpPr txBox="1"/>
            <p:nvPr/>
          </p:nvSpPr>
          <p:spPr>
            <a:xfrm>
              <a:off x="4996070" y="5119869"/>
              <a:ext cx="335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SP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1575762A-D488-F046-91ED-EB21E119CCF6}"/>
                </a:ext>
              </a:extLst>
            </p:cNvPr>
            <p:cNvSpPr txBox="1"/>
            <p:nvPr/>
          </p:nvSpPr>
          <p:spPr>
            <a:xfrm rot="19065524">
              <a:off x="5245422" y="4960842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Airport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698B8C14-9D3D-4648-913E-F993979E3972}"/>
                </a:ext>
              </a:extLst>
            </p:cNvPr>
            <p:cNvSpPr txBox="1"/>
            <p:nvPr/>
          </p:nvSpPr>
          <p:spPr>
            <a:xfrm>
              <a:off x="4972216" y="3314923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MW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ACF99F98-4AAE-1A4C-9CC8-9B93E99691B2}"/>
                </a:ext>
              </a:extLst>
            </p:cNvPr>
            <p:cNvSpPr txBox="1"/>
            <p:nvPr/>
          </p:nvSpPr>
          <p:spPr>
            <a:xfrm>
              <a:off x="4607781" y="2179211"/>
              <a:ext cx="4957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PRSS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7F609A65-3E9B-F044-97DC-4DC9D821D814}"/>
                </a:ext>
              </a:extLst>
            </p:cNvPr>
            <p:cNvSpPr txBox="1"/>
            <p:nvPr/>
          </p:nvSpPr>
          <p:spPr>
            <a:xfrm>
              <a:off x="3705066" y="4952007"/>
              <a:ext cx="5421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DC MP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13420C95-C1B2-BB45-B569-9C368B929927}"/>
                </a:ext>
              </a:extLst>
            </p:cNvPr>
            <p:cNvSpPr txBox="1"/>
            <p:nvPr/>
          </p:nvSpPr>
          <p:spPr>
            <a:xfrm>
              <a:off x="3772894" y="2799413"/>
              <a:ext cx="4171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MH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286AD325-33B3-BA4B-9C33-0D00A7FEEA8D}"/>
                </a:ext>
              </a:extLst>
            </p:cNvPr>
            <p:cNvSpPr txBox="1"/>
            <p:nvPr/>
          </p:nvSpPr>
          <p:spPr>
            <a:xfrm>
              <a:off x="2621279" y="1274088"/>
              <a:ext cx="3465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PC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0133C55C-824F-0741-815F-5CF296CE1324}"/>
                </a:ext>
              </a:extLst>
            </p:cNvPr>
            <p:cNvSpPr txBox="1"/>
            <p:nvPr/>
          </p:nvSpPr>
          <p:spPr>
            <a:xfrm>
              <a:off x="5294243" y="440524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UP</a:t>
              </a: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1E879BC0-FE21-0B4E-A34E-BF909C365A7A}"/>
                </a:ext>
              </a:extLst>
            </p:cNvPr>
            <p:cNvSpPr txBox="1"/>
            <p:nvPr/>
          </p:nvSpPr>
          <p:spPr>
            <a:xfrm>
              <a:off x="1550503" y="950733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L8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F2F42C60-BE7D-7A45-BE82-1617E9F49E91}"/>
                </a:ext>
              </a:extLst>
            </p:cNvPr>
            <p:cNvSpPr txBox="1"/>
            <p:nvPr/>
          </p:nvSpPr>
          <p:spPr>
            <a:xfrm>
              <a:off x="4032636" y="1612015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L7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558BE3F6-4ABD-0845-B081-2D70C3182F7C}"/>
                </a:ext>
              </a:extLst>
            </p:cNvPr>
            <p:cNvSpPr txBox="1"/>
            <p:nvPr/>
          </p:nvSpPr>
          <p:spPr>
            <a:xfrm>
              <a:off x="5536758" y="1191920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L6</a:t>
              </a: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91137796-F28C-674D-997A-6DD401BB228E}"/>
                </a:ext>
              </a:extLst>
            </p:cNvPr>
            <p:cNvSpPr txBox="1"/>
            <p:nvPr/>
          </p:nvSpPr>
          <p:spPr>
            <a:xfrm>
              <a:off x="4766808" y="2441600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L5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A98FF4C9-02D1-674B-8635-CB8FB4C50228}"/>
                </a:ext>
              </a:extLst>
            </p:cNvPr>
            <p:cNvSpPr txBox="1"/>
            <p:nvPr/>
          </p:nvSpPr>
          <p:spPr>
            <a:xfrm>
              <a:off x="4505741" y="2753026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L4</a:t>
              </a: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965AFCD6-81B2-934B-BC84-AFA86CF8D279}"/>
                </a:ext>
              </a:extLst>
            </p:cNvPr>
            <p:cNvSpPr txBox="1"/>
            <p:nvPr/>
          </p:nvSpPr>
          <p:spPr>
            <a:xfrm>
              <a:off x="4244674" y="2237516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L3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FA248225-96CE-3A4E-89BD-4A99AAF35EC1}"/>
                </a:ext>
              </a:extLst>
            </p:cNvPr>
            <p:cNvSpPr txBox="1"/>
            <p:nvPr/>
          </p:nvSpPr>
          <p:spPr>
            <a:xfrm>
              <a:off x="3649651" y="2310403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L2</a:t>
              </a: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3B00ECA4-484B-4C4F-8C11-6CED55FCD696}"/>
                </a:ext>
              </a:extLst>
            </p:cNvPr>
            <p:cNvSpPr txBox="1"/>
            <p:nvPr/>
          </p:nvSpPr>
          <p:spPr>
            <a:xfrm>
              <a:off x="3093060" y="3757541"/>
              <a:ext cx="327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L1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3090D830-7DAB-FA4A-B7FA-4CF0412E1EF9}"/>
                </a:ext>
              </a:extLst>
            </p:cNvPr>
            <p:cNvSpPr txBox="1"/>
            <p:nvPr/>
          </p:nvSpPr>
          <p:spPr>
            <a:xfrm>
              <a:off x="4377797" y="4015962"/>
              <a:ext cx="10434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Dear Creek 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Supersite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0EAC2B50-A89B-DF4E-9363-9CAA103CC2BC}"/>
                </a:ext>
              </a:extLst>
            </p:cNvPr>
            <p:cNvSpPr txBox="1"/>
            <p:nvPr/>
          </p:nvSpPr>
          <p:spPr>
            <a:xfrm>
              <a:off x="5186030" y="2187379"/>
              <a:ext cx="10410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Provo River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 Supersite</a:t>
              </a:r>
            </a:p>
          </p:txBody>
        </p:sp>
        <p:cxnSp>
          <p:nvCxnSpPr>
            <p:cNvPr id="232" name="Straight Arrow Connector 231">
              <a:extLst>
                <a:ext uri="{FF2B5EF4-FFF2-40B4-BE49-F238E27FC236}">
                  <a16:creationId xmlns:a16="http://schemas.microsoft.com/office/drawing/2014/main" id="{0986A670-581D-6841-97BF-2DFA16FFEB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9453" y="4317357"/>
              <a:ext cx="472076" cy="2475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CF73A003-C3A5-F04F-89EF-7FD16E8012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5004" y="2456469"/>
              <a:ext cx="56462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BAC2244F-F117-8B48-9DB4-5933CCC32B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1537" y="5587672"/>
              <a:ext cx="5029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7D1F3D0A-8DBF-994C-ACC2-0FE0E233266C}"/>
                </a:ext>
              </a:extLst>
            </p:cNvPr>
            <p:cNvSpPr txBox="1"/>
            <p:nvPr/>
          </p:nvSpPr>
          <p:spPr>
            <a:xfrm>
              <a:off x="6162964" y="5547293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1 km</a:t>
              </a: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284955BB-BDBD-5C4F-ADD4-8D62681BAF6C}"/>
                </a:ext>
              </a:extLst>
            </p:cNvPr>
            <p:cNvSpPr txBox="1"/>
            <p:nvPr/>
          </p:nvSpPr>
          <p:spPr>
            <a:xfrm>
              <a:off x="2937871" y="4959635"/>
              <a:ext cx="4154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DC L</a:t>
              </a: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1DBEC509-F046-8B49-9A37-324A71E96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38008" y="6385271"/>
              <a:ext cx="91440" cy="9144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4016C003-F5F9-4546-AC00-0271DBF12EF2}"/>
                </a:ext>
              </a:extLst>
            </p:cNvPr>
            <p:cNvSpPr txBox="1"/>
            <p:nvPr/>
          </p:nvSpPr>
          <p:spPr>
            <a:xfrm>
              <a:off x="9398052" y="5748510"/>
              <a:ext cx="3481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CC</a:t>
              </a: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DA605FA1-902C-6C45-8747-37041EFEC112}"/>
                </a:ext>
              </a:extLst>
            </p:cNvPr>
            <p:cNvSpPr txBox="1"/>
            <p:nvPr/>
          </p:nvSpPr>
          <p:spPr>
            <a:xfrm>
              <a:off x="7362837" y="6203869"/>
              <a:ext cx="360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DC</a:t>
              </a: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45D403C1-F4BB-2144-A9ED-27391EB956A7}"/>
                </a:ext>
              </a:extLst>
            </p:cNvPr>
            <p:cNvSpPr txBox="1"/>
            <p:nvPr/>
          </p:nvSpPr>
          <p:spPr>
            <a:xfrm rot="16695517">
              <a:off x="2300761" y="5839501"/>
              <a:ext cx="1722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Deer Creek Reservoir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188D169A-EDAE-4D46-94AE-75D5082C02B4}"/>
                </a:ext>
              </a:extLst>
            </p:cNvPr>
            <p:cNvSpPr txBox="1"/>
            <p:nvPr/>
          </p:nvSpPr>
          <p:spPr>
            <a:xfrm>
              <a:off x="2544164" y="4797707"/>
              <a:ext cx="351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SH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3B5DA125-5B06-9A40-82EC-049D243ABE00}"/>
                </a:ext>
              </a:extLst>
            </p:cNvPr>
            <p:cNvSpPr/>
            <p:nvPr/>
          </p:nvSpPr>
          <p:spPr>
            <a:xfrm>
              <a:off x="3403264" y="4564520"/>
              <a:ext cx="545006" cy="36939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0FA5B95B-0507-574F-8720-BE636B0EDD74}"/>
                </a:ext>
              </a:extLst>
            </p:cNvPr>
            <p:cNvSpPr txBox="1"/>
            <p:nvPr/>
          </p:nvSpPr>
          <p:spPr>
            <a:xfrm>
              <a:off x="2950451" y="4615805"/>
              <a:ext cx="4203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DC S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DE46C358-93AF-4548-BFFD-FE22AC19398F}"/>
                </a:ext>
              </a:extLst>
            </p:cNvPr>
            <p:cNvSpPr txBox="1"/>
            <p:nvPr/>
          </p:nvSpPr>
          <p:spPr>
            <a:xfrm>
              <a:off x="3262404" y="4272062"/>
              <a:ext cx="4972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DC AT</a:t>
              </a: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D254DA66-340E-3249-AA2F-FE96D284E676}"/>
                </a:ext>
              </a:extLst>
            </p:cNvPr>
            <p:cNvSpPr txBox="1"/>
            <p:nvPr/>
          </p:nvSpPr>
          <p:spPr>
            <a:xfrm>
              <a:off x="4165771" y="4582303"/>
              <a:ext cx="4828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DC FT</a:t>
              </a:r>
            </a:p>
          </p:txBody>
        </p:sp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id="{603EB970-2242-A549-9B7A-A692C594ED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09423" y="4639330"/>
              <a:ext cx="321188" cy="49007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Arrow Connector 246">
              <a:extLst>
                <a:ext uri="{FF2B5EF4-FFF2-40B4-BE49-F238E27FC236}">
                  <a16:creationId xmlns:a16="http://schemas.microsoft.com/office/drawing/2014/main" id="{C20B7A24-0CC4-D94B-9A2E-EB37F60AFE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31585" y="4798090"/>
              <a:ext cx="190839" cy="20957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Arrow Connector 247">
              <a:extLst>
                <a:ext uri="{FF2B5EF4-FFF2-40B4-BE49-F238E27FC236}">
                  <a16:creationId xmlns:a16="http://schemas.microsoft.com/office/drawing/2014/main" id="{65637911-023A-4940-A791-34198FC73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7856" y="4928004"/>
              <a:ext cx="173919" cy="146166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Arrow Connector 248">
              <a:extLst>
                <a:ext uri="{FF2B5EF4-FFF2-40B4-BE49-F238E27FC236}">
                  <a16:creationId xmlns:a16="http://schemas.microsoft.com/office/drawing/2014/main" id="{B9668DA6-E4D9-8145-B7AB-1A3A71C21E23}"/>
                </a:ext>
              </a:extLst>
            </p:cNvPr>
            <p:cNvCxnSpPr>
              <a:cxnSpLocks/>
            </p:cNvCxnSpPr>
            <p:nvPr/>
          </p:nvCxnSpPr>
          <p:spPr>
            <a:xfrm>
              <a:off x="3318294" y="4731421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>
              <a:extLst>
                <a:ext uri="{FF2B5EF4-FFF2-40B4-BE49-F238E27FC236}">
                  <a16:creationId xmlns:a16="http://schemas.microsoft.com/office/drawing/2014/main" id="{2AB01D44-DC4F-1348-A01D-A67C7515803A}"/>
                </a:ext>
              </a:extLst>
            </p:cNvPr>
            <p:cNvCxnSpPr>
              <a:cxnSpLocks/>
              <a:endCxn id="211" idx="0"/>
            </p:cNvCxnSpPr>
            <p:nvPr/>
          </p:nvCxnSpPr>
          <p:spPr>
            <a:xfrm>
              <a:off x="3515665" y="4471592"/>
              <a:ext cx="72876" cy="12018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51" name="Table 250">
            <a:extLst>
              <a:ext uri="{FF2B5EF4-FFF2-40B4-BE49-F238E27FC236}">
                <a16:creationId xmlns:a16="http://schemas.microsoft.com/office/drawing/2014/main" id="{5A573E2D-9383-7A49-8E22-BCFA76837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543340"/>
              </p:ext>
            </p:extLst>
          </p:nvPr>
        </p:nvGraphicFramePr>
        <p:xfrm>
          <a:off x="10066337" y="11200491"/>
          <a:ext cx="3147475" cy="6652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283">
                  <a:extLst>
                    <a:ext uri="{9D8B030D-6E8A-4147-A177-3AD203B41FA5}">
                      <a16:colId xmlns:a16="http://schemas.microsoft.com/office/drawing/2014/main" val="2822691230"/>
                    </a:ext>
                  </a:extLst>
                </a:gridCol>
                <a:gridCol w="1729198">
                  <a:extLst>
                    <a:ext uri="{9D8B030D-6E8A-4147-A177-3AD203B41FA5}">
                      <a16:colId xmlns:a16="http://schemas.microsoft.com/office/drawing/2014/main" val="300559734"/>
                    </a:ext>
                  </a:extLst>
                </a:gridCol>
                <a:gridCol w="1015994">
                  <a:extLst>
                    <a:ext uri="{9D8B030D-6E8A-4147-A177-3AD203B41FA5}">
                      <a16:colId xmlns:a16="http://schemas.microsoft.com/office/drawing/2014/main" val="4218701289"/>
                    </a:ext>
                  </a:extLst>
                </a:gridCol>
              </a:tblGrid>
              <a:tr h="63664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Elevation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844110"/>
                  </a:ext>
                </a:extLst>
              </a:tr>
              <a:tr h="636643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Deer Creek Supersite (DCSS)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401ED7"/>
                          </a:solidFill>
                        </a:rPr>
                        <a:t>1659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276356"/>
                  </a:ext>
                </a:extLst>
              </a:tr>
              <a:tr h="636643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Provo River Supersite (PRSS)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41680"/>
                  </a:ext>
                </a:extLst>
              </a:tr>
              <a:tr h="491426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Midway </a:t>
                      </a:r>
                      <a:r>
                        <a:rPr lang="en-US" sz="1600" b="1" dirty="0"/>
                        <a:t>(MW)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017986"/>
                  </a:ext>
                </a:extLst>
              </a:tr>
              <a:tr h="636643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Memorial Hill (</a:t>
                      </a:r>
                      <a:r>
                        <a:rPr lang="en-US" sz="1600" b="1" dirty="0"/>
                        <a:t>MH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58329"/>
                  </a:ext>
                </a:extLst>
              </a:tr>
              <a:tr h="491426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Center Creek (</a:t>
                      </a:r>
                      <a:r>
                        <a:rPr lang="en-US" sz="1600" b="1" dirty="0"/>
                        <a:t>CC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400138"/>
                  </a:ext>
                </a:extLst>
              </a:tr>
              <a:tr h="636643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Solider Hollow (</a:t>
                      </a:r>
                      <a:r>
                        <a:rPr lang="en-US" sz="1600" b="1" dirty="0"/>
                        <a:t>SH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362564"/>
                  </a:ext>
                </a:extLst>
              </a:tr>
              <a:tr h="491426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South Pivot (</a:t>
                      </a:r>
                      <a:r>
                        <a:rPr lang="en-US" sz="1600" b="1" dirty="0"/>
                        <a:t>SP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577346"/>
                  </a:ext>
                </a:extLst>
              </a:tr>
              <a:tr h="491426">
                <a:tc>
                  <a:txBody>
                    <a:bodyPr/>
                    <a:lstStyle/>
                    <a:p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Pine Canyon (</a:t>
                      </a:r>
                      <a:r>
                        <a:rPr lang="en-US" sz="1600" b="1" dirty="0"/>
                        <a:t>PC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250522"/>
                  </a:ext>
                </a:extLst>
              </a:tr>
              <a:tr h="491426">
                <a:tc>
                  <a:txBody>
                    <a:bodyPr/>
                    <a:lstStyle/>
                    <a:p>
                      <a:r>
                        <a:rPr lang="en-US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Upper Provo (</a:t>
                      </a:r>
                      <a:r>
                        <a:rPr lang="en-US" sz="1600" b="1" dirty="0"/>
                        <a:t>UP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110632"/>
                  </a:ext>
                </a:extLst>
              </a:tr>
              <a:tr h="375752"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Lake Creek (</a:t>
                      </a:r>
                      <a:r>
                        <a:rPr lang="en-US" sz="1600" b="1" dirty="0"/>
                        <a:t>LC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1873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668714"/>
                  </a:ext>
                </a:extLst>
              </a:tr>
              <a:tr h="636643">
                <a:tc>
                  <a:txBody>
                    <a:bodyPr/>
                    <a:lstStyle/>
                    <a:p>
                      <a:r>
                        <a:rPr lang="en-US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Daniel Canyon (</a:t>
                      </a:r>
                      <a:r>
                        <a:rPr lang="en-US" sz="1600" b="1" dirty="0"/>
                        <a:t>DC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13612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21E9238-483F-EE46-A3D3-679EB5E76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272" y="22377522"/>
            <a:ext cx="6417923" cy="60927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209995-6C37-284C-A0DE-6FB00F9CBD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6576" y="26435817"/>
            <a:ext cx="7014324" cy="26785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150577-6927-CE4A-B067-C4FFE0D38CC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28"/>
          <a:stretch/>
        </p:blipFill>
        <p:spPr>
          <a:xfrm>
            <a:off x="7349380" y="21936337"/>
            <a:ext cx="6908716" cy="2732467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F6C24DCE-1231-F04C-B4E7-520028D91B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85896" y="20220737"/>
            <a:ext cx="6716354" cy="3865851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BB1849D3-97DA-E443-9057-F37D73198D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66543" y="24442252"/>
            <a:ext cx="6911957" cy="4028056"/>
          </a:xfrm>
          <a:prstGeom prst="rect">
            <a:avLst/>
          </a:prstGeom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id="{DB784169-0616-5848-AB56-15E2787AFAC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402" r="14798"/>
          <a:stretch/>
        </p:blipFill>
        <p:spPr>
          <a:xfrm>
            <a:off x="33714615" y="1480030"/>
            <a:ext cx="2088003" cy="2989314"/>
          </a:xfrm>
          <a:prstGeom prst="rect">
            <a:avLst/>
          </a:prstGeom>
        </p:spPr>
      </p:pic>
      <p:pic>
        <p:nvPicPr>
          <p:cNvPr id="296" name="Picture 295">
            <a:extLst>
              <a:ext uri="{FF2B5EF4-FFF2-40B4-BE49-F238E27FC236}">
                <a16:creationId xmlns:a16="http://schemas.microsoft.com/office/drawing/2014/main" id="{AABE0843-A59B-3D41-93F6-46CD32A825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04925" y="8611330"/>
            <a:ext cx="9945576" cy="10624650"/>
          </a:xfrm>
          <a:prstGeom prst="rect">
            <a:avLst/>
          </a:prstGeom>
        </p:spPr>
      </p:pic>
      <p:pic>
        <p:nvPicPr>
          <p:cNvPr id="1063" name="Picture 1062">
            <a:extLst>
              <a:ext uri="{FF2B5EF4-FFF2-40B4-BE49-F238E27FC236}">
                <a16:creationId xmlns:a16="http://schemas.microsoft.com/office/drawing/2014/main" id="{A616153A-AAA4-1747-8E3C-FB27A51024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2504587" y="9104681"/>
            <a:ext cx="11331733" cy="5755422"/>
          </a:xfrm>
          <a:prstGeom prst="rect">
            <a:avLst/>
          </a:prstGeom>
        </p:spPr>
      </p:pic>
      <p:sp>
        <p:nvSpPr>
          <p:cNvPr id="300" name="TextBox 299">
            <a:extLst>
              <a:ext uri="{FF2B5EF4-FFF2-40B4-BE49-F238E27FC236}">
                <a16:creationId xmlns:a16="http://schemas.microsoft.com/office/drawing/2014/main" id="{37D62297-C443-8447-9130-0A6E3B97CF85}"/>
              </a:ext>
            </a:extLst>
          </p:cNvPr>
          <p:cNvSpPr txBox="1"/>
          <p:nvPr/>
        </p:nvSpPr>
        <p:spPr>
          <a:xfrm>
            <a:off x="43231467" y="23964441"/>
            <a:ext cx="88148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presentation aims at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evaluating and characterizing the complex flow interactions occurring in the basin during fog-prone conditions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using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tower observations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Doppler wind LiDAR retrievals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the supersites. The goal of the analysis is to evaluate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basin-scale advective processes, turbulent mixing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gravity wave motions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the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role of slope flows interacting with a basin cold pool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66" name="TextBox 1065">
            <a:extLst>
              <a:ext uri="{FF2B5EF4-FFF2-40B4-BE49-F238E27FC236}">
                <a16:creationId xmlns:a16="http://schemas.microsoft.com/office/drawing/2014/main" id="{4F179EA0-EADE-124C-B201-08DED6C3AFE5}"/>
              </a:ext>
            </a:extLst>
          </p:cNvPr>
          <p:cNvSpPr txBox="1"/>
          <p:nvPr/>
        </p:nvSpPr>
        <p:spPr>
          <a:xfrm>
            <a:off x="185519" y="18641249"/>
            <a:ext cx="980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/>
                <a:cs typeface="Arial"/>
              </a:rPr>
              <a:t>Flow collisions at the Provo River Supersite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FB9CEE87-1E22-C54C-99F1-D3AB622928CB}"/>
              </a:ext>
            </a:extLst>
          </p:cNvPr>
          <p:cNvSpPr txBox="1"/>
          <p:nvPr/>
        </p:nvSpPr>
        <p:spPr>
          <a:xfrm>
            <a:off x="208188" y="19376395"/>
            <a:ext cx="137799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on the MATERHORN-FOG experiment conducted in the area of the supersite, a wind lidar was deployed to look for the expected collisions of flows. In the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night form 18-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 February 2022,  prior to an ephemeral fog formation, down-valley flows affected the site in the early evening, while slope winds originating from tributary canyons collided with a basin cold pool later in the night. 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63FD66FE-A0F7-5341-A676-512B04F83345}"/>
              </a:ext>
            </a:extLst>
          </p:cNvPr>
          <p:cNvSpPr txBox="1"/>
          <p:nvPr/>
        </p:nvSpPr>
        <p:spPr>
          <a:xfrm>
            <a:off x="13947104" y="4860592"/>
            <a:ext cx="9674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/>
                <a:cs typeface="Arial"/>
              </a:rPr>
              <a:t>Ephemeral Fog at the Deer Creek Supersite</a:t>
            </a:r>
          </a:p>
        </p:txBody>
      </p: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571F1CB3-119E-4C4F-8F26-743443650E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0158" y="24442252"/>
            <a:ext cx="7107159" cy="2728992"/>
          </a:xfrm>
          <a:prstGeom prst="rect">
            <a:avLst/>
          </a:prstGeom>
        </p:spPr>
      </p:pic>
      <p:sp>
        <p:nvSpPr>
          <p:cNvPr id="305" name="TextBox 304">
            <a:extLst>
              <a:ext uri="{FF2B5EF4-FFF2-40B4-BE49-F238E27FC236}">
                <a16:creationId xmlns:a16="http://schemas.microsoft.com/office/drawing/2014/main" id="{C9B8317C-AFFC-3D48-A38C-67E8354BA1DE}"/>
              </a:ext>
            </a:extLst>
          </p:cNvPr>
          <p:cNvSpPr txBox="1"/>
          <p:nvPr/>
        </p:nvSpPr>
        <p:spPr>
          <a:xfrm>
            <a:off x="14061125" y="5699816"/>
            <a:ext cx="9454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Ephemeral fog formed on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 February 2022 at and around the Deer Creek Supersite. Fig.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shows time series of relevant variables measured on the 32-m flux tower and visibilities at three nearby sites that show the intermittence and  spatial heterogeneity of the fog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occurrence.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B49C3356-42B7-A145-BAB0-0CB714AC7B7E}"/>
              </a:ext>
            </a:extLst>
          </p:cNvPr>
          <p:cNvSpPr txBox="1"/>
          <p:nvPr/>
        </p:nvSpPr>
        <p:spPr>
          <a:xfrm>
            <a:off x="24174474" y="27798175"/>
            <a:ext cx="16475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Interactions between the basin-scale cold air pool and the thermally driven flows from tributary canyons  lead to sporadic mixing events triggering the ephemeral fog episodes.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69" name="Picture 1068">
            <a:extLst>
              <a:ext uri="{FF2B5EF4-FFF2-40B4-BE49-F238E27FC236}">
                <a16:creationId xmlns:a16="http://schemas.microsoft.com/office/drawing/2014/main" id="{1CC1B365-360A-5641-8EC5-BBE4814E286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70792" y="23052178"/>
            <a:ext cx="3886200" cy="4114800"/>
          </a:xfrm>
          <a:prstGeom prst="rect">
            <a:avLst/>
          </a:prstGeom>
        </p:spPr>
      </p:pic>
      <p:pic>
        <p:nvPicPr>
          <p:cNvPr id="1071" name="Picture 1070">
            <a:extLst>
              <a:ext uri="{FF2B5EF4-FFF2-40B4-BE49-F238E27FC236}">
                <a16:creationId xmlns:a16="http://schemas.microsoft.com/office/drawing/2014/main" id="{3D30DAC5-3069-CF43-A684-FEE9C545AD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745392" y="18715966"/>
            <a:ext cx="3937000" cy="4114800"/>
          </a:xfrm>
          <a:prstGeom prst="rect">
            <a:avLst/>
          </a:prstGeom>
        </p:spPr>
      </p:pic>
      <p:pic>
        <p:nvPicPr>
          <p:cNvPr id="1073" name="Picture 1072">
            <a:extLst>
              <a:ext uri="{FF2B5EF4-FFF2-40B4-BE49-F238E27FC236}">
                <a16:creationId xmlns:a16="http://schemas.microsoft.com/office/drawing/2014/main" id="{F2F95B7B-7F02-4240-8DCF-3488600BCBD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801703" y="14447611"/>
            <a:ext cx="3924300" cy="4102100"/>
          </a:xfrm>
          <a:prstGeom prst="rect">
            <a:avLst/>
          </a:prstGeom>
        </p:spPr>
      </p:pic>
      <p:pic>
        <p:nvPicPr>
          <p:cNvPr id="1075" name="Picture 1074">
            <a:extLst>
              <a:ext uri="{FF2B5EF4-FFF2-40B4-BE49-F238E27FC236}">
                <a16:creationId xmlns:a16="http://schemas.microsoft.com/office/drawing/2014/main" id="{8355A1D1-9694-A34B-AE68-5FF94A9059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835558" y="10041260"/>
            <a:ext cx="3962400" cy="4076700"/>
          </a:xfrm>
          <a:prstGeom prst="rect">
            <a:avLst/>
          </a:prstGeom>
        </p:spPr>
      </p:pic>
      <p:pic>
        <p:nvPicPr>
          <p:cNvPr id="1077" name="Picture 1076">
            <a:extLst>
              <a:ext uri="{FF2B5EF4-FFF2-40B4-BE49-F238E27FC236}">
                <a16:creationId xmlns:a16="http://schemas.microsoft.com/office/drawing/2014/main" id="{1FC4B909-A700-BE49-8C3D-1E13C58578C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656492" y="5860954"/>
            <a:ext cx="4114800" cy="4140200"/>
          </a:xfrm>
          <a:prstGeom prst="rect">
            <a:avLst/>
          </a:prstGeom>
        </p:spPr>
      </p:pic>
      <p:pic>
        <p:nvPicPr>
          <p:cNvPr id="1079" name="Picture 1078">
            <a:extLst>
              <a:ext uri="{FF2B5EF4-FFF2-40B4-BE49-F238E27FC236}">
                <a16:creationId xmlns:a16="http://schemas.microsoft.com/office/drawing/2014/main" id="{DA2CCB8A-A46F-AF44-A233-BEF9B0ABE9D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693806" y="20553163"/>
            <a:ext cx="10189268" cy="2471504"/>
          </a:xfrm>
          <a:prstGeom prst="rect">
            <a:avLst/>
          </a:prstGeom>
        </p:spPr>
      </p:pic>
      <p:pic>
        <p:nvPicPr>
          <p:cNvPr id="1081" name="Picture 1080">
            <a:extLst>
              <a:ext uri="{FF2B5EF4-FFF2-40B4-BE49-F238E27FC236}">
                <a16:creationId xmlns:a16="http://schemas.microsoft.com/office/drawing/2014/main" id="{6F3943BE-74C9-0343-8641-E7F2319D3D9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681106" y="10715536"/>
            <a:ext cx="9998824" cy="2410959"/>
          </a:xfrm>
          <a:prstGeom prst="rect">
            <a:avLst/>
          </a:prstGeom>
        </p:spPr>
      </p:pic>
      <p:pic>
        <p:nvPicPr>
          <p:cNvPr id="1083" name="Picture 1082">
            <a:extLst>
              <a:ext uri="{FF2B5EF4-FFF2-40B4-BE49-F238E27FC236}">
                <a16:creationId xmlns:a16="http://schemas.microsoft.com/office/drawing/2014/main" id="{E98F175E-BF02-E643-9870-43DC954F1D9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667137" y="5949008"/>
            <a:ext cx="9978507" cy="2383590"/>
          </a:xfrm>
          <a:prstGeom prst="rect">
            <a:avLst/>
          </a:prstGeom>
        </p:spPr>
      </p:pic>
      <p:pic>
        <p:nvPicPr>
          <p:cNvPr id="1085" name="Picture 1084">
            <a:extLst>
              <a:ext uri="{FF2B5EF4-FFF2-40B4-BE49-F238E27FC236}">
                <a16:creationId xmlns:a16="http://schemas.microsoft.com/office/drawing/2014/main" id="{EF0D663F-1598-8A41-8277-5498C7A3317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693804" y="8292381"/>
            <a:ext cx="10019109" cy="2411732"/>
          </a:xfrm>
          <a:prstGeom prst="rect">
            <a:avLst/>
          </a:prstGeom>
        </p:spPr>
      </p:pic>
      <p:pic>
        <p:nvPicPr>
          <p:cNvPr id="258" name="Picture 257">
            <a:extLst>
              <a:ext uri="{FF2B5EF4-FFF2-40B4-BE49-F238E27FC236}">
                <a16:creationId xmlns:a16="http://schemas.microsoft.com/office/drawing/2014/main" id="{894EA59E-1505-FB44-88DE-B5BF92BF4E6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742038" y="13088353"/>
            <a:ext cx="9875636" cy="2333976"/>
          </a:xfrm>
          <a:prstGeom prst="rect">
            <a:avLst/>
          </a:prstGeom>
        </p:spPr>
      </p:pic>
      <p:pic>
        <p:nvPicPr>
          <p:cNvPr id="260" name="Picture 259">
            <a:extLst>
              <a:ext uri="{FF2B5EF4-FFF2-40B4-BE49-F238E27FC236}">
                <a16:creationId xmlns:a16="http://schemas.microsoft.com/office/drawing/2014/main" id="{6C9DC7B5-EDBF-F043-BE83-FF1846E22E1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693805" y="18090662"/>
            <a:ext cx="10187419" cy="2471504"/>
          </a:xfrm>
          <a:prstGeom prst="rect">
            <a:avLst/>
          </a:prstGeom>
        </p:spPr>
      </p:pic>
      <p:pic>
        <p:nvPicPr>
          <p:cNvPr id="261" name="Picture 260">
            <a:extLst>
              <a:ext uri="{FF2B5EF4-FFF2-40B4-BE49-F238E27FC236}">
                <a16:creationId xmlns:a16="http://schemas.microsoft.com/office/drawing/2014/main" id="{7D7E7B78-77C3-6D4D-B116-9144ADF15DE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7855758" y="10325042"/>
            <a:ext cx="4528005" cy="3314700"/>
          </a:xfrm>
          <a:prstGeom prst="rect">
            <a:avLst/>
          </a:prstGeom>
        </p:spPr>
      </p:pic>
      <p:pic>
        <p:nvPicPr>
          <p:cNvPr id="262" name="Picture 261">
            <a:extLst>
              <a:ext uri="{FF2B5EF4-FFF2-40B4-BE49-F238E27FC236}">
                <a16:creationId xmlns:a16="http://schemas.microsoft.com/office/drawing/2014/main" id="{8794F633-4630-E44E-9C28-0322466C002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7827411" y="14565295"/>
            <a:ext cx="4521200" cy="3314700"/>
          </a:xfrm>
          <a:prstGeom prst="rect">
            <a:avLst/>
          </a:prstGeom>
        </p:spPr>
      </p:pic>
      <p:pic>
        <p:nvPicPr>
          <p:cNvPr id="264" name="Picture 263">
            <a:extLst>
              <a:ext uri="{FF2B5EF4-FFF2-40B4-BE49-F238E27FC236}">
                <a16:creationId xmlns:a16="http://schemas.microsoft.com/office/drawing/2014/main" id="{64D27025-4F33-AB46-A512-3AC7993C14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7827411" y="18928570"/>
            <a:ext cx="4584700" cy="3352800"/>
          </a:xfrm>
          <a:prstGeom prst="rect">
            <a:avLst/>
          </a:prstGeom>
        </p:spPr>
      </p:pic>
      <p:pic>
        <p:nvPicPr>
          <p:cNvPr id="266" name="Picture 265">
            <a:extLst>
              <a:ext uri="{FF2B5EF4-FFF2-40B4-BE49-F238E27FC236}">
                <a16:creationId xmlns:a16="http://schemas.microsoft.com/office/drawing/2014/main" id="{FC139E8E-3CC7-4741-9980-5BF708D165B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732866" y="23372893"/>
            <a:ext cx="4584700" cy="3340100"/>
          </a:xfrm>
          <a:prstGeom prst="rect">
            <a:avLst/>
          </a:prstGeom>
        </p:spPr>
      </p:pic>
      <p:pic>
        <p:nvPicPr>
          <p:cNvPr id="268" name="Picture 267">
            <a:extLst>
              <a:ext uri="{FF2B5EF4-FFF2-40B4-BE49-F238E27FC236}">
                <a16:creationId xmlns:a16="http://schemas.microsoft.com/office/drawing/2014/main" id="{55761611-68DE-3F40-B310-CED0E0A579D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827411" y="5899530"/>
            <a:ext cx="4572000" cy="3327400"/>
          </a:xfrm>
          <a:prstGeom prst="rect">
            <a:avLst/>
          </a:prstGeom>
        </p:spPr>
      </p:pic>
      <p:pic>
        <p:nvPicPr>
          <p:cNvPr id="270" name="Picture 269">
            <a:extLst>
              <a:ext uri="{FF2B5EF4-FFF2-40B4-BE49-F238E27FC236}">
                <a16:creationId xmlns:a16="http://schemas.microsoft.com/office/drawing/2014/main" id="{A21D8BB6-A7A8-9141-AAA3-1C0732095C8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2720914" y="15688683"/>
            <a:ext cx="9882732" cy="2393589"/>
          </a:xfrm>
          <a:prstGeom prst="rect">
            <a:avLst/>
          </a:prstGeom>
        </p:spPr>
      </p:pic>
      <p:sp>
        <p:nvSpPr>
          <p:cNvPr id="343" name="TextBox 342">
            <a:extLst>
              <a:ext uri="{FF2B5EF4-FFF2-40B4-BE49-F238E27FC236}">
                <a16:creationId xmlns:a16="http://schemas.microsoft.com/office/drawing/2014/main" id="{F91A1B29-1D88-1241-BF4A-3AFA1DCA64F9}"/>
              </a:ext>
            </a:extLst>
          </p:cNvPr>
          <p:cNvSpPr txBox="1"/>
          <p:nvPr/>
        </p:nvSpPr>
        <p:spPr>
          <a:xfrm>
            <a:off x="33388162" y="24371577"/>
            <a:ext cx="83296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Lidar observations resolve flow interactions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Tower observations resolve the local mixing conditions triggering fog formation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714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4800" dirty="0" smtClean="0"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42112</TotalTime>
  <Words>615</Words>
  <Application>Microsoft Macintosh PowerPoint</Application>
  <PresentationFormat>Custom</PresentationFormat>
  <Paragraphs>87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Wingdings</vt:lpstr>
      <vt:lpstr>Office Theme</vt:lpstr>
      <vt:lpstr>PowerPoint Presentation</vt:lpstr>
    </vt:vector>
  </TitlesOfParts>
  <Company>U of Utah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Hoch</dc:creator>
  <cp:lastModifiedBy>Sebastian Hoch</cp:lastModifiedBy>
  <cp:revision>103</cp:revision>
  <dcterms:created xsi:type="dcterms:W3CDTF">2015-08-03T23:28:05Z</dcterms:created>
  <dcterms:modified xsi:type="dcterms:W3CDTF">2024-07-16T23:04:27Z</dcterms:modified>
</cp:coreProperties>
</file>