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sldIdLst>
    <p:sldId id="257" r:id="rId5"/>
    <p:sldId id="282" r:id="rId6"/>
    <p:sldId id="294" r:id="rId7"/>
    <p:sldId id="285" r:id="rId8"/>
    <p:sldId id="288" r:id="rId9"/>
    <p:sldId id="287" r:id="rId10"/>
    <p:sldId id="298" r:id="rId11"/>
    <p:sldId id="281" r:id="rId12"/>
    <p:sldId id="305" r:id="rId13"/>
    <p:sldId id="297" r:id="rId14"/>
    <p:sldId id="307" r:id="rId15"/>
    <p:sldId id="290" r:id="rId16"/>
    <p:sldId id="299" r:id="rId17"/>
    <p:sldId id="313" r:id="rId18"/>
    <p:sldId id="314" r:id="rId19"/>
    <p:sldId id="301" r:id="rId20"/>
    <p:sldId id="291" r:id="rId21"/>
    <p:sldId id="315" r:id="rId22"/>
    <p:sldId id="279" r:id="rId23"/>
    <p:sldId id="311" r:id="rId24"/>
    <p:sldId id="292" r:id="rId25"/>
    <p:sldId id="293" r:id="rId26"/>
    <p:sldId id="295" r:id="rId27"/>
    <p:sldId id="284" r:id="rId28"/>
    <p:sldId id="312" r:id="rId29"/>
    <p:sldId id="316" r:id="rId30"/>
    <p:sldId id="303" r:id="rId31"/>
    <p:sldId id="296" r:id="rId32"/>
    <p:sldId id="304" r:id="rId33"/>
    <p:sldId id="310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2F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549" autoAdjust="0"/>
    <p:restoredTop sz="94660"/>
  </p:normalViewPr>
  <p:slideViewPr>
    <p:cSldViewPr snapToGrid="0" snapToObjects="1">
      <p:cViewPr varScale="1">
        <p:scale>
          <a:sx n="99" d="100"/>
          <a:sy n="99" d="100"/>
        </p:scale>
        <p:origin x="-104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2" d="100"/>
        <a:sy n="7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/>
              <a:pPr/>
              <a:t>6/26/16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6/26/16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6/26/16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6/26/16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/>
              <a:pPr/>
              <a:t>6/26/16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6/26/16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6/26/16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6/26/16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6/26/16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6/26/16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6/26/16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560D-EC28-3B41-86E8-18F1CE0113B4}" type="datetimeFigureOut">
              <a:rPr lang="en-US" smtClean="0"/>
              <a:t>6/26/16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59" r:id="rId4"/>
    <p:sldLayoutId id="2147493460" r:id="rId5"/>
    <p:sldLayoutId id="2147493461" r:id="rId6"/>
    <p:sldLayoutId id="2147493462" r:id="rId7"/>
    <p:sldLayoutId id="2147493463" r:id="rId8"/>
    <p:sldLayoutId id="2147493464" r:id="rId9"/>
    <p:sldLayoutId id="2147493465" r:id="rId10"/>
    <p:sldLayoutId id="214749346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5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png"/><Relationship Id="rId5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Relationship Id="rId3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../media/image13.jpeg"/><Relationship Id="rId5" Type="http://schemas.openxmlformats.org/officeDocument/2006/relationships/image" Target="../media/image35.png"/><Relationship Id="rId6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Relationship Id="rId3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Relationship Id="rId3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Relationship Id="rId3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Relationship Id="rId3" Type="http://schemas.openxmlformats.org/officeDocument/2006/relationships/image" Target="../media/image40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Relationship Id="rId3" Type="http://schemas.openxmlformats.org/officeDocument/2006/relationships/image" Target="../media/image41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Relationship Id="rId3" Type="http://schemas.openxmlformats.org/officeDocument/2006/relationships/image" Target="../media/image4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jpeg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19.jpeg"/><Relationship Id="rId5" Type="http://schemas.openxmlformats.org/officeDocument/2006/relationships/image" Target="../media/image43.png"/><Relationship Id="rId6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4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Relationship Id="rId3" Type="http://schemas.openxmlformats.org/officeDocument/2006/relationships/image" Target="../media/image50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jpeg"/><Relationship Id="rId6" Type="http://schemas.openxmlformats.org/officeDocument/2006/relationships/image" Target="../media/image23.jpe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20101209_SWHOCH_HOBO_GRANDEUR_P104056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71" y="1"/>
            <a:ext cx="9169853" cy="68773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6871" y="22834"/>
            <a:ext cx="9169853" cy="954107"/>
          </a:xfrm>
          <a:prstGeom prst="rect">
            <a:avLst/>
          </a:prstGeom>
          <a:solidFill>
            <a:srgbClr val="FFFFFF">
              <a:alpha val="38000"/>
            </a:srgbClr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Case Study of the 6-16 February 2016 </a:t>
            </a:r>
          </a:p>
          <a:p>
            <a:pPr algn="ctr"/>
            <a:r>
              <a:rPr lang="en-US" sz="2800" b="1" dirty="0" smtClean="0"/>
              <a:t>Salt Lake Valley Persistent Cold-Air Pool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622137" y="3127439"/>
            <a:ext cx="55566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Sebastian W. Hoch, Erik T. Crosman, </a:t>
            </a:r>
            <a:r>
              <a:rPr lang="en-US" sz="2000" dirty="0" err="1" smtClean="0">
                <a:solidFill>
                  <a:schemeClr val="bg1"/>
                </a:solidFill>
              </a:rPr>
              <a:t>Munkh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Baasandorj</a:t>
            </a:r>
            <a:r>
              <a:rPr lang="en-US" sz="2000" dirty="0" smtClean="0">
                <a:solidFill>
                  <a:schemeClr val="bg1"/>
                </a:solidFill>
              </a:rPr>
              <a:t>, Alex Jacques, John C. Lin, Ryan Bares, Randy Martin, John </a:t>
            </a:r>
            <a:r>
              <a:rPr lang="en-US" sz="2000" dirty="0" err="1" smtClean="0">
                <a:solidFill>
                  <a:schemeClr val="bg1"/>
                </a:solidFill>
              </a:rPr>
              <a:t>Sohl</a:t>
            </a:r>
            <a:r>
              <a:rPr lang="en-US" sz="2000" dirty="0" smtClean="0">
                <a:solidFill>
                  <a:schemeClr val="bg1"/>
                </a:solidFill>
              </a:rPr>
              <a:t>, John Horel, C. </a:t>
            </a:r>
            <a:r>
              <a:rPr lang="en-US" sz="2000" dirty="0" smtClean="0">
                <a:solidFill>
                  <a:schemeClr val="bg1"/>
                </a:solidFill>
              </a:rPr>
              <a:t>David </a:t>
            </a:r>
            <a:r>
              <a:rPr lang="en-US" sz="2000" dirty="0" smtClean="0">
                <a:solidFill>
                  <a:schemeClr val="bg1"/>
                </a:solidFill>
              </a:rPr>
              <a:t>Whiteman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9" name="Picture 8" descr="Mount_Met_Gro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455" y="6172804"/>
            <a:ext cx="1301393" cy="58833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13979" y="6310942"/>
            <a:ext cx="22735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s</a:t>
            </a:r>
            <a:r>
              <a:rPr lang="en-US" sz="1400" dirty="0" err="1" smtClean="0">
                <a:solidFill>
                  <a:schemeClr val="bg1"/>
                </a:solidFill>
              </a:rPr>
              <a:t>ebastian.hoch@utah.edu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458" y="6184674"/>
            <a:ext cx="2175269" cy="55456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11" descr="U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804" y="6172804"/>
            <a:ext cx="857060" cy="58833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27024" y="6145784"/>
            <a:ext cx="22759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2016 AMS Mtn. Met.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Burlington, VT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16871" y="6120018"/>
            <a:ext cx="916985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-26615" y="6812818"/>
            <a:ext cx="916985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7089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ottemp_episo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09" y="360028"/>
            <a:ext cx="8096232" cy="3009686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>
            <a:off x="1222898" y="2526569"/>
            <a:ext cx="2387123" cy="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>
            <a:off x="3686655" y="2526569"/>
            <a:ext cx="2692573" cy="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609843" y="700053"/>
            <a:ext cx="1281871" cy="523220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“Clear”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4070324" y="2017433"/>
            <a:ext cx="19805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“Haze/Fog”</a:t>
            </a:r>
            <a:endParaRPr lang="en-US" sz="28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3686655" y="479155"/>
            <a:ext cx="0" cy="2210161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90631" y="2480"/>
            <a:ext cx="80081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Temperature Structure           6</a:t>
            </a:r>
            <a:r>
              <a:rPr lang="en-US" sz="2800" dirty="0"/>
              <a:t>-16 February 2016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89164" y="6059151"/>
            <a:ext cx="8715004" cy="656950"/>
            <a:chOff x="189164" y="5924051"/>
            <a:chExt cx="8715004" cy="656950"/>
          </a:xfrm>
        </p:grpSpPr>
        <p:sp>
          <p:nvSpPr>
            <p:cNvPr id="9" name="TextBox 8"/>
            <p:cNvSpPr txBox="1"/>
            <p:nvPr/>
          </p:nvSpPr>
          <p:spPr>
            <a:xfrm>
              <a:off x="189164" y="5924051"/>
              <a:ext cx="4188606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dirty="0" smtClean="0"/>
                <a:t>Nocturnal strengthening of CAP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/>
                <a:t>Daytime heating &amp; mixing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565815" y="5934670"/>
              <a:ext cx="4338353" cy="646331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dirty="0" smtClean="0"/>
                <a:t>Dampening of diurnal cycle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/>
                <a:t>Lowest 400 m remain “well mixed”</a:t>
              </a:r>
              <a:endParaRPr lang="en-US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83835" y="3263485"/>
            <a:ext cx="8232406" cy="2785628"/>
            <a:chOff x="183835" y="3263485"/>
            <a:chExt cx="8232406" cy="2785628"/>
          </a:xfrm>
        </p:grpSpPr>
        <p:grpSp>
          <p:nvGrpSpPr>
            <p:cNvPr id="19" name="Group 18"/>
            <p:cNvGrpSpPr/>
            <p:nvPr/>
          </p:nvGrpSpPr>
          <p:grpSpPr>
            <a:xfrm>
              <a:off x="183835" y="3263485"/>
              <a:ext cx="3768281" cy="2785628"/>
              <a:chOff x="183835" y="3263485"/>
              <a:chExt cx="3768281" cy="2785628"/>
            </a:xfrm>
          </p:grpSpPr>
          <p:pic>
            <p:nvPicPr>
              <p:cNvPr id="12" name="Picture 11" descr="hobos_transitions_09Feb.jp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960" t="7190" r="13451" b="50203"/>
              <a:stretch/>
            </p:blipFill>
            <p:spPr>
              <a:xfrm>
                <a:off x="183835" y="3263485"/>
                <a:ext cx="3768281" cy="2785628"/>
              </a:xfrm>
              <a:prstGeom prst="rect">
                <a:avLst/>
              </a:prstGeom>
            </p:spPr>
          </p:pic>
          <p:cxnSp>
            <p:nvCxnSpPr>
              <p:cNvPr id="15" name="Straight Connector 14"/>
              <p:cNvCxnSpPr/>
              <p:nvPr/>
            </p:nvCxnSpPr>
            <p:spPr>
              <a:xfrm>
                <a:off x="2405072" y="4782530"/>
                <a:ext cx="0" cy="635748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19"/>
            <p:cNvGrpSpPr/>
            <p:nvPr/>
          </p:nvGrpSpPr>
          <p:grpSpPr>
            <a:xfrm>
              <a:off x="4701916" y="3306900"/>
              <a:ext cx="3714325" cy="2656308"/>
              <a:chOff x="4701916" y="3306900"/>
              <a:chExt cx="3714325" cy="2656308"/>
            </a:xfrm>
          </p:grpSpPr>
          <p:pic>
            <p:nvPicPr>
              <p:cNvPr id="13" name="Picture 12" descr="hobos_transitions_12Feb.jp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47" t="8090" r="16032" b="51281"/>
              <a:stretch/>
            </p:blipFill>
            <p:spPr>
              <a:xfrm>
                <a:off x="4701916" y="3306900"/>
                <a:ext cx="3714325" cy="2656308"/>
              </a:xfrm>
              <a:prstGeom prst="rect">
                <a:avLst/>
              </a:prstGeom>
            </p:spPr>
          </p:pic>
          <p:cxnSp>
            <p:nvCxnSpPr>
              <p:cNvPr id="17" name="Straight Connector 16"/>
              <p:cNvCxnSpPr/>
              <p:nvPr/>
            </p:nvCxnSpPr>
            <p:spPr>
              <a:xfrm>
                <a:off x="6379228" y="4651222"/>
                <a:ext cx="0" cy="757337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577336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li_track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1" y="155192"/>
            <a:ext cx="5572125" cy="656272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03972" y="1863432"/>
            <a:ext cx="2515810" cy="3054857"/>
            <a:chOff x="4832176" y="1853255"/>
            <a:chExt cx="4038936" cy="457558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90" t="3393" r="17653"/>
            <a:stretch/>
          </p:blipFill>
          <p:spPr>
            <a:xfrm>
              <a:off x="4832176" y="1853255"/>
              <a:ext cx="4038936" cy="457558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0929" y="1946225"/>
              <a:ext cx="851927" cy="70133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261681" y="1946225"/>
              <a:ext cx="3137139" cy="599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DA0000"/>
                  </a:solidFill>
                  <a:ea typeface="+mj-ea"/>
                  <a:cs typeface="+mj-cs"/>
                </a:rPr>
                <a:t>Chopper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064000" y="736786"/>
            <a:ext cx="162095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1) Takeoff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647923" y="3606799"/>
            <a:ext cx="1945515" cy="83099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2) Dip-down</a:t>
            </a:r>
          </a:p>
          <a:p>
            <a:r>
              <a:rPr lang="en-US" sz="2400" b="1" dirty="0" smtClean="0"/>
              <a:t>South SLC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429275" y="5816395"/>
            <a:ext cx="1945515" cy="83099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3) Dip-down</a:t>
            </a:r>
          </a:p>
          <a:p>
            <a:r>
              <a:rPr lang="en-US" sz="2400" b="1" dirty="0" smtClean="0"/>
              <a:t>Utah Basin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275008" y="1125324"/>
            <a:ext cx="1740531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4) Landing</a:t>
            </a:r>
            <a:endParaRPr lang="en-US" b="1" dirty="0"/>
          </a:p>
        </p:txBody>
      </p:sp>
      <p:sp>
        <p:nvSpPr>
          <p:cNvPr id="11" name="Rectangle 10"/>
          <p:cNvSpPr/>
          <p:nvPr/>
        </p:nvSpPr>
        <p:spPr>
          <a:xfrm>
            <a:off x="367654" y="832936"/>
            <a:ext cx="15536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9 Feb. 2016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03972" y="1204875"/>
            <a:ext cx="17172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~1 Hour flight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56163" y="81038"/>
            <a:ext cx="6859570" cy="58477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/>
              <a:t>Results – Spatial Variations (vertical)</a:t>
            </a:r>
            <a:endParaRPr lang="en-US" sz="3200" dirty="0"/>
          </a:p>
        </p:txBody>
      </p:sp>
      <p:pic>
        <p:nvPicPr>
          <p:cNvPr id="14" name="Picture 13" descr="pmScale_mesowest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670" y="3749884"/>
            <a:ext cx="1215576" cy="2968033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028768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81751" y="930747"/>
            <a:ext cx="13267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North Salt 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Lake Basin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9647" y="904968"/>
            <a:ext cx="13267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North Salt 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Lake Basin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57495" y="930747"/>
            <a:ext cx="762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Utah</a:t>
            </a:r>
          </a:p>
          <a:p>
            <a:r>
              <a:rPr lang="en-US" dirty="0" smtClean="0">
                <a:solidFill>
                  <a:srgbClr val="FD2FEB"/>
                </a:solidFill>
              </a:rPr>
              <a:t>Basin</a:t>
            </a:r>
            <a:endParaRPr lang="en-US" dirty="0">
              <a:solidFill>
                <a:srgbClr val="FD2FEB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41262" y="904968"/>
            <a:ext cx="13267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South Salt 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Lake Basin</a:t>
            </a:r>
            <a:endParaRPr lang="en-US" dirty="0">
              <a:solidFill>
                <a:srgbClr val="3366FF"/>
              </a:solidFill>
            </a:endParaRPr>
          </a:p>
        </p:txBody>
      </p:sp>
      <p:pic>
        <p:nvPicPr>
          <p:cNvPr id="3" name="Picture 2" descr="chopper_pro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660" y="1551299"/>
            <a:ext cx="3435481" cy="499776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125554"/>
            <a:ext cx="90761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Spatial Variations : News Helicopter Flight 9 Feb. </a:t>
            </a:r>
            <a:r>
              <a:rPr lang="en-US" sz="2800" dirty="0"/>
              <a:t>2016 </a:t>
            </a:r>
          </a:p>
        </p:txBody>
      </p:sp>
      <p:pic>
        <p:nvPicPr>
          <p:cNvPr id="11" name="Picture 10" descr="chopper_thi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3" y="1577078"/>
            <a:ext cx="5443861" cy="50043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773808" y="3040161"/>
            <a:ext cx="2250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Salt Lake City Basin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40250" y="4194649"/>
            <a:ext cx="1313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Utah Basin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036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1553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Tributary canyons, down-canyon flows, and air quality  </a:t>
            </a:r>
            <a:endParaRPr lang="en-US" sz="2800" dirty="0"/>
          </a:p>
        </p:txBody>
      </p:sp>
      <p:pic>
        <p:nvPicPr>
          <p:cNvPr id="11" name="Picture 10" descr="Screen Shot 2016-02-03 at 4.16.0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690" y="1334548"/>
            <a:ext cx="6806863" cy="37847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 descr="redbutte_inflo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9" y="668955"/>
            <a:ext cx="8266678" cy="610179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668968" y="3148130"/>
            <a:ext cx="1300957" cy="1475147"/>
            <a:chOff x="7843043" y="4862689"/>
            <a:chExt cx="1300957" cy="1475147"/>
          </a:xfrm>
        </p:grpSpPr>
        <p:sp>
          <p:nvSpPr>
            <p:cNvPr id="5" name="TextBox 4"/>
            <p:cNvSpPr txBox="1"/>
            <p:nvPr/>
          </p:nvSpPr>
          <p:spPr>
            <a:xfrm>
              <a:off x="7849444" y="5605735"/>
              <a:ext cx="1294556" cy="369332"/>
            </a:xfrm>
            <a:prstGeom prst="rect">
              <a:avLst/>
            </a:prstGeom>
            <a:solidFill>
              <a:srgbClr val="0CFF03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Red Butte</a:t>
              </a:r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843043" y="4862689"/>
              <a:ext cx="1300957" cy="369332"/>
            </a:xfrm>
            <a:prstGeom prst="rect">
              <a:avLst/>
            </a:prstGeom>
            <a:solidFill>
              <a:srgbClr val="FF7D0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Hawthorne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849444" y="5233481"/>
              <a:ext cx="1294556" cy="369332"/>
            </a:xfrm>
            <a:prstGeom prst="rect">
              <a:avLst/>
            </a:prstGeom>
            <a:solidFill>
              <a:srgbClr val="0000FF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U. of Utah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849443" y="5968504"/>
              <a:ext cx="1294557" cy="369332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NAA</a:t>
              </a:r>
              <a:endParaRPr lang="en-US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925981" y="668956"/>
            <a:ext cx="2010905" cy="1906102"/>
            <a:chOff x="6780219" y="668955"/>
            <a:chExt cx="2156667" cy="2007463"/>
          </a:xfrm>
        </p:grpSpPr>
        <p:pic>
          <p:nvPicPr>
            <p:cNvPr id="23" name="Picture 22" descr="map.jpe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874" t="6947" r="6575" b="62246"/>
            <a:stretch/>
          </p:blipFill>
          <p:spPr>
            <a:xfrm>
              <a:off x="6780219" y="668955"/>
              <a:ext cx="2156667" cy="2007463"/>
            </a:xfrm>
            <a:prstGeom prst="rect">
              <a:avLst/>
            </a:prstGeom>
            <a:ln w="38100" cmpd="sng">
              <a:solidFill>
                <a:schemeClr val="tx1"/>
              </a:solidFill>
            </a:ln>
          </p:spPr>
        </p:pic>
        <p:sp>
          <p:nvSpPr>
            <p:cNvPr id="2" name="Rectangle 1"/>
            <p:cNvSpPr/>
            <p:nvPr/>
          </p:nvSpPr>
          <p:spPr>
            <a:xfrm>
              <a:off x="7418961" y="2150158"/>
              <a:ext cx="195855" cy="210014"/>
            </a:xfrm>
            <a:prstGeom prst="rect">
              <a:avLst/>
            </a:prstGeom>
            <a:solidFill>
              <a:srgbClr val="008000"/>
            </a:solidFill>
            <a:ln w="3810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766046" y="1424036"/>
            <a:ext cx="5383354" cy="444181"/>
            <a:chOff x="2263557" y="4298040"/>
            <a:chExt cx="4183725" cy="358084"/>
          </a:xfrm>
        </p:grpSpPr>
        <p:sp>
          <p:nvSpPr>
            <p:cNvPr id="25" name="Oval 24"/>
            <p:cNvSpPr/>
            <p:nvPr/>
          </p:nvSpPr>
          <p:spPr>
            <a:xfrm>
              <a:off x="2263557" y="4316714"/>
              <a:ext cx="1051877" cy="339410"/>
            </a:xfrm>
            <a:prstGeom prst="ellips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3837294" y="4316713"/>
              <a:ext cx="1045345" cy="325237"/>
            </a:xfrm>
            <a:prstGeom prst="ellips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5401937" y="4298040"/>
              <a:ext cx="1045345" cy="325237"/>
            </a:xfrm>
            <a:prstGeom prst="ellips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766046" y="3517462"/>
            <a:ext cx="5383354" cy="927712"/>
            <a:chOff x="1766046" y="3517462"/>
            <a:chExt cx="5383354" cy="927712"/>
          </a:xfrm>
        </p:grpSpPr>
        <p:grpSp>
          <p:nvGrpSpPr>
            <p:cNvPr id="21" name="Group 20"/>
            <p:cNvGrpSpPr/>
            <p:nvPr/>
          </p:nvGrpSpPr>
          <p:grpSpPr>
            <a:xfrm>
              <a:off x="1766046" y="3517462"/>
              <a:ext cx="5383354" cy="444181"/>
              <a:chOff x="2263557" y="4298040"/>
              <a:chExt cx="4183725" cy="358084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2263557" y="4316714"/>
                <a:ext cx="1051877" cy="339410"/>
              </a:xfrm>
              <a:prstGeom prst="ellips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3837294" y="4316713"/>
                <a:ext cx="1045345" cy="325237"/>
              </a:xfrm>
              <a:prstGeom prst="ellips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5401937" y="4298040"/>
                <a:ext cx="1045345" cy="325237"/>
              </a:xfrm>
              <a:prstGeom prst="ellips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3623469" y="4075842"/>
              <a:ext cx="2749471" cy="369332"/>
            </a:xfrm>
            <a:prstGeom prst="rect">
              <a:avLst/>
            </a:prstGeom>
            <a:solidFill>
              <a:srgbClr val="FFFFFF">
                <a:alpha val="22000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ENE down-canyon flow</a:t>
              </a:r>
              <a:endParaRPr lang="en-US" b="1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766046" y="4438611"/>
            <a:ext cx="5383354" cy="1313890"/>
            <a:chOff x="1766046" y="4438611"/>
            <a:chExt cx="5383354" cy="1313890"/>
          </a:xfrm>
        </p:grpSpPr>
        <p:grpSp>
          <p:nvGrpSpPr>
            <p:cNvPr id="22" name="Group 21"/>
            <p:cNvGrpSpPr/>
            <p:nvPr/>
          </p:nvGrpSpPr>
          <p:grpSpPr>
            <a:xfrm>
              <a:off x="1766046" y="5291213"/>
              <a:ext cx="5383354" cy="461288"/>
              <a:chOff x="2263557" y="5793625"/>
              <a:chExt cx="4183725" cy="358084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2263557" y="5812299"/>
                <a:ext cx="1051877" cy="339410"/>
              </a:xfrm>
              <a:prstGeom prst="ellips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3837294" y="5812298"/>
                <a:ext cx="1045345" cy="325237"/>
              </a:xfrm>
              <a:prstGeom prst="ellips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5401937" y="5793625"/>
                <a:ext cx="1045345" cy="325237"/>
              </a:xfrm>
              <a:prstGeom prst="ellips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2282956" y="4438611"/>
              <a:ext cx="4763331" cy="369332"/>
            </a:xfrm>
            <a:prstGeom prst="rect">
              <a:avLst/>
            </a:prstGeom>
            <a:solidFill>
              <a:srgbClr val="FFFFFF">
                <a:alpha val="22000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Cleaner air at mouth of Red Butte Canyon</a:t>
              </a:r>
              <a:endParaRPr lang="en-US" b="1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490515" y="3639989"/>
            <a:ext cx="5113245" cy="2958655"/>
            <a:chOff x="2490515" y="3639989"/>
            <a:chExt cx="5113245" cy="2958655"/>
          </a:xfrm>
        </p:grpSpPr>
        <p:grpSp>
          <p:nvGrpSpPr>
            <p:cNvPr id="14" name="Group 13"/>
            <p:cNvGrpSpPr/>
            <p:nvPr/>
          </p:nvGrpSpPr>
          <p:grpSpPr>
            <a:xfrm>
              <a:off x="2490515" y="3639989"/>
              <a:ext cx="5113245" cy="2958655"/>
              <a:chOff x="2490515" y="3639989"/>
              <a:chExt cx="5113245" cy="2958655"/>
            </a:xfrm>
          </p:grpSpPr>
          <p:pic>
            <p:nvPicPr>
              <p:cNvPr id="30" name="Picture 29" descr="2016-02-06_0700_007.png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885" b="58949"/>
              <a:stretch/>
            </p:blipFill>
            <p:spPr>
              <a:xfrm>
                <a:off x="2490515" y="3639989"/>
                <a:ext cx="5113245" cy="2958655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</p:pic>
          <p:cxnSp>
            <p:nvCxnSpPr>
              <p:cNvPr id="31" name="Straight Arrow Connector 30"/>
              <p:cNvCxnSpPr/>
              <p:nvPr/>
            </p:nvCxnSpPr>
            <p:spPr>
              <a:xfrm flipH="1">
                <a:off x="6183614" y="4561883"/>
                <a:ext cx="646738" cy="376264"/>
              </a:xfrm>
              <a:prstGeom prst="straightConnector1">
                <a:avLst/>
              </a:prstGeom>
              <a:ln w="57150" cmpd="sng">
                <a:solidFill>
                  <a:srgbClr val="00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2" name="Picture 31" descr="pmScale_mesowest.jpe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4563" y="4508390"/>
              <a:ext cx="840117" cy="2051287"/>
            </a:xfrm>
            <a:prstGeom prst="rect">
              <a:avLst/>
            </a:prstGeom>
            <a:ln w="38100" cmpd="sng">
              <a:solidFill>
                <a:srgbClr val="0000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772216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ilo_winds_07-10Fe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0287"/>
            <a:ext cx="9144000" cy="4191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269504" y="3318469"/>
            <a:ext cx="4527648" cy="1163564"/>
            <a:chOff x="1269504" y="3318469"/>
            <a:chExt cx="4527648" cy="1163564"/>
          </a:xfrm>
        </p:grpSpPr>
        <p:sp>
          <p:nvSpPr>
            <p:cNvPr id="6" name="Oval 5"/>
            <p:cNvSpPr/>
            <p:nvPr/>
          </p:nvSpPr>
          <p:spPr>
            <a:xfrm rot="5400000">
              <a:off x="2864054" y="3688583"/>
              <a:ext cx="1163562" cy="423333"/>
            </a:xfrm>
            <a:prstGeom prst="ellipse">
              <a:avLst/>
            </a:prstGeom>
            <a:noFill/>
            <a:ln w="57150" cmpd="sng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 rot="5400000">
              <a:off x="5003705" y="3688585"/>
              <a:ext cx="1163562" cy="423333"/>
            </a:xfrm>
            <a:prstGeom prst="ellipse">
              <a:avLst/>
            </a:prstGeom>
            <a:noFill/>
            <a:ln w="57150" cmpd="sng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 rot="5400000">
              <a:off x="899390" y="3688583"/>
              <a:ext cx="1163562" cy="423333"/>
            </a:xfrm>
            <a:prstGeom prst="ellipse">
              <a:avLst/>
            </a:prstGeom>
            <a:noFill/>
            <a:ln w="57150" cmpd="sng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500313" y="1300972"/>
            <a:ext cx="4338527" cy="4034992"/>
            <a:chOff x="1234252" y="1300972"/>
            <a:chExt cx="4338527" cy="4034992"/>
          </a:xfrm>
        </p:grpSpPr>
        <p:pic>
          <p:nvPicPr>
            <p:cNvPr id="10" name="Picture 9" descr="map.jpe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78" t="8121" r="4594" b="22439"/>
            <a:stretch/>
          </p:blipFill>
          <p:spPr>
            <a:xfrm>
              <a:off x="1234252" y="1300972"/>
              <a:ext cx="4338527" cy="4034992"/>
            </a:xfrm>
            <a:prstGeom prst="rect">
              <a:avLst/>
            </a:prstGeom>
            <a:ln w="38100" cmpd="sng">
              <a:solidFill>
                <a:srgbClr val="000000"/>
              </a:solidFill>
            </a:ln>
          </p:spPr>
        </p:pic>
        <p:cxnSp>
          <p:nvCxnSpPr>
            <p:cNvPr id="12" name="Straight Arrow Connector 11"/>
            <p:cNvCxnSpPr/>
            <p:nvPr/>
          </p:nvCxnSpPr>
          <p:spPr>
            <a:xfrm flipV="1">
              <a:off x="2727630" y="5102625"/>
              <a:ext cx="2081788" cy="1"/>
            </a:xfrm>
            <a:prstGeom prst="straightConnector1">
              <a:avLst/>
            </a:prstGeom>
            <a:ln w="57150" cmpd="sng">
              <a:solidFill>
                <a:srgbClr val="00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3268969" y="4626437"/>
              <a:ext cx="9627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5 km 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899725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7248" y="45189"/>
            <a:ext cx="7866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Clean air injection – Center of Basin </a:t>
            </a:r>
            <a:r>
              <a:rPr lang="en-US" sz="2400" dirty="0"/>
              <a:t>– </a:t>
            </a:r>
            <a:r>
              <a:rPr lang="en-US" sz="2400" dirty="0" smtClean="0"/>
              <a:t>Ceilometer / Lidar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2969546" y="686849"/>
            <a:ext cx="1980943" cy="369332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r>
              <a:rPr lang="en-US" dirty="0" smtClean="0"/>
              <a:t>09 February case</a:t>
            </a:r>
            <a:endParaRPr lang="en-US" dirty="0"/>
          </a:p>
        </p:txBody>
      </p:sp>
      <p:pic>
        <p:nvPicPr>
          <p:cNvPr id="4" name="Picture 3" descr="Feb09_ceilo_wind_injec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6181"/>
            <a:ext cx="9144000" cy="414302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572984" y="3267082"/>
            <a:ext cx="2494872" cy="766234"/>
            <a:chOff x="3572984" y="3267082"/>
            <a:chExt cx="2494872" cy="766234"/>
          </a:xfrm>
        </p:grpSpPr>
        <p:sp>
          <p:nvSpPr>
            <p:cNvPr id="5" name="Freeform 4"/>
            <p:cNvSpPr/>
            <p:nvPr/>
          </p:nvSpPr>
          <p:spPr>
            <a:xfrm>
              <a:off x="3572984" y="3267082"/>
              <a:ext cx="2494872" cy="766234"/>
            </a:xfrm>
            <a:custGeom>
              <a:avLst/>
              <a:gdLst>
                <a:gd name="connsiteX0" fmla="*/ 425036 w 2494872"/>
                <a:gd name="connsiteY0" fmla="*/ 95778 h 766234"/>
                <a:gd name="connsiteX1" fmla="*/ 366241 w 2494872"/>
                <a:gd name="connsiteY1" fmla="*/ 72261 h 766234"/>
                <a:gd name="connsiteX2" fmla="*/ 283929 w 2494872"/>
                <a:gd name="connsiteY2" fmla="*/ 72261 h 766234"/>
                <a:gd name="connsiteX3" fmla="*/ 178099 w 2494872"/>
                <a:gd name="connsiteY3" fmla="*/ 107536 h 766234"/>
                <a:gd name="connsiteX4" fmla="*/ 142822 w 2494872"/>
                <a:gd name="connsiteY4" fmla="*/ 119294 h 766234"/>
                <a:gd name="connsiteX5" fmla="*/ 119305 w 2494872"/>
                <a:gd name="connsiteY5" fmla="*/ 154569 h 766234"/>
                <a:gd name="connsiteX6" fmla="*/ 84028 w 2494872"/>
                <a:gd name="connsiteY6" fmla="*/ 166327 h 766234"/>
                <a:gd name="connsiteX7" fmla="*/ 13475 w 2494872"/>
                <a:gd name="connsiteY7" fmla="*/ 201602 h 766234"/>
                <a:gd name="connsiteX8" fmla="*/ 13475 w 2494872"/>
                <a:gd name="connsiteY8" fmla="*/ 319185 h 766234"/>
                <a:gd name="connsiteX9" fmla="*/ 25234 w 2494872"/>
                <a:gd name="connsiteY9" fmla="*/ 354459 h 766234"/>
                <a:gd name="connsiteX10" fmla="*/ 166340 w 2494872"/>
                <a:gd name="connsiteY10" fmla="*/ 377976 h 766234"/>
                <a:gd name="connsiteX11" fmla="*/ 213376 w 2494872"/>
                <a:gd name="connsiteY11" fmla="*/ 366218 h 766234"/>
                <a:gd name="connsiteX12" fmla="*/ 260411 w 2494872"/>
                <a:gd name="connsiteY12" fmla="*/ 377976 h 766234"/>
                <a:gd name="connsiteX13" fmla="*/ 295688 w 2494872"/>
                <a:gd name="connsiteY13" fmla="*/ 354459 h 766234"/>
                <a:gd name="connsiteX14" fmla="*/ 330965 w 2494872"/>
                <a:gd name="connsiteY14" fmla="*/ 366218 h 766234"/>
                <a:gd name="connsiteX15" fmla="*/ 413277 w 2494872"/>
                <a:gd name="connsiteY15" fmla="*/ 354459 h 766234"/>
                <a:gd name="connsiteX16" fmla="*/ 448553 w 2494872"/>
                <a:gd name="connsiteY16" fmla="*/ 330943 h 766234"/>
                <a:gd name="connsiteX17" fmla="*/ 495589 w 2494872"/>
                <a:gd name="connsiteY17" fmla="*/ 342701 h 766234"/>
                <a:gd name="connsiteX18" fmla="*/ 530866 w 2494872"/>
                <a:gd name="connsiteY18" fmla="*/ 330943 h 766234"/>
                <a:gd name="connsiteX19" fmla="*/ 566142 w 2494872"/>
                <a:gd name="connsiteY19" fmla="*/ 342701 h 766234"/>
                <a:gd name="connsiteX20" fmla="*/ 624937 w 2494872"/>
                <a:gd name="connsiteY20" fmla="*/ 354459 h 766234"/>
                <a:gd name="connsiteX21" fmla="*/ 671972 w 2494872"/>
                <a:gd name="connsiteY21" fmla="*/ 366218 h 766234"/>
                <a:gd name="connsiteX22" fmla="*/ 707249 w 2494872"/>
                <a:gd name="connsiteY22" fmla="*/ 354459 h 766234"/>
                <a:gd name="connsiteX23" fmla="*/ 742525 w 2494872"/>
                <a:gd name="connsiteY23" fmla="*/ 366218 h 766234"/>
                <a:gd name="connsiteX24" fmla="*/ 860114 w 2494872"/>
                <a:gd name="connsiteY24" fmla="*/ 389734 h 766234"/>
                <a:gd name="connsiteX25" fmla="*/ 895391 w 2494872"/>
                <a:gd name="connsiteY25" fmla="*/ 377976 h 766234"/>
                <a:gd name="connsiteX26" fmla="*/ 989462 w 2494872"/>
                <a:gd name="connsiteY26" fmla="*/ 401492 h 766234"/>
                <a:gd name="connsiteX27" fmla="*/ 1024739 w 2494872"/>
                <a:gd name="connsiteY27" fmla="*/ 389734 h 766234"/>
                <a:gd name="connsiteX28" fmla="*/ 1060015 w 2494872"/>
                <a:gd name="connsiteY28" fmla="*/ 413251 h 766234"/>
                <a:gd name="connsiteX29" fmla="*/ 1107051 w 2494872"/>
                <a:gd name="connsiteY29" fmla="*/ 425009 h 766234"/>
                <a:gd name="connsiteX30" fmla="*/ 1177604 w 2494872"/>
                <a:gd name="connsiteY30" fmla="*/ 448525 h 766234"/>
                <a:gd name="connsiteX31" fmla="*/ 1177604 w 2494872"/>
                <a:gd name="connsiteY31" fmla="*/ 530833 h 766234"/>
                <a:gd name="connsiteX32" fmla="*/ 1107051 w 2494872"/>
                <a:gd name="connsiteY32" fmla="*/ 554350 h 766234"/>
                <a:gd name="connsiteX33" fmla="*/ 1001221 w 2494872"/>
                <a:gd name="connsiteY33" fmla="*/ 577866 h 766234"/>
                <a:gd name="connsiteX34" fmla="*/ 965944 w 2494872"/>
                <a:gd name="connsiteY34" fmla="*/ 601383 h 766234"/>
                <a:gd name="connsiteX35" fmla="*/ 930668 w 2494872"/>
                <a:gd name="connsiteY35" fmla="*/ 613141 h 766234"/>
                <a:gd name="connsiteX36" fmla="*/ 918909 w 2494872"/>
                <a:gd name="connsiteY36" fmla="*/ 648416 h 766234"/>
                <a:gd name="connsiteX37" fmla="*/ 954185 w 2494872"/>
                <a:gd name="connsiteY37" fmla="*/ 730723 h 766234"/>
                <a:gd name="connsiteX38" fmla="*/ 1024739 w 2494872"/>
                <a:gd name="connsiteY38" fmla="*/ 754240 h 766234"/>
                <a:gd name="connsiteX39" fmla="*/ 1060015 w 2494872"/>
                <a:gd name="connsiteY39" fmla="*/ 765998 h 766234"/>
                <a:gd name="connsiteX40" fmla="*/ 1107051 w 2494872"/>
                <a:gd name="connsiteY40" fmla="*/ 754240 h 766234"/>
                <a:gd name="connsiteX41" fmla="*/ 1165845 w 2494872"/>
                <a:gd name="connsiteY41" fmla="*/ 765998 h 766234"/>
                <a:gd name="connsiteX42" fmla="*/ 1212881 w 2494872"/>
                <a:gd name="connsiteY42" fmla="*/ 742482 h 766234"/>
                <a:gd name="connsiteX43" fmla="*/ 1283434 w 2494872"/>
                <a:gd name="connsiteY43" fmla="*/ 754240 h 766234"/>
                <a:gd name="connsiteX44" fmla="*/ 1365746 w 2494872"/>
                <a:gd name="connsiteY44" fmla="*/ 742482 h 766234"/>
                <a:gd name="connsiteX45" fmla="*/ 1530370 w 2494872"/>
                <a:gd name="connsiteY45" fmla="*/ 742482 h 766234"/>
                <a:gd name="connsiteX46" fmla="*/ 1565647 w 2494872"/>
                <a:gd name="connsiteY46" fmla="*/ 730723 h 766234"/>
                <a:gd name="connsiteX47" fmla="*/ 1706754 w 2494872"/>
                <a:gd name="connsiteY47" fmla="*/ 742482 h 766234"/>
                <a:gd name="connsiteX48" fmla="*/ 1800825 w 2494872"/>
                <a:gd name="connsiteY48" fmla="*/ 742482 h 766234"/>
                <a:gd name="connsiteX49" fmla="*/ 1894896 w 2494872"/>
                <a:gd name="connsiteY49" fmla="*/ 742482 h 766234"/>
                <a:gd name="connsiteX50" fmla="*/ 1930172 w 2494872"/>
                <a:gd name="connsiteY50" fmla="*/ 730723 h 766234"/>
                <a:gd name="connsiteX51" fmla="*/ 1953690 w 2494872"/>
                <a:gd name="connsiteY51" fmla="*/ 695449 h 766234"/>
                <a:gd name="connsiteX52" fmla="*/ 1988967 w 2494872"/>
                <a:gd name="connsiteY52" fmla="*/ 624899 h 766234"/>
                <a:gd name="connsiteX53" fmla="*/ 2094797 w 2494872"/>
                <a:gd name="connsiteY53" fmla="*/ 530833 h 766234"/>
                <a:gd name="connsiteX54" fmla="*/ 2153591 w 2494872"/>
                <a:gd name="connsiteY54" fmla="*/ 542591 h 766234"/>
                <a:gd name="connsiteX55" fmla="*/ 2188868 w 2494872"/>
                <a:gd name="connsiteY55" fmla="*/ 530833 h 766234"/>
                <a:gd name="connsiteX56" fmla="*/ 2224144 w 2494872"/>
                <a:gd name="connsiteY56" fmla="*/ 542591 h 766234"/>
                <a:gd name="connsiteX57" fmla="*/ 2271180 w 2494872"/>
                <a:gd name="connsiteY57" fmla="*/ 554350 h 766234"/>
                <a:gd name="connsiteX58" fmla="*/ 2306457 w 2494872"/>
                <a:gd name="connsiteY58" fmla="*/ 542591 h 766234"/>
                <a:gd name="connsiteX59" fmla="*/ 2341733 w 2494872"/>
                <a:gd name="connsiteY59" fmla="*/ 519075 h 766234"/>
                <a:gd name="connsiteX60" fmla="*/ 2377010 w 2494872"/>
                <a:gd name="connsiteY60" fmla="*/ 530833 h 766234"/>
                <a:gd name="connsiteX61" fmla="*/ 2447563 w 2494872"/>
                <a:gd name="connsiteY61" fmla="*/ 519075 h 766234"/>
                <a:gd name="connsiteX62" fmla="*/ 2482840 w 2494872"/>
                <a:gd name="connsiteY62" fmla="*/ 495558 h 766234"/>
                <a:gd name="connsiteX63" fmla="*/ 2494599 w 2494872"/>
                <a:gd name="connsiteY63" fmla="*/ 460284 h 766234"/>
                <a:gd name="connsiteX64" fmla="*/ 2471081 w 2494872"/>
                <a:gd name="connsiteY64" fmla="*/ 425009 h 766234"/>
                <a:gd name="connsiteX65" fmla="*/ 2388769 w 2494872"/>
                <a:gd name="connsiteY65" fmla="*/ 389734 h 766234"/>
                <a:gd name="connsiteX66" fmla="*/ 2353492 w 2494872"/>
                <a:gd name="connsiteY66" fmla="*/ 377976 h 766234"/>
                <a:gd name="connsiteX67" fmla="*/ 2318215 w 2494872"/>
                <a:gd name="connsiteY67" fmla="*/ 389734 h 766234"/>
                <a:gd name="connsiteX68" fmla="*/ 2294698 w 2494872"/>
                <a:gd name="connsiteY68" fmla="*/ 283910 h 766234"/>
                <a:gd name="connsiteX69" fmla="*/ 2329974 w 2494872"/>
                <a:gd name="connsiteY69" fmla="*/ 272152 h 766234"/>
                <a:gd name="connsiteX70" fmla="*/ 2377010 w 2494872"/>
                <a:gd name="connsiteY70" fmla="*/ 260393 h 766234"/>
                <a:gd name="connsiteX71" fmla="*/ 2447563 w 2494872"/>
                <a:gd name="connsiteY71" fmla="*/ 236877 h 766234"/>
                <a:gd name="connsiteX72" fmla="*/ 2435804 w 2494872"/>
                <a:gd name="connsiteY72" fmla="*/ 154569 h 766234"/>
                <a:gd name="connsiteX73" fmla="*/ 2365251 w 2494872"/>
                <a:gd name="connsiteY73" fmla="*/ 119294 h 766234"/>
                <a:gd name="connsiteX74" fmla="*/ 2329974 w 2494872"/>
                <a:gd name="connsiteY74" fmla="*/ 95778 h 766234"/>
                <a:gd name="connsiteX75" fmla="*/ 2259421 w 2494872"/>
                <a:gd name="connsiteY75" fmla="*/ 72261 h 766234"/>
                <a:gd name="connsiteX76" fmla="*/ 2188868 w 2494872"/>
                <a:gd name="connsiteY76" fmla="*/ 84020 h 766234"/>
                <a:gd name="connsiteX77" fmla="*/ 2047761 w 2494872"/>
                <a:gd name="connsiteY77" fmla="*/ 48745 h 766234"/>
                <a:gd name="connsiteX78" fmla="*/ 2000726 w 2494872"/>
                <a:gd name="connsiteY78" fmla="*/ 60503 h 766234"/>
                <a:gd name="connsiteX79" fmla="*/ 1965449 w 2494872"/>
                <a:gd name="connsiteY79" fmla="*/ 48745 h 766234"/>
                <a:gd name="connsiteX80" fmla="*/ 1906655 w 2494872"/>
                <a:gd name="connsiteY80" fmla="*/ 131053 h 766234"/>
                <a:gd name="connsiteX81" fmla="*/ 1894896 w 2494872"/>
                <a:gd name="connsiteY81" fmla="*/ 166327 h 766234"/>
                <a:gd name="connsiteX82" fmla="*/ 1836101 w 2494872"/>
                <a:gd name="connsiteY82" fmla="*/ 189844 h 766234"/>
                <a:gd name="connsiteX83" fmla="*/ 1800825 w 2494872"/>
                <a:gd name="connsiteY83" fmla="*/ 213360 h 766234"/>
                <a:gd name="connsiteX84" fmla="*/ 1718513 w 2494872"/>
                <a:gd name="connsiteY84" fmla="*/ 225119 h 766234"/>
                <a:gd name="connsiteX85" fmla="*/ 1647959 w 2494872"/>
                <a:gd name="connsiteY85" fmla="*/ 248635 h 766234"/>
                <a:gd name="connsiteX86" fmla="*/ 1530370 w 2494872"/>
                <a:gd name="connsiteY86" fmla="*/ 225119 h 766234"/>
                <a:gd name="connsiteX87" fmla="*/ 1483335 w 2494872"/>
                <a:gd name="connsiteY87" fmla="*/ 201602 h 766234"/>
                <a:gd name="connsiteX88" fmla="*/ 1401023 w 2494872"/>
                <a:gd name="connsiteY88" fmla="*/ 154569 h 766234"/>
                <a:gd name="connsiteX89" fmla="*/ 1365746 w 2494872"/>
                <a:gd name="connsiteY89" fmla="*/ 166327 h 766234"/>
                <a:gd name="connsiteX90" fmla="*/ 1330469 w 2494872"/>
                <a:gd name="connsiteY90" fmla="*/ 154569 h 766234"/>
                <a:gd name="connsiteX91" fmla="*/ 1259916 w 2494872"/>
                <a:gd name="connsiteY91" fmla="*/ 178086 h 766234"/>
                <a:gd name="connsiteX92" fmla="*/ 1177604 w 2494872"/>
                <a:gd name="connsiteY92" fmla="*/ 201602 h 766234"/>
                <a:gd name="connsiteX93" fmla="*/ 1130568 w 2494872"/>
                <a:gd name="connsiteY93" fmla="*/ 189844 h 766234"/>
                <a:gd name="connsiteX94" fmla="*/ 1071774 w 2494872"/>
                <a:gd name="connsiteY94" fmla="*/ 201602 h 766234"/>
                <a:gd name="connsiteX95" fmla="*/ 1036497 w 2494872"/>
                <a:gd name="connsiteY95" fmla="*/ 178086 h 766234"/>
                <a:gd name="connsiteX96" fmla="*/ 1001221 w 2494872"/>
                <a:gd name="connsiteY96" fmla="*/ 166327 h 766234"/>
                <a:gd name="connsiteX97" fmla="*/ 977703 w 2494872"/>
                <a:gd name="connsiteY97" fmla="*/ 131053 h 766234"/>
                <a:gd name="connsiteX98" fmla="*/ 965944 w 2494872"/>
                <a:gd name="connsiteY98" fmla="*/ 95778 h 766234"/>
                <a:gd name="connsiteX99" fmla="*/ 907150 w 2494872"/>
                <a:gd name="connsiteY99" fmla="*/ 25228 h 766234"/>
                <a:gd name="connsiteX100" fmla="*/ 836596 w 2494872"/>
                <a:gd name="connsiteY100" fmla="*/ 1712 h 766234"/>
                <a:gd name="connsiteX101" fmla="*/ 789561 w 2494872"/>
                <a:gd name="connsiteY101" fmla="*/ 13470 h 766234"/>
                <a:gd name="connsiteX102" fmla="*/ 754284 w 2494872"/>
                <a:gd name="connsiteY102" fmla="*/ 1712 h 766234"/>
                <a:gd name="connsiteX103" fmla="*/ 742525 w 2494872"/>
                <a:gd name="connsiteY103" fmla="*/ 48745 h 766234"/>
                <a:gd name="connsiteX104" fmla="*/ 730767 w 2494872"/>
                <a:gd name="connsiteY104" fmla="*/ 84020 h 766234"/>
                <a:gd name="connsiteX105" fmla="*/ 707249 w 2494872"/>
                <a:gd name="connsiteY105" fmla="*/ 119294 h 766234"/>
                <a:gd name="connsiteX106" fmla="*/ 624937 w 2494872"/>
                <a:gd name="connsiteY106" fmla="*/ 142811 h 766234"/>
                <a:gd name="connsiteX107" fmla="*/ 589660 w 2494872"/>
                <a:gd name="connsiteY107" fmla="*/ 131053 h 766234"/>
                <a:gd name="connsiteX108" fmla="*/ 507348 w 2494872"/>
                <a:gd name="connsiteY108" fmla="*/ 131053 h 766234"/>
                <a:gd name="connsiteX109" fmla="*/ 472071 w 2494872"/>
                <a:gd name="connsiteY109" fmla="*/ 107536 h 766234"/>
                <a:gd name="connsiteX110" fmla="*/ 378000 w 2494872"/>
                <a:gd name="connsiteY110" fmla="*/ 60503 h 766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2494872" h="766234">
                  <a:moveTo>
                    <a:pt x="425036" y="95778"/>
                  </a:moveTo>
                  <a:cubicBezTo>
                    <a:pt x="405438" y="87939"/>
                    <a:pt x="387220" y="74592"/>
                    <a:pt x="366241" y="72261"/>
                  </a:cubicBezTo>
                  <a:cubicBezTo>
                    <a:pt x="211213" y="55037"/>
                    <a:pt x="408143" y="113666"/>
                    <a:pt x="283929" y="72261"/>
                  </a:cubicBezTo>
                  <a:lnTo>
                    <a:pt x="178099" y="107536"/>
                  </a:lnTo>
                  <a:lnTo>
                    <a:pt x="142822" y="119294"/>
                  </a:lnTo>
                  <a:cubicBezTo>
                    <a:pt x="134983" y="131052"/>
                    <a:pt x="130340" y="145741"/>
                    <a:pt x="119305" y="154569"/>
                  </a:cubicBezTo>
                  <a:cubicBezTo>
                    <a:pt x="109626" y="162312"/>
                    <a:pt x="95115" y="160784"/>
                    <a:pt x="84028" y="166327"/>
                  </a:cubicBezTo>
                  <a:cubicBezTo>
                    <a:pt x="-7155" y="211916"/>
                    <a:pt x="102145" y="172047"/>
                    <a:pt x="13475" y="201602"/>
                  </a:cubicBezTo>
                  <a:cubicBezTo>
                    <a:pt x="-5538" y="258637"/>
                    <a:pt x="-3415" y="234741"/>
                    <a:pt x="13475" y="319185"/>
                  </a:cubicBezTo>
                  <a:cubicBezTo>
                    <a:pt x="15906" y="331338"/>
                    <a:pt x="13666" y="350010"/>
                    <a:pt x="25234" y="354459"/>
                  </a:cubicBezTo>
                  <a:cubicBezTo>
                    <a:pt x="69740" y="371576"/>
                    <a:pt x="166340" y="377976"/>
                    <a:pt x="166340" y="377976"/>
                  </a:cubicBezTo>
                  <a:cubicBezTo>
                    <a:pt x="182019" y="374057"/>
                    <a:pt x="197215" y="366218"/>
                    <a:pt x="213376" y="366218"/>
                  </a:cubicBezTo>
                  <a:cubicBezTo>
                    <a:pt x="229537" y="366218"/>
                    <a:pt x="244413" y="380262"/>
                    <a:pt x="260411" y="377976"/>
                  </a:cubicBezTo>
                  <a:cubicBezTo>
                    <a:pt x="274401" y="375977"/>
                    <a:pt x="283929" y="362298"/>
                    <a:pt x="295688" y="354459"/>
                  </a:cubicBezTo>
                  <a:cubicBezTo>
                    <a:pt x="307447" y="358379"/>
                    <a:pt x="318694" y="367971"/>
                    <a:pt x="330965" y="366218"/>
                  </a:cubicBezTo>
                  <a:cubicBezTo>
                    <a:pt x="432681" y="351688"/>
                    <a:pt x="330544" y="326884"/>
                    <a:pt x="413277" y="354459"/>
                  </a:cubicBezTo>
                  <a:cubicBezTo>
                    <a:pt x="425036" y="346620"/>
                    <a:pt x="434563" y="332941"/>
                    <a:pt x="448553" y="330943"/>
                  </a:cubicBezTo>
                  <a:cubicBezTo>
                    <a:pt x="464552" y="328658"/>
                    <a:pt x="479428" y="342701"/>
                    <a:pt x="495589" y="342701"/>
                  </a:cubicBezTo>
                  <a:cubicBezTo>
                    <a:pt x="507984" y="342701"/>
                    <a:pt x="519107" y="334862"/>
                    <a:pt x="530866" y="330943"/>
                  </a:cubicBezTo>
                  <a:cubicBezTo>
                    <a:pt x="542625" y="334862"/>
                    <a:pt x="554117" y="339695"/>
                    <a:pt x="566142" y="342701"/>
                  </a:cubicBezTo>
                  <a:cubicBezTo>
                    <a:pt x="585532" y="347548"/>
                    <a:pt x="605427" y="350123"/>
                    <a:pt x="624937" y="354459"/>
                  </a:cubicBezTo>
                  <a:cubicBezTo>
                    <a:pt x="640713" y="357965"/>
                    <a:pt x="656294" y="362298"/>
                    <a:pt x="671972" y="366218"/>
                  </a:cubicBezTo>
                  <a:cubicBezTo>
                    <a:pt x="683731" y="362298"/>
                    <a:pt x="694854" y="354459"/>
                    <a:pt x="707249" y="354459"/>
                  </a:cubicBezTo>
                  <a:cubicBezTo>
                    <a:pt x="719644" y="354459"/>
                    <a:pt x="730607" y="362813"/>
                    <a:pt x="742525" y="366218"/>
                  </a:cubicBezTo>
                  <a:cubicBezTo>
                    <a:pt x="791635" y="380249"/>
                    <a:pt x="804684" y="380496"/>
                    <a:pt x="860114" y="389734"/>
                  </a:cubicBezTo>
                  <a:cubicBezTo>
                    <a:pt x="871873" y="385815"/>
                    <a:pt x="883047" y="376854"/>
                    <a:pt x="895391" y="377976"/>
                  </a:cubicBezTo>
                  <a:cubicBezTo>
                    <a:pt x="927580" y="380902"/>
                    <a:pt x="989462" y="401492"/>
                    <a:pt x="989462" y="401492"/>
                  </a:cubicBezTo>
                  <a:cubicBezTo>
                    <a:pt x="1001221" y="397573"/>
                    <a:pt x="1012513" y="387696"/>
                    <a:pt x="1024739" y="389734"/>
                  </a:cubicBezTo>
                  <a:cubicBezTo>
                    <a:pt x="1038679" y="392057"/>
                    <a:pt x="1047025" y="407684"/>
                    <a:pt x="1060015" y="413251"/>
                  </a:cubicBezTo>
                  <a:cubicBezTo>
                    <a:pt x="1074870" y="419617"/>
                    <a:pt x="1091571" y="420365"/>
                    <a:pt x="1107051" y="425009"/>
                  </a:cubicBezTo>
                  <a:cubicBezTo>
                    <a:pt x="1130795" y="432132"/>
                    <a:pt x="1177604" y="448525"/>
                    <a:pt x="1177604" y="448525"/>
                  </a:cubicBezTo>
                  <a:cubicBezTo>
                    <a:pt x="1185246" y="471451"/>
                    <a:pt x="1204400" y="507866"/>
                    <a:pt x="1177604" y="530833"/>
                  </a:cubicBezTo>
                  <a:cubicBezTo>
                    <a:pt x="1158782" y="546966"/>
                    <a:pt x="1130569" y="546511"/>
                    <a:pt x="1107051" y="554350"/>
                  </a:cubicBezTo>
                  <a:cubicBezTo>
                    <a:pt x="1049160" y="573646"/>
                    <a:pt x="1083992" y="564072"/>
                    <a:pt x="1001221" y="577866"/>
                  </a:cubicBezTo>
                  <a:cubicBezTo>
                    <a:pt x="989462" y="585705"/>
                    <a:pt x="978584" y="595063"/>
                    <a:pt x="965944" y="601383"/>
                  </a:cubicBezTo>
                  <a:cubicBezTo>
                    <a:pt x="954858" y="606926"/>
                    <a:pt x="939433" y="604377"/>
                    <a:pt x="930668" y="613141"/>
                  </a:cubicBezTo>
                  <a:cubicBezTo>
                    <a:pt x="921904" y="621905"/>
                    <a:pt x="922829" y="636658"/>
                    <a:pt x="918909" y="648416"/>
                  </a:cubicBezTo>
                  <a:cubicBezTo>
                    <a:pt x="924465" y="670640"/>
                    <a:pt x="930125" y="715686"/>
                    <a:pt x="954185" y="730723"/>
                  </a:cubicBezTo>
                  <a:cubicBezTo>
                    <a:pt x="975207" y="743861"/>
                    <a:pt x="1001221" y="746401"/>
                    <a:pt x="1024739" y="754240"/>
                  </a:cubicBezTo>
                  <a:lnTo>
                    <a:pt x="1060015" y="765998"/>
                  </a:lnTo>
                  <a:cubicBezTo>
                    <a:pt x="1075694" y="762079"/>
                    <a:pt x="1090890" y="754240"/>
                    <a:pt x="1107051" y="754240"/>
                  </a:cubicBezTo>
                  <a:cubicBezTo>
                    <a:pt x="1127037" y="754240"/>
                    <a:pt x="1145981" y="768205"/>
                    <a:pt x="1165845" y="765998"/>
                  </a:cubicBezTo>
                  <a:cubicBezTo>
                    <a:pt x="1183267" y="764062"/>
                    <a:pt x="1197202" y="750321"/>
                    <a:pt x="1212881" y="742482"/>
                  </a:cubicBezTo>
                  <a:cubicBezTo>
                    <a:pt x="1236399" y="746401"/>
                    <a:pt x="1259710" y="756612"/>
                    <a:pt x="1283434" y="754240"/>
                  </a:cubicBezTo>
                  <a:cubicBezTo>
                    <a:pt x="1395204" y="743063"/>
                    <a:pt x="1275903" y="712534"/>
                    <a:pt x="1365746" y="742482"/>
                  </a:cubicBezTo>
                  <a:cubicBezTo>
                    <a:pt x="1453159" y="713344"/>
                    <a:pt x="1350035" y="742482"/>
                    <a:pt x="1530370" y="742482"/>
                  </a:cubicBezTo>
                  <a:cubicBezTo>
                    <a:pt x="1542765" y="742482"/>
                    <a:pt x="1553888" y="734643"/>
                    <a:pt x="1565647" y="730723"/>
                  </a:cubicBezTo>
                  <a:cubicBezTo>
                    <a:pt x="1612683" y="734643"/>
                    <a:pt x="1659555" y="742482"/>
                    <a:pt x="1706754" y="742482"/>
                  </a:cubicBezTo>
                  <a:cubicBezTo>
                    <a:pt x="1820272" y="742482"/>
                    <a:pt x="1720186" y="715602"/>
                    <a:pt x="1800825" y="742482"/>
                  </a:cubicBezTo>
                  <a:cubicBezTo>
                    <a:pt x="1881461" y="715603"/>
                    <a:pt x="1781379" y="742482"/>
                    <a:pt x="1894896" y="742482"/>
                  </a:cubicBezTo>
                  <a:cubicBezTo>
                    <a:pt x="1907291" y="742482"/>
                    <a:pt x="1918413" y="734643"/>
                    <a:pt x="1930172" y="730723"/>
                  </a:cubicBezTo>
                  <a:cubicBezTo>
                    <a:pt x="1938011" y="718965"/>
                    <a:pt x="1947370" y="708089"/>
                    <a:pt x="1953690" y="695449"/>
                  </a:cubicBezTo>
                  <a:cubicBezTo>
                    <a:pt x="1977041" y="648750"/>
                    <a:pt x="1950452" y="668226"/>
                    <a:pt x="1988967" y="624899"/>
                  </a:cubicBezTo>
                  <a:cubicBezTo>
                    <a:pt x="2047546" y="559002"/>
                    <a:pt x="2041182" y="566575"/>
                    <a:pt x="2094797" y="530833"/>
                  </a:cubicBezTo>
                  <a:cubicBezTo>
                    <a:pt x="2114395" y="534752"/>
                    <a:pt x="2133605" y="542591"/>
                    <a:pt x="2153591" y="542591"/>
                  </a:cubicBezTo>
                  <a:cubicBezTo>
                    <a:pt x="2165986" y="542591"/>
                    <a:pt x="2176473" y="530833"/>
                    <a:pt x="2188868" y="530833"/>
                  </a:cubicBezTo>
                  <a:cubicBezTo>
                    <a:pt x="2201263" y="530833"/>
                    <a:pt x="2212226" y="539186"/>
                    <a:pt x="2224144" y="542591"/>
                  </a:cubicBezTo>
                  <a:cubicBezTo>
                    <a:pt x="2239683" y="547031"/>
                    <a:pt x="2255501" y="550430"/>
                    <a:pt x="2271180" y="554350"/>
                  </a:cubicBezTo>
                  <a:cubicBezTo>
                    <a:pt x="2282939" y="550430"/>
                    <a:pt x="2295370" y="548134"/>
                    <a:pt x="2306457" y="542591"/>
                  </a:cubicBezTo>
                  <a:cubicBezTo>
                    <a:pt x="2319097" y="536271"/>
                    <a:pt x="2327793" y="521398"/>
                    <a:pt x="2341733" y="519075"/>
                  </a:cubicBezTo>
                  <a:cubicBezTo>
                    <a:pt x="2353959" y="517037"/>
                    <a:pt x="2365251" y="526914"/>
                    <a:pt x="2377010" y="530833"/>
                  </a:cubicBezTo>
                  <a:cubicBezTo>
                    <a:pt x="2478113" y="463437"/>
                    <a:pt x="2350193" y="535304"/>
                    <a:pt x="2447563" y="519075"/>
                  </a:cubicBezTo>
                  <a:cubicBezTo>
                    <a:pt x="2461503" y="516752"/>
                    <a:pt x="2471081" y="503397"/>
                    <a:pt x="2482840" y="495558"/>
                  </a:cubicBezTo>
                  <a:cubicBezTo>
                    <a:pt x="2486760" y="483800"/>
                    <a:pt x="2496637" y="472509"/>
                    <a:pt x="2494599" y="460284"/>
                  </a:cubicBezTo>
                  <a:cubicBezTo>
                    <a:pt x="2492276" y="446344"/>
                    <a:pt x="2481074" y="435002"/>
                    <a:pt x="2471081" y="425009"/>
                  </a:cubicBezTo>
                  <a:cubicBezTo>
                    <a:pt x="2442439" y="396368"/>
                    <a:pt x="2426551" y="400528"/>
                    <a:pt x="2388769" y="389734"/>
                  </a:cubicBezTo>
                  <a:cubicBezTo>
                    <a:pt x="2376851" y="386329"/>
                    <a:pt x="2365251" y="381895"/>
                    <a:pt x="2353492" y="377976"/>
                  </a:cubicBezTo>
                  <a:cubicBezTo>
                    <a:pt x="2341733" y="381895"/>
                    <a:pt x="2329974" y="393654"/>
                    <a:pt x="2318215" y="389734"/>
                  </a:cubicBezTo>
                  <a:cubicBezTo>
                    <a:pt x="2270019" y="373669"/>
                    <a:pt x="2274559" y="319152"/>
                    <a:pt x="2294698" y="283910"/>
                  </a:cubicBezTo>
                  <a:cubicBezTo>
                    <a:pt x="2300848" y="273149"/>
                    <a:pt x="2318056" y="275557"/>
                    <a:pt x="2329974" y="272152"/>
                  </a:cubicBezTo>
                  <a:cubicBezTo>
                    <a:pt x="2345513" y="267712"/>
                    <a:pt x="2361530" y="265037"/>
                    <a:pt x="2377010" y="260393"/>
                  </a:cubicBezTo>
                  <a:cubicBezTo>
                    <a:pt x="2400754" y="253270"/>
                    <a:pt x="2447563" y="236877"/>
                    <a:pt x="2447563" y="236877"/>
                  </a:cubicBezTo>
                  <a:cubicBezTo>
                    <a:pt x="2443643" y="209441"/>
                    <a:pt x="2447060" y="179895"/>
                    <a:pt x="2435804" y="154569"/>
                  </a:cubicBezTo>
                  <a:cubicBezTo>
                    <a:pt x="2426177" y="132908"/>
                    <a:pt x="2382392" y="127864"/>
                    <a:pt x="2365251" y="119294"/>
                  </a:cubicBezTo>
                  <a:cubicBezTo>
                    <a:pt x="2352611" y="112974"/>
                    <a:pt x="2341733" y="103617"/>
                    <a:pt x="2329974" y="95778"/>
                  </a:cubicBezTo>
                  <a:cubicBezTo>
                    <a:pt x="2232964" y="128113"/>
                    <a:pt x="2365122" y="95748"/>
                    <a:pt x="2259421" y="72261"/>
                  </a:cubicBezTo>
                  <a:cubicBezTo>
                    <a:pt x="2236147" y="67089"/>
                    <a:pt x="2212386" y="80100"/>
                    <a:pt x="2188868" y="84020"/>
                  </a:cubicBezTo>
                  <a:cubicBezTo>
                    <a:pt x="2129024" y="54099"/>
                    <a:pt x="2131360" y="48745"/>
                    <a:pt x="2047761" y="48745"/>
                  </a:cubicBezTo>
                  <a:cubicBezTo>
                    <a:pt x="2031600" y="48745"/>
                    <a:pt x="2016404" y="56584"/>
                    <a:pt x="2000726" y="60503"/>
                  </a:cubicBezTo>
                  <a:cubicBezTo>
                    <a:pt x="1988967" y="56584"/>
                    <a:pt x="1977844" y="48745"/>
                    <a:pt x="1965449" y="48745"/>
                  </a:cubicBezTo>
                  <a:cubicBezTo>
                    <a:pt x="1913187" y="48745"/>
                    <a:pt x="1921028" y="87935"/>
                    <a:pt x="1906655" y="131053"/>
                  </a:cubicBezTo>
                  <a:cubicBezTo>
                    <a:pt x="1902736" y="142811"/>
                    <a:pt x="1906404" y="161724"/>
                    <a:pt x="1894896" y="166327"/>
                  </a:cubicBezTo>
                  <a:cubicBezTo>
                    <a:pt x="1875298" y="174166"/>
                    <a:pt x="1854981" y="180405"/>
                    <a:pt x="1836101" y="189844"/>
                  </a:cubicBezTo>
                  <a:cubicBezTo>
                    <a:pt x="1823461" y="196164"/>
                    <a:pt x="1814361" y="209299"/>
                    <a:pt x="1800825" y="213360"/>
                  </a:cubicBezTo>
                  <a:cubicBezTo>
                    <a:pt x="1774278" y="221324"/>
                    <a:pt x="1745950" y="221199"/>
                    <a:pt x="1718513" y="225119"/>
                  </a:cubicBezTo>
                  <a:cubicBezTo>
                    <a:pt x="1694995" y="232958"/>
                    <a:pt x="1672676" y="246734"/>
                    <a:pt x="1647959" y="248635"/>
                  </a:cubicBezTo>
                  <a:cubicBezTo>
                    <a:pt x="1620441" y="250752"/>
                    <a:pt x="1561948" y="238652"/>
                    <a:pt x="1530370" y="225119"/>
                  </a:cubicBezTo>
                  <a:cubicBezTo>
                    <a:pt x="1514258" y="218214"/>
                    <a:pt x="1497599" y="211790"/>
                    <a:pt x="1483335" y="201602"/>
                  </a:cubicBezTo>
                  <a:cubicBezTo>
                    <a:pt x="1407891" y="147716"/>
                    <a:pt x="1492120" y="177342"/>
                    <a:pt x="1401023" y="154569"/>
                  </a:cubicBezTo>
                  <a:cubicBezTo>
                    <a:pt x="1389264" y="158488"/>
                    <a:pt x="1378141" y="166327"/>
                    <a:pt x="1365746" y="166327"/>
                  </a:cubicBezTo>
                  <a:cubicBezTo>
                    <a:pt x="1353351" y="166327"/>
                    <a:pt x="1342788" y="153200"/>
                    <a:pt x="1330469" y="154569"/>
                  </a:cubicBezTo>
                  <a:cubicBezTo>
                    <a:pt x="1305831" y="157307"/>
                    <a:pt x="1283434" y="170247"/>
                    <a:pt x="1259916" y="178086"/>
                  </a:cubicBezTo>
                  <a:cubicBezTo>
                    <a:pt x="1209312" y="194953"/>
                    <a:pt x="1236660" y="186839"/>
                    <a:pt x="1177604" y="201602"/>
                  </a:cubicBezTo>
                  <a:cubicBezTo>
                    <a:pt x="1161925" y="197683"/>
                    <a:pt x="1146729" y="189844"/>
                    <a:pt x="1130568" y="189844"/>
                  </a:cubicBezTo>
                  <a:cubicBezTo>
                    <a:pt x="1110582" y="189844"/>
                    <a:pt x="1091606" y="204081"/>
                    <a:pt x="1071774" y="201602"/>
                  </a:cubicBezTo>
                  <a:cubicBezTo>
                    <a:pt x="1057751" y="199849"/>
                    <a:pt x="1049137" y="184406"/>
                    <a:pt x="1036497" y="178086"/>
                  </a:cubicBezTo>
                  <a:cubicBezTo>
                    <a:pt x="1025411" y="172543"/>
                    <a:pt x="1012980" y="170247"/>
                    <a:pt x="1001221" y="166327"/>
                  </a:cubicBezTo>
                  <a:cubicBezTo>
                    <a:pt x="993382" y="154569"/>
                    <a:pt x="984023" y="143693"/>
                    <a:pt x="977703" y="131053"/>
                  </a:cubicBezTo>
                  <a:cubicBezTo>
                    <a:pt x="972160" y="119967"/>
                    <a:pt x="971487" y="106864"/>
                    <a:pt x="965944" y="95778"/>
                  </a:cubicBezTo>
                  <a:cubicBezTo>
                    <a:pt x="956374" y="76638"/>
                    <a:pt x="925153" y="35229"/>
                    <a:pt x="907150" y="25228"/>
                  </a:cubicBezTo>
                  <a:cubicBezTo>
                    <a:pt x="885479" y="13189"/>
                    <a:pt x="836596" y="1712"/>
                    <a:pt x="836596" y="1712"/>
                  </a:cubicBezTo>
                  <a:cubicBezTo>
                    <a:pt x="820918" y="5631"/>
                    <a:pt x="805722" y="13470"/>
                    <a:pt x="789561" y="13470"/>
                  </a:cubicBezTo>
                  <a:cubicBezTo>
                    <a:pt x="777166" y="13470"/>
                    <a:pt x="764200" y="-5725"/>
                    <a:pt x="754284" y="1712"/>
                  </a:cubicBezTo>
                  <a:cubicBezTo>
                    <a:pt x="741356" y="11408"/>
                    <a:pt x="746965" y="33207"/>
                    <a:pt x="742525" y="48745"/>
                  </a:cubicBezTo>
                  <a:cubicBezTo>
                    <a:pt x="739120" y="60662"/>
                    <a:pt x="736310" y="72934"/>
                    <a:pt x="730767" y="84020"/>
                  </a:cubicBezTo>
                  <a:cubicBezTo>
                    <a:pt x="724447" y="96660"/>
                    <a:pt x="718284" y="110466"/>
                    <a:pt x="707249" y="119294"/>
                  </a:cubicBezTo>
                  <a:cubicBezTo>
                    <a:pt x="699579" y="125430"/>
                    <a:pt x="628013" y="142042"/>
                    <a:pt x="624937" y="142811"/>
                  </a:cubicBezTo>
                  <a:cubicBezTo>
                    <a:pt x="613178" y="138892"/>
                    <a:pt x="602055" y="131053"/>
                    <a:pt x="589660" y="131053"/>
                  </a:cubicBezTo>
                  <a:cubicBezTo>
                    <a:pt x="486305" y="131053"/>
                    <a:pt x="591927" y="159244"/>
                    <a:pt x="507348" y="131053"/>
                  </a:cubicBezTo>
                  <a:cubicBezTo>
                    <a:pt x="495589" y="123214"/>
                    <a:pt x="484985" y="113275"/>
                    <a:pt x="472071" y="107536"/>
                  </a:cubicBezTo>
                  <a:cubicBezTo>
                    <a:pt x="374786" y="64301"/>
                    <a:pt x="426299" y="108800"/>
                    <a:pt x="378000" y="60503"/>
                  </a:cubicBezTo>
                </a:path>
              </a:pathLst>
            </a:cu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>
              <a:off x="4950489" y="3668574"/>
              <a:ext cx="705533" cy="23517"/>
            </a:xfrm>
            <a:prstGeom prst="straightConnector1">
              <a:avLst/>
            </a:prstGeom>
            <a:ln w="57150" cmpd="sng"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 descr="map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0" t="18879" r="3724" b="25642"/>
          <a:stretch/>
        </p:blipFill>
        <p:spPr>
          <a:xfrm>
            <a:off x="3770191" y="3080663"/>
            <a:ext cx="3551182" cy="3223823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cxnSp>
        <p:nvCxnSpPr>
          <p:cNvPr id="12" name="Curved Connector 11"/>
          <p:cNvCxnSpPr/>
          <p:nvPr/>
        </p:nvCxnSpPr>
        <p:spPr>
          <a:xfrm rot="10800000" flipV="1">
            <a:off x="4727071" y="4385827"/>
            <a:ext cx="1505136" cy="446813"/>
          </a:xfrm>
          <a:prstGeom prst="curvedConnector3">
            <a:avLst/>
          </a:prstGeom>
          <a:ln w="5715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/>
          <p:cNvCxnSpPr/>
          <p:nvPr/>
        </p:nvCxnSpPr>
        <p:spPr>
          <a:xfrm rot="10800000">
            <a:off x="4727071" y="5199209"/>
            <a:ext cx="1799109" cy="562334"/>
          </a:xfrm>
          <a:prstGeom prst="curvedConnector3">
            <a:avLst>
              <a:gd name="adj1" fmla="val 50000"/>
            </a:avLst>
          </a:prstGeom>
          <a:ln w="5715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52767" y="5576878"/>
            <a:ext cx="318684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Clean-air injections into CAP!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511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eb9_ceilo_wind_sig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666"/>
            <a:ext cx="8988893" cy="390312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4101651"/>
            <a:ext cx="3888199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err="1" smtClean="0"/>
              <a:t>σ</a:t>
            </a:r>
            <a:r>
              <a:rPr lang="en-US" sz="2400" baseline="-25000" dirty="0" err="1" smtClean="0"/>
              <a:t>w</a:t>
            </a:r>
            <a:r>
              <a:rPr lang="en-US" sz="2400" baseline="-25000" dirty="0" smtClean="0"/>
              <a:t> </a:t>
            </a:r>
            <a:r>
              <a:rPr lang="en-US" sz="2000" dirty="0" smtClean="0"/>
              <a:t>(vertical velocity variance) from Lidar stares shows convection at the base of the CAP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Pollution is ejected along the sidewalls into elevated layers and </a:t>
            </a:r>
            <a:r>
              <a:rPr lang="en-US" sz="2000" dirty="0" err="1" smtClean="0"/>
              <a:t>advected</a:t>
            </a:r>
            <a:r>
              <a:rPr lang="en-US" sz="2000" dirty="0" smtClean="0"/>
              <a:t> with the weak mean flow. </a:t>
            </a:r>
            <a:r>
              <a:rPr lang="en-US" sz="20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dirty="0" smtClean="0">
                <a:sym typeface="Wingdings"/>
              </a:rPr>
              <a:t>Ventilation</a:t>
            </a:r>
            <a:r>
              <a:rPr lang="en-US" sz="2000" dirty="0" smtClean="0"/>
              <a:t> </a:t>
            </a:r>
            <a:endParaRPr lang="en-US" sz="3600" dirty="0"/>
          </a:p>
        </p:txBody>
      </p:sp>
      <p:pic>
        <p:nvPicPr>
          <p:cNvPr id="5" name="Picture 4" descr="Screen Shot 2016-06-25 at 4.16.3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810" y="2912594"/>
            <a:ext cx="4852083" cy="33778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51780" y="48780"/>
            <a:ext cx="8492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Daytime heating </a:t>
            </a:r>
            <a:r>
              <a:rPr lang="en-US" sz="2400" dirty="0"/>
              <a:t>–</a:t>
            </a:r>
            <a:r>
              <a:rPr lang="en-US" sz="2400" dirty="0" smtClean="0"/>
              <a:t> Upslope flows – Aerosol layering?</a:t>
            </a:r>
          </a:p>
        </p:txBody>
      </p:sp>
      <p:sp>
        <p:nvSpPr>
          <p:cNvPr id="4" name="Rectangle 3"/>
          <p:cNvSpPr/>
          <p:nvPr/>
        </p:nvSpPr>
        <p:spPr>
          <a:xfrm>
            <a:off x="2196124" y="3125674"/>
            <a:ext cx="1366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σ</a:t>
            </a:r>
            <a:r>
              <a:rPr lang="en-US" baseline="-25000" dirty="0" err="1" smtClean="0"/>
              <a:t>w</a:t>
            </a:r>
            <a:r>
              <a:rPr lang="en-US" baseline="-25000" dirty="0" smtClean="0"/>
              <a:t> </a:t>
            </a:r>
            <a:r>
              <a:rPr lang="en-US" dirty="0" smtClean="0"/>
              <a:t>contours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199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ilo_winds_07-10Feb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2"/>
          <a:stretch/>
        </p:blipFill>
        <p:spPr>
          <a:xfrm>
            <a:off x="120063" y="799560"/>
            <a:ext cx="8865175" cy="417732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630503" y="3280552"/>
            <a:ext cx="4792134" cy="793530"/>
            <a:chOff x="1630503" y="3280552"/>
            <a:chExt cx="4792134" cy="793530"/>
          </a:xfrm>
        </p:grpSpPr>
        <p:sp>
          <p:nvSpPr>
            <p:cNvPr id="11" name="Oval 10"/>
            <p:cNvSpPr/>
            <p:nvPr/>
          </p:nvSpPr>
          <p:spPr>
            <a:xfrm>
              <a:off x="1630503" y="3650748"/>
              <a:ext cx="423334" cy="423333"/>
            </a:xfrm>
            <a:prstGeom prst="ellipse">
              <a:avLst/>
            </a:prstGeom>
            <a:noFill/>
            <a:ln w="57150" cmpd="sng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3826999" y="3515718"/>
              <a:ext cx="423334" cy="558364"/>
            </a:xfrm>
            <a:prstGeom prst="ellipse">
              <a:avLst/>
            </a:prstGeom>
            <a:noFill/>
            <a:ln w="57150" cmpd="sng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5999303" y="3280552"/>
              <a:ext cx="423334" cy="783853"/>
            </a:xfrm>
            <a:prstGeom prst="ellipse">
              <a:avLst/>
            </a:prstGeom>
            <a:noFill/>
            <a:ln w="57150" cmpd="sng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511037" y="3515717"/>
            <a:ext cx="5387220" cy="568041"/>
            <a:chOff x="2428724" y="2903291"/>
            <a:chExt cx="5387220" cy="568041"/>
          </a:xfrm>
          <a:noFill/>
        </p:grpSpPr>
        <p:sp>
          <p:nvSpPr>
            <p:cNvPr id="15" name="Oval 14"/>
            <p:cNvSpPr/>
            <p:nvPr/>
          </p:nvSpPr>
          <p:spPr>
            <a:xfrm>
              <a:off x="2428724" y="2903291"/>
              <a:ext cx="1163562" cy="568041"/>
            </a:xfrm>
            <a:prstGeom prst="ellipse">
              <a:avLst/>
            </a:prstGeom>
            <a:grpFill/>
            <a:ln w="76200" cmpd="sng">
              <a:solidFill>
                <a:srgbClr val="FD2FE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6652382" y="2903291"/>
              <a:ext cx="1163562" cy="508773"/>
            </a:xfrm>
            <a:prstGeom prst="ellipse">
              <a:avLst/>
            </a:prstGeom>
            <a:grpFill/>
            <a:ln w="76200" cmpd="sng">
              <a:solidFill>
                <a:srgbClr val="FD2FE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4591352" y="2903291"/>
              <a:ext cx="1163562" cy="508773"/>
            </a:xfrm>
            <a:prstGeom prst="ellipse">
              <a:avLst/>
            </a:prstGeom>
            <a:grpFill/>
            <a:ln w="76200" cmpd="sng">
              <a:solidFill>
                <a:srgbClr val="FD2FE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 descr="pm_mass_100m_07-09Feb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8" t="2659" r="24018" b="79057"/>
          <a:stretch/>
        </p:blipFill>
        <p:spPr>
          <a:xfrm>
            <a:off x="270126" y="4127147"/>
            <a:ext cx="7487024" cy="263656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630503" y="4608777"/>
            <a:ext cx="4792134" cy="793530"/>
            <a:chOff x="1630503" y="4608777"/>
            <a:chExt cx="4792134" cy="793530"/>
          </a:xfrm>
        </p:grpSpPr>
        <p:sp>
          <p:nvSpPr>
            <p:cNvPr id="29" name="Oval 28"/>
            <p:cNvSpPr/>
            <p:nvPr/>
          </p:nvSpPr>
          <p:spPr>
            <a:xfrm>
              <a:off x="1630503" y="4978973"/>
              <a:ext cx="423334" cy="423333"/>
            </a:xfrm>
            <a:prstGeom prst="ellipse">
              <a:avLst/>
            </a:prstGeom>
            <a:noFill/>
            <a:ln w="57150" cmpd="sng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3826999" y="4843943"/>
              <a:ext cx="423334" cy="558364"/>
            </a:xfrm>
            <a:prstGeom prst="ellipse">
              <a:avLst/>
            </a:prstGeom>
            <a:noFill/>
            <a:ln w="57150" cmpd="sng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999303" y="4608777"/>
              <a:ext cx="423334" cy="783853"/>
            </a:xfrm>
            <a:prstGeom prst="ellipse">
              <a:avLst/>
            </a:prstGeom>
            <a:noFill/>
            <a:ln w="57150" cmpd="sng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511037" y="4855877"/>
            <a:ext cx="5387220" cy="568041"/>
            <a:chOff x="2428724" y="2903291"/>
            <a:chExt cx="5387220" cy="568041"/>
          </a:xfrm>
          <a:noFill/>
        </p:grpSpPr>
        <p:sp>
          <p:nvSpPr>
            <p:cNvPr id="33" name="Oval 32"/>
            <p:cNvSpPr/>
            <p:nvPr/>
          </p:nvSpPr>
          <p:spPr>
            <a:xfrm>
              <a:off x="2428724" y="2903291"/>
              <a:ext cx="1163562" cy="568041"/>
            </a:xfrm>
            <a:prstGeom prst="ellipse">
              <a:avLst/>
            </a:prstGeom>
            <a:grpFill/>
            <a:ln w="76200" cmpd="sng">
              <a:solidFill>
                <a:srgbClr val="FD2FE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6652382" y="2903291"/>
              <a:ext cx="1163562" cy="508773"/>
            </a:xfrm>
            <a:prstGeom prst="ellipse">
              <a:avLst/>
            </a:prstGeom>
            <a:grpFill/>
            <a:ln w="76200" cmpd="sng">
              <a:solidFill>
                <a:srgbClr val="FD2FE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4591352" y="2903291"/>
              <a:ext cx="1163562" cy="508773"/>
            </a:xfrm>
            <a:prstGeom prst="ellipse">
              <a:avLst/>
            </a:prstGeom>
            <a:grpFill/>
            <a:ln w="76200" cmpd="sng">
              <a:solidFill>
                <a:srgbClr val="FD2FE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164124" y="276301"/>
            <a:ext cx="3835179" cy="523220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Aerosol formation (?)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33036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ceilo_winds_07-10Feb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2"/>
          <a:stretch/>
        </p:blipFill>
        <p:spPr>
          <a:xfrm>
            <a:off x="37750" y="-122816"/>
            <a:ext cx="9106250" cy="422961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43207" y="3131339"/>
            <a:ext cx="8371165" cy="3780558"/>
            <a:chOff x="243207" y="3131339"/>
            <a:chExt cx="8371165" cy="3780558"/>
          </a:xfrm>
        </p:grpSpPr>
        <p:pic>
          <p:nvPicPr>
            <p:cNvPr id="17" name="Picture 16" descr="2panel_chemistry_07-09Feb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70" b="-2199"/>
            <a:stretch/>
          </p:blipFill>
          <p:spPr>
            <a:xfrm>
              <a:off x="283743" y="3131339"/>
              <a:ext cx="7870537" cy="378055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830697" y="4717176"/>
              <a:ext cx="783675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     </a:t>
              </a:r>
              <a:endParaRPr 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 rot="16200000">
              <a:off x="95628" y="5551568"/>
              <a:ext cx="664490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NO</a:t>
              </a:r>
              <a:r>
                <a:rPr lang="en-US" baseline="-25000" dirty="0" smtClean="0"/>
                <a:t>2</a:t>
              </a:r>
              <a:endParaRPr lang="en-US" baseline="-25000" dirty="0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0" y="16720"/>
            <a:ext cx="2031526" cy="58477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200" dirty="0" smtClean="0"/>
              <a:t>Chemistry </a:t>
            </a:r>
            <a:endParaRPr lang="en-US" sz="3200" dirty="0"/>
          </a:p>
        </p:txBody>
      </p:sp>
      <p:grpSp>
        <p:nvGrpSpPr>
          <p:cNvPr id="2" name="Group 1"/>
          <p:cNvGrpSpPr/>
          <p:nvPr/>
        </p:nvGrpSpPr>
        <p:grpSpPr>
          <a:xfrm>
            <a:off x="1971524" y="505405"/>
            <a:ext cx="5886197" cy="4301867"/>
            <a:chOff x="1971524" y="478385"/>
            <a:chExt cx="5886197" cy="4301867"/>
          </a:xfrm>
        </p:grpSpPr>
        <p:sp>
          <p:nvSpPr>
            <p:cNvPr id="14" name="TextBox 13"/>
            <p:cNvSpPr txBox="1"/>
            <p:nvPr/>
          </p:nvSpPr>
          <p:spPr>
            <a:xfrm>
              <a:off x="1971524" y="478385"/>
              <a:ext cx="4680858" cy="5232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FD2FEB"/>
                  </a:solidFill>
                </a:rPr>
                <a:t>Nighttime Chemistry (N</a:t>
              </a:r>
              <a:r>
                <a:rPr lang="en-US" sz="2800" baseline="-25000" dirty="0" smtClean="0">
                  <a:solidFill>
                    <a:srgbClr val="FD2FEB"/>
                  </a:solidFill>
                </a:rPr>
                <a:t>2</a:t>
              </a:r>
              <a:r>
                <a:rPr lang="en-US" sz="2800" dirty="0" smtClean="0">
                  <a:solidFill>
                    <a:srgbClr val="FD2FEB"/>
                  </a:solidFill>
                </a:rPr>
                <a:t>O</a:t>
              </a:r>
              <a:r>
                <a:rPr lang="en-US" sz="2800" baseline="-25000" dirty="0" smtClean="0">
                  <a:solidFill>
                    <a:srgbClr val="FD2FEB"/>
                  </a:solidFill>
                </a:rPr>
                <a:t>5 </a:t>
              </a:r>
              <a:r>
                <a:rPr lang="en-US" sz="2800" dirty="0" smtClean="0">
                  <a:solidFill>
                    <a:srgbClr val="FD2FEB"/>
                  </a:solidFill>
                </a:rPr>
                <a:t>)</a:t>
              </a:r>
              <a:endParaRPr lang="en-US" sz="2800" baseline="-25000" dirty="0">
                <a:solidFill>
                  <a:srgbClr val="FD2FEB"/>
                </a:solidFill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2470501" y="4212211"/>
              <a:ext cx="5387220" cy="568041"/>
              <a:chOff x="2428724" y="2903291"/>
              <a:chExt cx="5387220" cy="568041"/>
            </a:xfrm>
            <a:noFill/>
          </p:grpSpPr>
          <p:sp>
            <p:nvSpPr>
              <p:cNvPr id="16" name="Oval 15"/>
              <p:cNvSpPr/>
              <p:nvPr/>
            </p:nvSpPr>
            <p:spPr>
              <a:xfrm>
                <a:off x="2428724" y="2903291"/>
                <a:ext cx="1163562" cy="568041"/>
              </a:xfrm>
              <a:prstGeom prst="ellipse">
                <a:avLst/>
              </a:prstGeom>
              <a:grpFill/>
              <a:ln w="76200" cmpd="sng">
                <a:solidFill>
                  <a:srgbClr val="FD2FEB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6652382" y="2903291"/>
                <a:ext cx="1163562" cy="508773"/>
              </a:xfrm>
              <a:prstGeom prst="ellipse">
                <a:avLst/>
              </a:prstGeom>
              <a:grpFill/>
              <a:ln w="76200" cmpd="sng">
                <a:solidFill>
                  <a:srgbClr val="FD2FEB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4591352" y="2903291"/>
                <a:ext cx="1163562" cy="508773"/>
              </a:xfrm>
              <a:prstGeom prst="ellipse">
                <a:avLst/>
              </a:prstGeom>
              <a:grpFill/>
              <a:ln w="76200" cmpd="sng">
                <a:solidFill>
                  <a:srgbClr val="FD2FEB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1067420" y="1200062"/>
            <a:ext cx="6651130" cy="1945138"/>
            <a:chOff x="1067420" y="1200062"/>
            <a:chExt cx="6651130" cy="1945138"/>
          </a:xfrm>
        </p:grpSpPr>
        <p:grpSp>
          <p:nvGrpSpPr>
            <p:cNvPr id="3" name="Group 2"/>
            <p:cNvGrpSpPr/>
            <p:nvPr/>
          </p:nvGrpSpPr>
          <p:grpSpPr>
            <a:xfrm>
              <a:off x="1630503" y="2351670"/>
              <a:ext cx="4792134" cy="793530"/>
              <a:chOff x="1630503" y="2351670"/>
              <a:chExt cx="4792134" cy="793530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1630503" y="2721866"/>
                <a:ext cx="423334" cy="423333"/>
              </a:xfrm>
              <a:prstGeom prst="ellipse">
                <a:avLst/>
              </a:prstGeom>
              <a:noFill/>
              <a:ln w="57150" cmpd="sng"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3826999" y="2586836"/>
                <a:ext cx="423334" cy="558364"/>
              </a:xfrm>
              <a:prstGeom prst="ellipse">
                <a:avLst/>
              </a:prstGeom>
              <a:noFill/>
              <a:ln w="57150" cmpd="sng"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5999303" y="2351670"/>
                <a:ext cx="423334" cy="783853"/>
              </a:xfrm>
              <a:prstGeom prst="ellipse">
                <a:avLst/>
              </a:prstGeom>
              <a:noFill/>
              <a:ln w="57150" cmpd="sng"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067420" y="1200062"/>
              <a:ext cx="6651130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0000FF"/>
                  </a:solidFill>
                </a:rPr>
                <a:t>Early Morning – Post Sunrise Production</a:t>
              </a:r>
              <a:endParaRPr lang="en-US" sz="28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511037" y="2586835"/>
            <a:ext cx="5387220" cy="568041"/>
            <a:chOff x="2428724" y="2903291"/>
            <a:chExt cx="5387220" cy="568041"/>
          </a:xfrm>
          <a:noFill/>
        </p:grpSpPr>
        <p:sp>
          <p:nvSpPr>
            <p:cNvPr id="23" name="Oval 22"/>
            <p:cNvSpPr/>
            <p:nvPr/>
          </p:nvSpPr>
          <p:spPr>
            <a:xfrm>
              <a:off x="2428724" y="2903291"/>
              <a:ext cx="1163562" cy="568041"/>
            </a:xfrm>
            <a:prstGeom prst="ellipse">
              <a:avLst/>
            </a:prstGeom>
            <a:grpFill/>
            <a:ln w="76200" cmpd="sng">
              <a:solidFill>
                <a:srgbClr val="FD2FE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6652382" y="2903291"/>
              <a:ext cx="1163562" cy="508773"/>
            </a:xfrm>
            <a:prstGeom prst="ellipse">
              <a:avLst/>
            </a:prstGeom>
            <a:grpFill/>
            <a:ln w="76200" cmpd="sng">
              <a:solidFill>
                <a:srgbClr val="FD2FE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4591352" y="2903291"/>
              <a:ext cx="1163562" cy="508773"/>
            </a:xfrm>
            <a:prstGeom prst="ellipse">
              <a:avLst/>
            </a:prstGeom>
            <a:grpFill/>
            <a:ln w="76200" cmpd="sng">
              <a:solidFill>
                <a:srgbClr val="FD2FE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62208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20101209_SWHOCH_HOBO_GRANDEUR_P104056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7604" y="-12573"/>
            <a:ext cx="8260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Summary / Conclusions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62140" y="920030"/>
            <a:ext cx="8836610" cy="5293756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200" dirty="0" smtClean="0"/>
              <a:t>A lot more than expected is happening in a Persistent Cold Air Pool!</a:t>
            </a:r>
            <a:endParaRPr lang="en-US" sz="2200" dirty="0"/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200" dirty="0" smtClean="0"/>
              <a:t>Air </a:t>
            </a:r>
            <a:r>
              <a:rPr lang="en-US" sz="2200" dirty="0" smtClean="0"/>
              <a:t>mass </a:t>
            </a:r>
            <a:r>
              <a:rPr lang="en-US" sz="2200" dirty="0" smtClean="0"/>
              <a:t>exchanges between sub-basins, and with the lake </a:t>
            </a:r>
            <a:r>
              <a:rPr lang="en-US" sz="2200" dirty="0"/>
              <a:t>b</a:t>
            </a:r>
            <a:r>
              <a:rPr lang="en-US" sz="2200" dirty="0" smtClean="0"/>
              <a:t>oundary </a:t>
            </a:r>
            <a:r>
              <a:rPr lang="en-US" sz="2200" dirty="0" smtClean="0"/>
              <a:t>l</a:t>
            </a:r>
            <a:r>
              <a:rPr lang="en-US" sz="2200" dirty="0" smtClean="0"/>
              <a:t>ayer modulate </a:t>
            </a:r>
            <a:r>
              <a:rPr lang="en-US" sz="2200" dirty="0"/>
              <a:t>p</a:t>
            </a:r>
            <a:r>
              <a:rPr lang="en-US" sz="2200" dirty="0" smtClean="0"/>
              <a:t>ollutant concentrations.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200" dirty="0" smtClean="0"/>
              <a:t>Down-canyon flows bring cleaner air to the mouths of the canyons at night.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200" dirty="0" smtClean="0"/>
              <a:t>Cleaner air is also observed at elevated levels within the CAP at </a:t>
            </a:r>
            <a:r>
              <a:rPr lang="en-US" sz="2200" dirty="0"/>
              <a:t>night. Clean air injections (at night) may trigger </a:t>
            </a:r>
            <a:r>
              <a:rPr lang="en-US" sz="2200" dirty="0" smtClean="0"/>
              <a:t>NH</a:t>
            </a:r>
            <a:r>
              <a:rPr lang="en-US" sz="2200" baseline="-25000" dirty="0" smtClean="0"/>
              <a:t>4</a:t>
            </a:r>
            <a:r>
              <a:rPr lang="en-US" sz="2200" dirty="0" smtClean="0"/>
              <a:t>NO</a:t>
            </a:r>
            <a:r>
              <a:rPr lang="en-US" sz="2200" baseline="-25000" dirty="0" smtClean="0"/>
              <a:t>3</a:t>
            </a:r>
            <a:r>
              <a:rPr lang="en-US" sz="2200" dirty="0" smtClean="0"/>
              <a:t> formation </a:t>
            </a:r>
            <a:r>
              <a:rPr lang="en-US" sz="2200" dirty="0"/>
              <a:t>(O</a:t>
            </a:r>
            <a:r>
              <a:rPr lang="en-US" sz="2200" baseline="-25000" dirty="0"/>
              <a:t>3</a:t>
            </a:r>
            <a:r>
              <a:rPr lang="en-US" sz="2200" dirty="0"/>
              <a:t> injection</a:t>
            </a:r>
            <a:r>
              <a:rPr lang="en-US" sz="2200" dirty="0" smtClean="0"/>
              <a:t>). </a:t>
            </a:r>
            <a:endParaRPr lang="en-US" sz="2200" dirty="0" smtClean="0"/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200" dirty="0" smtClean="0"/>
              <a:t>Vertical mixing – even under CAP conditions – leading to upward mixing of pollutants. 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200" dirty="0" smtClean="0"/>
              <a:t>Ventilation processes are indicated along the basin sidewalls during daytime </a:t>
            </a:r>
            <a:r>
              <a:rPr lang="en-US" sz="2200" dirty="0" smtClean="0"/>
              <a:t>(</a:t>
            </a:r>
            <a:r>
              <a:rPr lang="en-US" sz="2200" dirty="0" smtClean="0"/>
              <a:t>ejections </a:t>
            </a:r>
            <a:r>
              <a:rPr lang="en-US" sz="2200" dirty="0" smtClean="0"/>
              <a:t>/ formation of elevated pollutant layers).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200" dirty="0" smtClean="0"/>
              <a:t>Two processes are indicated to lead to HNO</a:t>
            </a:r>
            <a:r>
              <a:rPr lang="en-US" sz="2200" baseline="-25000" dirty="0" smtClean="0"/>
              <a:t>3</a:t>
            </a:r>
            <a:r>
              <a:rPr lang="en-US" sz="2200" dirty="0" smtClean="0"/>
              <a:t> (and therefore </a:t>
            </a:r>
            <a:r>
              <a:rPr lang="en-US" sz="2200" dirty="0"/>
              <a:t>NH</a:t>
            </a:r>
            <a:r>
              <a:rPr lang="en-US" sz="2200" baseline="-25000" dirty="0"/>
              <a:t>4</a:t>
            </a:r>
            <a:r>
              <a:rPr lang="en-US" sz="2200" dirty="0"/>
              <a:t>NO</a:t>
            </a:r>
            <a:r>
              <a:rPr lang="en-US" sz="2200" baseline="-25000" dirty="0"/>
              <a:t>3</a:t>
            </a:r>
            <a:r>
              <a:rPr lang="en-US" sz="2200" dirty="0" smtClean="0"/>
              <a:t>) formation.</a:t>
            </a:r>
          </a:p>
        </p:txBody>
      </p:sp>
    </p:spTree>
    <p:extLst>
      <p:ext uri="{BB962C8B-B14F-4D97-AF65-F5344CB8AC3E}">
        <p14:creationId xmlns:p14="http://schemas.microsoft.com/office/powerpoint/2010/main" val="1631953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6675" y="784152"/>
            <a:ext cx="5342582" cy="6186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The Salt Lake City basin is one of the three populated Utah valleys marked as non-attainment areas for PM</a:t>
            </a:r>
            <a:r>
              <a:rPr lang="en-US" baseline="-25000" dirty="0" smtClean="0"/>
              <a:t>2.5</a:t>
            </a:r>
            <a:r>
              <a:rPr lang="en-US" dirty="0" smtClean="0"/>
              <a:t> pollution (UDEQ, 2015)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Adverse health effects of the </a:t>
            </a:r>
            <a:r>
              <a:rPr lang="en-US" dirty="0" smtClean="0"/>
              <a:t>PM</a:t>
            </a:r>
            <a:r>
              <a:rPr lang="en-US" baseline="-25000" dirty="0"/>
              <a:t>2.5</a:t>
            </a:r>
            <a:r>
              <a:rPr lang="en-US" dirty="0" smtClean="0"/>
              <a:t> </a:t>
            </a:r>
            <a:r>
              <a:rPr lang="en-US" dirty="0"/>
              <a:t>are well documented</a:t>
            </a:r>
            <a:r>
              <a:rPr lang="en-US" dirty="0" smtClean="0"/>
              <a:t>, both for short</a:t>
            </a:r>
            <a:r>
              <a:rPr lang="en-US" dirty="0"/>
              <a:t> </a:t>
            </a:r>
            <a:r>
              <a:rPr lang="en-US" dirty="0" smtClean="0"/>
              <a:t>term and long term exposure (adverse birth outcome, asthma, heart disease, heart attacks, chronic obstructive pulmonary disease).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Chemical composition of PM</a:t>
            </a:r>
            <a:r>
              <a:rPr lang="en-US" baseline="-25000" dirty="0" smtClean="0"/>
              <a:t>2.5</a:t>
            </a:r>
            <a:r>
              <a:rPr lang="en-US" dirty="0" smtClean="0"/>
              <a:t> pollution in Utah valleys shows </a:t>
            </a:r>
            <a:r>
              <a:rPr lang="en-US" dirty="0"/>
              <a:t>h</a:t>
            </a:r>
            <a:r>
              <a:rPr lang="en-US" dirty="0" smtClean="0"/>
              <a:t>igh mass contribution of </a:t>
            </a:r>
            <a:r>
              <a:rPr lang="en-US" i="1" dirty="0" smtClean="0"/>
              <a:t>Ammonium Nitrate</a:t>
            </a:r>
            <a:r>
              <a:rPr lang="en-US" dirty="0" smtClean="0"/>
              <a:t> (</a:t>
            </a:r>
            <a:r>
              <a:rPr lang="en-US" i="1" dirty="0" smtClean="0"/>
              <a:t>NH</a:t>
            </a:r>
            <a:r>
              <a:rPr lang="en-US" i="1" baseline="-25000" dirty="0" smtClean="0"/>
              <a:t>4</a:t>
            </a:r>
            <a:r>
              <a:rPr lang="en-US" i="1" dirty="0" smtClean="0"/>
              <a:t>NO</a:t>
            </a:r>
            <a:r>
              <a:rPr lang="en-US" i="1" baseline="-25000" dirty="0" smtClean="0"/>
              <a:t>3</a:t>
            </a:r>
            <a:r>
              <a:rPr lang="en-US" dirty="0" smtClean="0"/>
              <a:t>; 70-80%), and </a:t>
            </a:r>
            <a:r>
              <a:rPr lang="en-US" i="1" dirty="0" smtClean="0"/>
              <a:t>Ammonium Chloride </a:t>
            </a:r>
            <a:r>
              <a:rPr lang="en-US" dirty="0" smtClean="0"/>
              <a:t>(</a:t>
            </a:r>
            <a:r>
              <a:rPr lang="en-US" i="1" dirty="0" smtClean="0"/>
              <a:t>NH</a:t>
            </a:r>
            <a:r>
              <a:rPr lang="en-US" i="1" baseline="-25000" dirty="0" smtClean="0"/>
              <a:t>4</a:t>
            </a:r>
            <a:r>
              <a:rPr lang="en-US" i="1" dirty="0" smtClean="0"/>
              <a:t>Cl</a:t>
            </a:r>
            <a:r>
              <a:rPr lang="en-US" dirty="0" smtClean="0"/>
              <a:t>; 10-15%) (</a:t>
            </a:r>
            <a:r>
              <a:rPr lang="nb-NO" i="1" dirty="0" smtClean="0"/>
              <a:t>Kelly </a:t>
            </a:r>
            <a:r>
              <a:rPr lang="nb-NO" i="1" dirty="0"/>
              <a:t>et al</a:t>
            </a:r>
            <a:r>
              <a:rPr lang="nb-NO" i="1" dirty="0" smtClean="0"/>
              <a:t>.</a:t>
            </a:r>
            <a:r>
              <a:rPr lang="nb-NO" dirty="0" smtClean="0"/>
              <a:t> </a:t>
            </a:r>
            <a:r>
              <a:rPr lang="nb-NO" dirty="0"/>
              <a:t>2013; </a:t>
            </a:r>
            <a:r>
              <a:rPr lang="nb-NO" i="1" dirty="0"/>
              <a:t>Kuprov et al</a:t>
            </a:r>
            <a:r>
              <a:rPr lang="nb-NO" i="1" dirty="0" smtClean="0"/>
              <a:t>.</a:t>
            </a:r>
            <a:r>
              <a:rPr lang="nb-NO" dirty="0"/>
              <a:t> </a:t>
            </a:r>
            <a:r>
              <a:rPr lang="nb-NO" dirty="0" smtClean="0"/>
              <a:t>2014)</a:t>
            </a:r>
          </a:p>
          <a:p>
            <a:pPr marL="285750" indent="-285750">
              <a:buFont typeface="Arial"/>
              <a:buChar char="•"/>
            </a:pPr>
            <a:endParaRPr lang="nb-NO" dirty="0"/>
          </a:p>
          <a:p>
            <a:pPr marL="285750" indent="-285750">
              <a:buFont typeface="Arial"/>
              <a:buChar char="•"/>
            </a:pPr>
            <a:r>
              <a:rPr lang="nb-NO" dirty="0" smtClean="0"/>
              <a:t>Ammonium Nitrate </a:t>
            </a:r>
            <a:r>
              <a:rPr lang="en-US" dirty="0"/>
              <a:t>(</a:t>
            </a:r>
            <a:r>
              <a:rPr lang="en-US" i="1" dirty="0" smtClean="0"/>
              <a:t>NH</a:t>
            </a:r>
            <a:r>
              <a:rPr lang="en-US" i="1" baseline="-25000" dirty="0" smtClean="0"/>
              <a:t>4</a:t>
            </a:r>
            <a:r>
              <a:rPr lang="en-US" i="1" dirty="0" smtClean="0"/>
              <a:t>NO</a:t>
            </a:r>
            <a:r>
              <a:rPr lang="en-US" i="1" baseline="-25000" dirty="0" smtClean="0"/>
              <a:t>3</a:t>
            </a:r>
            <a:r>
              <a:rPr lang="en-US" dirty="0" smtClean="0"/>
              <a:t>)</a:t>
            </a:r>
            <a:r>
              <a:rPr lang="en-US" i="1" baseline="-25000" dirty="0" smtClean="0"/>
              <a:t> </a:t>
            </a:r>
            <a:r>
              <a:rPr lang="nb-NO" dirty="0" smtClean="0"/>
              <a:t>is a ”secondary pollutant” forming from gaseous </a:t>
            </a:r>
            <a:r>
              <a:rPr lang="nb-NO" dirty="0"/>
              <a:t>ammonia (</a:t>
            </a:r>
            <a:r>
              <a:rPr lang="nb-NO" i="1" dirty="0"/>
              <a:t>NH</a:t>
            </a:r>
            <a:r>
              <a:rPr lang="nb-NO" i="1" baseline="-25000" dirty="0"/>
              <a:t>3</a:t>
            </a:r>
            <a:r>
              <a:rPr lang="nb-NO" dirty="0"/>
              <a:t>) and nitric acid (</a:t>
            </a:r>
            <a:r>
              <a:rPr lang="nb-NO" i="1" dirty="0"/>
              <a:t>HNO</a:t>
            </a:r>
            <a:r>
              <a:rPr lang="nb-NO" i="1" baseline="-25000" dirty="0"/>
              <a:t>3</a:t>
            </a:r>
            <a:r>
              <a:rPr lang="nb-NO" dirty="0" smtClean="0"/>
              <a:t>).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49828" y="9361"/>
            <a:ext cx="29903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Background (1)</a:t>
            </a:r>
            <a:endParaRPr lang="en-US" sz="3200" dirty="0"/>
          </a:p>
        </p:txBody>
      </p:sp>
      <p:pic>
        <p:nvPicPr>
          <p:cNvPr id="7" name="Picture 6" descr="Screen Shot 2016-06-25 at 2.17.54 PM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8000"/>
                    </a14:imgEffect>
                    <a14:imgEffect>
                      <a14:saturation sat="139000"/>
                    </a14:imgEffect>
                    <a14:imgEffect>
                      <a14:brightnessContrast bright="33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193" y="588000"/>
            <a:ext cx="3381994" cy="5918489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789189" y="6096241"/>
            <a:ext cx="21768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SLC, UT. 14 Jan 2011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95988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12-13 at 7.18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2" y="-15130"/>
            <a:ext cx="9246650" cy="687313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7604" y="51308"/>
            <a:ext cx="8260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Acknowledgements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97256" y="1215898"/>
            <a:ext cx="5226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Funding:  Utah Division for Environmental Quality 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7256" y="1669991"/>
            <a:ext cx="5839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 PI’s, students and volunteers involved in the project!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266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42723" y="2161596"/>
            <a:ext cx="1904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Additional Slides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036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82946" y="6094192"/>
            <a:ext cx="4177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Southerly</a:t>
            </a:r>
            <a:r>
              <a:rPr lang="en-US" b="1" dirty="0" smtClean="0"/>
              <a:t> </a:t>
            </a:r>
            <a:r>
              <a:rPr lang="en-US" dirty="0" smtClean="0"/>
              <a:t>f</a:t>
            </a:r>
            <a:r>
              <a:rPr lang="en-US" dirty="0" smtClean="0"/>
              <a:t>low</a:t>
            </a:r>
            <a:r>
              <a:rPr lang="en-US" dirty="0"/>
              <a:t> </a:t>
            </a:r>
            <a:r>
              <a:rPr lang="en-US" dirty="0" smtClean="0"/>
              <a:t>through Jordan Narrows d</a:t>
            </a:r>
            <a:r>
              <a:rPr lang="en-US" dirty="0" smtClean="0"/>
              <a:t>iluting </a:t>
            </a:r>
            <a:r>
              <a:rPr lang="en-US" dirty="0"/>
              <a:t>pollutants south to </a:t>
            </a:r>
            <a:r>
              <a:rPr lang="en-US" dirty="0" smtClean="0"/>
              <a:t>north.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630077" y="6094192"/>
            <a:ext cx="4315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Flow weakens and is </a:t>
            </a:r>
            <a:r>
              <a:rPr lang="en-US" dirty="0" smtClean="0"/>
              <a:t>replaced </a:t>
            </a:r>
            <a:r>
              <a:rPr lang="en-US" dirty="0"/>
              <a:t>by weak a</a:t>
            </a:r>
            <a:r>
              <a:rPr lang="en-US" dirty="0" smtClean="0"/>
              <a:t>fternoon up-</a:t>
            </a:r>
            <a:r>
              <a:rPr lang="en-US" dirty="0" smtClean="0"/>
              <a:t>valley / lake breeze </a:t>
            </a:r>
            <a:r>
              <a:rPr lang="en-US" dirty="0" smtClean="0"/>
              <a:t>flow.</a:t>
            </a:r>
            <a:endParaRPr lang="en-US" dirty="0"/>
          </a:p>
        </p:txBody>
      </p:sp>
      <p:pic>
        <p:nvPicPr>
          <p:cNvPr id="2" name="Picture 1" descr="2016-02-08_1000_0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45" y="583545"/>
            <a:ext cx="4177612" cy="548311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14617" y="1951061"/>
            <a:ext cx="2689740" cy="3102757"/>
            <a:chOff x="414617" y="1951061"/>
            <a:chExt cx="2689740" cy="3102757"/>
          </a:xfrm>
        </p:grpSpPr>
        <p:sp>
          <p:nvSpPr>
            <p:cNvPr id="4" name="TextBox 3"/>
            <p:cNvSpPr txBox="1"/>
            <p:nvPr/>
          </p:nvSpPr>
          <p:spPr>
            <a:xfrm>
              <a:off x="757555" y="1951061"/>
              <a:ext cx="1262635" cy="369332"/>
            </a:xfrm>
            <a:prstGeom prst="rect">
              <a:avLst/>
            </a:prstGeom>
            <a:solidFill>
              <a:srgbClr val="FF660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+1 to +4 C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14617" y="3915353"/>
              <a:ext cx="1210901" cy="369332"/>
            </a:xfrm>
            <a:prstGeom prst="rect">
              <a:avLst/>
            </a:prstGeom>
            <a:solidFill>
              <a:srgbClr val="0000FF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- 4 </a:t>
              </a:r>
              <a:r>
                <a:rPr lang="en-US" dirty="0">
                  <a:solidFill>
                    <a:srgbClr val="FFFFFF"/>
                  </a:solidFill>
                </a:rPr>
                <a:t>to -1 C</a:t>
              </a:r>
            </a:p>
          </p:txBody>
        </p:sp>
        <p:sp>
          <p:nvSpPr>
            <p:cNvPr id="25" name="Arc 24"/>
            <p:cNvSpPr/>
            <p:nvPr/>
          </p:nvSpPr>
          <p:spPr>
            <a:xfrm rot="19438566">
              <a:off x="597928" y="2574948"/>
              <a:ext cx="2506429" cy="2478870"/>
            </a:xfrm>
            <a:prstGeom prst="arc">
              <a:avLst>
                <a:gd name="adj1" fmla="val 16277236"/>
                <a:gd name="adj2" fmla="val 0"/>
              </a:avLst>
            </a:prstGeom>
            <a:noFill/>
            <a:ln w="571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64288" y="1470091"/>
            <a:ext cx="1967166" cy="4468678"/>
            <a:chOff x="564288" y="1470091"/>
            <a:chExt cx="1967166" cy="4468678"/>
          </a:xfrm>
        </p:grpSpPr>
        <p:sp>
          <p:nvSpPr>
            <p:cNvPr id="7" name="TextBox 6"/>
            <p:cNvSpPr txBox="1"/>
            <p:nvPr/>
          </p:nvSpPr>
          <p:spPr>
            <a:xfrm>
              <a:off x="564288" y="4738440"/>
              <a:ext cx="1178462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Flow through gap</a:t>
              </a:r>
            </a:p>
            <a:p>
              <a:r>
                <a:rPr lang="en-US" b="1" dirty="0" smtClean="0"/>
                <a:t> </a:t>
              </a:r>
              <a:r>
                <a:rPr lang="en-US" b="1" dirty="0"/>
                <a:t>~6 m/s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H="1" flipV="1">
              <a:off x="1936018" y="4478110"/>
              <a:ext cx="84172" cy="1075737"/>
            </a:xfrm>
            <a:prstGeom prst="straightConnector1">
              <a:avLst/>
            </a:prstGeom>
            <a:ln w="76200" cmpd="sng">
              <a:solidFill>
                <a:srgbClr val="0000FF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 flipV="1">
              <a:off x="2438724" y="3092505"/>
              <a:ext cx="92730" cy="542173"/>
            </a:xfrm>
            <a:prstGeom prst="straightConnector1">
              <a:avLst/>
            </a:prstGeom>
            <a:ln w="76200" cmpd="sng">
              <a:solidFill>
                <a:srgbClr val="0000FF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H="1" flipV="1">
              <a:off x="1519533" y="2886946"/>
              <a:ext cx="105985" cy="589757"/>
            </a:xfrm>
            <a:prstGeom prst="straightConnector1">
              <a:avLst/>
            </a:prstGeom>
            <a:ln w="76200" cmpd="sng">
              <a:solidFill>
                <a:srgbClr val="0000FF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1519532" y="3568025"/>
              <a:ext cx="98018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1-2 </a:t>
              </a:r>
              <a:r>
                <a:rPr lang="en-US" b="1" dirty="0"/>
                <a:t>m/s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05340" y="1470091"/>
              <a:ext cx="71080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calm</a:t>
              </a:r>
              <a:endParaRPr lang="en-US" b="1" dirty="0"/>
            </a:p>
          </p:txBody>
        </p:sp>
      </p:grpSp>
      <p:pic>
        <p:nvPicPr>
          <p:cNvPr id="38" name="Picture 37" descr="2016-02-08_1600_06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999" y="565785"/>
            <a:ext cx="3974019" cy="550087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688441" y="1108024"/>
            <a:ext cx="3456580" cy="4116838"/>
            <a:chOff x="4688441" y="1108024"/>
            <a:chExt cx="3456580" cy="4116838"/>
          </a:xfrm>
        </p:grpSpPr>
        <p:sp>
          <p:nvSpPr>
            <p:cNvPr id="39" name="TextBox 38"/>
            <p:cNvSpPr txBox="1"/>
            <p:nvPr/>
          </p:nvSpPr>
          <p:spPr>
            <a:xfrm>
              <a:off x="4688441" y="1108024"/>
              <a:ext cx="1367359" cy="421817"/>
            </a:xfrm>
            <a:prstGeom prst="rect">
              <a:avLst/>
            </a:prstGeom>
            <a:solidFill>
              <a:srgbClr val="3366FF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</a:rPr>
                <a:t>+3 to +4 C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994322" y="2176889"/>
              <a:ext cx="1367359" cy="421817"/>
            </a:xfrm>
            <a:prstGeom prst="rect">
              <a:avLst/>
            </a:prstGeom>
            <a:solidFill>
              <a:srgbClr val="FF660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</a:rPr>
                <a:t>+5 to +6 C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777662" y="4629588"/>
              <a:ext cx="1367359" cy="421817"/>
            </a:xfrm>
            <a:prstGeom prst="rect">
              <a:avLst/>
            </a:prstGeom>
            <a:solidFill>
              <a:srgbClr val="3366FF"/>
            </a:solidFill>
            <a:ln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</a:rPr>
                <a:t>+3 to +4 C</a:t>
              </a:r>
            </a:p>
          </p:txBody>
        </p:sp>
        <p:sp>
          <p:nvSpPr>
            <p:cNvPr id="42" name="Block Arc 41"/>
            <p:cNvSpPr/>
            <p:nvPr/>
          </p:nvSpPr>
          <p:spPr>
            <a:xfrm>
              <a:off x="5919469" y="4066879"/>
              <a:ext cx="1136189" cy="1157983"/>
            </a:xfrm>
            <a:prstGeom prst="blockArc">
              <a:avLst>
                <a:gd name="adj1" fmla="val 10800000"/>
                <a:gd name="adj2" fmla="val 21521815"/>
                <a:gd name="adj3" fmla="val 4789"/>
              </a:avLst>
            </a:prstGeom>
            <a:solidFill>
              <a:srgbClr val="00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3" name="Block Arc 42"/>
            <p:cNvSpPr/>
            <p:nvPr/>
          </p:nvSpPr>
          <p:spPr>
            <a:xfrm rot="10800000">
              <a:off x="5525062" y="2522461"/>
              <a:ext cx="1867547" cy="1272139"/>
            </a:xfrm>
            <a:prstGeom prst="blockArc">
              <a:avLst>
                <a:gd name="adj1" fmla="val 10660901"/>
                <a:gd name="adj2" fmla="val 21521815"/>
                <a:gd name="adj3" fmla="val 4789"/>
              </a:avLst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994322" y="2024735"/>
            <a:ext cx="3138935" cy="3150126"/>
            <a:chOff x="4994322" y="2024735"/>
            <a:chExt cx="3138935" cy="3150126"/>
          </a:xfrm>
        </p:grpSpPr>
        <p:cxnSp>
          <p:nvCxnSpPr>
            <p:cNvPr id="44" name="Straight Arrow Connector 43"/>
            <p:cNvCxnSpPr/>
            <p:nvPr/>
          </p:nvCxnSpPr>
          <p:spPr>
            <a:xfrm flipH="1" flipV="1">
              <a:off x="6452986" y="4295657"/>
              <a:ext cx="2" cy="457389"/>
            </a:xfrm>
            <a:prstGeom prst="straightConnector1">
              <a:avLst/>
            </a:prstGeom>
            <a:ln w="76200" cmpd="sng">
              <a:solidFill>
                <a:srgbClr val="0000FF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4994322" y="4753044"/>
              <a:ext cx="1061478" cy="42181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1-2 </a:t>
              </a:r>
              <a:r>
                <a:rPr lang="en-US" b="1" dirty="0"/>
                <a:t>m/s</a:t>
              </a:r>
            </a:p>
          </p:txBody>
        </p:sp>
        <p:cxnSp>
          <p:nvCxnSpPr>
            <p:cNvPr id="46" name="Straight Arrow Connector 45"/>
            <p:cNvCxnSpPr/>
            <p:nvPr/>
          </p:nvCxnSpPr>
          <p:spPr>
            <a:xfrm>
              <a:off x="5688329" y="2701995"/>
              <a:ext cx="149498" cy="562409"/>
            </a:xfrm>
            <a:prstGeom prst="straightConnector1">
              <a:avLst/>
            </a:prstGeom>
            <a:ln w="76200" cmpd="sng">
              <a:solidFill>
                <a:srgbClr val="FF0000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6914825" y="2320393"/>
              <a:ext cx="208077" cy="632265"/>
            </a:xfrm>
            <a:prstGeom prst="straightConnector1">
              <a:avLst/>
            </a:prstGeom>
            <a:ln w="76200" cmpd="sng">
              <a:solidFill>
                <a:srgbClr val="FF0000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>
              <a:off x="6491697" y="2886946"/>
              <a:ext cx="130414" cy="589757"/>
            </a:xfrm>
            <a:prstGeom prst="straightConnector1">
              <a:avLst/>
            </a:prstGeom>
            <a:ln w="76200" cmpd="sng">
              <a:solidFill>
                <a:srgbClr val="FF0000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7071779" y="2024735"/>
              <a:ext cx="1061478" cy="42181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1-2 </a:t>
              </a:r>
              <a:r>
                <a:rPr lang="en-US" b="1" dirty="0"/>
                <a:t>m/s</a:t>
              </a: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26444" y="-44573"/>
            <a:ext cx="733906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Results – Spatial Variations (horizontal)</a:t>
            </a:r>
            <a:endParaRPr lang="en-US" sz="3200" dirty="0"/>
          </a:p>
        </p:txBody>
      </p:sp>
      <p:pic>
        <p:nvPicPr>
          <p:cNvPr id="52" name="Picture 51" descr="pmScale_mesowest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647" y="3634678"/>
            <a:ext cx="991352" cy="2420551"/>
          </a:xfrm>
          <a:prstGeom prst="rect">
            <a:avLst/>
          </a:prstGeom>
          <a:ln w="28575" cmpd="sng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33036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at_def_hobo_sonde_episo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58" y="898667"/>
            <a:ext cx="8736201" cy="477585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7058" y="62932"/>
            <a:ext cx="73428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Valley Heat Deficit           6</a:t>
            </a:r>
            <a:r>
              <a:rPr lang="en-US" sz="2800" dirty="0"/>
              <a:t>-16 February 2016 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587405" y="5842831"/>
            <a:ext cx="2387123" cy="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4081162" y="5842831"/>
            <a:ext cx="2692573" cy="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974350" y="5860606"/>
            <a:ext cx="1281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“Clear”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4168746" y="5844827"/>
            <a:ext cx="19805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“Haze/Fog”</a:t>
            </a:r>
            <a:endParaRPr lang="en-US" sz="28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4051162" y="985385"/>
            <a:ext cx="0" cy="4456126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3685096" y="2116015"/>
            <a:ext cx="4448676" cy="4427823"/>
            <a:chOff x="3685096" y="2116015"/>
            <a:chExt cx="4448676" cy="4427823"/>
          </a:xfrm>
        </p:grpSpPr>
        <p:pic>
          <p:nvPicPr>
            <p:cNvPr id="9" name="Picture 8" descr="HeatDef_RSvsHOBO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5096" y="2116015"/>
              <a:ext cx="4448676" cy="4427823"/>
            </a:xfrm>
            <a:prstGeom prst="rect">
              <a:avLst/>
            </a:prstGeom>
            <a:ln w="38100" cmpd="sng">
              <a:solidFill>
                <a:srgbClr val="000000"/>
              </a:solidFill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6863265" y="4386510"/>
              <a:ext cx="88618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r = 0.64</a:t>
              </a:r>
            </a:p>
            <a:p>
              <a:r>
                <a:rPr lang="en-US" sz="1600" dirty="0">
                  <a:solidFill>
                    <a:srgbClr val="FF0000"/>
                  </a:solidFill>
                </a:rPr>
                <a:t>r = </a:t>
              </a:r>
              <a:r>
                <a:rPr lang="en-US" sz="1600" dirty="0" smtClean="0">
                  <a:solidFill>
                    <a:srgbClr val="FF0000"/>
                  </a:solidFill>
                </a:rPr>
                <a:t>0.60</a:t>
              </a:r>
              <a:endParaRPr lang="en-US" sz="1600" dirty="0">
                <a:solidFill>
                  <a:srgbClr val="FF0000"/>
                </a:solidFill>
              </a:endParaRPr>
            </a:p>
            <a:p>
              <a:r>
                <a:rPr lang="en-US" sz="1600" dirty="0">
                  <a:solidFill>
                    <a:srgbClr val="0000FF"/>
                  </a:solidFill>
                </a:rPr>
                <a:t>r = </a:t>
              </a:r>
              <a:r>
                <a:rPr lang="en-US" sz="1600" dirty="0" smtClean="0">
                  <a:solidFill>
                    <a:srgbClr val="0000FF"/>
                  </a:solidFill>
                </a:rPr>
                <a:t>0.67</a:t>
              </a:r>
              <a:endParaRPr lang="en-US" sz="1600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3547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7859" y="832593"/>
            <a:ext cx="800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TRAX </a:t>
            </a:r>
            <a:endParaRPr lang="en-US" dirty="0"/>
          </a:p>
        </p:txBody>
      </p:sp>
      <p:pic>
        <p:nvPicPr>
          <p:cNvPr id="11" name="Picture 10" descr="2016-02-06_0700_00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5" b="58949"/>
          <a:stretch/>
        </p:blipFill>
        <p:spPr>
          <a:xfrm>
            <a:off x="3713828" y="665470"/>
            <a:ext cx="5113245" cy="295865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5" name="Picture 14" descr="2016-02-08_0700_05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87" b="16497"/>
          <a:stretch/>
        </p:blipFill>
        <p:spPr>
          <a:xfrm>
            <a:off x="1700320" y="2184605"/>
            <a:ext cx="3710343" cy="467339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6" name="Picture 15" descr="pmScale_mesowest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89" y="3841133"/>
            <a:ext cx="1143000" cy="2790825"/>
          </a:xfrm>
          <a:prstGeom prst="rect">
            <a:avLst/>
          </a:prstGeom>
          <a:ln w="28575" cmpd="sng">
            <a:solidFill>
              <a:srgbClr val="000000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67859" y="38263"/>
            <a:ext cx="733906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Results – Spatial Variations (horizontal)</a:t>
            </a:r>
            <a:endParaRPr lang="en-US" sz="3200" dirty="0"/>
          </a:p>
        </p:txBody>
      </p:sp>
      <p:pic>
        <p:nvPicPr>
          <p:cNvPr id="7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389" y="1201925"/>
            <a:ext cx="1065792" cy="2126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" name="Straight Arrow Connector 2"/>
          <p:cNvCxnSpPr/>
          <p:nvPr/>
        </p:nvCxnSpPr>
        <p:spPr>
          <a:xfrm flipH="1">
            <a:off x="7406927" y="1587364"/>
            <a:ext cx="646738" cy="376264"/>
          </a:xfrm>
          <a:prstGeom prst="straightConnector1">
            <a:avLst/>
          </a:prstGeom>
          <a:ln w="5715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 rot="20820709">
            <a:off x="3072968" y="3115934"/>
            <a:ext cx="1281718" cy="2469233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2450731" y="2829378"/>
            <a:ext cx="2323322" cy="3404446"/>
            <a:chOff x="2450731" y="2829378"/>
            <a:chExt cx="2323322" cy="3404446"/>
          </a:xfrm>
        </p:grpSpPr>
        <p:sp>
          <p:nvSpPr>
            <p:cNvPr id="6" name="Block Arc 5"/>
            <p:cNvSpPr/>
            <p:nvPr/>
          </p:nvSpPr>
          <p:spPr>
            <a:xfrm rot="4296419">
              <a:off x="2704543" y="3472324"/>
              <a:ext cx="2712455" cy="1426564"/>
            </a:xfrm>
            <a:prstGeom prst="blockArc">
              <a:avLst/>
            </a:prstGeom>
            <a:noFill/>
            <a:ln w="5715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Block Arc 12"/>
            <p:cNvSpPr/>
            <p:nvPr/>
          </p:nvSpPr>
          <p:spPr>
            <a:xfrm rot="14573582">
              <a:off x="2165136" y="3654336"/>
              <a:ext cx="2865083" cy="2293894"/>
            </a:xfrm>
            <a:prstGeom prst="blockArc">
              <a:avLst>
                <a:gd name="adj1" fmla="val 10800000"/>
                <a:gd name="adj2" fmla="val 21318181"/>
                <a:gd name="adj3" fmla="val 18399"/>
              </a:avLst>
            </a:prstGeom>
            <a:noFill/>
            <a:ln w="5715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580306" y="5097450"/>
            <a:ext cx="3376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Canyon exits areas and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Salt Lake Basin “benches” often show reduced PM</a:t>
            </a:r>
            <a:r>
              <a:rPr lang="en-US" baseline="-25000" dirty="0" smtClean="0"/>
              <a:t>2.5</a:t>
            </a:r>
            <a:r>
              <a:rPr lang="en-US" dirty="0" smtClean="0"/>
              <a:t> concentrations.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036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36389" y="832593"/>
            <a:ext cx="800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TRAX </a:t>
            </a:r>
            <a:endParaRPr lang="en-US" dirty="0"/>
          </a:p>
        </p:txBody>
      </p:sp>
      <p:pic>
        <p:nvPicPr>
          <p:cNvPr id="16" name="Picture 15" descr="pmScale_mesowest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89" y="3841133"/>
            <a:ext cx="1143000" cy="2790825"/>
          </a:xfrm>
          <a:prstGeom prst="rect">
            <a:avLst/>
          </a:prstGeom>
          <a:ln w="28575" cmpd="sng">
            <a:solidFill>
              <a:srgbClr val="000000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67859" y="38263"/>
            <a:ext cx="733906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Results – Spatial Variations (horizontal)</a:t>
            </a:r>
            <a:endParaRPr lang="en-US" sz="3200" dirty="0"/>
          </a:p>
        </p:txBody>
      </p:sp>
      <p:pic>
        <p:nvPicPr>
          <p:cNvPr id="5" name="Picture 4" descr="2016-02-08_0900_05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445" y="832593"/>
            <a:ext cx="2914764" cy="382562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1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389" y="1201925"/>
            <a:ext cx="1065792" cy="2126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 descr="2016-02-08_1000_05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099" y="1928318"/>
            <a:ext cx="2914765" cy="382562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4" name="Picture 3" descr="2016-02-08_1200_06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292" y="2846902"/>
            <a:ext cx="2952429" cy="3875063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473251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ceilo_winds_07-10Feb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2"/>
          <a:stretch/>
        </p:blipFill>
        <p:spPr>
          <a:xfrm>
            <a:off x="120063" y="799560"/>
            <a:ext cx="8865175" cy="4177329"/>
          </a:xfrm>
          <a:prstGeom prst="rect">
            <a:avLst/>
          </a:prstGeom>
        </p:spPr>
      </p:pic>
      <p:pic>
        <p:nvPicPr>
          <p:cNvPr id="10" name="Picture 9" descr="ceilo_winds_sigw_07-10Fe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82" y="767208"/>
            <a:ext cx="8986969" cy="4207695"/>
          </a:xfrm>
          <a:prstGeom prst="rect">
            <a:avLst/>
          </a:prstGeom>
        </p:spPr>
      </p:pic>
      <p:pic>
        <p:nvPicPr>
          <p:cNvPr id="21" name="Picture 20" descr="pm_mass_100m_07-09Feb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8" t="2659" r="24018" b="79057"/>
          <a:stretch/>
        </p:blipFill>
        <p:spPr>
          <a:xfrm>
            <a:off x="270126" y="4127147"/>
            <a:ext cx="7487024" cy="263656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065596" y="2262328"/>
            <a:ext cx="4797014" cy="1378744"/>
            <a:chOff x="2065596" y="2262328"/>
            <a:chExt cx="4797014" cy="1378744"/>
          </a:xfrm>
        </p:grpSpPr>
        <p:grpSp>
          <p:nvGrpSpPr>
            <p:cNvPr id="7" name="Group 6"/>
            <p:cNvGrpSpPr/>
            <p:nvPr/>
          </p:nvGrpSpPr>
          <p:grpSpPr>
            <a:xfrm>
              <a:off x="2065596" y="2262328"/>
              <a:ext cx="670653" cy="1253389"/>
              <a:chOff x="205950" y="7320"/>
              <a:chExt cx="670653" cy="1253389"/>
            </a:xfrm>
          </p:grpSpPr>
          <p:sp>
            <p:nvSpPr>
              <p:cNvPr id="4" name="Up Arrow 3"/>
              <p:cNvSpPr/>
              <p:nvPr/>
            </p:nvSpPr>
            <p:spPr>
              <a:xfrm rot="164367">
                <a:off x="205950" y="7320"/>
                <a:ext cx="670653" cy="1253389"/>
              </a:xfrm>
              <a:prstGeom prst="upArrow">
                <a:avLst>
                  <a:gd name="adj1" fmla="val 50000"/>
                  <a:gd name="adj2" fmla="val 100412"/>
                </a:avLst>
              </a:prstGeom>
              <a:solidFill>
                <a:srgbClr val="FF0000">
                  <a:alpha val="65000"/>
                </a:srgbClr>
              </a:solidFill>
              <a:ln w="38100" cmpd="sng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392899" y="385027"/>
                <a:ext cx="32060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000" b="1" dirty="0" err="1"/>
                  <a:t>σ</a:t>
                </a:r>
                <a:r>
                  <a:rPr lang="en-US" sz="2000" b="1" baseline="-25000" dirty="0" err="1"/>
                  <a:t>w</a:t>
                </a:r>
                <a:endParaRPr lang="en-US" sz="1600" b="1" dirty="0"/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4078944" y="2387683"/>
              <a:ext cx="670653" cy="1253389"/>
              <a:chOff x="205950" y="7320"/>
              <a:chExt cx="670653" cy="1253389"/>
            </a:xfrm>
          </p:grpSpPr>
          <p:sp>
            <p:nvSpPr>
              <p:cNvPr id="25" name="Up Arrow 24"/>
              <p:cNvSpPr/>
              <p:nvPr/>
            </p:nvSpPr>
            <p:spPr>
              <a:xfrm rot="164367">
                <a:off x="205950" y="7320"/>
                <a:ext cx="670653" cy="1253389"/>
              </a:xfrm>
              <a:prstGeom prst="upArrow">
                <a:avLst>
                  <a:gd name="adj1" fmla="val 50000"/>
                  <a:gd name="adj2" fmla="val 100412"/>
                </a:avLst>
              </a:prstGeom>
              <a:solidFill>
                <a:srgbClr val="FF0000">
                  <a:alpha val="65000"/>
                </a:srgbClr>
              </a:solidFill>
              <a:ln w="38100" cmpd="sng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392899" y="385027"/>
                <a:ext cx="32060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000" b="1" dirty="0" err="1"/>
                  <a:t>σ</a:t>
                </a:r>
                <a:r>
                  <a:rPr lang="en-US" sz="2000" b="1" baseline="-25000" dirty="0" err="1"/>
                  <a:t>w</a:t>
                </a:r>
                <a:endParaRPr lang="en-US" sz="1600" b="1" dirty="0"/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6191957" y="2372372"/>
              <a:ext cx="670653" cy="1253389"/>
              <a:chOff x="205950" y="7320"/>
              <a:chExt cx="670653" cy="1253389"/>
            </a:xfrm>
          </p:grpSpPr>
          <p:sp>
            <p:nvSpPr>
              <p:cNvPr id="28" name="Up Arrow 27"/>
              <p:cNvSpPr/>
              <p:nvPr/>
            </p:nvSpPr>
            <p:spPr>
              <a:xfrm rot="164367">
                <a:off x="205950" y="7320"/>
                <a:ext cx="670653" cy="1253389"/>
              </a:xfrm>
              <a:prstGeom prst="upArrow">
                <a:avLst>
                  <a:gd name="adj1" fmla="val 50000"/>
                  <a:gd name="adj2" fmla="val 100412"/>
                </a:avLst>
              </a:prstGeom>
              <a:solidFill>
                <a:srgbClr val="FF0000">
                  <a:alpha val="65000"/>
                </a:srgbClr>
              </a:solidFill>
              <a:ln w="38100" cmpd="sng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392899" y="385027"/>
                <a:ext cx="32060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000" b="1" dirty="0" err="1"/>
                  <a:t>σ</a:t>
                </a:r>
                <a:r>
                  <a:rPr lang="en-US" sz="2000" b="1" baseline="-25000" dirty="0" err="1"/>
                  <a:t>w</a:t>
                </a:r>
                <a:endParaRPr lang="en-US" sz="1600" b="1" dirty="0"/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1975664" y="4756087"/>
            <a:ext cx="4759120" cy="507690"/>
            <a:chOff x="1975664" y="4661517"/>
            <a:chExt cx="4759120" cy="507690"/>
          </a:xfrm>
        </p:grpSpPr>
        <p:sp>
          <p:nvSpPr>
            <p:cNvPr id="30" name="Up Arrow 29"/>
            <p:cNvSpPr/>
            <p:nvPr/>
          </p:nvSpPr>
          <p:spPr>
            <a:xfrm rot="8609889">
              <a:off x="1975664" y="4780599"/>
              <a:ext cx="394492" cy="388608"/>
            </a:xfrm>
            <a:prstGeom prst="upArrow">
              <a:avLst>
                <a:gd name="adj1" fmla="val 50000"/>
                <a:gd name="adj2" fmla="val 46061"/>
              </a:avLst>
            </a:prstGeom>
            <a:solidFill>
              <a:srgbClr val="0000FF">
                <a:alpha val="65000"/>
              </a:srgbClr>
            </a:solidFill>
            <a:ln w="381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Up Arrow 30"/>
            <p:cNvSpPr/>
            <p:nvPr/>
          </p:nvSpPr>
          <p:spPr>
            <a:xfrm rot="8398992">
              <a:off x="6340292" y="4661517"/>
              <a:ext cx="394492" cy="388608"/>
            </a:xfrm>
            <a:prstGeom prst="upArrow">
              <a:avLst>
                <a:gd name="adj1" fmla="val 50000"/>
                <a:gd name="adj2" fmla="val 46061"/>
              </a:avLst>
            </a:prstGeom>
            <a:solidFill>
              <a:srgbClr val="0000FF">
                <a:alpha val="65000"/>
              </a:srgbClr>
            </a:solidFill>
            <a:ln w="381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Up Arrow 31"/>
            <p:cNvSpPr/>
            <p:nvPr/>
          </p:nvSpPr>
          <p:spPr>
            <a:xfrm rot="8758499">
              <a:off x="4127442" y="4661517"/>
              <a:ext cx="394492" cy="388608"/>
            </a:xfrm>
            <a:prstGeom prst="upArrow">
              <a:avLst>
                <a:gd name="adj1" fmla="val 50000"/>
                <a:gd name="adj2" fmla="val 46061"/>
              </a:avLst>
            </a:prstGeom>
            <a:solidFill>
              <a:srgbClr val="0000FF">
                <a:alpha val="65000"/>
              </a:srgbClr>
            </a:solidFill>
            <a:ln w="381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771968" y="5539388"/>
            <a:ext cx="6555200" cy="707886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Mixing </a:t>
            </a:r>
            <a:r>
              <a:rPr lang="en-US" sz="2000" b="1" dirty="0" smtClean="0"/>
              <a:t>	</a:t>
            </a:r>
            <a:r>
              <a:rPr lang="en-US" sz="2000" b="1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b="1" dirty="0">
                <a:sym typeface="Wingdings"/>
              </a:rPr>
              <a:t> </a:t>
            </a:r>
            <a:r>
              <a:rPr lang="en-US" sz="2000" b="1" dirty="0" smtClean="0">
                <a:sym typeface="Wingdings"/>
              </a:rPr>
              <a:t>   </a:t>
            </a:r>
            <a:r>
              <a:rPr lang="en-US" sz="2000" b="1" dirty="0" smtClean="0"/>
              <a:t>lowering </a:t>
            </a:r>
            <a:r>
              <a:rPr lang="en-US" sz="2000" b="1" dirty="0" smtClean="0"/>
              <a:t>of near-surface </a:t>
            </a:r>
            <a:r>
              <a:rPr lang="en-US" sz="2000" b="1" dirty="0" smtClean="0"/>
              <a:t>concentrations</a:t>
            </a:r>
          </a:p>
          <a:p>
            <a:r>
              <a:rPr lang="en-US" sz="2000" b="1" dirty="0" smtClean="0">
                <a:latin typeface="Wingdings"/>
                <a:ea typeface="Wingdings"/>
                <a:cs typeface="Wingdings"/>
                <a:sym typeface="Wingdings"/>
              </a:rPr>
              <a:t>		 </a:t>
            </a:r>
            <a:r>
              <a:rPr lang="en-US" sz="2000" b="1" dirty="0">
                <a:sym typeface="Wingdings"/>
              </a:rPr>
              <a:t>l</a:t>
            </a:r>
            <a:r>
              <a:rPr lang="en-US" sz="2000" b="1" dirty="0" smtClean="0"/>
              <a:t>ofting of pollutants</a:t>
            </a:r>
            <a:r>
              <a:rPr lang="en-US" sz="2000" b="1" dirty="0" smtClean="0"/>
              <a:t>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74953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7247" y="140982"/>
            <a:ext cx="15698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Chemistry </a:t>
            </a:r>
            <a:endParaRPr lang="en-US" sz="2400" dirty="0"/>
          </a:p>
        </p:txBody>
      </p:sp>
      <p:pic>
        <p:nvPicPr>
          <p:cNvPr id="4" name="Picture 3" descr="just_PM_06-16Fe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7" y="1541504"/>
            <a:ext cx="8860769" cy="302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286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ilo_pure_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5791"/>
            <a:ext cx="9144000" cy="41271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5318" y="134528"/>
            <a:ext cx="76289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Aerosol Backscatter           6</a:t>
            </a:r>
            <a:r>
              <a:rPr lang="en-US" sz="2800" dirty="0"/>
              <a:t>-16 February 2016 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284241" y="3088915"/>
            <a:ext cx="2387123" cy="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3671364" y="3088915"/>
            <a:ext cx="2692573" cy="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74347" y="2542157"/>
            <a:ext cx="1281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“Clear”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4029789" y="3090911"/>
            <a:ext cx="19805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“Haze/Fog”</a:t>
            </a:r>
            <a:endParaRPr lang="en-US" sz="2800" dirty="0"/>
          </a:p>
        </p:txBody>
      </p:sp>
      <p:pic>
        <p:nvPicPr>
          <p:cNvPr id="4" name="Picture 3" descr="just_PM_06-16Feb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8" b="3495"/>
          <a:stretch/>
        </p:blipFill>
        <p:spPr>
          <a:xfrm>
            <a:off x="-7877796" y="4347461"/>
            <a:ext cx="7310200" cy="226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547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51063" y="1024443"/>
            <a:ext cx="6369051" cy="3005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Daytime</a:t>
            </a:r>
          </a:p>
          <a:p>
            <a:endParaRPr lang="en-US" dirty="0" smtClean="0"/>
          </a:p>
          <a:p>
            <a:r>
              <a:rPr lang="en-US" dirty="0" smtClean="0"/>
              <a:t>OH + NO</a:t>
            </a:r>
            <a:r>
              <a:rPr lang="en-US" baseline="-25000" dirty="0" smtClean="0"/>
              <a:t>2            	</a:t>
            </a:r>
            <a:r>
              <a:rPr lang="en-US" dirty="0" smtClean="0"/>
              <a:t>HNO</a:t>
            </a:r>
            <a:r>
              <a:rPr lang="en-US" baseline="-25000" dirty="0" smtClean="0"/>
              <a:t>3	</a:t>
            </a:r>
            <a:r>
              <a:rPr lang="en-US" dirty="0" smtClean="0"/>
              <a:t>(sunlight!)</a:t>
            </a:r>
          </a:p>
          <a:p>
            <a:endParaRPr lang="en-US" dirty="0"/>
          </a:p>
          <a:p>
            <a:r>
              <a:rPr lang="en-US" sz="2400" dirty="0" smtClean="0">
                <a:solidFill>
                  <a:srgbClr val="3366FF"/>
                </a:solidFill>
              </a:rPr>
              <a:t>Nighttime</a:t>
            </a:r>
            <a:endParaRPr lang="en-US" dirty="0" smtClean="0">
              <a:solidFill>
                <a:srgbClr val="3366FF"/>
              </a:solidFill>
            </a:endParaRPr>
          </a:p>
          <a:p>
            <a:endParaRPr lang="en-US" dirty="0"/>
          </a:p>
          <a:p>
            <a:pPr>
              <a:lnSpc>
                <a:spcPct val="130000"/>
              </a:lnSpc>
            </a:pPr>
            <a:r>
              <a:rPr lang="en-US" dirty="0" smtClean="0"/>
              <a:t>NO</a:t>
            </a:r>
            <a:r>
              <a:rPr lang="en-US" baseline="-25000" dirty="0" smtClean="0"/>
              <a:t>2</a:t>
            </a:r>
            <a:r>
              <a:rPr lang="en-US" dirty="0" smtClean="0"/>
              <a:t> + </a:t>
            </a:r>
            <a:r>
              <a:rPr lang="en-US" dirty="0" smtClean="0">
                <a:solidFill>
                  <a:srgbClr val="0000FF"/>
                </a:solidFill>
              </a:rPr>
              <a:t>O</a:t>
            </a:r>
            <a:r>
              <a:rPr lang="en-US" baseline="-25000" dirty="0" smtClean="0">
                <a:solidFill>
                  <a:srgbClr val="0000FF"/>
                </a:solidFill>
              </a:rPr>
              <a:t>3</a:t>
            </a:r>
            <a:r>
              <a:rPr lang="en-US" dirty="0" smtClean="0"/>
              <a:t>       		NO</a:t>
            </a:r>
            <a:r>
              <a:rPr lang="en-US" baseline="-25000" dirty="0" smtClean="0"/>
              <a:t>3</a:t>
            </a:r>
            <a:r>
              <a:rPr lang="en-US" dirty="0" smtClean="0"/>
              <a:t> + O</a:t>
            </a:r>
            <a:r>
              <a:rPr lang="en-US" baseline="-25000" dirty="0" smtClean="0"/>
              <a:t>2</a:t>
            </a:r>
          </a:p>
          <a:p>
            <a:pPr>
              <a:lnSpc>
                <a:spcPct val="130000"/>
              </a:lnSpc>
            </a:pPr>
            <a:r>
              <a:rPr lang="en-US" dirty="0" smtClean="0"/>
              <a:t>NO</a:t>
            </a:r>
            <a:r>
              <a:rPr lang="en-US" baseline="-25000" dirty="0" smtClean="0"/>
              <a:t>3</a:t>
            </a:r>
            <a:r>
              <a:rPr lang="en-US" dirty="0" smtClean="0"/>
              <a:t> + NO</a:t>
            </a:r>
            <a:r>
              <a:rPr lang="en-US" baseline="-25000" dirty="0" smtClean="0"/>
              <a:t>2</a:t>
            </a:r>
            <a:r>
              <a:rPr lang="en-US" dirty="0" smtClean="0"/>
              <a:t> + M   		</a:t>
            </a:r>
            <a:r>
              <a:rPr lang="en-US" dirty="0" smtClean="0">
                <a:solidFill>
                  <a:srgbClr val="FD2FEB"/>
                </a:solidFill>
              </a:rPr>
              <a:t>N</a:t>
            </a:r>
            <a:r>
              <a:rPr lang="en-US" baseline="-25000" dirty="0" smtClean="0">
                <a:solidFill>
                  <a:srgbClr val="FD2FEB"/>
                </a:solidFill>
              </a:rPr>
              <a:t>2</a:t>
            </a:r>
            <a:r>
              <a:rPr lang="en-US" dirty="0" smtClean="0">
                <a:solidFill>
                  <a:srgbClr val="FD2FEB"/>
                </a:solidFill>
              </a:rPr>
              <a:t>O</a:t>
            </a:r>
            <a:r>
              <a:rPr lang="en-US" baseline="-25000" dirty="0" smtClean="0">
                <a:solidFill>
                  <a:srgbClr val="FD2FEB"/>
                </a:solidFill>
              </a:rPr>
              <a:t>5</a:t>
            </a:r>
          </a:p>
          <a:p>
            <a:pPr>
              <a:lnSpc>
                <a:spcPct val="130000"/>
              </a:lnSpc>
            </a:pPr>
            <a:r>
              <a:rPr lang="en-US" dirty="0" smtClean="0"/>
              <a:t>N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5</a:t>
            </a:r>
            <a:r>
              <a:rPr lang="en-US" dirty="0" smtClean="0"/>
              <a:t> +H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(l)</a:t>
            </a:r>
            <a:r>
              <a:rPr lang="en-US" dirty="0" smtClean="0"/>
              <a:t>   		2 HNO</a:t>
            </a:r>
            <a:r>
              <a:rPr lang="en-US" baseline="-25000" dirty="0" smtClean="0"/>
              <a:t>3</a:t>
            </a:r>
            <a:r>
              <a:rPr lang="en-US" dirty="0" smtClean="0"/>
              <a:t> 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2970269" y="1812965"/>
            <a:ext cx="319907" cy="84536"/>
            <a:chOff x="4556247" y="2074730"/>
            <a:chExt cx="319907" cy="84536"/>
          </a:xfrm>
        </p:grpSpPr>
        <p:cxnSp>
          <p:nvCxnSpPr>
            <p:cNvPr id="4" name="Straight Arrow Connector 3"/>
            <p:cNvCxnSpPr/>
            <p:nvPr/>
          </p:nvCxnSpPr>
          <p:spPr>
            <a:xfrm flipV="1">
              <a:off x="4565941" y="2074730"/>
              <a:ext cx="310213" cy="1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/>
            <p:cNvCxnSpPr/>
            <p:nvPr/>
          </p:nvCxnSpPr>
          <p:spPr>
            <a:xfrm flipH="1">
              <a:off x="4556247" y="2159265"/>
              <a:ext cx="310213" cy="1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3459751" y="3070595"/>
            <a:ext cx="319907" cy="84536"/>
            <a:chOff x="4556247" y="2074730"/>
            <a:chExt cx="319907" cy="84536"/>
          </a:xfrm>
        </p:grpSpPr>
        <p:cxnSp>
          <p:nvCxnSpPr>
            <p:cNvPr id="12" name="Straight Arrow Connector 11"/>
            <p:cNvCxnSpPr/>
            <p:nvPr/>
          </p:nvCxnSpPr>
          <p:spPr>
            <a:xfrm flipV="1">
              <a:off x="4565941" y="2074730"/>
              <a:ext cx="310213" cy="1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>
              <a:off x="4556247" y="2159265"/>
              <a:ext cx="310213" cy="1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3459751" y="3445980"/>
            <a:ext cx="319907" cy="84536"/>
            <a:chOff x="4556247" y="2074730"/>
            <a:chExt cx="319907" cy="84536"/>
          </a:xfrm>
        </p:grpSpPr>
        <p:cxnSp>
          <p:nvCxnSpPr>
            <p:cNvPr id="15" name="Straight Arrow Connector 14"/>
            <p:cNvCxnSpPr/>
            <p:nvPr/>
          </p:nvCxnSpPr>
          <p:spPr>
            <a:xfrm flipV="1">
              <a:off x="4565941" y="2074730"/>
              <a:ext cx="310213" cy="1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>
              <a:off x="4556247" y="2159265"/>
              <a:ext cx="310213" cy="1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3469445" y="3801975"/>
            <a:ext cx="319907" cy="84536"/>
            <a:chOff x="4556247" y="2074730"/>
            <a:chExt cx="319907" cy="84536"/>
          </a:xfrm>
        </p:grpSpPr>
        <p:cxnSp>
          <p:nvCxnSpPr>
            <p:cNvPr id="18" name="Straight Arrow Connector 17"/>
            <p:cNvCxnSpPr/>
            <p:nvPr/>
          </p:nvCxnSpPr>
          <p:spPr>
            <a:xfrm flipV="1">
              <a:off x="4565941" y="2074730"/>
              <a:ext cx="310213" cy="1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>
              <a:off x="4556247" y="2159265"/>
              <a:ext cx="310213" cy="1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6087921" y="2885930"/>
            <a:ext cx="2652401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We have plenty of NO</a:t>
            </a:r>
            <a:r>
              <a:rPr lang="en-US" baseline="-25000" dirty="0" smtClean="0"/>
              <a:t>2</a:t>
            </a:r>
            <a:r>
              <a:rPr lang="en-US" dirty="0" smtClean="0"/>
              <a:t> !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087921" y="3530516"/>
            <a:ext cx="2284775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We need Ozone O</a:t>
            </a:r>
            <a:r>
              <a:rPr lang="en-US" baseline="-25000" dirty="0" smtClean="0"/>
              <a:t>3 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824744" y="4810501"/>
            <a:ext cx="2749276" cy="1200329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O</a:t>
            </a:r>
            <a:r>
              <a:rPr lang="en-US" baseline="-25000" dirty="0" smtClean="0"/>
              <a:t>3 </a:t>
            </a:r>
            <a:r>
              <a:rPr lang="en-US" dirty="0" smtClean="0"/>
              <a:t>is titrated</a:t>
            </a:r>
            <a:r>
              <a:rPr lang="en-US" baseline="-25000" dirty="0" smtClean="0"/>
              <a:t> </a:t>
            </a:r>
            <a:r>
              <a:rPr lang="en-US" dirty="0" smtClean="0"/>
              <a:t>!</a:t>
            </a:r>
          </a:p>
          <a:p>
            <a:endParaRPr lang="en-US" dirty="0"/>
          </a:p>
          <a:p>
            <a:r>
              <a:rPr lang="en-US" dirty="0" smtClean="0"/>
              <a:t> NO + O</a:t>
            </a:r>
            <a:r>
              <a:rPr lang="en-US" baseline="-25000" dirty="0" smtClean="0"/>
              <a:t>3</a:t>
            </a:r>
            <a:r>
              <a:rPr lang="en-US" dirty="0" smtClean="0"/>
              <a:t>           NO</a:t>
            </a:r>
            <a:r>
              <a:rPr lang="en-US" baseline="-25000" dirty="0" smtClean="0"/>
              <a:t>2</a:t>
            </a:r>
            <a:r>
              <a:rPr lang="en-US" dirty="0" smtClean="0"/>
              <a:t>+O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endParaRPr lang="en-US" baseline="-25000" dirty="0"/>
          </a:p>
          <a:p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7102043" y="5499484"/>
            <a:ext cx="319907" cy="84536"/>
            <a:chOff x="4556247" y="2074730"/>
            <a:chExt cx="319907" cy="84536"/>
          </a:xfrm>
        </p:grpSpPr>
        <p:cxnSp>
          <p:nvCxnSpPr>
            <p:cNvPr id="24" name="Straight Arrow Connector 23"/>
            <p:cNvCxnSpPr/>
            <p:nvPr/>
          </p:nvCxnSpPr>
          <p:spPr>
            <a:xfrm flipV="1">
              <a:off x="4565941" y="2074730"/>
              <a:ext cx="310213" cy="1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H="1">
              <a:off x="4556247" y="2159265"/>
              <a:ext cx="310213" cy="1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604155" y="5302944"/>
            <a:ext cx="36372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Daytime</a:t>
            </a:r>
            <a:r>
              <a:rPr lang="en-US" sz="2000" dirty="0" smtClean="0"/>
              <a:t> – Chlorine </a:t>
            </a:r>
            <a:r>
              <a:rPr lang="en-US" sz="2000" dirty="0" smtClean="0"/>
              <a:t>ClNO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radical </a:t>
            </a:r>
            <a:r>
              <a:rPr lang="en-US" sz="2000" dirty="0" smtClean="0"/>
              <a:t>? Photochemical </a:t>
            </a:r>
            <a:r>
              <a:rPr lang="en-US" sz="2000" dirty="0" smtClean="0"/>
              <a:t>activation – OH</a:t>
            </a:r>
            <a:r>
              <a:rPr lang="en-US" sz="2000" baseline="30000" dirty="0" smtClean="0"/>
              <a:t>- </a:t>
            </a:r>
            <a:r>
              <a:rPr lang="en-US" sz="2000" dirty="0" smtClean="0"/>
              <a:t>…</a:t>
            </a:r>
            <a:endParaRPr lang="en-US" sz="2000" baseline="30000" dirty="0"/>
          </a:p>
        </p:txBody>
      </p:sp>
      <p:sp>
        <p:nvSpPr>
          <p:cNvPr id="27" name="TextBox 26"/>
          <p:cNvSpPr txBox="1"/>
          <p:nvPr/>
        </p:nvSpPr>
        <p:spPr>
          <a:xfrm>
            <a:off x="493188" y="4315146"/>
            <a:ext cx="4430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 too much NO then NO reacts with NO3,</a:t>
            </a:r>
          </a:p>
          <a:p>
            <a:r>
              <a:rPr lang="en-US" dirty="0" smtClean="0"/>
              <a:t>Preventing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286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9828" y="9361"/>
            <a:ext cx="29903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Background </a:t>
            </a:r>
            <a:r>
              <a:rPr lang="en-US" sz="3200" dirty="0" smtClean="0"/>
              <a:t>(2)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249828" y="734956"/>
            <a:ext cx="5508391" cy="6632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(somewhat) known:</a:t>
            </a:r>
          </a:p>
          <a:p>
            <a:pPr>
              <a:spcAft>
                <a:spcPts val="600"/>
              </a:spcAft>
            </a:pPr>
            <a:endParaRPr lang="en-US" dirty="0" smtClean="0"/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dirty="0" smtClean="0"/>
              <a:t>Wintertime </a:t>
            </a:r>
            <a:r>
              <a:rPr lang="en-US" dirty="0" smtClean="0"/>
              <a:t>pollution episodes are closely linked to persistent cold-air pools (PCAPs). </a:t>
            </a:r>
            <a:endParaRPr lang="en-US" dirty="0"/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dirty="0"/>
              <a:t>Heat deficit concept is very useful</a:t>
            </a:r>
            <a:r>
              <a:rPr lang="en-US" dirty="0" smtClean="0"/>
              <a:t>.</a:t>
            </a:r>
            <a:endParaRPr lang="en-US" dirty="0"/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dirty="0" smtClean="0"/>
              <a:t>The life cycle of </a:t>
            </a:r>
            <a:r>
              <a:rPr lang="en-US" dirty="0" smtClean="0"/>
              <a:t>PCAPs </a:t>
            </a:r>
            <a:r>
              <a:rPr lang="en-US" dirty="0" smtClean="0"/>
              <a:t>and their dependence on meteorological processes has previously been investigated (PCAPS, COLPEX,…</a:t>
            </a:r>
            <a:r>
              <a:rPr lang="en-US" dirty="0" smtClean="0"/>
              <a:t>)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r>
              <a:rPr lang="en-US" dirty="0" smtClean="0"/>
              <a:t>The less known: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dirty="0"/>
              <a:t>The reactive pathways for </a:t>
            </a:r>
            <a:r>
              <a:rPr lang="en-US" i="1" dirty="0"/>
              <a:t>NH</a:t>
            </a:r>
            <a:r>
              <a:rPr lang="en-US" i="1" baseline="-25000" dirty="0"/>
              <a:t>4</a:t>
            </a:r>
            <a:r>
              <a:rPr lang="en-US" i="1" dirty="0"/>
              <a:t>NO</a:t>
            </a:r>
            <a:r>
              <a:rPr lang="en-US" i="1" baseline="-25000" dirty="0"/>
              <a:t>3</a:t>
            </a:r>
            <a:r>
              <a:rPr lang="en-US" dirty="0"/>
              <a:t> formation are unknown</a:t>
            </a:r>
            <a:r>
              <a:rPr lang="en-US" dirty="0" smtClean="0"/>
              <a:t>.</a:t>
            </a:r>
            <a:endParaRPr lang="en-US" dirty="0"/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dirty="0"/>
              <a:t>Very little is known about the </a:t>
            </a:r>
            <a:r>
              <a:rPr lang="en-US" i="1" dirty="0"/>
              <a:t>spatial variation</a:t>
            </a:r>
            <a:r>
              <a:rPr lang="en-US" dirty="0"/>
              <a:t> of PM</a:t>
            </a:r>
            <a:r>
              <a:rPr lang="en-US" baseline="-25000" dirty="0"/>
              <a:t>2.5</a:t>
            </a:r>
            <a:r>
              <a:rPr lang="en-US" dirty="0"/>
              <a:t> </a:t>
            </a:r>
            <a:r>
              <a:rPr lang="en-US" dirty="0" smtClean="0"/>
              <a:t>concentrations and precursor gases </a:t>
            </a:r>
            <a:r>
              <a:rPr lang="en-US" dirty="0"/>
              <a:t>within a PCAP</a:t>
            </a:r>
            <a:r>
              <a:rPr lang="en-US" dirty="0" smtClean="0"/>
              <a:t>.</a:t>
            </a:r>
            <a:endParaRPr lang="en-US" dirty="0"/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i="1" dirty="0"/>
              <a:t>Temporal variations </a:t>
            </a:r>
            <a:r>
              <a:rPr lang="en-US" dirty="0"/>
              <a:t>(on timescales &lt; 24 hours) are unknown.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1" descr="PCAPS_Words_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842" y="3607164"/>
            <a:ext cx="2738812" cy="126993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30843" y="5200443"/>
            <a:ext cx="2730218" cy="1200329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imes"/>
                <a:cs typeface="Times"/>
              </a:rPr>
              <a:t>Lareau et al. 2013, BAMS; Lareau and Horel 2015, BLM; Lareau </a:t>
            </a:r>
            <a:r>
              <a:rPr lang="en-US" sz="1200" dirty="0">
                <a:latin typeface="Times"/>
                <a:cs typeface="Times"/>
              </a:rPr>
              <a:t>and Horel 2015, </a:t>
            </a:r>
            <a:r>
              <a:rPr lang="en-US" sz="1200" dirty="0" smtClean="0">
                <a:latin typeface="Times"/>
                <a:cs typeface="Times"/>
              </a:rPr>
              <a:t>JAS; Holmes et al. 2015, EST; Crosman and Horel 2016, BLM; Price et al. 2011, BAMS; …</a:t>
            </a:r>
            <a:endParaRPr lang="en-US" sz="1200" dirty="0">
              <a:latin typeface="Times"/>
              <a:cs typeface="Times"/>
            </a:endParaRPr>
          </a:p>
          <a:p>
            <a:endParaRPr lang="en-US" sz="1200" dirty="0">
              <a:latin typeface="Times"/>
              <a:cs typeface="Time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922746" y="2534437"/>
            <a:ext cx="2838314" cy="904956"/>
            <a:chOff x="6109164" y="2260223"/>
            <a:chExt cx="2838314" cy="904956"/>
          </a:xfrm>
        </p:grpSpPr>
        <p:sp>
          <p:nvSpPr>
            <p:cNvPr id="6" name="TextBox 5"/>
            <p:cNvSpPr txBox="1"/>
            <p:nvPr/>
          </p:nvSpPr>
          <p:spPr>
            <a:xfrm>
              <a:off x="6109164" y="2888180"/>
              <a:ext cx="23416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Times"/>
                  <a:cs typeface="Times"/>
                </a:rPr>
                <a:t>Whiteman et al. 2014, Atmos. </a:t>
              </a:r>
              <a:r>
                <a:rPr lang="en-US" sz="1200" dirty="0" err="1" smtClean="0">
                  <a:latin typeface="Times"/>
                  <a:cs typeface="Times"/>
                </a:rPr>
                <a:t>Env</a:t>
              </a:r>
              <a:r>
                <a:rPr lang="en-US" sz="1200" dirty="0" smtClean="0">
                  <a:latin typeface="Times"/>
                  <a:cs typeface="Times"/>
                </a:rPr>
                <a:t>. </a:t>
              </a:r>
              <a:endParaRPr lang="en-US" sz="1200" dirty="0">
                <a:latin typeface="Times"/>
                <a:cs typeface="Times"/>
              </a:endParaRPr>
            </a:p>
          </p:txBody>
        </p:sp>
        <p:pic>
          <p:nvPicPr>
            <p:cNvPr id="8" name="Picture 7" descr="Screen Shot 2016-06-25 at 12.42.53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7260" y="2260223"/>
              <a:ext cx="2730218" cy="62984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11" name="Picture 10" descr="HeatDefvsPM_12HR_winter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8" t="35701" r="43850" b="36468"/>
          <a:stretch/>
        </p:blipFill>
        <p:spPr>
          <a:xfrm>
            <a:off x="6030842" y="290133"/>
            <a:ext cx="2764854" cy="201448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03547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16200000">
            <a:off x="-281074" y="603988"/>
            <a:ext cx="148490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Outline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36912" y="153925"/>
            <a:ext cx="7318355" cy="7017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Background  (why; problem; what we know)</a:t>
            </a:r>
          </a:p>
          <a:p>
            <a:r>
              <a:rPr lang="en-US" dirty="0" smtClean="0"/>
              <a:t>Approach (What we don’t know and how we’re trying to find out more)</a:t>
            </a:r>
          </a:p>
          <a:p>
            <a:r>
              <a:rPr lang="en-US" dirty="0" smtClean="0"/>
              <a:t>SLC basin</a:t>
            </a:r>
          </a:p>
          <a:p>
            <a:r>
              <a:rPr lang="en-US" dirty="0" smtClean="0"/>
              <a:t>Instrumentation</a:t>
            </a:r>
          </a:p>
          <a:p>
            <a:r>
              <a:rPr lang="en-US" dirty="0" smtClean="0"/>
              <a:t>Mobile Instrumentation</a:t>
            </a:r>
          </a:p>
          <a:p>
            <a:r>
              <a:rPr lang="en-US" dirty="0" smtClean="0"/>
              <a:t>Winter 2015/2016</a:t>
            </a:r>
          </a:p>
          <a:p>
            <a:r>
              <a:rPr lang="en-US" dirty="0" smtClean="0"/>
              <a:t>The 6-16 February episode </a:t>
            </a:r>
          </a:p>
          <a:p>
            <a:pPr marL="342900" indent="-342900">
              <a:buAutoNum type="alphaLcParenR"/>
            </a:pPr>
            <a:r>
              <a:rPr lang="en-US" dirty="0" smtClean="0"/>
              <a:t>Backscatter</a:t>
            </a:r>
          </a:p>
          <a:p>
            <a:pPr marL="342900" indent="-342900">
              <a:buAutoNum type="alphaLcParenR"/>
            </a:pPr>
            <a:r>
              <a:rPr lang="en-US" dirty="0" smtClean="0"/>
              <a:t>Heat Deficit (diurnal)</a:t>
            </a:r>
          </a:p>
          <a:p>
            <a:pPr marL="342900" indent="-342900">
              <a:buAutoNum type="alphaLcParenR"/>
            </a:pPr>
            <a:r>
              <a:rPr lang="en-US" dirty="0" smtClean="0"/>
              <a:t>Temperature Structure (Hobos)</a:t>
            </a:r>
          </a:p>
          <a:p>
            <a:pPr marL="342900" indent="-342900">
              <a:buAutoNum type="alphaLcParenR"/>
            </a:pPr>
            <a:r>
              <a:rPr lang="en-US" dirty="0" smtClean="0"/>
              <a:t>Transition profiles</a:t>
            </a:r>
          </a:p>
          <a:p>
            <a:r>
              <a:rPr lang="en-US" dirty="0" smtClean="0"/>
              <a:t>Results: </a:t>
            </a:r>
          </a:p>
          <a:p>
            <a:r>
              <a:rPr lang="en-US" dirty="0" smtClean="0"/>
              <a:t>Variations</a:t>
            </a:r>
          </a:p>
          <a:p>
            <a:r>
              <a:rPr lang="en-US" dirty="0" smtClean="0"/>
              <a:t>1. Temporal:</a:t>
            </a:r>
          </a:p>
          <a:p>
            <a:r>
              <a:rPr lang="en-US" dirty="0" smtClean="0"/>
              <a:t>2. Spatial:</a:t>
            </a:r>
          </a:p>
          <a:p>
            <a:r>
              <a:rPr lang="en-US" dirty="0" err="1" smtClean="0"/>
              <a:t>Trax</a:t>
            </a:r>
            <a:r>
              <a:rPr lang="en-US" dirty="0" smtClean="0"/>
              <a:t>: </a:t>
            </a:r>
          </a:p>
          <a:p>
            <a:r>
              <a:rPr lang="en-US" dirty="0" smtClean="0"/>
              <a:t>a) Cleaner benches</a:t>
            </a:r>
          </a:p>
          <a:p>
            <a:r>
              <a:rPr lang="en-US" dirty="0" smtClean="0"/>
              <a:t>b) Spatial gradients (Lake Breeze / partial mix-out )</a:t>
            </a:r>
          </a:p>
          <a:p>
            <a:r>
              <a:rPr lang="en-US" dirty="0" smtClean="0"/>
              <a:t>Topography effects</a:t>
            </a:r>
          </a:p>
          <a:p>
            <a:pPr marL="342900" indent="-342900">
              <a:buAutoNum type="alphaLcParenR"/>
            </a:pPr>
            <a:r>
              <a:rPr lang="en-US" dirty="0" smtClean="0"/>
              <a:t>Nighttime: Canyon Inflows</a:t>
            </a:r>
          </a:p>
          <a:p>
            <a:pPr marL="342900" indent="-342900">
              <a:buAutoNum type="alphaLcParenR"/>
            </a:pPr>
            <a:r>
              <a:rPr lang="en-US" dirty="0" err="1" smtClean="0"/>
              <a:t>Nightime</a:t>
            </a:r>
            <a:r>
              <a:rPr lang="en-US" dirty="0" smtClean="0"/>
              <a:t>: Cold air injections (in cold pool)</a:t>
            </a:r>
          </a:p>
          <a:p>
            <a:r>
              <a:rPr lang="en-US" dirty="0" smtClean="0"/>
              <a:t>c) Daytime: Upslope ejection</a:t>
            </a:r>
          </a:p>
          <a:p>
            <a:r>
              <a:rPr lang="en-US" dirty="0" smtClean="0"/>
              <a:t>Chemistry: Two types of chemistry (nighttime / early morning)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402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559" y="5844980"/>
            <a:ext cx="130492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0004" y="42913"/>
            <a:ext cx="84072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The Wintertime PM2.5 Air Pollution Study (2015/16)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180796" y="911769"/>
            <a:ext cx="5099348" cy="5293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Utah Department of Environmental Quality (UDEQ) funded a study to investigate </a:t>
            </a:r>
            <a:r>
              <a:rPr lang="en-US" dirty="0"/>
              <a:t>t</a:t>
            </a:r>
            <a:r>
              <a:rPr lang="en-US" dirty="0" smtClean="0"/>
              <a:t>he links between chemical and meteorological processes under PCAP conditions.</a:t>
            </a:r>
          </a:p>
          <a:p>
            <a:endParaRPr lang="en-US" dirty="0" smtClean="0"/>
          </a:p>
          <a:p>
            <a:pPr>
              <a:spcAft>
                <a:spcPts val="1200"/>
              </a:spcAft>
            </a:pPr>
            <a:r>
              <a:rPr lang="en-US" b="1" dirty="0"/>
              <a:t>Chemistry:</a:t>
            </a:r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dirty="0" smtClean="0"/>
              <a:t>Identify the dominant reactive </a:t>
            </a:r>
            <a:r>
              <a:rPr lang="en-US" dirty="0"/>
              <a:t>pathways of NH</a:t>
            </a:r>
            <a:r>
              <a:rPr lang="en-US" baseline="-25000" dirty="0"/>
              <a:t>4</a:t>
            </a:r>
            <a:r>
              <a:rPr lang="en-US" dirty="0"/>
              <a:t>NO</a:t>
            </a:r>
            <a:r>
              <a:rPr lang="en-US" baseline="-25000" dirty="0"/>
              <a:t>3</a:t>
            </a:r>
            <a:r>
              <a:rPr lang="en-US" dirty="0"/>
              <a:t> formation.</a:t>
            </a:r>
          </a:p>
          <a:p>
            <a:pPr>
              <a:spcAft>
                <a:spcPts val="1200"/>
              </a:spcAft>
            </a:pPr>
            <a:r>
              <a:rPr lang="en-US" b="1" dirty="0" smtClean="0"/>
              <a:t>Meteorology</a:t>
            </a:r>
            <a:r>
              <a:rPr lang="en-US" b="1" dirty="0"/>
              <a:t>:</a:t>
            </a:r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dirty="0"/>
              <a:t>Characterize persistent wintertime cold air pools (PCAPs) associated with pollution episodes. </a:t>
            </a:r>
          </a:p>
          <a:p>
            <a:pPr>
              <a:spcAft>
                <a:spcPts val="1200"/>
              </a:spcAft>
            </a:pPr>
            <a:r>
              <a:rPr lang="en-US" b="1" dirty="0" smtClean="0"/>
              <a:t>Chemistry </a:t>
            </a:r>
            <a:r>
              <a:rPr lang="en-US" b="1" dirty="0"/>
              <a:t>– Meteorology Connections:</a:t>
            </a:r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dirty="0"/>
              <a:t>Investigate the meteorological processes that modulate the temporal and spatial pollutant concentrations under PCAP conditions</a:t>
            </a:r>
            <a:r>
              <a:rPr lang="en-US" dirty="0" smtClean="0"/>
              <a:t>?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6238020" y="783578"/>
            <a:ext cx="2303776" cy="1064677"/>
            <a:chOff x="4498688" y="3028906"/>
            <a:chExt cx="2479104" cy="1041547"/>
          </a:xfrm>
          <a:solidFill>
            <a:schemeClr val="tx1"/>
          </a:solidFill>
        </p:grpSpPr>
        <p:sp>
          <p:nvSpPr>
            <p:cNvPr id="9" name="TextBox 113"/>
            <p:cNvSpPr txBox="1"/>
            <p:nvPr/>
          </p:nvSpPr>
          <p:spPr>
            <a:xfrm>
              <a:off x="4856168" y="3370568"/>
              <a:ext cx="1657690" cy="27183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b="1" dirty="0" smtClean="0">
                  <a:solidFill>
                    <a:srgbClr val="C00000"/>
                  </a:solidFill>
                </a:rPr>
                <a:t>Ammonium nitrate</a:t>
              </a:r>
              <a:endParaRPr lang="en-US" sz="1400" b="1" dirty="0">
                <a:solidFill>
                  <a:srgbClr val="C00000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4498688" y="3028906"/>
              <a:ext cx="149512" cy="14630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4796754" y="3108154"/>
              <a:ext cx="149512" cy="14630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4498688" y="3708486"/>
              <a:ext cx="149512" cy="14630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4725844" y="3501554"/>
              <a:ext cx="149512" cy="14630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4946266" y="3831336"/>
              <a:ext cx="149512" cy="14630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5095778" y="3087779"/>
              <a:ext cx="149512" cy="14630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6256487" y="3829268"/>
              <a:ext cx="149512" cy="14630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5190837" y="3921663"/>
              <a:ext cx="149512" cy="14630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5462531" y="3135377"/>
              <a:ext cx="149512" cy="14630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4604162" y="3254458"/>
              <a:ext cx="149512" cy="14630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5462531" y="3752080"/>
              <a:ext cx="149512" cy="14630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6788491" y="3752080"/>
              <a:ext cx="149512" cy="14630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5764607" y="3924149"/>
              <a:ext cx="149512" cy="14630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5843927" y="3063240"/>
              <a:ext cx="149512" cy="14630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6438359" y="3192850"/>
              <a:ext cx="149512" cy="14630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6828280" y="3372322"/>
              <a:ext cx="149512" cy="14630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6593389" y="3607406"/>
              <a:ext cx="149512" cy="14630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6187814" y="3260554"/>
              <a:ext cx="149512" cy="14630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5684471" y="3234083"/>
              <a:ext cx="149512" cy="14630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911983" y="3775359"/>
              <a:ext cx="149512" cy="14630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7107272" y="4495755"/>
            <a:ext cx="8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r>
              <a:rPr lang="el-GR" dirty="0" smtClean="0"/>
              <a:t>ν</a:t>
            </a:r>
            <a:r>
              <a:rPr lang="en-US" dirty="0" smtClean="0"/>
              <a:t>,NO</a:t>
            </a:r>
            <a:endParaRPr lang="en-US" baseline="-25000" dirty="0"/>
          </a:p>
        </p:txBody>
      </p:sp>
      <p:sp>
        <p:nvSpPr>
          <p:cNvPr id="31" name="Cloud 30"/>
          <p:cNvSpPr/>
          <p:nvPr/>
        </p:nvSpPr>
        <p:spPr>
          <a:xfrm>
            <a:off x="5492219" y="4839733"/>
            <a:ext cx="942975" cy="1095375"/>
          </a:xfrm>
          <a:prstGeom prst="cloud">
            <a:avLst/>
          </a:prstGeom>
          <a:gradFill>
            <a:gsLst>
              <a:gs pos="0">
                <a:schemeClr val="dk1">
                  <a:tint val="100000"/>
                  <a:shade val="100000"/>
                  <a:satMod val="130000"/>
                  <a:alpha val="33000"/>
                </a:schemeClr>
              </a:gs>
              <a:gs pos="100000">
                <a:schemeClr val="dk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c 31"/>
          <p:cNvSpPr/>
          <p:nvPr/>
        </p:nvSpPr>
        <p:spPr>
          <a:xfrm rot="6485953">
            <a:off x="5780415" y="4429340"/>
            <a:ext cx="1068577" cy="1216322"/>
          </a:xfrm>
          <a:prstGeom prst="arc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6458162" y="5475648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r>
              <a:rPr lang="el-GR" dirty="0" smtClean="0"/>
              <a:t>ν</a:t>
            </a:r>
            <a:endParaRPr lang="en-US" baseline="-25000" dirty="0"/>
          </a:p>
        </p:txBody>
      </p:sp>
      <p:sp>
        <p:nvSpPr>
          <p:cNvPr id="34" name="TextBox 33"/>
          <p:cNvSpPr txBox="1"/>
          <p:nvPr/>
        </p:nvSpPr>
        <p:spPr>
          <a:xfrm>
            <a:off x="5847150" y="5202750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NO</a:t>
            </a:r>
            <a:endParaRPr lang="en-US" baseline="-25000" dirty="0">
              <a:solidFill>
                <a:schemeClr val="tx2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658438" y="4936355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NO</a:t>
            </a:r>
            <a:r>
              <a:rPr lang="en-US" baseline="-25000" dirty="0" smtClean="0">
                <a:solidFill>
                  <a:schemeClr val="tx2"/>
                </a:solidFill>
              </a:rPr>
              <a:t>2</a:t>
            </a:r>
            <a:endParaRPr lang="en-US" baseline="-25000" dirty="0">
              <a:solidFill>
                <a:schemeClr val="tx2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437783" y="4906200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NO</a:t>
            </a:r>
            <a:r>
              <a:rPr lang="en-US" baseline="-25000" dirty="0" smtClean="0">
                <a:solidFill>
                  <a:schemeClr val="tx2"/>
                </a:solidFill>
              </a:rPr>
              <a:t>2</a:t>
            </a:r>
            <a:endParaRPr lang="en-US" baseline="-25000" dirty="0">
              <a:solidFill>
                <a:schemeClr val="tx2"/>
              </a:solidFill>
            </a:endParaRPr>
          </a:p>
        </p:txBody>
      </p:sp>
      <p:sp>
        <p:nvSpPr>
          <p:cNvPr id="37" name="Arc 36"/>
          <p:cNvSpPr/>
          <p:nvPr/>
        </p:nvSpPr>
        <p:spPr>
          <a:xfrm rot="15835067">
            <a:off x="8081213" y="4418501"/>
            <a:ext cx="872650" cy="827735"/>
          </a:xfrm>
          <a:prstGeom prst="arc">
            <a:avLst/>
          </a:prstGeom>
          <a:ln>
            <a:solidFill>
              <a:srgbClr val="7030A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/>
          <p:cNvGrpSpPr/>
          <p:nvPr/>
        </p:nvGrpSpPr>
        <p:grpSpPr>
          <a:xfrm>
            <a:off x="7796723" y="4284896"/>
            <a:ext cx="1273685" cy="905982"/>
            <a:chOff x="3841016" y="4240637"/>
            <a:chExt cx="1273685" cy="905982"/>
          </a:xfrm>
        </p:grpSpPr>
        <p:sp>
          <p:nvSpPr>
            <p:cNvPr id="39" name="TextBox 38"/>
            <p:cNvSpPr txBox="1"/>
            <p:nvPr/>
          </p:nvSpPr>
          <p:spPr>
            <a:xfrm>
              <a:off x="3847284" y="4777287"/>
              <a:ext cx="570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4"/>
                  </a:solidFill>
                </a:rPr>
                <a:t>NO</a:t>
              </a:r>
              <a:r>
                <a:rPr lang="en-US" b="1" baseline="-25000" dirty="0" smtClean="0">
                  <a:solidFill>
                    <a:schemeClr val="accent4"/>
                  </a:solidFill>
                </a:rPr>
                <a:t>3</a:t>
              </a:r>
              <a:endParaRPr lang="en-US" b="1" baseline="-25000" dirty="0">
                <a:solidFill>
                  <a:schemeClr val="accent4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465164" y="4240637"/>
              <a:ext cx="6495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4"/>
                  </a:solidFill>
                </a:rPr>
                <a:t>N</a:t>
              </a:r>
              <a:r>
                <a:rPr lang="en-US" b="1" baseline="-25000" dirty="0" smtClean="0">
                  <a:solidFill>
                    <a:schemeClr val="accent4"/>
                  </a:solidFill>
                </a:rPr>
                <a:t>2</a:t>
              </a:r>
              <a:r>
                <a:rPr lang="en-US" b="1" dirty="0" smtClean="0">
                  <a:solidFill>
                    <a:schemeClr val="accent4"/>
                  </a:solidFill>
                </a:rPr>
                <a:t>O</a:t>
              </a:r>
              <a:r>
                <a:rPr lang="en-US" b="1" baseline="-25000" dirty="0" smtClean="0">
                  <a:solidFill>
                    <a:schemeClr val="accent4"/>
                  </a:solidFill>
                </a:rPr>
                <a:t>5</a:t>
              </a:r>
              <a:endParaRPr lang="en-US" b="1" baseline="-25000" dirty="0">
                <a:solidFill>
                  <a:schemeClr val="accent4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41016" y="4240637"/>
              <a:ext cx="381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2"/>
                  </a:solidFill>
                </a:rPr>
                <a:t>M</a:t>
              </a:r>
              <a:endParaRPr lang="en-US" baseline="-25000" dirty="0">
                <a:solidFill>
                  <a:schemeClr val="tx2"/>
                </a:solidFill>
              </a:endParaRPr>
            </a:p>
          </p:txBody>
        </p:sp>
      </p:grpSp>
      <p:sp>
        <p:nvSpPr>
          <p:cNvPr id="42" name="Arc 41"/>
          <p:cNvSpPr/>
          <p:nvPr/>
        </p:nvSpPr>
        <p:spPr>
          <a:xfrm rot="17838253">
            <a:off x="7114564" y="4775063"/>
            <a:ext cx="946202" cy="1051002"/>
          </a:xfrm>
          <a:prstGeom prst="arc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7341638" y="540079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</a:t>
            </a:r>
            <a:r>
              <a:rPr lang="en-US" baseline="-25000" dirty="0" smtClean="0"/>
              <a:t>3</a:t>
            </a:r>
            <a:endParaRPr lang="en-US" baseline="-25000" dirty="0"/>
          </a:p>
        </p:txBody>
      </p:sp>
      <p:sp>
        <p:nvSpPr>
          <p:cNvPr id="44" name="Arc 43"/>
          <p:cNvSpPr/>
          <p:nvPr/>
        </p:nvSpPr>
        <p:spPr>
          <a:xfrm rot="6793459">
            <a:off x="6892881" y="4354791"/>
            <a:ext cx="946202" cy="1051002"/>
          </a:xfrm>
          <a:prstGeom prst="arc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6162115" y="2937297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NH</a:t>
            </a:r>
            <a:r>
              <a:rPr lang="en-US" b="1" baseline="-250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3</a:t>
            </a:r>
            <a:endParaRPr lang="en-US" b="1" baseline="-2500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8" name="Oval 47"/>
          <p:cNvSpPr/>
          <p:nvPr/>
        </p:nvSpPr>
        <p:spPr>
          <a:xfrm>
            <a:off x="5913254" y="2786894"/>
            <a:ext cx="1066800" cy="695325"/>
          </a:xfrm>
          <a:prstGeom prst="ellipse">
            <a:avLst/>
          </a:prstGeom>
          <a:solidFill>
            <a:schemeClr val="bg1">
              <a:alpha val="0"/>
            </a:schemeClr>
          </a:solidFill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7992311" y="2937297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HNO3</a:t>
            </a:r>
            <a:endParaRPr lang="en-U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902662" y="2427590"/>
            <a:ext cx="1172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Ammonia</a:t>
            </a:r>
            <a:endParaRPr lang="en-US" dirty="0"/>
          </a:p>
        </p:txBody>
      </p:sp>
      <p:sp>
        <p:nvSpPr>
          <p:cNvPr id="51" name="Oval 50"/>
          <p:cNvSpPr/>
          <p:nvPr/>
        </p:nvSpPr>
        <p:spPr>
          <a:xfrm>
            <a:off x="7836576" y="2760017"/>
            <a:ext cx="1066800" cy="695325"/>
          </a:xfrm>
          <a:prstGeom prst="ellipse">
            <a:avLst/>
          </a:prstGeom>
          <a:solidFill>
            <a:schemeClr val="bg1">
              <a:alpha val="0"/>
            </a:schemeClr>
          </a:solidFill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7992309" y="2937297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HNO3</a:t>
            </a:r>
            <a:endParaRPr lang="en-U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777334" y="2417285"/>
            <a:ext cx="1130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Nitric acid</a:t>
            </a:r>
            <a:endParaRPr lang="en-US" dirty="0"/>
          </a:p>
        </p:txBody>
      </p:sp>
      <p:sp>
        <p:nvSpPr>
          <p:cNvPr id="54" name="Oval 53"/>
          <p:cNvSpPr/>
          <p:nvPr/>
        </p:nvSpPr>
        <p:spPr>
          <a:xfrm>
            <a:off x="7836576" y="2760013"/>
            <a:ext cx="1066800" cy="695325"/>
          </a:xfrm>
          <a:prstGeom prst="ellipse">
            <a:avLst/>
          </a:prstGeom>
          <a:solidFill>
            <a:schemeClr val="bg1">
              <a:alpha val="0"/>
            </a:schemeClr>
          </a:solidFill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Left Brace 54"/>
          <p:cNvSpPr/>
          <p:nvPr/>
        </p:nvSpPr>
        <p:spPr>
          <a:xfrm rot="5400000">
            <a:off x="7171215" y="1200670"/>
            <a:ext cx="520335" cy="209291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 descr="moo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662" y="5428928"/>
            <a:ext cx="609786" cy="832104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2661" y="3769282"/>
            <a:ext cx="677287" cy="677287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 rot="18746365">
            <a:off x="6503318" y="3787258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OH, M</a:t>
            </a:r>
            <a:endParaRPr lang="en-US" baseline="-25000" dirty="0"/>
          </a:p>
        </p:txBody>
      </p:sp>
      <p:sp>
        <p:nvSpPr>
          <p:cNvPr id="60" name="Arc 59"/>
          <p:cNvSpPr/>
          <p:nvPr/>
        </p:nvSpPr>
        <p:spPr>
          <a:xfrm rot="15564894">
            <a:off x="6914558" y="3391465"/>
            <a:ext cx="2627846" cy="2734141"/>
          </a:xfrm>
          <a:prstGeom prst="arc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Arc 60"/>
          <p:cNvSpPr/>
          <p:nvPr/>
        </p:nvSpPr>
        <p:spPr>
          <a:xfrm rot="5740714">
            <a:off x="7969701" y="4161896"/>
            <a:ext cx="872650" cy="827735"/>
          </a:xfrm>
          <a:prstGeom prst="arc">
            <a:avLst/>
          </a:prstGeom>
          <a:ln>
            <a:solidFill>
              <a:srgbClr val="7030A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Arc 61"/>
          <p:cNvSpPr/>
          <p:nvPr/>
        </p:nvSpPr>
        <p:spPr>
          <a:xfrm rot="3241454">
            <a:off x="7846896" y="3334168"/>
            <a:ext cx="1125491" cy="827735"/>
          </a:xfrm>
          <a:prstGeom prst="arc">
            <a:avLst/>
          </a:prstGeom>
          <a:ln>
            <a:solidFill>
              <a:srgbClr val="7030A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/>
          <p:cNvSpPr/>
          <p:nvPr/>
        </p:nvSpPr>
        <p:spPr>
          <a:xfrm>
            <a:off x="7870292" y="3574530"/>
            <a:ext cx="9716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H</a:t>
            </a:r>
            <a:r>
              <a:rPr lang="en-US" sz="1200" baseline="-25000" dirty="0" smtClean="0">
                <a:solidFill>
                  <a:srgbClr val="FF0000"/>
                </a:solidFill>
              </a:rPr>
              <a:t>2</a:t>
            </a:r>
            <a:r>
              <a:rPr lang="en-US" sz="1200" dirty="0" smtClean="0">
                <a:solidFill>
                  <a:srgbClr val="FF0000"/>
                </a:solidFill>
              </a:rPr>
              <a:t>O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Het. uptake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133" name="Straight Arrow Connector 132"/>
          <p:cNvCxnSpPr/>
          <p:nvPr/>
        </p:nvCxnSpPr>
        <p:spPr>
          <a:xfrm flipV="1">
            <a:off x="6980054" y="3555511"/>
            <a:ext cx="1458457" cy="1436664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4" name="Rectangle 133"/>
          <p:cNvSpPr/>
          <p:nvPr/>
        </p:nvSpPr>
        <p:spPr>
          <a:xfrm>
            <a:off x="7276525" y="3582531"/>
            <a:ext cx="7232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HONO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35" name="Arc 134"/>
          <p:cNvSpPr/>
          <p:nvPr/>
        </p:nvSpPr>
        <p:spPr>
          <a:xfrm rot="2935952">
            <a:off x="6831241" y="3627743"/>
            <a:ext cx="740022" cy="1260147"/>
          </a:xfrm>
          <a:prstGeom prst="arc">
            <a:avLst/>
          </a:prstGeom>
          <a:ln>
            <a:solidFill>
              <a:srgbClr val="FF0000"/>
            </a:solidFill>
            <a:prstDash val="dash"/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036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139476" y="701606"/>
            <a:ext cx="6991161" cy="5693455"/>
            <a:chOff x="1139476" y="701606"/>
            <a:chExt cx="6991161" cy="5693455"/>
          </a:xfrm>
        </p:grpSpPr>
        <p:pic>
          <p:nvPicPr>
            <p:cNvPr id="3" name="Picture 2" descr="Screen Shot 2016-06-14 at 11.31.27 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76" y="701606"/>
              <a:ext cx="6991161" cy="5693455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 rot="5400000">
              <a:off x="5089367" y="3264301"/>
              <a:ext cx="24650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Wasatch Range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 rot="16200000">
              <a:off x="1715728" y="4496820"/>
              <a:ext cx="22021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 smtClean="0">
                  <a:solidFill>
                    <a:schemeClr val="bg1"/>
                  </a:solidFill>
                </a:rPr>
                <a:t>Oquirrh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</a:rPr>
                <a:t>Mtns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.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613841" y="5234751"/>
              <a:ext cx="24772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Traverse Range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289030" y="900221"/>
              <a:ext cx="988672" cy="1200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Great </a:t>
              </a:r>
            </a:p>
            <a:p>
              <a:r>
                <a:rPr lang="en-US" sz="2400" b="1" dirty="0" smtClean="0">
                  <a:solidFill>
                    <a:schemeClr val="bg1"/>
                  </a:solidFill>
                </a:rPr>
                <a:t>Salt </a:t>
              </a:r>
            </a:p>
            <a:p>
              <a:r>
                <a:rPr lang="en-US" sz="2400" b="1" dirty="0" smtClean="0">
                  <a:solidFill>
                    <a:schemeClr val="bg1"/>
                  </a:solidFill>
                </a:rPr>
                <a:t>Lake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9" name="Straight Arrow Connector 8"/>
          <p:cNvCxnSpPr/>
          <p:nvPr/>
        </p:nvCxnSpPr>
        <p:spPr>
          <a:xfrm flipV="1">
            <a:off x="3613841" y="6536151"/>
            <a:ext cx="2195866" cy="11870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189949" y="6524279"/>
            <a:ext cx="948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~30 km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55" y="33729"/>
            <a:ext cx="467808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The Salt Lake City Basin</a:t>
            </a:r>
            <a:endParaRPr lang="en-US" sz="3200" dirty="0"/>
          </a:p>
        </p:txBody>
      </p:sp>
      <p:sp>
        <p:nvSpPr>
          <p:cNvPr id="12" name="Rectangle 11"/>
          <p:cNvSpPr/>
          <p:nvPr/>
        </p:nvSpPr>
        <p:spPr>
          <a:xfrm>
            <a:off x="3762646" y="2262614"/>
            <a:ext cx="1938164" cy="11560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650273" y="6300491"/>
            <a:ext cx="15619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Google Earth Image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33036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655" y="33729"/>
            <a:ext cx="397095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Experimental Design</a:t>
            </a:r>
            <a:endParaRPr lang="en-US" sz="3200" dirty="0"/>
          </a:p>
        </p:txBody>
      </p:sp>
      <p:pic>
        <p:nvPicPr>
          <p:cNvPr id="3" name="Picture 2" descr="map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1" y="878393"/>
            <a:ext cx="8166247" cy="5810798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321496" y="1016844"/>
            <a:ext cx="6812733" cy="5672348"/>
            <a:chOff x="321496" y="1016844"/>
            <a:chExt cx="6812733" cy="5672348"/>
          </a:xfrm>
        </p:grpSpPr>
        <p:grpSp>
          <p:nvGrpSpPr>
            <p:cNvPr id="20" name="Group 19"/>
            <p:cNvGrpSpPr/>
            <p:nvPr/>
          </p:nvGrpSpPr>
          <p:grpSpPr>
            <a:xfrm>
              <a:off x="321496" y="1016844"/>
              <a:ext cx="6812733" cy="3741692"/>
              <a:chOff x="321496" y="1016844"/>
              <a:chExt cx="6812733" cy="3741692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321496" y="1016844"/>
                <a:ext cx="6273538" cy="3741692"/>
                <a:chOff x="321496" y="1016844"/>
                <a:chExt cx="6273538" cy="3741692"/>
              </a:xfrm>
            </p:grpSpPr>
            <p:sp>
              <p:nvSpPr>
                <p:cNvPr id="4" name="TextBox 3"/>
                <p:cNvSpPr txBox="1"/>
                <p:nvPr/>
              </p:nvSpPr>
              <p:spPr>
                <a:xfrm>
                  <a:off x="321496" y="1016844"/>
                  <a:ext cx="3229370" cy="461665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 smtClean="0">
                      <a:solidFill>
                        <a:srgbClr val="FF0000"/>
                      </a:solidFill>
                    </a:rPr>
                    <a:t>PM 2.5 and Chemistry </a:t>
                  </a:r>
                  <a:endParaRPr lang="en-US" sz="24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6" name="Oval 5"/>
                <p:cNvSpPr/>
                <p:nvPr/>
              </p:nvSpPr>
              <p:spPr>
                <a:xfrm>
                  <a:off x="6094329" y="2291245"/>
                  <a:ext cx="500705" cy="500651"/>
                </a:xfrm>
                <a:prstGeom prst="ellipse">
                  <a:avLst/>
                </a:prstGeom>
                <a:noFill/>
                <a:ln w="76200" cmpd="sng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Oval 6"/>
                <p:cNvSpPr/>
                <p:nvPr/>
              </p:nvSpPr>
              <p:spPr>
                <a:xfrm>
                  <a:off x="5689952" y="3656173"/>
                  <a:ext cx="500705" cy="500651"/>
                </a:xfrm>
                <a:prstGeom prst="ellipse">
                  <a:avLst/>
                </a:prstGeom>
                <a:noFill/>
                <a:ln w="76200" cmpd="sng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Oval 7"/>
                <p:cNvSpPr/>
                <p:nvPr/>
              </p:nvSpPr>
              <p:spPr>
                <a:xfrm>
                  <a:off x="1936181" y="4257885"/>
                  <a:ext cx="500705" cy="500651"/>
                </a:xfrm>
                <a:prstGeom prst="ellipse">
                  <a:avLst/>
                </a:prstGeom>
                <a:noFill/>
                <a:ln w="76200" cmpd="sng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9" name="Oval 18"/>
              <p:cNvSpPr/>
              <p:nvPr/>
            </p:nvSpPr>
            <p:spPr>
              <a:xfrm>
                <a:off x="6633524" y="2246951"/>
                <a:ext cx="500705" cy="500651"/>
              </a:xfrm>
              <a:prstGeom prst="ellipse">
                <a:avLst/>
              </a:prstGeom>
              <a:noFill/>
              <a:ln w="762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6" name="Picture 25" descr="Screen Shot 2016-06-14 at 7.19.54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5310" y="4966138"/>
              <a:ext cx="1151679" cy="1723054"/>
            </a:xfrm>
            <a:prstGeom prst="rect">
              <a:avLst/>
            </a:prstGeom>
            <a:ln w="38100" cmpd="sng">
              <a:solidFill>
                <a:srgbClr val="FF0000"/>
              </a:solidFill>
            </a:ln>
          </p:spPr>
        </p:pic>
        <p:sp>
          <p:nvSpPr>
            <p:cNvPr id="27" name="TextBox 26"/>
            <p:cNvSpPr txBox="1"/>
            <p:nvPr/>
          </p:nvSpPr>
          <p:spPr>
            <a:xfrm>
              <a:off x="1962683" y="4984063"/>
              <a:ext cx="8514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TEOM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58999" y="2346898"/>
            <a:ext cx="6657691" cy="4342293"/>
            <a:chOff x="358999" y="2346898"/>
            <a:chExt cx="6657691" cy="4342293"/>
          </a:xfrm>
        </p:grpSpPr>
        <p:grpSp>
          <p:nvGrpSpPr>
            <p:cNvPr id="25" name="Group 24"/>
            <p:cNvGrpSpPr/>
            <p:nvPr/>
          </p:nvGrpSpPr>
          <p:grpSpPr>
            <a:xfrm>
              <a:off x="358999" y="2346898"/>
              <a:ext cx="6657691" cy="1760559"/>
              <a:chOff x="4543475" y="-855568"/>
              <a:chExt cx="6657691" cy="1760559"/>
            </a:xfrm>
          </p:grpSpPr>
          <p:sp>
            <p:nvSpPr>
              <p:cNvPr id="21" name="Rectangle 20"/>
              <p:cNvSpPr/>
              <p:nvPr/>
            </p:nvSpPr>
            <p:spPr>
              <a:xfrm flipV="1">
                <a:off x="10818000" y="-844748"/>
                <a:ext cx="383166" cy="350358"/>
              </a:xfrm>
              <a:prstGeom prst="rect">
                <a:avLst/>
              </a:prstGeom>
              <a:noFill/>
              <a:ln w="57150" cmpd="sng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 flipV="1">
                <a:off x="10370734" y="-855568"/>
                <a:ext cx="383166" cy="350358"/>
              </a:xfrm>
              <a:prstGeom prst="rect">
                <a:avLst/>
              </a:prstGeom>
              <a:noFill/>
              <a:ln w="57150" cmpd="sng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 flipV="1">
                <a:off x="9895639" y="554633"/>
                <a:ext cx="383166" cy="350358"/>
              </a:xfrm>
              <a:prstGeom prst="rect">
                <a:avLst/>
              </a:prstGeom>
              <a:noFill/>
              <a:ln w="57150" cmpd="sng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4543475" y="268147"/>
                <a:ext cx="2934417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0000FF"/>
                    </a:solidFill>
                  </a:rPr>
                  <a:t>Aerosol Backscatter</a:t>
                </a:r>
                <a:endParaRPr lang="en-US" sz="2400" dirty="0">
                  <a:solidFill>
                    <a:srgbClr val="0000FF"/>
                  </a:solidFill>
                </a:endParaRPr>
              </a:p>
            </p:txBody>
          </p:sp>
        </p:grpSp>
        <p:pic>
          <p:nvPicPr>
            <p:cNvPr id="5" name="Picture 4" descr="Screen Shot 2016-06-16 at 5.39.13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3160" y="4969155"/>
              <a:ext cx="1056163" cy="1720036"/>
            </a:xfrm>
            <a:prstGeom prst="rect">
              <a:avLst/>
            </a:prstGeom>
            <a:ln w="38100" cmpd="sng">
              <a:solidFill>
                <a:srgbClr val="0000FF"/>
              </a:solidFill>
            </a:ln>
          </p:spPr>
        </p:pic>
      </p:grpSp>
      <p:grpSp>
        <p:nvGrpSpPr>
          <p:cNvPr id="34" name="Group 33"/>
          <p:cNvGrpSpPr/>
          <p:nvPr/>
        </p:nvGrpSpPr>
        <p:grpSpPr>
          <a:xfrm>
            <a:off x="321496" y="1478509"/>
            <a:ext cx="8038294" cy="5210682"/>
            <a:chOff x="321496" y="1478509"/>
            <a:chExt cx="8038294" cy="5210682"/>
          </a:xfrm>
        </p:grpSpPr>
        <p:grpSp>
          <p:nvGrpSpPr>
            <p:cNvPr id="32" name="Group 31"/>
            <p:cNvGrpSpPr/>
            <p:nvPr/>
          </p:nvGrpSpPr>
          <p:grpSpPr>
            <a:xfrm>
              <a:off x="321496" y="1478509"/>
              <a:ext cx="8038294" cy="5210682"/>
              <a:chOff x="321496" y="1478509"/>
              <a:chExt cx="8038294" cy="5210682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321496" y="1478509"/>
                <a:ext cx="8038294" cy="3368213"/>
                <a:chOff x="321496" y="1478509"/>
                <a:chExt cx="8038294" cy="3368213"/>
              </a:xfrm>
            </p:grpSpPr>
            <p:sp>
              <p:nvSpPr>
                <p:cNvPr id="10" name="TextBox 9"/>
                <p:cNvSpPr txBox="1"/>
                <p:nvPr/>
              </p:nvSpPr>
              <p:spPr>
                <a:xfrm>
                  <a:off x="321496" y="1478509"/>
                  <a:ext cx="4221979" cy="461665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 smtClean="0">
                      <a:solidFill>
                        <a:schemeClr val="accent6">
                          <a:lumMod val="75000"/>
                        </a:schemeClr>
                      </a:solidFill>
                    </a:rPr>
                    <a:t>Temperature</a:t>
                  </a:r>
                  <a:r>
                    <a:rPr lang="en-US" sz="2400" dirty="0" smtClean="0"/>
                    <a:t> and </a:t>
                  </a:r>
                  <a:r>
                    <a:rPr lang="en-US" sz="2400" dirty="0" smtClean="0">
                      <a:solidFill>
                        <a:srgbClr val="008000"/>
                      </a:solidFill>
                    </a:rPr>
                    <a:t>Wind</a:t>
                  </a:r>
                  <a:r>
                    <a:rPr lang="en-US" sz="2400" dirty="0" smtClean="0"/>
                    <a:t> profile</a:t>
                  </a:r>
                  <a:endParaRPr lang="en-US" sz="2400" dirty="0"/>
                </a:p>
              </p:txBody>
            </p:sp>
            <p:sp>
              <p:nvSpPr>
                <p:cNvPr id="11" name="Oval 10"/>
                <p:cNvSpPr/>
                <p:nvPr/>
              </p:nvSpPr>
              <p:spPr>
                <a:xfrm>
                  <a:off x="3017144" y="2246951"/>
                  <a:ext cx="359633" cy="362975"/>
                </a:xfrm>
                <a:prstGeom prst="ellipse">
                  <a:avLst/>
                </a:prstGeom>
                <a:noFill/>
                <a:ln w="76200" cmpd="sng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Oval 11"/>
                <p:cNvSpPr/>
                <p:nvPr/>
              </p:nvSpPr>
              <p:spPr>
                <a:xfrm>
                  <a:off x="2943802" y="2168334"/>
                  <a:ext cx="500705" cy="500651"/>
                </a:xfrm>
                <a:prstGeom prst="ellipse">
                  <a:avLst/>
                </a:prstGeom>
                <a:noFill/>
                <a:ln w="76200" cmpd="sng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Oval 12"/>
                <p:cNvSpPr/>
                <p:nvPr/>
              </p:nvSpPr>
              <p:spPr>
                <a:xfrm rot="20404350">
                  <a:off x="5159632" y="2604281"/>
                  <a:ext cx="3200158" cy="618456"/>
                </a:xfrm>
                <a:prstGeom prst="ellipse">
                  <a:avLst/>
                </a:prstGeom>
                <a:noFill/>
                <a:ln w="76200" cmpd="sng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Isosceles Triangle 13"/>
                <p:cNvSpPr/>
                <p:nvPr/>
              </p:nvSpPr>
              <p:spPr>
                <a:xfrm>
                  <a:off x="5566816" y="3470613"/>
                  <a:ext cx="735912" cy="686211"/>
                </a:xfrm>
                <a:prstGeom prst="triangle">
                  <a:avLst/>
                </a:prstGeom>
                <a:noFill/>
                <a:ln w="57150" cmpd="sng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2106793" y="2522077"/>
                  <a:ext cx="1416711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 smtClean="0">
                      <a:solidFill>
                        <a:srgbClr val="008000"/>
                      </a:solidFill>
                    </a:rPr>
                    <a:t>NWS</a:t>
                  </a:r>
                </a:p>
                <a:p>
                  <a:pPr algn="ctr"/>
                  <a:r>
                    <a:rPr lang="en-US" dirty="0" smtClean="0">
                      <a:solidFill>
                        <a:schemeClr val="accent6"/>
                      </a:solidFill>
                    </a:rPr>
                    <a:t>Radiosonde</a:t>
                  </a:r>
                  <a:endParaRPr lang="en-US" dirty="0">
                    <a:solidFill>
                      <a:schemeClr val="accent6"/>
                    </a:solidFill>
                  </a:endParaRPr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5307039" y="4200391"/>
                  <a:ext cx="1287995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 smtClean="0">
                      <a:solidFill>
                        <a:srgbClr val="008000"/>
                      </a:solidFill>
                    </a:rPr>
                    <a:t>UU</a:t>
                  </a:r>
                </a:p>
                <a:p>
                  <a:pPr algn="ctr"/>
                  <a:r>
                    <a:rPr lang="en-US" dirty="0" smtClean="0">
                      <a:solidFill>
                        <a:srgbClr val="008000"/>
                      </a:solidFill>
                    </a:rPr>
                    <a:t>Wind Lidar</a:t>
                  </a:r>
                  <a:endParaRPr lang="en-US" dirty="0">
                    <a:solidFill>
                      <a:srgbClr val="008000"/>
                    </a:solidFill>
                  </a:endParaRPr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 rot="20389032">
                  <a:off x="5884066" y="2584349"/>
                  <a:ext cx="1826867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b="1" dirty="0" err="1" smtClean="0"/>
                    <a:t>Pseudovertical</a:t>
                  </a:r>
                  <a:endParaRPr lang="en-US" b="1" dirty="0" smtClean="0"/>
                </a:p>
                <a:p>
                  <a:pPr algn="ctr"/>
                  <a:r>
                    <a:rPr lang="en-US" b="1" dirty="0" smtClean="0">
                      <a:solidFill>
                        <a:srgbClr val="000000"/>
                      </a:solidFill>
                    </a:rPr>
                    <a:t>Transect</a:t>
                  </a:r>
                  <a:endParaRPr lang="en-US" b="1" dirty="0">
                    <a:solidFill>
                      <a:srgbClr val="000000"/>
                    </a:solidFill>
                  </a:endParaRPr>
                </a:p>
              </p:txBody>
            </p:sp>
          </p:grpSp>
          <p:pic>
            <p:nvPicPr>
              <p:cNvPr id="28" name="Picture 27" descr="Screen Shot 2016-06-16 at 5.45.12 PM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43475" y="4966137"/>
                <a:ext cx="1364624" cy="1723054"/>
              </a:xfrm>
              <a:prstGeom prst="rect">
                <a:avLst/>
              </a:prstGeom>
              <a:ln w="38100" cmpd="sng">
                <a:solidFill>
                  <a:schemeClr val="accent6"/>
                </a:solidFill>
              </a:ln>
            </p:spPr>
          </p:pic>
          <p:pic>
            <p:nvPicPr>
              <p:cNvPr id="29" name="Picture 28" descr="Screen Shot 2016-06-16 at 5.45.59 PM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25683" y="4969155"/>
                <a:ext cx="1281493" cy="1720036"/>
              </a:xfrm>
              <a:prstGeom prst="rect">
                <a:avLst/>
              </a:prstGeom>
              <a:ln w="38100" cmpd="sng">
                <a:solidFill>
                  <a:srgbClr val="008000"/>
                </a:solidFill>
              </a:ln>
            </p:spPr>
          </p:pic>
        </p:grpSp>
        <p:pic>
          <p:nvPicPr>
            <p:cNvPr id="33" name="Picture 32" descr="Screen Shot 2016-06-16 at 5.50.52 PM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5309" y="4966137"/>
              <a:ext cx="702067" cy="1723054"/>
            </a:xfrm>
            <a:prstGeom prst="rect">
              <a:avLst/>
            </a:prstGeom>
            <a:ln w="38100" cmpd="sng">
              <a:solidFill>
                <a:schemeClr val="accent6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33036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655" y="33729"/>
            <a:ext cx="324059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Mobile Platforms</a:t>
            </a:r>
            <a:endParaRPr lang="en-US" sz="3200" dirty="0"/>
          </a:p>
        </p:txBody>
      </p:sp>
      <p:pic>
        <p:nvPicPr>
          <p:cNvPr id="5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256" y="1398816"/>
            <a:ext cx="2284658" cy="4559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0078" y="675156"/>
            <a:ext cx="2368836" cy="6446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74281" y="6291154"/>
            <a:ext cx="6545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Logan Mitchell, Ben </a:t>
            </a:r>
            <a:r>
              <a:rPr lang="en-US" dirty="0" err="1" smtClean="0"/>
              <a:t>Fasoli</a:t>
            </a:r>
            <a:r>
              <a:rPr lang="en-US" dirty="0" smtClean="0"/>
              <a:t>, Alex Jacques, Luke </a:t>
            </a:r>
            <a:r>
              <a:rPr lang="en-US" dirty="0" err="1" smtClean="0"/>
              <a:t>Leclair-Marzolf</a:t>
            </a:r>
            <a:r>
              <a:rPr lang="en-US" dirty="0" smtClean="0"/>
              <a:t> 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4759374" y="1529649"/>
            <a:ext cx="3772668" cy="4432840"/>
            <a:chOff x="4759374" y="1529649"/>
            <a:chExt cx="3772668" cy="4432840"/>
          </a:xfrm>
        </p:grpSpPr>
        <p:pic>
          <p:nvPicPr>
            <p:cNvPr id="11" name="Picture 10" descr="2016-02-08_0700_055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849" b="28314"/>
            <a:stretch/>
          </p:blipFill>
          <p:spPr>
            <a:xfrm>
              <a:off x="4759374" y="1529649"/>
              <a:ext cx="3772668" cy="4428640"/>
            </a:xfrm>
            <a:prstGeom prst="rect">
              <a:avLst/>
            </a:prstGeom>
          </p:spPr>
        </p:pic>
        <p:pic>
          <p:nvPicPr>
            <p:cNvPr id="13" name="Picture 12" descr="pmScale_mesowest.jpe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6348" y="3591751"/>
              <a:ext cx="970950" cy="2370738"/>
            </a:xfrm>
            <a:prstGeom prst="rect">
              <a:avLst/>
            </a:prstGeom>
            <a:ln w="28575" cmpd="sng">
              <a:solidFill>
                <a:srgbClr val="000000"/>
              </a:solidFill>
            </a:ln>
          </p:spPr>
        </p:pic>
      </p:grpSp>
      <p:grpSp>
        <p:nvGrpSpPr>
          <p:cNvPr id="12" name="Group 11"/>
          <p:cNvGrpSpPr/>
          <p:nvPr/>
        </p:nvGrpSpPr>
        <p:grpSpPr>
          <a:xfrm>
            <a:off x="4590477" y="618505"/>
            <a:ext cx="4038936" cy="5454707"/>
            <a:chOff x="4832176" y="974130"/>
            <a:chExt cx="4038936" cy="545470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90" t="3393" r="17653"/>
            <a:stretch/>
          </p:blipFill>
          <p:spPr>
            <a:xfrm>
              <a:off x="4832176" y="1853255"/>
              <a:ext cx="4038936" cy="457558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6893" y="974130"/>
              <a:ext cx="851927" cy="701334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564438" y="993187"/>
              <a:ext cx="31371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DA0000"/>
                  </a:solidFill>
                  <a:ea typeface="+mj-ea"/>
                  <a:cs typeface="+mj-cs"/>
                </a:rPr>
                <a:t>Chopper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7336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eat_def_pm_daqstud_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69" y="791757"/>
            <a:ext cx="7718208" cy="55988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" y="29056"/>
            <a:ext cx="8998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The 2015-2016 Cold Season  </a:t>
            </a:r>
            <a:endParaRPr lang="en-US" sz="3200" dirty="0" smtClean="0"/>
          </a:p>
          <a:p>
            <a:r>
              <a:rPr lang="en-US" sz="2400" dirty="0"/>
              <a:t>	</a:t>
            </a:r>
            <a:r>
              <a:rPr lang="en-US" sz="2400" dirty="0" smtClean="0"/>
              <a:t>						</a:t>
            </a:r>
            <a:r>
              <a:rPr lang="en-US" sz="2400" dirty="0" smtClean="0"/>
              <a:t>Valley </a:t>
            </a:r>
            <a:r>
              <a:rPr lang="en-US" sz="2400" dirty="0" smtClean="0"/>
              <a:t>Heat Deficit and PM</a:t>
            </a:r>
            <a:r>
              <a:rPr lang="en-US" sz="2400" baseline="-25000" dirty="0" smtClean="0"/>
              <a:t>2.5</a:t>
            </a:r>
            <a:endParaRPr lang="en-US" sz="2400" baseline="-25000" dirty="0"/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6434748" y="4128393"/>
            <a:ext cx="100141" cy="1001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3289959" y="4064920"/>
            <a:ext cx="100141" cy="1001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125225" y="3814304"/>
            <a:ext cx="5845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4 Jan.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1579" y="5115244"/>
            <a:ext cx="9452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7 – 14  Feb.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18" name="Oval 17"/>
          <p:cNvSpPr>
            <a:spLocks noChangeAspect="1"/>
          </p:cNvSpPr>
          <p:nvPr/>
        </p:nvSpPr>
        <p:spPr>
          <a:xfrm>
            <a:off x="6532719" y="4128393"/>
            <a:ext cx="100141" cy="1001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>
            <a:spLocks noChangeAspect="1"/>
          </p:cNvSpPr>
          <p:nvPr/>
        </p:nvSpPr>
        <p:spPr>
          <a:xfrm>
            <a:off x="6634476" y="4130921"/>
            <a:ext cx="100141" cy="1001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6723772" y="4133449"/>
            <a:ext cx="100141" cy="1001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>
            <a:spLocks noChangeAspect="1"/>
          </p:cNvSpPr>
          <p:nvPr/>
        </p:nvSpPr>
        <p:spPr>
          <a:xfrm>
            <a:off x="6802652" y="4133449"/>
            <a:ext cx="100141" cy="1001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>
            <a:spLocks noChangeAspect="1"/>
          </p:cNvSpPr>
          <p:nvPr/>
        </p:nvSpPr>
        <p:spPr>
          <a:xfrm>
            <a:off x="6889420" y="4133449"/>
            <a:ext cx="100141" cy="1001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6976188" y="4133449"/>
            <a:ext cx="100141" cy="1001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>
            <a:off x="7073372" y="4135977"/>
            <a:ext cx="100141" cy="1001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310329" y="6310772"/>
            <a:ext cx="605759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9 </a:t>
            </a:r>
            <a:r>
              <a:rPr lang="en-US" dirty="0" err="1"/>
              <a:t>E</a:t>
            </a:r>
            <a:r>
              <a:rPr lang="en-US" dirty="0" err="1" smtClean="0"/>
              <a:t>xceedances</a:t>
            </a:r>
            <a:r>
              <a:rPr lang="en-US" dirty="0" smtClean="0"/>
              <a:t> (typically 18) of the NAAQS of 35 μg/m</a:t>
            </a:r>
            <a:r>
              <a:rPr lang="en-US" baseline="30000" dirty="0" smtClean="0"/>
              <a:t>3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5971109" y="3128031"/>
            <a:ext cx="1617011" cy="251573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1481037" y="4194558"/>
            <a:ext cx="5967957" cy="1"/>
          </a:xfrm>
          <a:prstGeom prst="line">
            <a:avLst/>
          </a:prstGeom>
          <a:ln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526812" y="3952278"/>
            <a:ext cx="6785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</a:rPr>
              <a:t>NAAQS</a:t>
            </a:r>
            <a:endParaRPr lang="en-US" sz="11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54889" y="1508822"/>
            <a:ext cx="10940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(2200 m MSL)</a:t>
            </a:r>
            <a:endParaRPr lang="en-US" sz="11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3495425" y="3037756"/>
            <a:ext cx="10940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(1300 m MSL)</a:t>
            </a:r>
            <a:endParaRPr lang="en-US" sz="1100" b="1" dirty="0"/>
          </a:p>
        </p:txBody>
      </p:sp>
      <p:sp>
        <p:nvSpPr>
          <p:cNvPr id="29" name="TextBox 28"/>
          <p:cNvSpPr txBox="1"/>
          <p:nvPr/>
        </p:nvSpPr>
        <p:spPr>
          <a:xfrm rot="16200000">
            <a:off x="345512" y="4241500"/>
            <a:ext cx="15329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(below 2200 m MSL)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4057884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96867" y="108325"/>
            <a:ext cx="48020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Temporal variations </a:t>
            </a:r>
            <a:endParaRPr lang="en-US" sz="2400" dirty="0"/>
          </a:p>
        </p:txBody>
      </p:sp>
      <p:pic>
        <p:nvPicPr>
          <p:cNvPr id="5" name="Picture 4" descr="RAD_and_PM_06-16Fe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0151"/>
            <a:ext cx="9144000" cy="4648029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1192380" y="853043"/>
            <a:ext cx="2727853" cy="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4026867" y="853043"/>
            <a:ext cx="3864165" cy="17775"/>
          </a:xfrm>
          <a:prstGeom prst="straightConnector1">
            <a:avLst/>
          </a:prstGeom>
          <a:ln w="38100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920055" y="802953"/>
            <a:ext cx="9683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“Clear”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4327722" y="804522"/>
            <a:ext cx="14674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“Haze/Fog”</a:t>
            </a:r>
            <a:endParaRPr lang="en-US" sz="20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3996867" y="950110"/>
            <a:ext cx="0" cy="3825582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641064" y="3500031"/>
            <a:ext cx="3685325" cy="2822001"/>
            <a:chOff x="641064" y="3500031"/>
            <a:chExt cx="3685325" cy="2822001"/>
          </a:xfrm>
        </p:grpSpPr>
        <p:sp>
          <p:nvSpPr>
            <p:cNvPr id="19" name="Right Arrow 18"/>
            <p:cNvSpPr/>
            <p:nvPr/>
          </p:nvSpPr>
          <p:spPr>
            <a:xfrm rot="20682048">
              <a:off x="867366" y="3500031"/>
              <a:ext cx="3264191" cy="1062327"/>
            </a:xfrm>
            <a:prstGeom prst="rightArrow">
              <a:avLst/>
            </a:prstGeom>
            <a:noFill/>
            <a:ln w="571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41064" y="5675701"/>
              <a:ext cx="368532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Daily increase by ~10-15 μg</a:t>
              </a:r>
              <a:r>
                <a:rPr lang="en-US" dirty="0"/>
                <a:t>/m</a:t>
              </a:r>
              <a:r>
                <a:rPr lang="en-US" baseline="30000" dirty="0"/>
                <a:t>3</a:t>
              </a:r>
              <a:r>
                <a:rPr lang="en-US" dirty="0"/>
                <a:t> </a:t>
              </a:r>
            </a:p>
            <a:p>
              <a:r>
                <a:rPr lang="en-US" i="1" dirty="0" smtClean="0"/>
                <a:t>(Whiteman et al. 2014: </a:t>
              </a:r>
              <a:r>
                <a:rPr lang="en-US" i="1" dirty="0"/>
                <a:t>10 μg/m</a:t>
              </a:r>
              <a:r>
                <a:rPr lang="en-US" i="1" baseline="30000" dirty="0"/>
                <a:t>3</a:t>
              </a:r>
              <a:r>
                <a:rPr lang="en-US" i="1" dirty="0"/>
                <a:t> </a:t>
              </a:r>
              <a:r>
                <a:rPr lang="en-US" i="1" dirty="0" smtClean="0"/>
                <a:t>)</a:t>
              </a:r>
              <a:endParaRPr lang="en-US" i="1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180803" y="3160569"/>
            <a:ext cx="3994614" cy="3203027"/>
            <a:chOff x="4180803" y="3160569"/>
            <a:chExt cx="3994614" cy="3203027"/>
          </a:xfrm>
        </p:grpSpPr>
        <p:sp>
          <p:nvSpPr>
            <p:cNvPr id="20" name="Right Arrow 19"/>
            <p:cNvSpPr/>
            <p:nvPr/>
          </p:nvSpPr>
          <p:spPr>
            <a:xfrm>
              <a:off x="4180803" y="3160569"/>
              <a:ext cx="3264191" cy="1073929"/>
            </a:xfrm>
            <a:prstGeom prst="rightArrow">
              <a:avLst/>
            </a:prstGeom>
            <a:noFill/>
            <a:ln w="571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490092" y="5717265"/>
              <a:ext cx="368532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 Constant level of ~60 μg</a:t>
              </a:r>
              <a:r>
                <a:rPr lang="en-US" dirty="0"/>
                <a:t>/m</a:t>
              </a:r>
              <a:r>
                <a:rPr lang="en-US" baseline="30000" dirty="0"/>
                <a:t>3</a:t>
              </a:r>
              <a:r>
                <a:rPr lang="en-US" dirty="0"/>
                <a:t> </a:t>
              </a:r>
            </a:p>
            <a:p>
              <a:r>
                <a:rPr lang="en-US" i="1" dirty="0" smtClean="0"/>
                <a:t>(Whiteman et al. 2014: 60 </a:t>
              </a:r>
              <a:r>
                <a:rPr lang="en-US" i="1" dirty="0"/>
                <a:t>μg/m</a:t>
              </a:r>
              <a:r>
                <a:rPr lang="en-US" i="1" baseline="30000" dirty="0"/>
                <a:t>3</a:t>
              </a:r>
              <a:r>
                <a:rPr lang="en-US" i="1" dirty="0"/>
                <a:t> </a:t>
              </a:r>
              <a:r>
                <a:rPr lang="en-US" i="1" dirty="0" smtClean="0"/>
                <a:t>)</a:t>
              </a:r>
              <a:endParaRPr lang="en-US" i="1" dirty="0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36855" y="0"/>
            <a:ext cx="155302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Results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85337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Props1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http://schemas.microsoft.com/office/2006/metadata/properties"/>
    <ds:schemaRef ds:uri="http://schemas.microsoft.com/office/infopath/2007/PartnerControls"/>
    <ds:schemaRef ds:uri="http://schemas.microsoft.com/sharepoint/v3/field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34697</TotalTime>
  <Words>1346</Words>
  <Application>Microsoft Macintosh PowerPoint</Application>
  <PresentationFormat>On-screen Show (4:3)</PresentationFormat>
  <Paragraphs>236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Sebastian Hoch</cp:lastModifiedBy>
  <cp:revision>187</cp:revision>
  <dcterms:created xsi:type="dcterms:W3CDTF">2010-04-12T23:12:02Z</dcterms:created>
  <dcterms:modified xsi:type="dcterms:W3CDTF">2016-06-29T01:55:17Z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