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7" r:id="rId5"/>
    <p:sldId id="256" r:id="rId6"/>
    <p:sldId id="258" r:id="rId7"/>
    <p:sldId id="259" r:id="rId8"/>
    <p:sldId id="260" r:id="rId9"/>
    <p:sldId id="264" r:id="rId10"/>
    <p:sldId id="275" r:id="rId11"/>
    <p:sldId id="265" r:id="rId12"/>
    <p:sldId id="276" r:id="rId13"/>
    <p:sldId id="266" r:id="rId14"/>
    <p:sldId id="262" r:id="rId15"/>
    <p:sldId id="263" r:id="rId16"/>
    <p:sldId id="280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-7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3/22/16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nscc.utah.edu/~hoch/DAQSTUD/quicklooks/" TargetMode="Externa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nscc.utah.edu/~hoch/DAQSTUD/quicklooks/lidar_hwt/" TargetMode="Externa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01209_SWHOCH_HOBO_GRANDEUR_P10405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604" y="117404"/>
            <a:ext cx="8260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Meteorological observations during the Salt Lake Valley PM2.5 Pollution Study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32667" y="1097796"/>
            <a:ext cx="6496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Sebastian W. Hoch, Atmospheric Sciences, University of Utah</a:t>
            </a:r>
            <a:endParaRPr lang="en-US" dirty="0"/>
          </a:p>
        </p:txBody>
      </p:sp>
      <p:pic>
        <p:nvPicPr>
          <p:cNvPr id="9" name="Picture 8" descr="Mount_Met_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53" y="5848157"/>
            <a:ext cx="1369410" cy="619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1539" y="6500082"/>
            <a:ext cx="2273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s</a:t>
            </a:r>
            <a:r>
              <a:rPr lang="en-US" sz="1400" dirty="0" err="1" smtClean="0">
                <a:solidFill>
                  <a:schemeClr val="bg1"/>
                </a:solidFill>
              </a:rPr>
              <a:t>ebastian.hoch@utah.edu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847" y="6315416"/>
            <a:ext cx="619036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Web:  http</a:t>
            </a:r>
            <a:r>
              <a:rPr lang="en-US" dirty="0"/>
              <a:t>://</a:t>
            </a:r>
            <a:r>
              <a:rPr lang="en-US" dirty="0" err="1"/>
              <a:t>www.inscc.utah.edu</a:t>
            </a:r>
            <a:r>
              <a:rPr lang="en-US" dirty="0"/>
              <a:t>/~</a:t>
            </a:r>
            <a:r>
              <a:rPr lang="en-US" dirty="0" err="1"/>
              <a:t>hoch</a:t>
            </a:r>
            <a:r>
              <a:rPr lang="en-US" dirty="0"/>
              <a:t>/</a:t>
            </a:r>
            <a:r>
              <a:rPr lang="en-US" dirty="0" err="1"/>
              <a:t>daqstudy.xhtml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6125" y="2301875"/>
            <a:ext cx="27078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23 March 2016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8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127_ceil_hth_lidarwin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7032" b="55699"/>
          <a:stretch/>
        </p:blipFill>
        <p:spPr>
          <a:xfrm>
            <a:off x="238478" y="1318151"/>
            <a:ext cx="8905522" cy="4629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478" y="89395"/>
            <a:ext cx="873269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dirty="0" smtClean="0"/>
              <a:t>Combination of </a:t>
            </a:r>
            <a:r>
              <a:rPr lang="en-US" sz="2800" dirty="0" err="1" smtClean="0"/>
              <a:t>LiDAR</a:t>
            </a:r>
            <a:r>
              <a:rPr lang="en-US" sz="2800" dirty="0" smtClean="0"/>
              <a:t> winds and ceilometer backscatter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5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125" y="174625"/>
            <a:ext cx="4794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Overview over winter season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404600" y="180459"/>
            <a:ext cx="250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Valley Heat Deficit and Hawthorne PM2.5</a:t>
            </a:r>
            <a:endParaRPr lang="en-US" dirty="0"/>
          </a:p>
        </p:txBody>
      </p:sp>
      <p:pic>
        <p:nvPicPr>
          <p:cNvPr id="6" name="Picture 5" descr="heat_def_pm_daqstud_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968375"/>
            <a:ext cx="8119055" cy="588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125" y="47625"/>
            <a:ext cx="866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Hobo-Line		6-16 February 2016</a:t>
            </a:r>
            <a:endParaRPr lang="en-US" sz="2800" dirty="0"/>
          </a:p>
        </p:txBody>
      </p:sp>
      <p:pic>
        <p:nvPicPr>
          <p:cNvPr id="5" name="Picture 4" descr="hobos_febin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845"/>
            <a:ext cx="9144000" cy="59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ometer_plot_episode_90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02" y="1523301"/>
            <a:ext cx="7666481" cy="3228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428" y="160034"/>
            <a:ext cx="844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Aerosol Backscatter, Particulate Pollution, and Mixing Height</a:t>
            </a:r>
          </a:p>
        </p:txBody>
      </p:sp>
      <p:pic>
        <p:nvPicPr>
          <p:cNvPr id="5" name="Picture 4" descr="ceilometer_8x8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4" t="14389"/>
          <a:stretch/>
        </p:blipFill>
        <p:spPr>
          <a:xfrm>
            <a:off x="126051" y="1926971"/>
            <a:ext cx="1151671" cy="234998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529521" y="1959819"/>
            <a:ext cx="6319923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52091" y="1338635"/>
            <a:ext cx="1194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Basin Top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overview_jan_26-29_201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80523" r="11534" b="2452"/>
          <a:stretch/>
        </p:blipFill>
        <p:spPr>
          <a:xfrm>
            <a:off x="1399442" y="4751741"/>
            <a:ext cx="6625153" cy="1806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844" y="4415256"/>
            <a:ext cx="18654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CL31 ceilometer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49444" y="5660480"/>
            <a:ext cx="1294556" cy="369332"/>
          </a:xfrm>
          <a:prstGeom prst="rect">
            <a:avLst/>
          </a:prstGeom>
          <a:solidFill>
            <a:srgbClr val="0CFF0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Red Butte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43043" y="4818893"/>
            <a:ext cx="1300957" cy="369332"/>
          </a:xfrm>
          <a:prstGeom prst="rect">
            <a:avLst/>
          </a:prstGeom>
          <a:solidFill>
            <a:srgbClr val="FF7D0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Hawthorne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49444" y="5233481"/>
            <a:ext cx="1294556" cy="369332"/>
          </a:xfrm>
          <a:prstGeom prst="rect">
            <a:avLst/>
          </a:prstGeom>
          <a:solidFill>
            <a:srgbClr val="00FFEE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U. of Utah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697458" y="5528216"/>
            <a:ext cx="2450472" cy="689769"/>
            <a:chOff x="4697458" y="5528216"/>
            <a:chExt cx="2450472" cy="689769"/>
          </a:xfrm>
        </p:grpSpPr>
        <p:sp>
          <p:nvSpPr>
            <p:cNvPr id="15" name="Rectangle 14"/>
            <p:cNvSpPr/>
            <p:nvPr/>
          </p:nvSpPr>
          <p:spPr>
            <a:xfrm>
              <a:off x="4697458" y="5528216"/>
              <a:ext cx="897705" cy="689769"/>
            </a:xfrm>
            <a:prstGeom prst="rect">
              <a:avLst/>
            </a:prstGeom>
            <a:ln w="57150" cmpd="sng">
              <a:solidFill>
                <a:srgbClr val="0CFF0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50225" y="5528216"/>
              <a:ext cx="897705" cy="689769"/>
            </a:xfrm>
            <a:prstGeom prst="rect">
              <a:avLst/>
            </a:prstGeom>
            <a:ln w="57150" cmpd="sng">
              <a:solidFill>
                <a:srgbClr val="0CFF0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849443" y="6067045"/>
            <a:ext cx="129455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NAA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566873" y="969303"/>
            <a:ext cx="1878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26-30 Jan. 2016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60919" y="3284614"/>
            <a:ext cx="832020" cy="1130642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rview_jan_26-29_20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80523" r="11534" b="2452"/>
          <a:stretch/>
        </p:blipFill>
        <p:spPr>
          <a:xfrm>
            <a:off x="720689" y="4751741"/>
            <a:ext cx="6625153" cy="1806542"/>
          </a:xfrm>
          <a:prstGeom prst="rect">
            <a:avLst/>
          </a:prstGeom>
        </p:spPr>
      </p:pic>
      <p:pic>
        <p:nvPicPr>
          <p:cNvPr id="3" name="Picture 2" descr="overview_jan_26-29_20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55871" r="13804" b="31549"/>
          <a:stretch/>
        </p:blipFill>
        <p:spPr>
          <a:xfrm>
            <a:off x="533712" y="3393660"/>
            <a:ext cx="6625153" cy="1334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712" y="466602"/>
            <a:ext cx="310089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Tributary valleys,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own-valley flows, and air quality  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7558405" y="4643715"/>
            <a:ext cx="1300957" cy="1475147"/>
            <a:chOff x="7843043" y="4862689"/>
            <a:chExt cx="1300957" cy="1475147"/>
          </a:xfrm>
        </p:grpSpPr>
        <p:sp>
          <p:nvSpPr>
            <p:cNvPr id="5" name="TextBox 4"/>
            <p:cNvSpPr txBox="1"/>
            <p:nvPr/>
          </p:nvSpPr>
          <p:spPr>
            <a:xfrm>
              <a:off x="7849444" y="5605735"/>
              <a:ext cx="1294556" cy="369332"/>
            </a:xfrm>
            <a:prstGeom prst="rect">
              <a:avLst/>
            </a:prstGeom>
            <a:solidFill>
              <a:srgbClr val="0CFF03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Red Butte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43043" y="4862689"/>
              <a:ext cx="1300957" cy="369332"/>
            </a:xfrm>
            <a:prstGeom prst="rect">
              <a:avLst/>
            </a:prstGeom>
            <a:solidFill>
              <a:srgbClr val="FF7D0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Hawthorne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49444" y="5233481"/>
              <a:ext cx="1294556" cy="369332"/>
            </a:xfrm>
            <a:prstGeom prst="rect">
              <a:avLst/>
            </a:prstGeom>
            <a:solidFill>
              <a:srgbClr val="00FFEE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U. of Utah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49443" y="5968504"/>
              <a:ext cx="1294557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NAA</a:t>
              </a:r>
              <a:endParaRPr lang="en-US" dirty="0"/>
            </a:p>
          </p:txBody>
        </p:sp>
      </p:grpSp>
      <p:pic>
        <p:nvPicPr>
          <p:cNvPr id="11" name="Picture 10" descr="Screen Shot 2016-02-03 at 4.16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64" y="433756"/>
            <a:ext cx="4828098" cy="268453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2263557" y="4298040"/>
            <a:ext cx="4183725" cy="358084"/>
            <a:chOff x="2263557" y="4298040"/>
            <a:chExt cx="4183725" cy="358084"/>
          </a:xfrm>
        </p:grpSpPr>
        <p:sp>
          <p:nvSpPr>
            <p:cNvPr id="12" name="Oval 11"/>
            <p:cNvSpPr/>
            <p:nvPr/>
          </p:nvSpPr>
          <p:spPr>
            <a:xfrm>
              <a:off x="2263557" y="4316714"/>
              <a:ext cx="1051877" cy="33941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837294" y="4316713"/>
              <a:ext cx="1045345" cy="325237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401937" y="4298040"/>
              <a:ext cx="1045345" cy="325237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63557" y="5793625"/>
            <a:ext cx="4183725" cy="358084"/>
            <a:chOff x="2263557" y="5793625"/>
            <a:chExt cx="4183725" cy="358084"/>
          </a:xfrm>
        </p:grpSpPr>
        <p:sp>
          <p:nvSpPr>
            <p:cNvPr id="18" name="Oval 17"/>
            <p:cNvSpPr/>
            <p:nvPr/>
          </p:nvSpPr>
          <p:spPr>
            <a:xfrm>
              <a:off x="2263557" y="5812299"/>
              <a:ext cx="1051877" cy="33941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837294" y="5812298"/>
              <a:ext cx="1045345" cy="325237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401937" y="5793625"/>
              <a:ext cx="1045345" cy="325237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647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dar_284px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7" r="13478"/>
          <a:stretch/>
        </p:blipFill>
        <p:spPr>
          <a:xfrm>
            <a:off x="7402729" y="119215"/>
            <a:ext cx="1609301" cy="2201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404" y="202194"/>
            <a:ext cx="724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Variation of wind speed with height from Doppler Wind </a:t>
            </a:r>
            <a:r>
              <a:rPr lang="en-US" sz="2400" dirty="0" err="1" smtClean="0"/>
              <a:t>LiDAR</a:t>
            </a:r>
            <a:r>
              <a:rPr lang="en-US" sz="2400" dirty="0" smtClean="0"/>
              <a:t> measurements </a:t>
            </a:r>
          </a:p>
        </p:txBody>
      </p:sp>
      <p:pic>
        <p:nvPicPr>
          <p:cNvPr id="4" name="Picture 3" descr="lidar_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4" b="37101"/>
          <a:stretch/>
        </p:blipFill>
        <p:spPr>
          <a:xfrm>
            <a:off x="405061" y="2533862"/>
            <a:ext cx="8282091" cy="3049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329" y="5999895"/>
            <a:ext cx="835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Advection of cleaner air from easterly direction. Possible influence of drainage flows from Red Butte or Mill Creek Canyons.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44436" y="2884220"/>
            <a:ext cx="6811888" cy="2868562"/>
            <a:chOff x="328427" y="1789349"/>
            <a:chExt cx="6811888" cy="2868562"/>
          </a:xfrm>
        </p:grpSpPr>
        <p:pic>
          <p:nvPicPr>
            <p:cNvPr id="6" name="Picture 5" descr="ceilometer_plot_episode_900px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27" y="1789349"/>
              <a:ext cx="6811888" cy="286856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123834" y="3492639"/>
              <a:ext cx="627664" cy="747438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62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01209_SWHOCH_HOBO_GRANDEUR_P10405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604" y="95507"/>
            <a:ext cx="8260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Summary / Preliminary results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3191" y="804847"/>
            <a:ext cx="7209520" cy="5139868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ersistent cold air pools are a typical wintertime phenomena in the topographic basins of Northern Utah. Cold air is being trapped in basins as warm air is </a:t>
            </a:r>
            <a:r>
              <a:rPr lang="en-US" sz="2400" dirty="0" err="1" smtClean="0"/>
              <a:t>advected</a:t>
            </a:r>
            <a:r>
              <a:rPr lang="en-US" sz="2400" dirty="0" smtClean="0"/>
              <a:t> above.</a:t>
            </a:r>
            <a:endParaRPr lang="en-US" sz="2400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Emitted pollutants and precursors accumulate in these cold air pools as vertical mixing is inhibited.</a:t>
            </a:r>
            <a:endParaRPr lang="en-US" sz="2400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Flows out of tributary valleys play an important role by </a:t>
            </a:r>
            <a:r>
              <a:rPr lang="en-US" sz="2400" dirty="0" err="1" smtClean="0"/>
              <a:t>advecting</a:t>
            </a:r>
            <a:r>
              <a:rPr lang="en-US" sz="2400" dirty="0" smtClean="0"/>
              <a:t> cleaner air into the basins.</a:t>
            </a:r>
            <a:endParaRPr lang="en-US" sz="2400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Other phenomena, such as a lake breeze circulation from the Great Salt Lake are also investigated.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http://</a:t>
            </a:r>
            <a:r>
              <a:rPr lang="en-US" sz="2400" dirty="0" err="1"/>
              <a:t>www.inscc.utah.edu</a:t>
            </a:r>
            <a:r>
              <a:rPr lang="en-US" sz="2400" dirty="0"/>
              <a:t>/~</a:t>
            </a:r>
            <a:r>
              <a:rPr lang="en-US" sz="2400" dirty="0" err="1"/>
              <a:t>hoch</a:t>
            </a:r>
            <a:r>
              <a:rPr lang="en-US" sz="2400" dirty="0"/>
              <a:t>/</a:t>
            </a:r>
            <a:r>
              <a:rPr lang="en-US" sz="2400" dirty="0" err="1"/>
              <a:t>daqstudy.xhtml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195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473" y="1635126"/>
            <a:ext cx="5299527" cy="4241658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Goal is to characterize persistent wintertime cold air pools associated with pollution episodes. </a:t>
            </a:r>
            <a:endParaRPr lang="en-US" sz="2400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What are the meteorological processes controlling cold-pool evolution and spatial variations? </a:t>
            </a:r>
            <a:endParaRPr lang="en-US" sz="2400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What meteorological processes modulate local pollutant concentrations under cold-pool conditions?</a:t>
            </a:r>
            <a:endParaRPr lang="en-US" sz="2400" dirty="0"/>
          </a:p>
        </p:txBody>
      </p:sp>
      <p:pic>
        <p:nvPicPr>
          <p:cNvPr id="5" name="Picture 4" descr="Screen Shot 2015-12-13 at 7.39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01" y="3121097"/>
            <a:ext cx="2136794" cy="1669624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pic>
        <p:nvPicPr>
          <p:cNvPr id="6" name="Picture 5" descr="Screen Shot 2015-12-13 at 7.40.2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0"/>
          <a:stretch/>
        </p:blipFill>
        <p:spPr>
          <a:xfrm>
            <a:off x="6658701" y="126100"/>
            <a:ext cx="2136794" cy="2879349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7" name="Picture 6" descr="Screen Shot 2015-12-13 at 7.37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01" y="4790721"/>
            <a:ext cx="2136794" cy="2026616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15473" y="238125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Motivation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6251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daq_main_sites_v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" y="412750"/>
            <a:ext cx="9161112" cy="6635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848" y="-127000"/>
            <a:ext cx="1282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Map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3717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_daq_zoom_v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74" y="618132"/>
            <a:ext cx="7458465" cy="6319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875" y="1677888"/>
            <a:ext cx="104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Hobo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75" y="1127125"/>
            <a:ext cx="1920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Ceilometer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848" y="23316"/>
            <a:ext cx="6551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Map – Elevation Transect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35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848" y="142875"/>
            <a:ext cx="2944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Quicklooks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98796" y="1418709"/>
            <a:ext cx="3044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1) “AWS – </a:t>
            </a:r>
            <a:r>
              <a:rPr lang="en-US" sz="2800" dirty="0" err="1" smtClean="0"/>
              <a:t>Meteo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09921" y="2391459"/>
            <a:ext cx="3336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www.inscc.utah.edu</a:t>
            </a:r>
            <a:r>
              <a:rPr lang="en-US" dirty="0"/>
              <a:t>/~</a:t>
            </a:r>
            <a:r>
              <a:rPr lang="en-US" dirty="0" err="1"/>
              <a:t>hoch</a:t>
            </a:r>
            <a:r>
              <a:rPr lang="en-US" dirty="0"/>
              <a:t>/DAQSTUD/</a:t>
            </a:r>
            <a:r>
              <a:rPr lang="en-US" dirty="0" err="1"/>
              <a:t>quicklooks</a:t>
            </a:r>
            <a:r>
              <a:rPr lang="en-US" dirty="0"/>
              <a:t>/</a:t>
            </a:r>
            <a:r>
              <a:rPr lang="en-US" dirty="0" err="1"/>
              <a:t>aws_meteo</a:t>
            </a:r>
            <a:r>
              <a:rPr lang="en-US" dirty="0"/>
              <a:t>/</a:t>
            </a:r>
          </a:p>
        </p:txBody>
      </p:sp>
      <p:pic>
        <p:nvPicPr>
          <p:cNvPr id="7" name="Picture 6" descr="Screen Shot 2016-03-22 at 5.1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35" y="0"/>
            <a:ext cx="4856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ws_epi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57" y="0"/>
            <a:ext cx="52993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143" y="526143"/>
            <a:ext cx="2981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Overview also for Episodes</a:t>
            </a:r>
          </a:p>
          <a:p>
            <a:r>
              <a:rPr lang="en-US" dirty="0" smtClean="0"/>
              <a:t>For example:</a:t>
            </a:r>
          </a:p>
          <a:p>
            <a:r>
              <a:rPr lang="en-US" dirty="0" smtClean="0"/>
              <a:t>6-16 February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839" y="3700011"/>
            <a:ext cx="239039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Things to look at: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TEOM </a:t>
            </a:r>
            <a:r>
              <a:rPr lang="en-US" dirty="0" err="1" smtClean="0"/>
              <a:t>vs</a:t>
            </a:r>
            <a:r>
              <a:rPr lang="en-US" dirty="0" smtClean="0"/>
              <a:t> Met-One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848" y="5834"/>
            <a:ext cx="2944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Quicklooks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5898300" y="164584"/>
            <a:ext cx="2578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  <a:r>
              <a:rPr lang="en-US" sz="2800" dirty="0" smtClean="0"/>
              <a:t>) “Ceilometer”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13848" y="5226913"/>
            <a:ext cx="83634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http://www.inscc.utah.edu/~hoch/DAQSTUD/quicklooks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  <a:p>
            <a:r>
              <a:rPr lang="en-US" dirty="0" err="1" smtClean="0"/>
              <a:t>ceil_wbb</a:t>
            </a:r>
            <a:r>
              <a:rPr lang="en-US" dirty="0" smtClean="0"/>
              <a:t>/   WBB Building UU</a:t>
            </a:r>
          </a:p>
          <a:p>
            <a:r>
              <a:rPr lang="en-US" dirty="0" err="1" smtClean="0"/>
              <a:t>ceil_hwt</a:t>
            </a:r>
            <a:r>
              <a:rPr lang="en-US" dirty="0" smtClean="0"/>
              <a:t>/    Hawthorne Elementary</a:t>
            </a:r>
          </a:p>
          <a:p>
            <a:r>
              <a:rPr lang="en-US" dirty="0" err="1" smtClean="0"/>
              <a:t>ceil_mtn</a:t>
            </a:r>
            <a:r>
              <a:rPr lang="en-US" dirty="0" smtClean="0"/>
              <a:t>/    </a:t>
            </a:r>
            <a:r>
              <a:rPr lang="en-US" dirty="0" err="1" smtClean="0"/>
              <a:t>Mnt</a:t>
            </a:r>
            <a:r>
              <a:rPr lang="en-US" dirty="0" smtClean="0"/>
              <a:t>. Met Lab. /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Red Butte Canyon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159" t="7443" b="53836"/>
          <a:stretch/>
        </p:blipFill>
        <p:spPr>
          <a:xfrm>
            <a:off x="555625" y="912316"/>
            <a:ext cx="7741403" cy="422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4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ilometer_plot_episode_10Jan15Ja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4688" r="11168" b="69059"/>
          <a:stretch/>
        </p:blipFill>
        <p:spPr>
          <a:xfrm>
            <a:off x="4764208" y="4935028"/>
            <a:ext cx="4308734" cy="1800401"/>
          </a:xfrm>
          <a:prstGeom prst="rect">
            <a:avLst/>
          </a:prstGeom>
        </p:spPr>
      </p:pic>
      <p:pic>
        <p:nvPicPr>
          <p:cNvPr id="6" name="Picture 5" descr="ceilometer_plot_episod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4688" r="12381" b="69059"/>
          <a:stretch/>
        </p:blipFill>
        <p:spPr>
          <a:xfrm>
            <a:off x="160773" y="0"/>
            <a:ext cx="6757802" cy="2877426"/>
          </a:xfrm>
          <a:prstGeom prst="rect">
            <a:avLst/>
          </a:prstGeom>
        </p:spPr>
      </p:pic>
      <p:pic>
        <p:nvPicPr>
          <p:cNvPr id="7" name="Picture 6" descr="ceilometer_plot_episod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4453" r="12380" b="66950"/>
          <a:stretch/>
        </p:blipFill>
        <p:spPr>
          <a:xfrm>
            <a:off x="305470" y="3038176"/>
            <a:ext cx="6491038" cy="30221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71136" y="1253457"/>
            <a:ext cx="11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6-16 Feb.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71136" y="3351326"/>
            <a:ext cx="127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26-30 Jan.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848" y="5834"/>
            <a:ext cx="2944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Quicklooks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54000" y="894834"/>
            <a:ext cx="1880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3) “</a:t>
            </a:r>
            <a:r>
              <a:rPr lang="en-US" sz="2800" dirty="0" err="1" smtClean="0"/>
              <a:t>LiDAR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54000" y="1734919"/>
            <a:ext cx="3238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http://www.inscc.utah.edu/~hoch/DAQSTUD/quicklooks/lidar_hwt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325" y="0"/>
            <a:ext cx="529936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0" y="3812535"/>
            <a:ext cx="309126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Things to look at: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Turbulence from </a:t>
            </a:r>
            <a:r>
              <a:rPr lang="en-US" dirty="0" err="1" smtClean="0"/>
              <a:t>LiDAR</a:t>
            </a:r>
            <a:r>
              <a:rPr lang="en-US" dirty="0" smtClean="0"/>
              <a:t>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6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1703</TotalTime>
  <Words>408</Words>
  <Application>Microsoft Macintosh PowerPoint</Application>
  <PresentationFormat>On-screen Show (4:3)</PresentationFormat>
  <Paragraphs>63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Sebastian Hoch</cp:lastModifiedBy>
  <cp:revision>46</cp:revision>
  <dcterms:created xsi:type="dcterms:W3CDTF">2010-04-12T23:12:02Z</dcterms:created>
  <dcterms:modified xsi:type="dcterms:W3CDTF">2016-03-24T00:07:58Z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