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68" r:id="rId5"/>
    <p:sldId id="269" r:id="rId6"/>
    <p:sldId id="271" r:id="rId7"/>
    <p:sldId id="261" r:id="rId8"/>
    <p:sldId id="272" r:id="rId9"/>
    <p:sldId id="263" r:id="rId10"/>
    <p:sldId id="256" r:id="rId11"/>
    <p:sldId id="257" r:id="rId12"/>
    <p:sldId id="258" r:id="rId13"/>
    <p:sldId id="259" r:id="rId14"/>
    <p:sldId id="274" r:id="rId15"/>
    <p:sldId id="270" r:id="rId16"/>
    <p:sldId id="273" r:id="rId17"/>
    <p:sldId id="260" r:id="rId18"/>
    <p:sldId id="265" r:id="rId19"/>
    <p:sldId id="275" r:id="rId20"/>
    <p:sldId id="267" r:id="rId21"/>
    <p:sldId id="264" r:id="rId22"/>
    <p:sldId id="279" r:id="rId23"/>
    <p:sldId id="278" r:id="rId24"/>
    <p:sldId id="280" r:id="rId25"/>
    <p:sldId id="276" r:id="rId26"/>
    <p:sldId id="277" r:id="rId27"/>
    <p:sldId id="282" r:id="rId28"/>
    <p:sldId id="281" r:id="rId29"/>
    <p:sldId id="266" r:id="rId30"/>
    <p:sldId id="262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05" autoAdjust="0"/>
    <p:restoredTop sz="94602" autoAdjust="0"/>
  </p:normalViewPr>
  <p:slideViewPr>
    <p:cSldViewPr snapToGrid="0" snapToObjects="1">
      <p:cViewPr>
        <p:scale>
          <a:sx n="112" d="100"/>
          <a:sy n="112" d="100"/>
        </p:scale>
        <p:origin x="-648" y="-4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5/18/18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5/18/18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5/18/18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5/18/18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463"/>
          <a:stretch/>
        </p:blipFill>
        <p:spPr>
          <a:xfrm>
            <a:off x="0" y="0"/>
            <a:ext cx="9156451" cy="69815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7980" y="4829839"/>
            <a:ext cx="43326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Eric </a:t>
            </a:r>
            <a:r>
              <a:rPr lang="en-US" sz="2000" b="1" dirty="0" smtClean="0"/>
              <a:t>Pardyjak and Sebastian Hoch</a:t>
            </a:r>
          </a:p>
          <a:p>
            <a:pPr algn="ctr"/>
            <a:r>
              <a:rPr lang="en-US" sz="2000" dirty="0" smtClean="0"/>
              <a:t>University of Utah  </a:t>
            </a:r>
            <a:endParaRPr lang="en-US" sz="2000" dirty="0" smtClean="0"/>
          </a:p>
          <a:p>
            <a:pPr algn="ctr"/>
            <a:endParaRPr 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234266" y="6664931"/>
            <a:ext cx="1766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© NAVY/</a:t>
            </a:r>
            <a:r>
              <a:rPr lang="en-US" sz="1200" dirty="0"/>
              <a:t>Dylan McCord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Contributions to </a:t>
            </a:r>
          </a:p>
          <a:p>
            <a:pPr algn="ctr"/>
            <a:r>
              <a:rPr lang="en-US" sz="3600" b="1" dirty="0"/>
              <a:t>CFOG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87881" y="6157100"/>
            <a:ext cx="7969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C-FOG Kickoff Meeting, 21 May 2018, Notre Dame </a:t>
            </a:r>
            <a:r>
              <a:rPr lang="en-US" dirty="0" smtClean="0"/>
              <a:t>University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17842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761" y="230923"/>
            <a:ext cx="8627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Radiation (clear air cooling, radiative flux divergence)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0017" y="5197677"/>
            <a:ext cx="7970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Homogeneous environment </a:t>
            </a:r>
            <a:r>
              <a:rPr lang="en-US" dirty="0" smtClean="0"/>
              <a:t>(land cover) around tower </a:t>
            </a:r>
            <a:r>
              <a:rPr lang="en-US" dirty="0" smtClean="0"/>
              <a:t>needed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040525" y="948678"/>
            <a:ext cx="7570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What is the role of radiative cooling in the life cycle of coastal fog?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How is the radiative field altered with fog advection?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What are the radiative feedbacks?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0017" y="2115759"/>
            <a:ext cx="7570207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Observational strategy: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Coastal tower(s) equipped </a:t>
            </a:r>
            <a:r>
              <a:rPr lang="en-US" dirty="0"/>
              <a:t>with multiple levels of </a:t>
            </a:r>
            <a:r>
              <a:rPr lang="en-US" dirty="0" err="1" smtClean="0"/>
              <a:t>pyrgeometers</a:t>
            </a:r>
            <a:r>
              <a:rPr lang="en-US" dirty="0" smtClean="0"/>
              <a:t> (LW)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Clear air radiative cooling (radiative flux divergence; RFD) will be directly measured.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u="sng" dirty="0"/>
              <a:t>Observational tools / Instrumentation: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CGR4 </a:t>
            </a:r>
            <a:r>
              <a:rPr lang="en-US" dirty="0" err="1" smtClean="0"/>
              <a:t>pyrgeometers</a:t>
            </a:r>
            <a:r>
              <a:rPr lang="en-US" dirty="0" smtClean="0"/>
              <a:t> (</a:t>
            </a:r>
            <a:r>
              <a:rPr lang="en-US" dirty="0" err="1" smtClean="0"/>
              <a:t>Kipp&amp;Zonen</a:t>
            </a:r>
            <a:r>
              <a:rPr lang="en-US" dirty="0" smtClean="0"/>
              <a:t>), carefully calibrated relatively to each other.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40525" y="6210453"/>
            <a:ext cx="634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Model validation / parameterization testing and development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42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761" y="230923"/>
            <a:ext cx="4296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Boundary Layer Evolution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0025" y="857281"/>
            <a:ext cx="7570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What are the feedbacks between Atmospheric Boundary Layer (ABL) evolution and fog along the inland-Coast-Ocean ?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Role of land/sea breeze on fog evolution?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Synoptic influences?</a:t>
            </a:r>
          </a:p>
        </p:txBody>
      </p:sp>
      <p:sp>
        <p:nvSpPr>
          <p:cNvPr id="6" name="Rectangle 5"/>
          <p:cNvSpPr/>
          <p:nvPr/>
        </p:nvSpPr>
        <p:spPr>
          <a:xfrm>
            <a:off x="560015" y="2165761"/>
            <a:ext cx="79202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Observational strategy: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Monitor the thermodynamic and dynamic ABL evolution at the coastal interface, as well as aerosol vertical structure via in situ and remote sensing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u="sng" dirty="0"/>
              <a:t>Observational tools / Instrumentation: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Tethered Balloon </a:t>
            </a:r>
            <a:r>
              <a:rPr lang="en-US" dirty="0" smtClean="0"/>
              <a:t>(</a:t>
            </a:r>
            <a:r>
              <a:rPr lang="en-US" dirty="0" err="1" smtClean="0"/>
              <a:t>T,RH,u,d</a:t>
            </a:r>
            <a:r>
              <a:rPr lang="en-US" dirty="0" smtClean="0"/>
              <a:t>, Aerosol/Droplet size distribution (OPC)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Flux towers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UAV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Ceilometers (one on coast, one inland)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Wind profile (LiDAR)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Graw</a:t>
            </a:r>
            <a:r>
              <a:rPr lang="en-US" dirty="0" smtClean="0"/>
              <a:t> radiosondes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30528" y="6051136"/>
            <a:ext cx="6343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Model validation / parameterization testing and development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Radiative transfer / radiation – microphysical feedbacks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065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0046" y="430031"/>
            <a:ext cx="3315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Data Examples</a:t>
            </a:r>
            <a:endParaRPr lang="en-US" sz="3600" dirty="0"/>
          </a:p>
        </p:txBody>
      </p:sp>
      <p:pic>
        <p:nvPicPr>
          <p:cNvPr id="5" name="Picture 4" descr="rs_pic_play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83" y="1650121"/>
            <a:ext cx="1998628" cy="4857854"/>
          </a:xfrm>
          <a:prstGeom prst="rect">
            <a:avLst/>
          </a:prstGeom>
        </p:spPr>
      </p:pic>
      <p:pic>
        <p:nvPicPr>
          <p:cNvPr id="6" name="Picture 5" descr="LIDAR_DSC02516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78" y="3943367"/>
            <a:ext cx="3261887" cy="2674616"/>
          </a:xfrm>
          <a:prstGeom prst="rect">
            <a:avLst/>
          </a:prstGeom>
        </p:spPr>
      </p:pic>
      <p:pic>
        <p:nvPicPr>
          <p:cNvPr id="7" name="Picture 6" descr="09_Tower_Climb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3632" y="4102426"/>
            <a:ext cx="2874922" cy="2156192"/>
          </a:xfrm>
          <a:prstGeom prst="rect">
            <a:avLst/>
          </a:prstGeom>
        </p:spPr>
      </p:pic>
      <p:pic>
        <p:nvPicPr>
          <p:cNvPr id="8" name="Picture 7" descr="DSC02301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73" y="1430104"/>
            <a:ext cx="3425113" cy="2276034"/>
          </a:xfrm>
          <a:prstGeom prst="rect">
            <a:avLst/>
          </a:prstGeom>
        </p:spPr>
      </p:pic>
      <p:pic>
        <p:nvPicPr>
          <p:cNvPr id="9" name="Picture 8" descr="DSC02357-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997" y="339681"/>
            <a:ext cx="2007238" cy="302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53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3761" y="230923"/>
            <a:ext cx="8627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Radiation (clear air cooling, radiative flux divergence)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0017" y="2113909"/>
            <a:ext cx="7970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Careful </a:t>
            </a:r>
            <a:r>
              <a:rPr lang="en-US" dirty="0" smtClean="0"/>
              <a:t>relative calibration required, homogeneous environment (land cover) around tower needed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Radiative feedback / transition with the development or advection of fog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9442" y="3344046"/>
            <a:ext cx="84314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radiative feedbacks in the fog life cycle will be investigated via direct observations </a:t>
            </a:r>
            <a:r>
              <a:rPr lang="en-US" dirty="0" smtClean="0"/>
              <a:t>of the </a:t>
            </a:r>
            <a:r>
              <a:rPr lang="en-US" dirty="0"/>
              <a:t>surface radiation budget. We will also make direct observations of clear-air radiative </a:t>
            </a:r>
            <a:r>
              <a:rPr lang="en-US" dirty="0" smtClean="0"/>
              <a:t>cooling (</a:t>
            </a:r>
            <a:r>
              <a:rPr lang="en-US" dirty="0"/>
              <a:t>radiative flux divergence, RFD) at the coastal tower site by measuring longwave in- and</a:t>
            </a:r>
          </a:p>
          <a:p>
            <a:r>
              <a:rPr lang="en-US" dirty="0"/>
              <a:t>outgoing radiation at two heights above ground using carefully calibrated </a:t>
            </a:r>
            <a:r>
              <a:rPr lang="en-US" dirty="0" err="1"/>
              <a:t>pyrgeometers</a:t>
            </a:r>
            <a:r>
              <a:rPr lang="en-US" dirty="0"/>
              <a:t> (K &amp; </a:t>
            </a:r>
            <a:r>
              <a:rPr lang="en-US" dirty="0" smtClean="0"/>
              <a:t>Z CGR4</a:t>
            </a:r>
            <a:r>
              <a:rPr lang="en-US" dirty="0"/>
              <a:t>). The introduction of fog particles will modify the radiative exchange </a:t>
            </a:r>
            <a:r>
              <a:rPr lang="en-US" dirty="0" smtClean="0"/>
              <a:t>processes depending </a:t>
            </a:r>
            <a:r>
              <a:rPr lang="en-US" dirty="0"/>
              <a:t>on their radiative properties (Hoch et al. 2007, 2016). Co-located observations of </a:t>
            </a:r>
            <a:r>
              <a:rPr lang="en-US" dirty="0" smtClean="0"/>
              <a:t>fog particle </a:t>
            </a:r>
            <a:r>
              <a:rPr lang="en-US" dirty="0"/>
              <a:t>properties (size distribution, phase, etc.) will allow validation of radiative </a:t>
            </a:r>
            <a:r>
              <a:rPr lang="en-US" dirty="0" smtClean="0"/>
              <a:t>transfer calculations </a:t>
            </a:r>
            <a:r>
              <a:rPr lang="en-US" dirty="0"/>
              <a:t>and parameterizations used in NWP models.</a:t>
            </a:r>
          </a:p>
        </p:txBody>
      </p:sp>
    </p:spTree>
    <p:extLst>
      <p:ext uri="{BB962C8B-B14F-4D97-AF65-F5344CB8AC3E}">
        <p14:creationId xmlns:p14="http://schemas.microsoft.com/office/powerpoint/2010/main" val="297425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9760" y="843178"/>
            <a:ext cx="6966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 the spatial gradients</a:t>
            </a:r>
          </a:p>
          <a:p>
            <a:r>
              <a:rPr lang="en-US" dirty="0"/>
              <a:t>and vertical profiles of meteorological variables. The use of </a:t>
            </a:r>
            <a:r>
              <a:rPr lang="en-US" dirty="0" err="1"/>
              <a:t>Lidars</a:t>
            </a:r>
            <a:r>
              <a:rPr lang="en-US" dirty="0"/>
              <a:t>, however, will be </a:t>
            </a:r>
            <a:r>
              <a:rPr lang="en-US" dirty="0" smtClean="0"/>
              <a:t>limited during </a:t>
            </a:r>
            <a:r>
              <a:rPr lang="en-US" dirty="0"/>
              <a:t>thick fog</a:t>
            </a:r>
            <a:r>
              <a:rPr lang="en-US" dirty="0" smtClean="0"/>
              <a:t>.</a:t>
            </a:r>
          </a:p>
          <a:p>
            <a:r>
              <a:rPr lang="en-US" dirty="0"/>
              <a:t>… close collaboration with other </a:t>
            </a:r>
            <a:r>
              <a:rPr lang="en-US" dirty="0" err="1"/>
              <a:t>LiDARs</a:t>
            </a:r>
            <a:r>
              <a:rPr lang="en-US" dirty="0"/>
              <a:t> </a:t>
            </a:r>
            <a:r>
              <a:rPr lang="en-US" dirty="0" smtClean="0"/>
              <a:t>anticipated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47056" y="202212"/>
            <a:ext cx="3357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LiDAR observations</a:t>
            </a:r>
            <a:endParaRPr lang="en-US" sz="3200" dirty="0"/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296" y="2649857"/>
            <a:ext cx="3176016" cy="3895344"/>
          </a:xfrm>
          <a:prstGeom prst="rect">
            <a:avLst/>
          </a:prstGeom>
        </p:spPr>
      </p:pic>
      <p:pic>
        <p:nvPicPr>
          <p:cNvPr id="5" name="Picture 4" descr="Screen shot 2015-01-10 at 6.1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52" y="2649857"/>
            <a:ext cx="3128574" cy="31915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0302" y="6175869"/>
            <a:ext cx="402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MATERHORN Fog 10 Jan 2015 1800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42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5-18 at 7.31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3" y="1202588"/>
            <a:ext cx="6620970" cy="28277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0038" y="4795002"/>
            <a:ext cx="4935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Lake breeze, gravity waves</a:t>
            </a:r>
          </a:p>
          <a:p>
            <a:endParaRPr lang="en-US" dirty="0" smtClean="0"/>
          </a:p>
          <a:p>
            <a:r>
              <a:rPr lang="en-US" dirty="0"/>
              <a:t>MATERHORN-Fog, Salt Lake Valley study site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30135" y="4280312"/>
            <a:ext cx="198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8-9 January 2015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42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60147" y="4290313"/>
            <a:ext cx="198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8-9 January 2015 </a:t>
            </a:r>
            <a:endParaRPr lang="en-US" dirty="0"/>
          </a:p>
        </p:txBody>
      </p:sp>
      <p:pic>
        <p:nvPicPr>
          <p:cNvPr id="2" name="Picture 1" descr="Screen Shot 2018-05-18 at 7.36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36" y="1289401"/>
            <a:ext cx="6670183" cy="28792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0029" y="5110372"/>
            <a:ext cx="738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Interactions between </a:t>
            </a:r>
            <a:r>
              <a:rPr lang="en-US" dirty="0"/>
              <a:t>t</a:t>
            </a:r>
            <a:r>
              <a:rPr lang="en-US" dirty="0" smtClean="0"/>
              <a:t>hermally driven (lake-land breeze, down-valley) and synoptic circulations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9244" y="6014536"/>
            <a:ext cx="4935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MATERHORN-Fog, Salt Lake </a:t>
            </a:r>
            <a:r>
              <a:rPr lang="en-US" dirty="0" smtClean="0"/>
              <a:t>Valley study 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003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646" y="1818917"/>
            <a:ext cx="6710261" cy="2971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30323" y="5806537"/>
            <a:ext cx="4092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MATERHORN Fog, Salt Lake City site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97051" y="463822"/>
            <a:ext cx="4056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Ceilometer observations</a:t>
            </a:r>
            <a:endParaRPr lang="en-US" sz="3200" dirty="0"/>
          </a:p>
        </p:txBody>
      </p:sp>
      <p:pic>
        <p:nvPicPr>
          <p:cNvPr id="6" name="Picture 5" descr="ceilometer_dpg_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08" y="1818917"/>
            <a:ext cx="1521615" cy="2636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63108" y="4561027"/>
            <a:ext cx="1617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Vaisala, CL31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1650532"/>
            <a:ext cx="7246471" cy="3447682"/>
            <a:chOff x="21264330" y="30447378"/>
            <a:chExt cx="8821119" cy="3712301"/>
          </a:xfrm>
        </p:grpSpPr>
        <p:pic>
          <p:nvPicPr>
            <p:cNvPr id="9" name="Picture 8" descr="ceiloslc_fo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70488" y="30516570"/>
              <a:ext cx="8584272" cy="3567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22255874" y="30786976"/>
              <a:ext cx="5851504" cy="33876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  <a:latin typeface="Arial"/>
                  <a:cs typeface="Arial"/>
                </a:rPr>
                <a:t>Ceilometer backscatter at SLC site, 8-11 Jan. 2015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264330" y="30447378"/>
              <a:ext cx="8821119" cy="371230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7842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C_tower_jan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0" y="812317"/>
            <a:ext cx="7567448" cy="567558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839998" y="195185"/>
            <a:ext cx="266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Radiative feedback / fog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42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8 at 8.01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12" y="1146675"/>
            <a:ext cx="4812559" cy="447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77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000" y="2723968"/>
            <a:ext cx="163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Halifax video?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81000" y="1780130"/>
            <a:ext cx="1650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MOTIVATION: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853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8 at 8.04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096"/>
            <a:ext cx="9144000" cy="599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7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8605" y="1701033"/>
            <a:ext cx="6980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Highlight results from Chao’s fog paper  – Heber – that are relevant 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755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4738" y="1649298"/>
            <a:ext cx="73254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UU: Network of Local Energy-budget Measurement Stations, LEMS (12), Vaisala TSB-</a:t>
            </a:r>
            <a:r>
              <a:rPr lang="en-US" dirty="0" smtClean="0"/>
              <a:t>9 Portable </a:t>
            </a:r>
            <a:r>
              <a:rPr lang="en-US" dirty="0"/>
              <a:t>Tethered Meteorological Tower with tethersondes (4) and light-weight optical </a:t>
            </a:r>
            <a:r>
              <a:rPr lang="en-US" dirty="0" smtClean="0"/>
              <a:t>particle counters </a:t>
            </a:r>
            <a:r>
              <a:rPr lang="en-US" dirty="0"/>
              <a:t>(5), BLS9000 optical </a:t>
            </a:r>
            <a:r>
              <a:rPr lang="en-US" dirty="0" err="1"/>
              <a:t>scintillometer</a:t>
            </a:r>
            <a:r>
              <a:rPr lang="en-US" dirty="0"/>
              <a:t>, RPG-MWSC-160 Microwave </a:t>
            </a:r>
            <a:r>
              <a:rPr lang="en-US" dirty="0" err="1"/>
              <a:t>Scintillometer</a:t>
            </a:r>
            <a:r>
              <a:rPr lang="en-US" dirty="0"/>
              <a:t>, </a:t>
            </a:r>
            <a:r>
              <a:rPr lang="en-US" dirty="0" smtClean="0"/>
              <a:t>Halo Photonics </a:t>
            </a:r>
            <a:r>
              <a:rPr lang="en-US" dirty="0"/>
              <a:t>Streamline XR Doppler wind Lidar (1), </a:t>
            </a:r>
            <a:r>
              <a:rPr lang="en-US" dirty="0" smtClean="0"/>
              <a:t>Vaisala </a:t>
            </a:r>
            <a:r>
              <a:rPr lang="en-US" dirty="0"/>
              <a:t>CL31 Ceilometers (2), </a:t>
            </a:r>
            <a:r>
              <a:rPr lang="en-US" dirty="0" err="1" smtClean="0"/>
              <a:t>Graw</a:t>
            </a:r>
            <a:r>
              <a:rPr lang="en-US" dirty="0"/>
              <a:t> </a:t>
            </a:r>
            <a:r>
              <a:rPr lang="en-US" dirty="0" smtClean="0"/>
              <a:t>radiosonde </a:t>
            </a:r>
            <a:r>
              <a:rPr lang="en-US" dirty="0"/>
              <a:t>system (1), Campbell Scientific Sonic Anemometers (13), </a:t>
            </a:r>
            <a:r>
              <a:rPr lang="en-US" dirty="0" err="1"/>
              <a:t>Cambell</a:t>
            </a:r>
            <a:r>
              <a:rPr lang="en-US" dirty="0"/>
              <a:t> Scientific EC150</a:t>
            </a:r>
            <a:r>
              <a:rPr lang="en-US" dirty="0" smtClean="0"/>
              <a:t>-</a:t>
            </a:r>
            <a:endParaRPr lang="en-US" dirty="0"/>
          </a:p>
          <a:p>
            <a:r>
              <a:rPr lang="en-US" dirty="0"/>
              <a:t>Open Path Gas Analyzers (3), </a:t>
            </a:r>
            <a:r>
              <a:rPr lang="en-US" dirty="0" err="1"/>
              <a:t>Kipp</a:t>
            </a:r>
            <a:r>
              <a:rPr lang="en-US" dirty="0"/>
              <a:t> and </a:t>
            </a:r>
            <a:r>
              <a:rPr lang="en-US" dirty="0" err="1"/>
              <a:t>Zonen</a:t>
            </a:r>
            <a:r>
              <a:rPr lang="en-US" dirty="0"/>
              <a:t> CNR1 Net radiometer (1), CGR4 </a:t>
            </a:r>
            <a:r>
              <a:rPr lang="en-US" dirty="0" err="1" smtClean="0"/>
              <a:t>pygeometers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/>
              <a:t>6), CMP21 </a:t>
            </a:r>
            <a:r>
              <a:rPr lang="en-US" dirty="0" err="1"/>
              <a:t>pyranometers</a:t>
            </a:r>
            <a:r>
              <a:rPr lang="en-US" dirty="0"/>
              <a:t> (6), </a:t>
            </a:r>
            <a:r>
              <a:rPr lang="en-US" dirty="0" err="1"/>
              <a:t>Hukseflux</a:t>
            </a:r>
            <a:r>
              <a:rPr lang="en-US" dirty="0"/>
              <a:t> HFP01SC self-calibrating soil heat flux plate (6)</a:t>
            </a:r>
            <a:r>
              <a:rPr lang="en-US" dirty="0" smtClean="0"/>
              <a:t>, </a:t>
            </a:r>
            <a:r>
              <a:rPr lang="en-US" dirty="0" err="1" smtClean="0"/>
              <a:t>Hukseflux</a:t>
            </a:r>
            <a:r>
              <a:rPr lang="en-US" dirty="0" smtClean="0"/>
              <a:t> </a:t>
            </a:r>
            <a:r>
              <a:rPr lang="en-US" dirty="0"/>
              <a:t>TP01 soil thermal property probes (3), fine wire thermocouples (~100), FLIR </a:t>
            </a:r>
            <a:r>
              <a:rPr lang="en-US" dirty="0" smtClean="0"/>
              <a:t>thermal camera</a:t>
            </a:r>
            <a:r>
              <a:rPr lang="en-US" dirty="0"/>
              <a:t>, optical cameras (2) 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0023" y="240460"/>
            <a:ext cx="3577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List of UU Equipment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0220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07 at 4.24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94" y="2606450"/>
            <a:ext cx="2564316" cy="9883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927" y="4048459"/>
            <a:ext cx="8504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MATERHORN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sponsored by the US Department of Defense, Office of Naval Research.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927" y="147422"/>
            <a:ext cx="2224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173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401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066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0028" y="2899334"/>
            <a:ext cx="6216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Ovens Natural Park, optical and microwave </a:t>
            </a:r>
            <a:r>
              <a:rPr lang="en-US" dirty="0" err="1"/>
              <a:t>scintillometers</a:t>
            </a:r>
            <a:r>
              <a:rPr lang="en-US" dirty="0"/>
              <a:t> will be deployed </a:t>
            </a:r>
            <a:r>
              <a:rPr lang="en-US" dirty="0" smtClean="0"/>
              <a:t>to measure </a:t>
            </a:r>
            <a:r>
              <a:rPr lang="en-US" dirty="0"/>
              <a:t>sensible and latent heat fluxes from the sea. The reflector will be located across the bay</a:t>
            </a:r>
          </a:p>
          <a:p>
            <a:r>
              <a:rPr lang="en-US" dirty="0"/>
              <a:t>at Blue Rocks. A tethered balloon will be deployed with slow measurements of </a:t>
            </a:r>
            <a:r>
              <a:rPr lang="en-US" dirty="0" smtClean="0"/>
              <a:t>wind speed</a:t>
            </a:r>
            <a:r>
              <a:rPr lang="en-US" dirty="0"/>
              <a:t>/direction, humidity, temperature and pressure as well as particle size distribution. An </a:t>
            </a:r>
            <a:r>
              <a:rPr lang="en-US" dirty="0" smtClean="0"/>
              <a:t>UAV will </a:t>
            </a:r>
            <a:r>
              <a:rPr lang="en-US" dirty="0"/>
              <a:t>probe the ABL over land and water at this supersite.</a:t>
            </a:r>
          </a:p>
        </p:txBody>
      </p:sp>
    </p:spTree>
    <p:extLst>
      <p:ext uri="{BB962C8B-B14F-4D97-AF65-F5344CB8AC3E}">
        <p14:creationId xmlns:p14="http://schemas.microsoft.com/office/powerpoint/2010/main" val="281784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303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748" y="5156729"/>
            <a:ext cx="6478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The aircraft carrier Ronald Reagan maneuvers through fog on the Pacific Ocean. (MC3 Dylan McCord/Navy)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42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765049" y="1316292"/>
            <a:ext cx="5450148" cy="276400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Fundamentals</a:t>
            </a:r>
          </a:p>
          <a:p>
            <a:pPr algn="ctr"/>
            <a:r>
              <a:rPr lang="en-US" sz="1400" dirty="0" smtClean="0"/>
              <a:t>Life cycle, radiative </a:t>
            </a:r>
            <a:r>
              <a:rPr lang="en-US" sz="1400" dirty="0"/>
              <a:t>transfer, </a:t>
            </a:r>
            <a:r>
              <a:rPr lang="en-US" sz="1400" dirty="0" smtClean="0"/>
              <a:t>turbulence,</a:t>
            </a:r>
          </a:p>
          <a:p>
            <a:pPr algn="ctr"/>
            <a:r>
              <a:rPr lang="en-US" sz="1400" dirty="0" smtClean="0"/>
              <a:t>Boundary Layer Structure</a:t>
            </a:r>
            <a:endParaRPr lang="en-US" sz="1400" dirty="0"/>
          </a:p>
        </p:txBody>
      </p:sp>
      <p:sp>
        <p:nvSpPr>
          <p:cNvPr id="3" name="Oval 2"/>
          <p:cNvSpPr/>
          <p:nvPr/>
        </p:nvSpPr>
        <p:spPr>
          <a:xfrm>
            <a:off x="4640127" y="3177620"/>
            <a:ext cx="2940080" cy="22027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Microphysics</a:t>
            </a:r>
          </a:p>
          <a:p>
            <a:pPr algn="ctr"/>
            <a:r>
              <a:rPr lang="en-US" sz="1400" dirty="0"/>
              <a:t>droplet characterization, nucleation</a:t>
            </a:r>
          </a:p>
        </p:txBody>
      </p:sp>
      <p:sp>
        <p:nvSpPr>
          <p:cNvPr id="4" name="Oval 3"/>
          <p:cNvSpPr/>
          <p:nvPr/>
        </p:nvSpPr>
        <p:spPr>
          <a:xfrm>
            <a:off x="1300036" y="3180232"/>
            <a:ext cx="3340091" cy="220016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Thermodynamics</a:t>
            </a:r>
          </a:p>
          <a:p>
            <a:pPr algn="ctr"/>
            <a:r>
              <a:rPr lang="en-US" sz="1400" dirty="0"/>
              <a:t>radiative mechanisms, cooling, phase changes</a:t>
            </a:r>
          </a:p>
        </p:txBody>
      </p:sp>
      <p:sp>
        <p:nvSpPr>
          <p:cNvPr id="5" name="Rectangle 4"/>
          <p:cNvSpPr/>
          <p:nvPr/>
        </p:nvSpPr>
        <p:spPr>
          <a:xfrm>
            <a:off x="900025" y="5640411"/>
            <a:ext cx="3590098" cy="5200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Fog Detection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90134" y="5640411"/>
            <a:ext cx="3590098" cy="5200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Fog Forecasting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80947" y="350026"/>
            <a:ext cx="6058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MOTIVATION / OVERVIEW / SCIENTIFIC FRAMEWORK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8470138">
            <a:off x="187318" y="1640121"/>
            <a:ext cx="177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ADD ARROWS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53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476" y="124796"/>
            <a:ext cx="8585766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fundamentals</a:t>
            </a:r>
            <a:r>
              <a:rPr lang="en-US" dirty="0"/>
              <a:t> (life cycle, radiative transfer, turbulence, and boundary-</a:t>
            </a:r>
            <a:r>
              <a:rPr lang="en-US" dirty="0" smtClean="0"/>
              <a:t>layer structure)</a:t>
            </a:r>
          </a:p>
          <a:p>
            <a:endParaRPr lang="en-US" b="1" dirty="0"/>
          </a:p>
          <a:p>
            <a:r>
              <a:rPr lang="en-US" b="1" dirty="0" smtClean="0"/>
              <a:t>microphysics</a:t>
            </a:r>
            <a:r>
              <a:rPr lang="en-US" dirty="0" smtClean="0"/>
              <a:t> </a:t>
            </a:r>
            <a:r>
              <a:rPr lang="en-US" dirty="0"/>
              <a:t>(droplet characterization, nucleation</a:t>
            </a:r>
            <a:r>
              <a:rPr lang="en-US" dirty="0" smtClean="0"/>
              <a:t>) </a:t>
            </a:r>
          </a:p>
          <a:p>
            <a:endParaRPr lang="en-US" b="1" dirty="0"/>
          </a:p>
          <a:p>
            <a:r>
              <a:rPr lang="en-US" b="1" dirty="0" smtClean="0"/>
              <a:t>thermodynamics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smtClean="0"/>
              <a:t>radiative mechanisms</a:t>
            </a:r>
            <a:r>
              <a:rPr lang="en-US" dirty="0"/>
              <a:t>, cooling, phase changes</a:t>
            </a:r>
            <a:r>
              <a:rPr lang="en-US" dirty="0" smtClean="0"/>
              <a:t>) </a:t>
            </a:r>
          </a:p>
          <a:p>
            <a:endParaRPr lang="en-US" dirty="0"/>
          </a:p>
          <a:p>
            <a:r>
              <a:rPr lang="en-US" b="1" dirty="0" smtClean="0"/>
              <a:t>detection</a:t>
            </a:r>
            <a:r>
              <a:rPr lang="en-US" dirty="0" smtClean="0"/>
              <a:t> </a:t>
            </a:r>
            <a:r>
              <a:rPr lang="en-US" dirty="0"/>
              <a:t>(in-situ and path measurements, profiling </a:t>
            </a:r>
            <a:r>
              <a:rPr lang="en-US" dirty="0" smtClean="0"/>
              <a:t>and remote </a:t>
            </a:r>
            <a:r>
              <a:rPr lang="en-US" dirty="0"/>
              <a:t>sensing), satellite observations (GOES-R, MODIS</a:t>
            </a:r>
            <a:r>
              <a:rPr lang="en-US" dirty="0" smtClean="0"/>
              <a:t>) </a:t>
            </a:r>
          </a:p>
          <a:p>
            <a:endParaRPr lang="en-US" dirty="0"/>
          </a:p>
          <a:p>
            <a:r>
              <a:rPr lang="en-US" b="1" dirty="0" smtClean="0"/>
              <a:t>forecasting</a:t>
            </a:r>
            <a:r>
              <a:rPr lang="en-US" b="1" dirty="0"/>
              <a:t>/numerical </a:t>
            </a:r>
            <a:r>
              <a:rPr lang="en-US" b="1" dirty="0" smtClean="0"/>
              <a:t>modeling </a:t>
            </a:r>
            <a:r>
              <a:rPr lang="en-US" dirty="0" smtClean="0"/>
              <a:t>(</a:t>
            </a:r>
            <a:r>
              <a:rPr lang="en-US" dirty="0"/>
              <a:t>mesoscale and </a:t>
            </a:r>
            <a:r>
              <a:rPr lang="en-US" dirty="0" err="1"/>
              <a:t>microscale</a:t>
            </a:r>
            <a:r>
              <a:rPr lang="en-US" dirty="0"/>
              <a:t> modeling, validations, parameterizations)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topographic features, land use </a:t>
            </a:r>
            <a:r>
              <a:rPr lang="en-US" dirty="0"/>
              <a:t>(e.g., vegetation, lakes), sea/land</a:t>
            </a:r>
          </a:p>
          <a:p>
            <a:r>
              <a:rPr lang="en-US" dirty="0"/>
              <a:t>breezes, and land-sea heterogeneity (Bari et al. 2015; Huang et al. 2015)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Radiation </a:t>
            </a:r>
            <a:r>
              <a:rPr lang="en-US" dirty="0"/>
              <a:t>and </a:t>
            </a:r>
            <a:r>
              <a:rPr lang="en-US" dirty="0" smtClean="0"/>
              <a:t>aerosols usually </a:t>
            </a:r>
            <a:r>
              <a:rPr lang="en-US" dirty="0"/>
              <a:t>intensify fog, but at times they sharply reduce fog due to turbulent mixing at </a:t>
            </a:r>
            <a:r>
              <a:rPr lang="en-US" dirty="0" smtClean="0"/>
              <a:t>the Boundaries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Low </a:t>
            </a:r>
            <a:r>
              <a:rPr lang="en-US" dirty="0" smtClean="0"/>
              <a:t>forecast </a:t>
            </a:r>
            <a:r>
              <a:rPr lang="en-US" dirty="0" smtClean="0"/>
              <a:t>skill </a:t>
            </a:r>
            <a:r>
              <a:rPr lang="en-US" dirty="0"/>
              <a:t>are the surface heating/cooling and moisture bias in the</a:t>
            </a:r>
          </a:p>
          <a:p>
            <a:r>
              <a:rPr lang="en-US" dirty="0"/>
              <a:t>boundary layer. Specifically, these biases are more pronounced at the marine-land </a:t>
            </a:r>
            <a:r>
              <a:rPr lang="en-US" dirty="0" smtClean="0"/>
              <a:t>interface. Detailed </a:t>
            </a:r>
            <a:r>
              <a:rPr lang="en-US" dirty="0"/>
              <a:t>fog microphysics and radiation algorithms are needed for better forecasts</a:t>
            </a:r>
          </a:p>
        </p:txBody>
      </p:sp>
    </p:spTree>
    <p:extLst>
      <p:ext uri="{BB962C8B-B14F-4D97-AF65-F5344CB8AC3E}">
        <p14:creationId xmlns:p14="http://schemas.microsoft.com/office/powerpoint/2010/main" val="281784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0025" y="1310096"/>
            <a:ext cx="767021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Processes related to fog development, fog life cycle and fog dissipation, that are in the focus of our </a:t>
            </a:r>
            <a:r>
              <a:rPr lang="en-US" dirty="0" smtClean="0"/>
              <a:t>(UU) contribution </a:t>
            </a:r>
            <a:r>
              <a:rPr lang="en-US" dirty="0"/>
              <a:t>to CFOG: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b="1" dirty="0"/>
              <a:t>Turbulence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Radiation 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Surface Energy </a:t>
            </a:r>
            <a:r>
              <a:rPr lang="en-US" b="1" dirty="0" smtClean="0"/>
              <a:t>Balance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Observational focus will be at the land-coast-ocean interface – to be tied into ocean-based observations.</a:t>
            </a:r>
          </a:p>
          <a:p>
            <a:endParaRPr lang="en-US" dirty="0"/>
          </a:p>
          <a:p>
            <a:r>
              <a:rPr lang="en-US" dirty="0" smtClean="0"/>
              <a:t>Observations are designed to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advance basic understanding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model validation 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p</a:t>
            </a:r>
            <a:r>
              <a:rPr lang="en-US" b="1" dirty="0" smtClean="0"/>
              <a:t>arameterization development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40135" y="2364825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Boundary Layer Evolution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81651" y="5954539"/>
            <a:ext cx="409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Spatial and temporal scales covered ?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8666" y="312804"/>
            <a:ext cx="6200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Contributions of the University of Utah Team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724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300"/>
            <a:ext cx="9144000" cy="5847541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>
          <a:xfrm>
            <a:off x="0" y="1830133"/>
            <a:ext cx="3550098" cy="4070297"/>
          </a:xfrm>
          <a:prstGeom prst="donut">
            <a:avLst>
              <a:gd name="adj" fmla="val 4117"/>
            </a:avLst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5411" y="1350098"/>
            <a:ext cx="126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UU Focus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42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693" y="316964"/>
            <a:ext cx="46319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Processes related to fog development, fog life cycle and fog dissipation, that are in the focus of our contribution to CFOG: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Turbulence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Radiation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Surface Energy Balance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8197" y="2556911"/>
            <a:ext cx="85652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“favorable </a:t>
            </a:r>
            <a:r>
              <a:rPr lang="en-US" u="sng" dirty="0"/>
              <a:t>mix of dynamic, microphysical and thermodynamic</a:t>
            </a:r>
          </a:p>
          <a:p>
            <a:r>
              <a:rPr lang="en-US" u="sng" dirty="0" smtClean="0"/>
              <a:t>Processes”</a:t>
            </a:r>
          </a:p>
          <a:p>
            <a:r>
              <a:rPr lang="en-US" u="sng" dirty="0" smtClean="0"/>
              <a:t>Incomplete understanding </a:t>
            </a:r>
            <a:r>
              <a:rPr lang="en-US" u="sng" dirty="0"/>
              <a:t>of relevant physical-radiative processes, thermodynamic and dynamic complexity</a:t>
            </a:r>
            <a:r>
              <a:rPr lang="en-US" u="sng" dirty="0" smtClean="0"/>
              <a:t>, and </a:t>
            </a:r>
            <a:r>
              <a:rPr lang="en-US" u="sng" dirty="0"/>
              <a:t>space-time scales over which fog processes are distributed</a:t>
            </a:r>
            <a:r>
              <a:rPr lang="en-US" u="sng" dirty="0" smtClean="0"/>
              <a:t>.</a:t>
            </a:r>
          </a:p>
          <a:p>
            <a:endParaRPr lang="en-US" u="sng" dirty="0" smtClean="0"/>
          </a:p>
          <a:p>
            <a:r>
              <a:rPr lang="en-US" u="sng" dirty="0" smtClean="0"/>
              <a:t>develop </a:t>
            </a:r>
            <a:r>
              <a:rPr lang="en-US" u="sng" dirty="0"/>
              <a:t>high fidelity sub-grid </a:t>
            </a:r>
            <a:r>
              <a:rPr lang="en-US" u="sng" dirty="0" smtClean="0"/>
              <a:t>parameterizations for </a:t>
            </a:r>
            <a:r>
              <a:rPr lang="en-US" u="sng" dirty="0"/>
              <a:t>fog based on deeper understanding of physical, dynamical and thermodynamic processes</a:t>
            </a:r>
          </a:p>
          <a:p>
            <a:r>
              <a:rPr lang="en-US" u="sng" dirty="0"/>
              <a:t>(</a:t>
            </a:r>
            <a:r>
              <a:rPr lang="en-US" u="sng" dirty="0" err="1"/>
              <a:t>Koračin</a:t>
            </a:r>
            <a:r>
              <a:rPr lang="en-US" u="sng" dirty="0"/>
              <a:t> et al. 2014</a:t>
            </a:r>
            <a:r>
              <a:rPr lang="en-US" u="sng" dirty="0" smtClean="0"/>
              <a:t>)</a:t>
            </a:r>
          </a:p>
          <a:p>
            <a:endParaRPr lang="en-US" u="sng" dirty="0" smtClean="0"/>
          </a:p>
          <a:p>
            <a:r>
              <a:rPr lang="en-US" u="sng" dirty="0"/>
              <a:t>lack of understanding of the </a:t>
            </a:r>
            <a:r>
              <a:rPr lang="en-US" b="1" u="sng" dirty="0"/>
              <a:t>interplay</a:t>
            </a:r>
            <a:r>
              <a:rPr lang="en-US" u="sng" dirty="0"/>
              <a:t> of microphysical properties of fog, turbulence, </a:t>
            </a:r>
            <a:r>
              <a:rPr lang="en-US" u="sng" dirty="0" smtClean="0"/>
              <a:t>local energetics </a:t>
            </a:r>
            <a:r>
              <a:rPr lang="en-US" u="sng" dirty="0"/>
              <a:t>and land-surface (Bari et al. 2015; </a:t>
            </a:r>
            <a:r>
              <a:rPr lang="en-US" u="sng" dirty="0" err="1"/>
              <a:t>Chaouch</a:t>
            </a:r>
            <a:r>
              <a:rPr lang="en-US" u="sng" dirty="0"/>
              <a:t> et al. 2017).</a:t>
            </a:r>
          </a:p>
        </p:txBody>
      </p:sp>
      <p:sp>
        <p:nvSpPr>
          <p:cNvPr id="6" name="TextBox 5"/>
          <p:cNvSpPr txBox="1"/>
          <p:nvPr/>
        </p:nvSpPr>
        <p:spPr>
          <a:xfrm rot="19328058">
            <a:off x="5911948" y="1059352"/>
            <a:ext cx="25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Link back to modeling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66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6181" y="232351"/>
            <a:ext cx="4056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Surface Energy </a:t>
            </a:r>
            <a:r>
              <a:rPr lang="en-US" sz="2800" dirty="0" smtClean="0"/>
              <a:t>Balance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26181" y="2797676"/>
            <a:ext cx="82806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Observational Strategy:</a:t>
            </a:r>
          </a:p>
          <a:p>
            <a:r>
              <a:rPr lang="en-US" dirty="0" smtClean="0"/>
              <a:t>1) Coast </a:t>
            </a:r>
            <a:r>
              <a:rPr lang="en-US" dirty="0" smtClean="0"/>
              <a:t>-to- Inland transect</a:t>
            </a:r>
          </a:p>
          <a:p>
            <a:endParaRPr lang="en-US" dirty="0"/>
          </a:p>
          <a:p>
            <a:r>
              <a:rPr lang="en-US" u="sng" dirty="0" smtClean="0"/>
              <a:t>Observational Tools/ Instrumentation</a:t>
            </a:r>
          </a:p>
          <a:p>
            <a:r>
              <a:rPr lang="en-US" dirty="0" smtClean="0"/>
              <a:t>Radiation </a:t>
            </a:r>
            <a:r>
              <a:rPr lang="en-US" dirty="0" smtClean="0"/>
              <a:t>balance (LW, SW, upward and downward)</a:t>
            </a:r>
          </a:p>
          <a:p>
            <a:r>
              <a:rPr lang="en-US" dirty="0" smtClean="0"/>
              <a:t>Sensible heat flux (H)</a:t>
            </a:r>
          </a:p>
          <a:p>
            <a:r>
              <a:rPr lang="en-US" dirty="0" smtClean="0"/>
              <a:t>Latent heat flux (L)</a:t>
            </a:r>
          </a:p>
          <a:p>
            <a:r>
              <a:rPr lang="en-US" dirty="0" smtClean="0"/>
              <a:t>Ground hear flux (heat flux plates, soil temperatures)</a:t>
            </a:r>
          </a:p>
          <a:p>
            <a:r>
              <a:rPr lang="en-US" dirty="0" smtClean="0"/>
              <a:t>Soil Moistures, thermal </a:t>
            </a:r>
            <a:r>
              <a:rPr lang="en-US" dirty="0" smtClean="0"/>
              <a:t>properties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Land </a:t>
            </a:r>
            <a:r>
              <a:rPr lang="en-US" b="1" dirty="0" smtClean="0"/>
              <a:t>/ Sea Breeze &amp; </a:t>
            </a:r>
            <a:r>
              <a:rPr lang="en-US" b="1" dirty="0" smtClean="0"/>
              <a:t>Advective flows</a:t>
            </a:r>
          </a:p>
          <a:p>
            <a:endParaRPr lang="en-US" b="1" dirty="0"/>
          </a:p>
          <a:p>
            <a:r>
              <a:rPr lang="en-US" dirty="0" smtClean="0"/>
              <a:t>Larger </a:t>
            </a:r>
            <a:r>
              <a:rPr lang="en-US" dirty="0" smtClean="0"/>
              <a:t>scale </a:t>
            </a:r>
            <a:r>
              <a:rPr lang="en-US" dirty="0" smtClean="0"/>
              <a:t>(synoptic) influences – radiosonde launches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626181" y="1007569"/>
            <a:ext cx="81240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is the role of </a:t>
            </a:r>
            <a:r>
              <a:rPr lang="en-US" dirty="0" smtClean="0">
                <a:solidFill>
                  <a:srgbClr val="FF0000"/>
                </a:solidFill>
              </a:rPr>
              <a:t>surface energy balance differences in driving boundary layer contrasts affecting the life </a:t>
            </a:r>
            <a:r>
              <a:rPr lang="en-US" dirty="0">
                <a:solidFill>
                  <a:srgbClr val="FF0000"/>
                </a:solidFill>
              </a:rPr>
              <a:t>cycle of coastal fog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What are the feedback mechanisms between fog and the surface energy balance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40179" y="3915002"/>
            <a:ext cx="209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LEMS (2D-Sonics)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842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5860" y="206019"/>
            <a:ext cx="6458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Turbulence (in situ and path-integrated</a:t>
            </a:r>
            <a:r>
              <a:rPr lang="en-US" sz="2800" dirty="0" smtClean="0"/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5859" y="1629065"/>
            <a:ext cx="81243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Observational </a:t>
            </a:r>
            <a:r>
              <a:rPr lang="en-US" u="sng" dirty="0"/>
              <a:t>strategy</a:t>
            </a:r>
            <a:r>
              <a:rPr lang="en-US" u="sng" dirty="0" smtClean="0"/>
              <a:t>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Coast to inland </a:t>
            </a:r>
            <a:r>
              <a:rPr lang="en-US" dirty="0" smtClean="0"/>
              <a:t>transect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Coastal water surface (integrated) </a:t>
            </a:r>
            <a:endParaRPr lang="en-US" dirty="0"/>
          </a:p>
          <a:p>
            <a:endParaRPr lang="en-US" dirty="0"/>
          </a:p>
          <a:p>
            <a:r>
              <a:rPr lang="en-US" u="sng" dirty="0" smtClean="0"/>
              <a:t>Observational tools / Instrumentation: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Flux towers (covering a model grid cell)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Sonic </a:t>
            </a:r>
            <a:r>
              <a:rPr lang="en-US" dirty="0" smtClean="0"/>
              <a:t>Anemometer (momentum and sensible heat flux H)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EC150 (latent heat flux L)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Scintillometers</a:t>
            </a:r>
            <a:r>
              <a:rPr lang="en-US" dirty="0" smtClean="0"/>
              <a:t> </a:t>
            </a:r>
            <a:r>
              <a:rPr lang="en-US" dirty="0" smtClean="0"/>
              <a:t>(microwave &amp; optical; path</a:t>
            </a:r>
            <a:r>
              <a:rPr lang="en-US" dirty="0" smtClean="0"/>
              <a:t>- integrated H and L)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Doppler Wind Lidar (</a:t>
            </a:r>
            <a:r>
              <a:rPr lang="en-US" dirty="0" err="1" smtClean="0"/>
              <a:t>sigma_w</a:t>
            </a:r>
            <a:r>
              <a:rPr lang="en-US" dirty="0" smtClean="0"/>
              <a:t>; flow structure, waves, … close collaboration with other </a:t>
            </a:r>
            <a:r>
              <a:rPr lang="en-US" dirty="0" err="1" smtClean="0"/>
              <a:t>LiDARs</a:t>
            </a:r>
            <a:r>
              <a:rPr lang="en-US" dirty="0" smtClean="0"/>
              <a:t> anticipated</a:t>
            </a:r>
            <a:r>
              <a:rPr lang="en-US" dirty="0" smtClean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0029" y="988682"/>
            <a:ext cx="6330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What is the role of turbulence in the life cycle of coastal fog?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0525" y="6210453"/>
            <a:ext cx="634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Model validation / parameterization testing and development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42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491</TotalTime>
  <Words>1477</Words>
  <Application>Microsoft Macintosh PowerPoint</Application>
  <PresentationFormat>On-screen Show (4:3)</PresentationFormat>
  <Paragraphs>165</Paragraphs>
  <Slides>27</Slides>
  <Notes>0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Sebastian Hoch</cp:lastModifiedBy>
  <cp:revision>62</cp:revision>
  <dcterms:created xsi:type="dcterms:W3CDTF">2010-04-12T23:12:02Z</dcterms:created>
  <dcterms:modified xsi:type="dcterms:W3CDTF">2018-05-19T02:10:28Z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