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sldIdLst>
    <p:sldId id="268" r:id="rId5"/>
    <p:sldId id="262" r:id="rId6"/>
    <p:sldId id="269" r:id="rId7"/>
    <p:sldId id="261" r:id="rId8"/>
    <p:sldId id="256" r:id="rId9"/>
    <p:sldId id="265" r:id="rId10"/>
    <p:sldId id="270" r:id="rId11"/>
    <p:sldId id="271" r:id="rId12"/>
    <p:sldId id="257" r:id="rId13"/>
    <p:sldId id="258" r:id="rId14"/>
    <p:sldId id="259" r:id="rId15"/>
    <p:sldId id="260" r:id="rId16"/>
    <p:sldId id="263" r:id="rId17"/>
    <p:sldId id="264" r:id="rId18"/>
    <p:sldId id="266" r:id="rId19"/>
    <p:sldId id="26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89" autoAdjust="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8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5/16/18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5/16/18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5/16/18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5/16/18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5/16/18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5263" y="1207854"/>
            <a:ext cx="407670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CFOG</a:t>
            </a:r>
          </a:p>
          <a:p>
            <a:pPr algn="ctr"/>
            <a:endParaRPr lang="en-US" sz="4000" dirty="0" smtClean="0"/>
          </a:p>
          <a:p>
            <a:pPr algn="ctr"/>
            <a:r>
              <a:rPr lang="en-US" sz="2000" dirty="0" smtClean="0"/>
              <a:t>Eric Pardyjak and Sebastian Hoch</a:t>
            </a:r>
          </a:p>
          <a:p>
            <a:pPr algn="ctr"/>
            <a:r>
              <a:rPr lang="en-US" sz="2000" dirty="0" smtClean="0"/>
              <a:t>University of Utah 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817842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5860" y="206019"/>
            <a:ext cx="6458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Turbulence (in situ and path-integrated)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22921" y="1296262"/>
            <a:ext cx="78469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Sonic Anemometer (momentum and sensible heat flux H)</a:t>
            </a:r>
          </a:p>
          <a:p>
            <a:r>
              <a:rPr lang="en-US" dirty="0" smtClean="0"/>
              <a:t>EC150 (latent heat flux L)</a:t>
            </a:r>
          </a:p>
          <a:p>
            <a:r>
              <a:rPr lang="en-US" dirty="0" err="1" smtClean="0"/>
              <a:t>Scintillometers</a:t>
            </a:r>
            <a:r>
              <a:rPr lang="en-US" dirty="0" smtClean="0"/>
              <a:t> (path- integrated H and L)</a:t>
            </a:r>
          </a:p>
          <a:p>
            <a:r>
              <a:rPr lang="en-US" dirty="0" smtClean="0"/>
              <a:t>Doppler Wind Lidar (</a:t>
            </a:r>
            <a:r>
              <a:rPr lang="en-US" dirty="0" err="1" smtClean="0"/>
              <a:t>sigma_w</a:t>
            </a:r>
            <a:r>
              <a:rPr lang="en-US" dirty="0" smtClean="0"/>
              <a:t>; flow structure, waves, … close collaboration with other </a:t>
            </a:r>
            <a:r>
              <a:rPr lang="en-US" dirty="0" err="1" smtClean="0"/>
              <a:t>LiDARs</a:t>
            </a:r>
            <a:r>
              <a:rPr lang="en-US" dirty="0" smtClean="0"/>
              <a:t> anticipated)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842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3761" y="230923"/>
            <a:ext cx="86270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Radiation (clear air cooling, radiative flux divergence)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7862" y="1373963"/>
            <a:ext cx="79707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1 tall or 2 shallow coastal towers equipped with multiple levels of </a:t>
            </a:r>
            <a:r>
              <a:rPr lang="en-US" dirty="0" err="1" smtClean="0"/>
              <a:t>pyrgeometers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Careful relative calibration required, homogeneous environment (land cover) around tower needed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Radiative feedback / transition with the development or advection of fog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3565" y="3415709"/>
            <a:ext cx="84314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radiative feedbacks in the fog life cycle will be investigated via direct observations </a:t>
            </a:r>
            <a:r>
              <a:rPr lang="en-US" dirty="0" smtClean="0"/>
              <a:t>of the </a:t>
            </a:r>
            <a:r>
              <a:rPr lang="en-US" dirty="0"/>
              <a:t>surface radiation budget. We will also make direct observations of clear-air radiative </a:t>
            </a:r>
            <a:r>
              <a:rPr lang="en-US" dirty="0" smtClean="0"/>
              <a:t>cooling (</a:t>
            </a:r>
            <a:r>
              <a:rPr lang="en-US" dirty="0"/>
              <a:t>radiative flux divergence, RFD) at the coastal tower site by measuring longwave in- and</a:t>
            </a:r>
          </a:p>
          <a:p>
            <a:r>
              <a:rPr lang="en-US" dirty="0"/>
              <a:t>outgoing radiation at two heights above ground using carefully calibrated </a:t>
            </a:r>
            <a:r>
              <a:rPr lang="en-US" dirty="0" err="1"/>
              <a:t>pyrgeometers</a:t>
            </a:r>
            <a:r>
              <a:rPr lang="en-US" dirty="0"/>
              <a:t> (K &amp; </a:t>
            </a:r>
            <a:r>
              <a:rPr lang="en-US" dirty="0" smtClean="0"/>
              <a:t>Z CGR4</a:t>
            </a:r>
            <a:r>
              <a:rPr lang="en-US" dirty="0"/>
              <a:t>). The introduction of fog particles will modify the radiative exchange </a:t>
            </a:r>
            <a:r>
              <a:rPr lang="en-US" dirty="0" smtClean="0"/>
              <a:t>processes depending </a:t>
            </a:r>
            <a:r>
              <a:rPr lang="en-US" dirty="0"/>
              <a:t>on their radiative properties (Hoch et al. 2007, 2016). Co-located observations of </a:t>
            </a:r>
            <a:r>
              <a:rPr lang="en-US" dirty="0" smtClean="0"/>
              <a:t>fog particle </a:t>
            </a:r>
            <a:r>
              <a:rPr lang="en-US" dirty="0"/>
              <a:t>properties (size distribution, phase, etc.) will allow validation of radiative </a:t>
            </a:r>
            <a:r>
              <a:rPr lang="en-US" dirty="0" smtClean="0"/>
              <a:t>transfer calculations </a:t>
            </a:r>
            <a:r>
              <a:rPr lang="en-US" dirty="0"/>
              <a:t>and parameterizations used in NWP models.</a:t>
            </a:r>
          </a:p>
        </p:txBody>
      </p:sp>
    </p:spTree>
    <p:extLst>
      <p:ext uri="{BB962C8B-B14F-4D97-AF65-F5344CB8AC3E}">
        <p14:creationId xmlns:p14="http://schemas.microsoft.com/office/powerpoint/2010/main" val="2817842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9752" y="1449528"/>
            <a:ext cx="6966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measure the spatial gradients</a:t>
            </a:r>
          </a:p>
          <a:p>
            <a:r>
              <a:rPr lang="en-US" dirty="0"/>
              <a:t>and vertical profiles of meteorological variables. The use of </a:t>
            </a:r>
            <a:r>
              <a:rPr lang="en-US" dirty="0" err="1"/>
              <a:t>Lidars</a:t>
            </a:r>
            <a:r>
              <a:rPr lang="en-US" dirty="0"/>
              <a:t>, however, will be limited</a:t>
            </a:r>
          </a:p>
          <a:p>
            <a:r>
              <a:rPr lang="en-US" dirty="0"/>
              <a:t>during thick fog.</a:t>
            </a:r>
          </a:p>
        </p:txBody>
      </p:sp>
      <p:sp>
        <p:nvSpPr>
          <p:cNvPr id="3" name="Rectangle 2"/>
          <p:cNvSpPr/>
          <p:nvPr/>
        </p:nvSpPr>
        <p:spPr>
          <a:xfrm>
            <a:off x="455860" y="206019"/>
            <a:ext cx="12222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LiDAR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17842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5300"/>
            <a:ext cx="9144000" cy="584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842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263" y="949248"/>
            <a:ext cx="7325464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UU: Network of Local Energy-budget Measurement Stations, LEMS (12), Vaisala TSB-9</a:t>
            </a:r>
          </a:p>
          <a:p>
            <a:r>
              <a:rPr lang="en-US" dirty="0"/>
              <a:t>Portable Tethered Meteorological Tower with tethersondes (4) and light-weight optical particle</a:t>
            </a:r>
          </a:p>
          <a:p>
            <a:r>
              <a:rPr lang="en-US" dirty="0"/>
              <a:t>counters (5), BLS9000 optical </a:t>
            </a:r>
            <a:r>
              <a:rPr lang="en-US" dirty="0" err="1"/>
              <a:t>scintillometer</a:t>
            </a:r>
            <a:r>
              <a:rPr lang="en-US" dirty="0"/>
              <a:t>, RPG-MWSC-160 Microwave </a:t>
            </a:r>
            <a:r>
              <a:rPr lang="en-US" dirty="0" err="1"/>
              <a:t>Scintillometer</a:t>
            </a:r>
            <a:r>
              <a:rPr lang="en-US" dirty="0"/>
              <a:t>, Halo</a:t>
            </a:r>
          </a:p>
          <a:p>
            <a:r>
              <a:rPr lang="en-US" dirty="0"/>
              <a:t>Photonics Streamline XR Doppler wind Lidar (1), </a:t>
            </a:r>
            <a:r>
              <a:rPr lang="en-US" dirty="0" err="1"/>
              <a:t>Caisala</a:t>
            </a:r>
            <a:r>
              <a:rPr lang="en-US" dirty="0"/>
              <a:t> CL31 Ceilometers (2), </a:t>
            </a:r>
            <a:r>
              <a:rPr lang="en-US" dirty="0" err="1"/>
              <a:t>Graw</a:t>
            </a:r>
            <a:endParaRPr lang="en-US" dirty="0"/>
          </a:p>
          <a:p>
            <a:r>
              <a:rPr lang="en-US" dirty="0"/>
              <a:t>radiosonde system (1), Campbell Scientific Sonic Anemometers (13), </a:t>
            </a:r>
            <a:r>
              <a:rPr lang="en-US" dirty="0" err="1"/>
              <a:t>Cambell</a:t>
            </a:r>
            <a:r>
              <a:rPr lang="en-US" dirty="0"/>
              <a:t> Scientific EC150</a:t>
            </a:r>
            <a:r>
              <a:rPr lang="en-US" dirty="0" smtClean="0"/>
              <a:t>-</a:t>
            </a:r>
            <a:endParaRPr lang="en-US" dirty="0"/>
          </a:p>
          <a:p>
            <a:r>
              <a:rPr lang="en-US" dirty="0"/>
              <a:t>Open Path Gas Analyzers (3), </a:t>
            </a:r>
            <a:r>
              <a:rPr lang="en-US" dirty="0" err="1"/>
              <a:t>Kipp</a:t>
            </a:r>
            <a:r>
              <a:rPr lang="en-US" dirty="0"/>
              <a:t> and </a:t>
            </a:r>
            <a:r>
              <a:rPr lang="en-US" dirty="0" err="1"/>
              <a:t>Zonen</a:t>
            </a:r>
            <a:r>
              <a:rPr lang="en-US" dirty="0"/>
              <a:t> CNR1 Net radiometer (1), CGR4 </a:t>
            </a:r>
            <a:r>
              <a:rPr lang="en-US" dirty="0" err="1"/>
              <a:t>pygeometers</a:t>
            </a:r>
            <a:endParaRPr lang="en-US" dirty="0"/>
          </a:p>
          <a:p>
            <a:r>
              <a:rPr lang="en-US" dirty="0"/>
              <a:t>(6), CMP21 </a:t>
            </a:r>
            <a:r>
              <a:rPr lang="en-US" dirty="0" err="1"/>
              <a:t>pyranometers</a:t>
            </a:r>
            <a:r>
              <a:rPr lang="en-US" dirty="0"/>
              <a:t> (6), </a:t>
            </a:r>
            <a:r>
              <a:rPr lang="en-US" dirty="0" err="1"/>
              <a:t>Hukseflux</a:t>
            </a:r>
            <a:r>
              <a:rPr lang="en-US" dirty="0"/>
              <a:t> HFP01SC self-calibrating soil heat flux plate (6),</a:t>
            </a:r>
          </a:p>
          <a:p>
            <a:r>
              <a:rPr lang="en-US" dirty="0" err="1"/>
              <a:t>Hukseflux</a:t>
            </a:r>
            <a:r>
              <a:rPr lang="en-US" dirty="0"/>
              <a:t> TP01 soil thermal property probes (3), fine wire thermocouples (~100), FLIR thermal</a:t>
            </a:r>
          </a:p>
          <a:p>
            <a:r>
              <a:rPr lang="en-US" dirty="0"/>
              <a:t>camera, optical cameras (2) .</a:t>
            </a:r>
          </a:p>
        </p:txBody>
      </p:sp>
    </p:spTree>
    <p:extLst>
      <p:ext uri="{BB962C8B-B14F-4D97-AF65-F5344CB8AC3E}">
        <p14:creationId xmlns:p14="http://schemas.microsoft.com/office/powerpoint/2010/main" val="2817842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462" y="885110"/>
            <a:ext cx="86212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Ovens Natural Park, optical and microwave </a:t>
            </a:r>
            <a:r>
              <a:rPr lang="en-US" dirty="0" err="1"/>
              <a:t>scintillometers</a:t>
            </a:r>
            <a:r>
              <a:rPr lang="en-US" dirty="0"/>
              <a:t> will be deployed to</a:t>
            </a:r>
          </a:p>
          <a:p>
            <a:r>
              <a:rPr lang="en-US" dirty="0"/>
              <a:t>measure sensible and latent heat fluxes from the sea. The reflector will be located across the bay</a:t>
            </a:r>
          </a:p>
          <a:p>
            <a:r>
              <a:rPr lang="en-US" dirty="0"/>
              <a:t>at Blue Rocks. A tethered balloon will be deployed with slow measurements of wind</a:t>
            </a:r>
          </a:p>
          <a:p>
            <a:r>
              <a:rPr lang="en-US" dirty="0"/>
              <a:t>speed/direction, humidity, temperature and pressure as well as particle size distribution. An UAV</a:t>
            </a:r>
          </a:p>
          <a:p>
            <a:r>
              <a:rPr lang="en-US" dirty="0"/>
              <a:t>will probe the ABL over land and water at this supersite.</a:t>
            </a:r>
          </a:p>
        </p:txBody>
      </p:sp>
    </p:spTree>
    <p:extLst>
      <p:ext uri="{BB962C8B-B14F-4D97-AF65-F5344CB8AC3E}">
        <p14:creationId xmlns:p14="http://schemas.microsoft.com/office/powerpoint/2010/main" val="2817842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956" y="1718910"/>
            <a:ext cx="8417044" cy="37272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58274" y="628556"/>
            <a:ext cx="2878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Ceilometers (coast-inland)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842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144000" cy="65303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748" y="5156729"/>
            <a:ext cx="6478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The aircraft carrier Ronald Reagan maneuvers through fog on the Pacific Ocean. (MC3 Dylan McCord/Navy)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842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80961" y="1423873"/>
            <a:ext cx="1634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Halifax video?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853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4484" y="467138"/>
            <a:ext cx="7715479" cy="5909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fundamentals (life cycle, radiative transfer, turbulence, and boundary-layer</a:t>
            </a:r>
          </a:p>
          <a:p>
            <a:r>
              <a:rPr lang="en-US" dirty="0"/>
              <a:t>structure), microphysics (droplet characterization, nucleation), thermodynamics (radiative</a:t>
            </a:r>
          </a:p>
          <a:p>
            <a:r>
              <a:rPr lang="en-US" dirty="0"/>
              <a:t>mechanisms, cooling, phase changes), detection (in-situ and path measurements, profiling and</a:t>
            </a:r>
          </a:p>
          <a:p>
            <a:r>
              <a:rPr lang="en-US" dirty="0"/>
              <a:t>remote sensing), satellite observations (GOES-R, MODIS), and forecasting/numerical modeling</a:t>
            </a:r>
          </a:p>
          <a:p>
            <a:r>
              <a:rPr lang="en-US" dirty="0"/>
              <a:t>(mesoscale and </a:t>
            </a:r>
            <a:r>
              <a:rPr lang="en-US" dirty="0" err="1"/>
              <a:t>microscale</a:t>
            </a:r>
            <a:r>
              <a:rPr lang="en-US" dirty="0"/>
              <a:t> modeling, validations, parameterizations)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topographic features, land use (e.g., vegetation, lakes), sea/land</a:t>
            </a:r>
          </a:p>
          <a:p>
            <a:r>
              <a:rPr lang="en-US" dirty="0"/>
              <a:t>breezes, and land-sea heterogeneity (Bari et al. 2015; Huang et al. 2015). Radiation and aerosols</a:t>
            </a:r>
          </a:p>
          <a:p>
            <a:r>
              <a:rPr lang="en-US" dirty="0"/>
              <a:t>usually intensify fog, but at times they sharply reduce fog due to turbulent mixing at the</a:t>
            </a:r>
          </a:p>
          <a:p>
            <a:r>
              <a:rPr lang="en-US" dirty="0" smtClean="0"/>
              <a:t>Boundaries</a:t>
            </a:r>
          </a:p>
          <a:p>
            <a:endParaRPr lang="en-US" dirty="0"/>
          </a:p>
          <a:p>
            <a:r>
              <a:rPr lang="en-US" dirty="0"/>
              <a:t>low skill are the surface heating/cooling and moisture bias in the</a:t>
            </a:r>
          </a:p>
          <a:p>
            <a:r>
              <a:rPr lang="en-US" dirty="0"/>
              <a:t>boundary layer. Specifically, these biases are more pronounced at the marine-land interface.</a:t>
            </a:r>
          </a:p>
          <a:p>
            <a:r>
              <a:rPr lang="en-US" dirty="0"/>
              <a:t>Detailed fog microphysics and radiation algorithms are needed for better forecasts</a:t>
            </a:r>
          </a:p>
        </p:txBody>
      </p:sp>
    </p:spTree>
    <p:extLst>
      <p:ext uri="{BB962C8B-B14F-4D97-AF65-F5344CB8AC3E}">
        <p14:creationId xmlns:p14="http://schemas.microsoft.com/office/powerpoint/2010/main" val="2817842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02744" y="586984"/>
            <a:ext cx="46319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Processes related to fog development, fog life cycle and fog dissipation, that are in the focus of our contribution to CFOG: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Turbulence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Radiation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Surface Energy Balance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8197" y="2906937"/>
            <a:ext cx="85652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“favorable </a:t>
            </a:r>
            <a:r>
              <a:rPr lang="en-US" u="sng" dirty="0"/>
              <a:t>mix of dynamic, microphysical and thermodynamic</a:t>
            </a:r>
          </a:p>
          <a:p>
            <a:r>
              <a:rPr lang="en-US" u="sng" dirty="0" smtClean="0"/>
              <a:t>Processes”</a:t>
            </a:r>
          </a:p>
          <a:p>
            <a:r>
              <a:rPr lang="en-US" u="sng" dirty="0"/>
              <a:t>incomplete</a:t>
            </a:r>
          </a:p>
          <a:p>
            <a:r>
              <a:rPr lang="en-US" u="sng" dirty="0"/>
              <a:t>understanding of relevant physical-radiative processes, thermodynamic and dynamic complexity,</a:t>
            </a:r>
          </a:p>
          <a:p>
            <a:r>
              <a:rPr lang="en-US" u="sng" dirty="0"/>
              <a:t>and space-time scales over which fog processes are distributed</a:t>
            </a:r>
            <a:r>
              <a:rPr lang="en-US" u="sng" dirty="0" smtClean="0"/>
              <a:t>.</a:t>
            </a:r>
          </a:p>
          <a:p>
            <a:r>
              <a:rPr lang="en-US" u="sng" dirty="0"/>
              <a:t>develop high fidelity sub-grid parameterizations</a:t>
            </a:r>
          </a:p>
          <a:p>
            <a:r>
              <a:rPr lang="en-US" u="sng" dirty="0"/>
              <a:t>for fog based on deeper understanding of physical, dynamical and thermodynamic processes</a:t>
            </a:r>
          </a:p>
          <a:p>
            <a:r>
              <a:rPr lang="en-US" u="sng" dirty="0"/>
              <a:t>(</a:t>
            </a:r>
            <a:r>
              <a:rPr lang="en-US" u="sng" dirty="0" err="1"/>
              <a:t>Koračin</a:t>
            </a:r>
            <a:r>
              <a:rPr lang="en-US" u="sng" dirty="0"/>
              <a:t> et al. 2014</a:t>
            </a:r>
            <a:r>
              <a:rPr lang="en-US" u="sng" dirty="0" smtClean="0"/>
              <a:t>)</a:t>
            </a:r>
          </a:p>
          <a:p>
            <a:r>
              <a:rPr lang="en-US" u="sng" dirty="0"/>
              <a:t>lack of understanding of the interplay of microphysical properties of fog, turbulence, local</a:t>
            </a:r>
          </a:p>
          <a:p>
            <a:r>
              <a:rPr lang="en-US" u="sng" dirty="0"/>
              <a:t>energetics and land-surface (Bari et al. 2015; </a:t>
            </a:r>
            <a:r>
              <a:rPr lang="en-US" u="sng" dirty="0" err="1"/>
              <a:t>Chaouch</a:t>
            </a:r>
            <a:r>
              <a:rPr lang="en-US" u="sng" dirty="0"/>
              <a:t> et al. 2017).</a:t>
            </a:r>
          </a:p>
        </p:txBody>
      </p:sp>
      <p:sp>
        <p:nvSpPr>
          <p:cNvPr id="6" name="TextBox 5"/>
          <p:cNvSpPr txBox="1"/>
          <p:nvPr/>
        </p:nvSpPr>
        <p:spPr>
          <a:xfrm rot="19328058">
            <a:off x="6311958" y="1885867"/>
            <a:ext cx="2545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Link back to modeling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661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3986" y="1847186"/>
            <a:ext cx="838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scales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842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1853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1853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7815" y="402364"/>
            <a:ext cx="4056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Surface Energy Balance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25202" y="1330736"/>
            <a:ext cx="7625968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Coast -to- Inland transect</a:t>
            </a:r>
          </a:p>
          <a:p>
            <a:endParaRPr lang="en-US" dirty="0"/>
          </a:p>
          <a:p>
            <a:r>
              <a:rPr lang="en-US" dirty="0" smtClean="0"/>
              <a:t>Radiation balance (LW, SW, upward and downward)</a:t>
            </a:r>
          </a:p>
          <a:p>
            <a:r>
              <a:rPr lang="en-US" dirty="0" smtClean="0"/>
              <a:t>Sensible heat flux (H)</a:t>
            </a:r>
          </a:p>
          <a:p>
            <a:r>
              <a:rPr lang="en-US" dirty="0" smtClean="0"/>
              <a:t>Latent heat flux (L)</a:t>
            </a:r>
          </a:p>
          <a:p>
            <a:r>
              <a:rPr lang="en-US" dirty="0" smtClean="0"/>
              <a:t>Ground hear flux (heat flux plates, soil temperatures)</a:t>
            </a:r>
          </a:p>
          <a:p>
            <a:r>
              <a:rPr lang="en-US" dirty="0" smtClean="0"/>
              <a:t>Soil Moistures, thermal properties. </a:t>
            </a:r>
          </a:p>
          <a:p>
            <a:endParaRPr lang="en-US" dirty="0"/>
          </a:p>
          <a:p>
            <a:r>
              <a:rPr lang="en-US" dirty="0" smtClean="0"/>
              <a:t>Drives land breeze </a:t>
            </a:r>
          </a:p>
          <a:p>
            <a:endParaRPr lang="en-US" dirty="0"/>
          </a:p>
          <a:p>
            <a:r>
              <a:rPr lang="en-US" dirty="0" smtClean="0"/>
              <a:t>Land / Sea Breeze &amp; advective flows / monitored with LEMS (2D </a:t>
            </a:r>
            <a:r>
              <a:rPr lang="en-US" dirty="0" err="1" smtClean="0"/>
              <a:t>sonics</a:t>
            </a:r>
            <a:r>
              <a:rPr lang="en-US" dirty="0" smtClean="0"/>
              <a:t>!)</a:t>
            </a:r>
          </a:p>
          <a:p>
            <a:endParaRPr lang="en-US" dirty="0"/>
          </a:p>
          <a:p>
            <a:r>
              <a:rPr lang="en-US" dirty="0" smtClean="0"/>
              <a:t>Coupling to Larger scale - Radiosondes</a:t>
            </a:r>
          </a:p>
        </p:txBody>
      </p:sp>
    </p:spTree>
    <p:extLst>
      <p:ext uri="{BB962C8B-B14F-4D97-AF65-F5344CB8AC3E}">
        <p14:creationId xmlns:p14="http://schemas.microsoft.com/office/powerpoint/2010/main" val="2817842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252</TotalTime>
  <Words>910</Words>
  <Application>Microsoft Macintosh PowerPoint</Application>
  <PresentationFormat>On-screen Show (4:3)</PresentationFormat>
  <Paragraphs>82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Sebastian Hoch</cp:lastModifiedBy>
  <cp:revision>47</cp:revision>
  <dcterms:created xsi:type="dcterms:W3CDTF">2010-04-12T23:12:02Z</dcterms:created>
  <dcterms:modified xsi:type="dcterms:W3CDTF">2018-05-17T06:29:27Z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