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m4v" ContentType="video/unknown"/>
  <Default Extension="rels" ContentType="application/vnd.openxmlformats-package.relationships+xml"/>
  <Default Extension="mov" ContentType="video/unknown"/>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5"/>
  </p:notesMasterIdLst>
  <p:sldIdLst>
    <p:sldId id="257" r:id="rId2"/>
    <p:sldId id="256" r:id="rId3"/>
    <p:sldId id="266" r:id="rId4"/>
    <p:sldId id="344" r:id="rId5"/>
    <p:sldId id="267" r:id="rId6"/>
    <p:sldId id="268" r:id="rId7"/>
    <p:sldId id="369" r:id="rId8"/>
    <p:sldId id="276" r:id="rId9"/>
    <p:sldId id="278" r:id="rId10"/>
    <p:sldId id="270" r:id="rId11"/>
    <p:sldId id="271" r:id="rId12"/>
    <p:sldId id="354" r:id="rId13"/>
    <p:sldId id="358" r:id="rId14"/>
    <p:sldId id="272" r:id="rId15"/>
    <p:sldId id="273" r:id="rId16"/>
    <p:sldId id="355" r:id="rId17"/>
    <p:sldId id="347" r:id="rId18"/>
    <p:sldId id="370" r:id="rId19"/>
    <p:sldId id="361" r:id="rId20"/>
    <p:sldId id="363" r:id="rId21"/>
    <p:sldId id="371" r:id="rId22"/>
    <p:sldId id="372" r:id="rId23"/>
    <p:sldId id="275" r:id="rId24"/>
    <p:sldId id="357" r:id="rId25"/>
    <p:sldId id="346" r:id="rId26"/>
    <p:sldId id="274" r:id="rId27"/>
    <p:sldId id="280" r:id="rId28"/>
    <p:sldId id="288" r:id="rId29"/>
    <p:sldId id="277" r:id="rId30"/>
    <p:sldId id="286" r:id="rId31"/>
    <p:sldId id="348" r:id="rId32"/>
    <p:sldId id="359" r:id="rId33"/>
    <p:sldId id="279" r:id="rId34"/>
    <p:sldId id="281" r:id="rId35"/>
    <p:sldId id="282" r:id="rId36"/>
    <p:sldId id="283" r:id="rId37"/>
    <p:sldId id="284" r:id="rId38"/>
    <p:sldId id="285" r:id="rId39"/>
    <p:sldId id="287" r:id="rId40"/>
    <p:sldId id="289" r:id="rId41"/>
    <p:sldId id="290"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60" r:id="rId59"/>
    <p:sldId id="349" r:id="rId60"/>
    <p:sldId id="350" r:id="rId61"/>
    <p:sldId id="351" r:id="rId62"/>
    <p:sldId id="352" r:id="rId63"/>
    <p:sldId id="353" r:id="rId64"/>
    <p:sldId id="308" r:id="rId65"/>
    <p:sldId id="373" r:id="rId66"/>
    <p:sldId id="309" r:id="rId67"/>
    <p:sldId id="310" r:id="rId68"/>
    <p:sldId id="311" r:id="rId69"/>
    <p:sldId id="312" r:id="rId70"/>
    <p:sldId id="313" r:id="rId71"/>
    <p:sldId id="315" r:id="rId72"/>
    <p:sldId id="316" r:id="rId73"/>
    <p:sldId id="322" r:id="rId74"/>
    <p:sldId id="375" r:id="rId75"/>
    <p:sldId id="317" r:id="rId76"/>
    <p:sldId id="376" r:id="rId77"/>
    <p:sldId id="377" r:id="rId78"/>
    <p:sldId id="378" r:id="rId79"/>
    <p:sldId id="379" r:id="rId80"/>
    <p:sldId id="380" r:id="rId81"/>
    <p:sldId id="381" r:id="rId82"/>
    <p:sldId id="382" r:id="rId83"/>
    <p:sldId id="383" r:id="rId84"/>
    <p:sldId id="384" r:id="rId85"/>
    <p:sldId id="318" r:id="rId86"/>
    <p:sldId id="319" r:id="rId87"/>
    <p:sldId id="320" r:id="rId88"/>
    <p:sldId id="321" r:id="rId89"/>
    <p:sldId id="323" r:id="rId90"/>
    <p:sldId id="324" r:id="rId91"/>
    <p:sldId id="325" r:id="rId92"/>
    <p:sldId id="326" r:id="rId93"/>
    <p:sldId id="327" r:id="rId94"/>
    <p:sldId id="328" r:id="rId95"/>
    <p:sldId id="329" r:id="rId96"/>
    <p:sldId id="330" r:id="rId97"/>
    <p:sldId id="331" r:id="rId98"/>
    <p:sldId id="337" r:id="rId99"/>
    <p:sldId id="338" r:id="rId100"/>
    <p:sldId id="332" r:id="rId101"/>
    <p:sldId id="385" r:id="rId102"/>
    <p:sldId id="258" r:id="rId103"/>
    <p:sldId id="333" r:id="rId104"/>
    <p:sldId id="334" r:id="rId105"/>
    <p:sldId id="335" r:id="rId106"/>
    <p:sldId id="336" r:id="rId107"/>
    <p:sldId id="339" r:id="rId108"/>
    <p:sldId id="340" r:id="rId109"/>
    <p:sldId id="341" r:id="rId110"/>
    <p:sldId id="342" r:id="rId111"/>
    <p:sldId id="343" r:id="rId112"/>
    <p:sldId id="345" r:id="rId113"/>
    <p:sldId id="356" r:id="rId114"/>
  </p:sldIdLst>
  <p:sldSz cx="9144000" cy="6858000" type="letter"/>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7811" autoAdjust="0"/>
  </p:normalViewPr>
  <p:slideViewPr>
    <p:cSldViewPr snapToGrid="0" snapToObjects="1">
      <p:cViewPr varScale="1">
        <p:scale>
          <a:sx n="91" d="100"/>
          <a:sy n="91" d="100"/>
        </p:scale>
        <p:origin x="-1168"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notesMaster" Target="notesMasters/notesMaster1.xml"/><Relationship Id="rId116" Type="http://schemas.openxmlformats.org/officeDocument/2006/relationships/printerSettings" Target="printerSettings/printerSettings1.bin"/><Relationship Id="rId117" Type="http://schemas.openxmlformats.org/officeDocument/2006/relationships/presProps" Target="presProps.xml"/><Relationship Id="rId118" Type="http://schemas.openxmlformats.org/officeDocument/2006/relationships/viewProps" Target="viewProps.xml"/><Relationship Id="rId119" Type="http://schemas.openxmlformats.org/officeDocument/2006/relationships/theme" Target="theme/theme1.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Helvetica"/>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Helvetica"/>
              </a:defRPr>
            </a:lvl1pPr>
          </a:lstStyle>
          <a:p>
            <a:fld id="{11380311-86C9-F542-B3FB-F7476A8ABD3F}" type="datetimeFigureOut">
              <a:rPr lang="en-US" smtClean="0"/>
              <a:pPr/>
              <a:t>9/20/16</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Helvetica"/>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Helvetica"/>
              </a:defRPr>
            </a:lvl1pPr>
          </a:lstStyle>
          <a:p>
            <a:fld id="{CE32ABFE-2B83-B642-A6C5-B6531D7DDCAE}" type="slidenum">
              <a:rPr lang="en-US" smtClean="0"/>
              <a:pPr/>
              <a:t>‹#›</a:t>
            </a:fld>
            <a:endParaRPr lang="en-US" dirty="0"/>
          </a:p>
        </p:txBody>
      </p:sp>
    </p:spTree>
    <p:extLst>
      <p:ext uri="{BB962C8B-B14F-4D97-AF65-F5344CB8AC3E}">
        <p14:creationId xmlns:p14="http://schemas.microsoft.com/office/powerpoint/2010/main" val="162930963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Helvetica"/>
        <a:ea typeface="+mn-ea"/>
        <a:cs typeface="+mn-cs"/>
      </a:defRPr>
    </a:lvl1pPr>
    <a:lvl2pPr marL="457200" algn="l" defTabSz="457200" rtl="0" eaLnBrk="1" latinLnBrk="0" hangingPunct="1">
      <a:defRPr sz="1200" kern="1200">
        <a:solidFill>
          <a:schemeClr val="tx1"/>
        </a:solidFill>
        <a:latin typeface="Helvetica"/>
        <a:ea typeface="+mn-ea"/>
        <a:cs typeface="+mn-cs"/>
      </a:defRPr>
    </a:lvl2pPr>
    <a:lvl3pPr marL="914400" algn="l" defTabSz="457200" rtl="0" eaLnBrk="1" latinLnBrk="0" hangingPunct="1">
      <a:defRPr sz="1200" kern="1200">
        <a:solidFill>
          <a:schemeClr val="tx1"/>
        </a:solidFill>
        <a:latin typeface="Helvetica"/>
        <a:ea typeface="+mn-ea"/>
        <a:cs typeface="+mn-cs"/>
      </a:defRPr>
    </a:lvl3pPr>
    <a:lvl4pPr marL="1371600" algn="l" defTabSz="457200" rtl="0" eaLnBrk="1" latinLnBrk="0" hangingPunct="1">
      <a:defRPr sz="1200" kern="1200">
        <a:solidFill>
          <a:schemeClr val="tx1"/>
        </a:solidFill>
        <a:latin typeface="Helvetica"/>
        <a:ea typeface="+mn-ea"/>
        <a:cs typeface="+mn-cs"/>
      </a:defRPr>
    </a:lvl4pPr>
    <a:lvl5pPr marL="1828800" algn="l" defTabSz="457200" rtl="0" eaLnBrk="1" latinLnBrk="0" hangingPunct="1">
      <a:defRPr sz="1200" kern="1200">
        <a:solidFill>
          <a:schemeClr val="tx1"/>
        </a:solidFill>
        <a:latin typeface="Helvetica"/>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6866"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pPr marL="39688">
              <a:spcBef>
                <a:spcPts val="413"/>
              </a:spcBef>
            </a:pPr>
            <a:r>
              <a:rPr lang="en-US">
                <a:solidFill>
                  <a:srgbClr val="000000"/>
                </a:solidFill>
                <a:latin typeface="Times" charset="0"/>
                <a:cs typeface="Times" charset="0"/>
                <a:sym typeface="Times" charset="0"/>
              </a:rPr>
              <a:t>Terrain blocking is quite important in the Intermountain Basin (Mayr and McKee, 1995).  Blocks can be released over periods as short as 1-3 hours as short wave troughs pass.  Cold air masses building up on the plains east of the Rockies can flow through some passes and low ground to enter IB from the NE.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93186"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pPr>
              <a:tabLst>
                <a:tab pos="254000" algn="l"/>
                <a:tab pos="495300" algn="l"/>
                <a:tab pos="749300" algn="l"/>
                <a:tab pos="1003300" algn="l"/>
                <a:tab pos="1244600" algn="l"/>
                <a:tab pos="1498600" algn="l"/>
                <a:tab pos="1752600" algn="l"/>
                <a:tab pos="2006600" algn="l"/>
                <a:tab pos="2247900" algn="l"/>
                <a:tab pos="2501900" algn="l"/>
                <a:tab pos="2755900" algn="l"/>
                <a:tab pos="2997200" algn="l"/>
                <a:tab pos="254000" algn="l"/>
                <a:tab pos="495300" algn="l"/>
                <a:tab pos="749300" algn="l"/>
                <a:tab pos="1003300" algn="l"/>
                <a:tab pos="1244600" algn="l"/>
                <a:tab pos="1498600" algn="l"/>
                <a:tab pos="1752600" algn="l"/>
                <a:tab pos="2006600" algn="l"/>
                <a:tab pos="2247900" algn="l"/>
                <a:tab pos="2501900" algn="l"/>
                <a:tab pos="2755900" algn="l"/>
                <a:tab pos="2997200" algn="l"/>
              </a:tabLst>
            </a:pPr>
            <a:r>
              <a:rPr lang="en-US" dirty="0">
                <a:cs typeface="Helvetica"/>
                <a:sym typeface="Lucida Grande" charset="0"/>
              </a:rPr>
              <a:t>Nick Groves is professional photographer in NZ, </a:t>
            </a:r>
            <a:r>
              <a:rPr lang="en-US" dirty="0" err="1">
                <a:cs typeface="Helvetica"/>
                <a:sym typeface="Lucida Grande" charset="0"/>
              </a:rPr>
              <a:t>n_groves@globe.net.nz</a:t>
            </a:r>
            <a:endParaRPr lang="en-US" dirty="0">
              <a:cs typeface="Helvetica"/>
              <a:sym typeface="Lucida Grande" charset="0"/>
            </a:endParaRPr>
          </a:p>
          <a:p>
            <a:pPr>
              <a:tabLst>
                <a:tab pos="254000" algn="l"/>
                <a:tab pos="495300" algn="l"/>
                <a:tab pos="749300" algn="l"/>
                <a:tab pos="1003300" algn="l"/>
                <a:tab pos="1244600" algn="l"/>
                <a:tab pos="1498600" algn="l"/>
                <a:tab pos="1752600" algn="l"/>
                <a:tab pos="2006600" algn="l"/>
                <a:tab pos="2247900" algn="l"/>
                <a:tab pos="2501900" algn="l"/>
                <a:tab pos="2755900" algn="l"/>
                <a:tab pos="2997200" algn="l"/>
                <a:tab pos="254000" algn="l"/>
                <a:tab pos="495300" algn="l"/>
                <a:tab pos="749300" algn="l"/>
                <a:tab pos="1003300" algn="l"/>
                <a:tab pos="1244600" algn="l"/>
                <a:tab pos="1498600" algn="l"/>
                <a:tab pos="1752600" algn="l"/>
                <a:tab pos="2006600" algn="l"/>
                <a:tab pos="2247900" algn="l"/>
                <a:tab pos="2501900" algn="l"/>
                <a:tab pos="2755900" algn="l"/>
                <a:tab pos="2997200" algn="l"/>
              </a:tabLst>
            </a:pPr>
            <a:r>
              <a:rPr lang="en-US" dirty="0">
                <a:cs typeface="Helvetica"/>
                <a:sym typeface="Lucida Grande" charset="0"/>
              </a:rPr>
              <a:t>Photo of MacKinnon Pass, South Island in May (2003?)</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09570"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pPr marL="39688">
              <a:spcBef>
                <a:spcPts val="413"/>
              </a:spcBef>
            </a:pPr>
            <a:r>
              <a:rPr lang="en-US">
                <a:solidFill>
                  <a:srgbClr val="000000"/>
                </a:solidFill>
                <a:latin typeface="Times" charset="0"/>
                <a:cs typeface="Times" charset="0"/>
                <a:sym typeface="Times" charset="0"/>
              </a:rPr>
              <a:t>In PDC, the winds blow along the valley axis from the high pressure to the low pressure end of the valley.  Because wind direction aloft and pressure gradient force are 90° different, the wind in the valley differs by 90° from that produced by forced channeling.  See Whiteman and Doran (1993).</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01378"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pPr marL="39688">
              <a:spcBef>
                <a:spcPts val="413"/>
              </a:spcBef>
            </a:pPr>
            <a:r>
              <a:rPr lang="en-US" sz="1400">
                <a:solidFill>
                  <a:srgbClr val="000000"/>
                </a:solidFill>
                <a:latin typeface="Helvetica" charset="0"/>
                <a:cs typeface="Helvetica" charset="0"/>
                <a:sym typeface="Helvetica" charset="0"/>
              </a:rPr>
              <a:t>Winds at the exit of a valley can be quite strong, but shallow, as potential energy is converted to kinetic energy.</a:t>
            </a:r>
          </a:p>
          <a:p>
            <a:pPr marL="39688">
              <a:spcBef>
                <a:spcPts val="413"/>
              </a:spcBef>
            </a:pPr>
            <a:r>
              <a:rPr lang="en-US" sz="1400">
                <a:solidFill>
                  <a:srgbClr val="000000"/>
                </a:solidFill>
                <a:latin typeface="Helvetica" charset="0"/>
                <a:cs typeface="Helvetica" charset="0"/>
                <a:sym typeface="Helvetica" charset="0"/>
              </a:rPr>
              <a:t>What is the best topography for forming valley exit jets?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04450"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pPr marL="39688">
              <a:spcBef>
                <a:spcPts val="413"/>
              </a:spcBef>
            </a:pPr>
            <a:r>
              <a:rPr lang="en-US">
                <a:solidFill>
                  <a:srgbClr val="000000"/>
                </a:solidFill>
                <a:latin typeface="Times" charset="0"/>
                <a:cs typeface="Times" charset="0"/>
                <a:sym typeface="Times" charset="0"/>
              </a:rPr>
              <a:t>Waterfall Cloud, Mackinnon Pass (1154 m), Southern Alps of New Zealand.  Flow from Clinton River Valley into Arthur River valley.  Gap winds, e.g., Columbia Gorge.  Copyrighted photo by C. D. Whiteman.</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07522"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pPr marL="39688">
              <a:spcBef>
                <a:spcPts val="413"/>
              </a:spcBef>
            </a:pPr>
            <a:r>
              <a:rPr lang="en-US">
                <a:solidFill>
                  <a:srgbClr val="000000"/>
                </a:solidFill>
                <a:latin typeface="Times" charset="0"/>
                <a:cs typeface="Times" charset="0"/>
                <a:sym typeface="Times" charset="0"/>
              </a:rPr>
              <a:t>General view of terrain channeling.  Winds aloft parallel to isobars or isoheights.  Along-valley component of upper wind channeling along valley axis.  Often, however, the channeling is actually pressure gradient channeling (next slide).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13666"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pPr>
              <a:tabLst>
                <a:tab pos="254000" algn="l"/>
                <a:tab pos="495300" algn="l"/>
                <a:tab pos="749300" algn="l"/>
                <a:tab pos="1003300" algn="l"/>
                <a:tab pos="1244600" algn="l"/>
                <a:tab pos="1498600" algn="l"/>
                <a:tab pos="1752600" algn="l"/>
                <a:tab pos="2006600" algn="l"/>
                <a:tab pos="2247900" algn="l"/>
                <a:tab pos="2501900" algn="l"/>
                <a:tab pos="2755900" algn="l"/>
                <a:tab pos="2997200" algn="l"/>
              </a:tabLst>
            </a:pPr>
            <a:r>
              <a:rPr lang="en-US" dirty="0">
                <a:cs typeface="Helvetica"/>
                <a:sym typeface="Lucida Grande" charset="0"/>
              </a:rPr>
              <a:t>Taken at the 200 Area fire station in 2003.</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15714"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pPr>
              <a:tabLst>
                <a:tab pos="254000" algn="l"/>
                <a:tab pos="495300" algn="l"/>
                <a:tab pos="749300" algn="l"/>
                <a:tab pos="1003300" algn="l"/>
                <a:tab pos="1244600" algn="l"/>
                <a:tab pos="1498600" algn="l"/>
                <a:tab pos="1752600" algn="l"/>
                <a:tab pos="2006600" algn="l"/>
                <a:tab pos="2247900" algn="l"/>
                <a:tab pos="2501900" algn="l"/>
                <a:tab pos="2755900" algn="l"/>
                <a:tab pos="2997200" algn="l"/>
              </a:tabLst>
            </a:pPr>
            <a:r>
              <a:rPr lang="en-US" dirty="0">
                <a:cs typeface="Helvetica"/>
                <a:sym typeface="Lucida Grande" charset="0"/>
              </a:rPr>
              <a:t>Rick Dunn Photography, Loveland.  Bear River Mountains? NE of Yellowstone Park.</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17762"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pPr>
              <a:tabLst>
                <a:tab pos="254000" algn="l"/>
                <a:tab pos="495300" algn="l"/>
                <a:tab pos="749300" algn="l"/>
                <a:tab pos="1003300" algn="l"/>
                <a:tab pos="1244600" algn="l"/>
                <a:tab pos="1498600" algn="l"/>
                <a:tab pos="1752600" algn="l"/>
                <a:tab pos="2006600" algn="l"/>
                <a:tab pos="2247900" algn="l"/>
                <a:tab pos="2501900" algn="l"/>
                <a:tab pos="2755900" algn="l"/>
                <a:tab pos="2997200" algn="l"/>
              </a:tabLst>
            </a:pPr>
            <a:r>
              <a:rPr lang="en-US" dirty="0">
                <a:cs typeface="Helvetica"/>
                <a:sym typeface="Lucida Grande" charset="0"/>
              </a:rPr>
              <a:t>Boulder, Colorado on 9 February 2004. Greg Thompson mentioned it to me and Brooks </a:t>
            </a:r>
            <a:r>
              <a:rPr lang="en-US" dirty="0" err="1">
                <a:cs typeface="Helvetica"/>
                <a:sym typeface="Lucida Grande" charset="0"/>
              </a:rPr>
              <a:t>Martner</a:t>
            </a:r>
            <a:r>
              <a:rPr lang="en-US" dirty="0">
                <a:cs typeface="Helvetica"/>
                <a:sym typeface="Lucida Grande" charset="0"/>
              </a:rPr>
              <a:t> sent it.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0722"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pPr marL="39688">
              <a:spcBef>
                <a:spcPts val="413"/>
              </a:spcBef>
            </a:pPr>
            <a:r>
              <a:rPr lang="en-US" dirty="0">
                <a:solidFill>
                  <a:srgbClr val="000000"/>
                </a:solidFill>
                <a:latin typeface="Times" charset="0"/>
                <a:cs typeface="Times" charset="0"/>
                <a:sym typeface="Times" charset="0"/>
              </a:rPr>
              <a:t>The West</a:t>
            </a:r>
            <a:r>
              <a:rPr lang="ja-JP" altLang="en-US" dirty="0">
                <a:solidFill>
                  <a:srgbClr val="000000"/>
                </a:solidFill>
                <a:cs typeface="Times" charset="0"/>
                <a:sym typeface="Times" charset="0"/>
              </a:rPr>
              <a:t>’</a:t>
            </a:r>
            <a:r>
              <a:rPr lang="en-US" dirty="0">
                <a:solidFill>
                  <a:srgbClr val="000000"/>
                </a:solidFill>
                <a:latin typeface="Times" charset="0"/>
                <a:cs typeface="Times" charset="0"/>
                <a:sym typeface="Times" charset="0"/>
              </a:rPr>
              <a:t>s wind systems are closely related to the types of topography.  Ex. Of key features: Snake River Plain, the Wyoming gap, the Intermountain Basin, the Wasatch Range, the Great Salt Lake.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 referred to “inverse Froude</a:t>
            </a:r>
            <a:r>
              <a:rPr lang="en-US" baseline="0" dirty="0" smtClean="0"/>
              <a:t> Number” </a:t>
            </a:r>
          </a:p>
          <a:p>
            <a:r>
              <a:rPr lang="en-US" sz="1200" kern="1200" dirty="0" smtClean="0">
                <a:solidFill>
                  <a:schemeClr val="tx1"/>
                </a:solidFill>
                <a:effectLst/>
                <a:latin typeface="Helvetica"/>
                <a:ea typeface="+mn-ea"/>
                <a:cs typeface="+mn-cs"/>
              </a:rPr>
              <a:t>E mountain height normalized by a</a:t>
            </a:r>
            <a:r>
              <a:rPr lang="en-US" sz="1200" kern="1200" baseline="0" dirty="0" smtClean="0">
                <a:solidFill>
                  <a:schemeClr val="tx1"/>
                </a:solidFill>
                <a:effectLst/>
                <a:latin typeface="Helvetica"/>
                <a:ea typeface="+mn-ea"/>
                <a:cs typeface="+mn-cs"/>
              </a:rPr>
              <a:t> </a:t>
            </a:r>
            <a:r>
              <a:rPr lang="en-US" sz="1200" kern="1200" dirty="0" smtClean="0">
                <a:solidFill>
                  <a:schemeClr val="tx1"/>
                </a:solidFill>
                <a:effectLst/>
                <a:latin typeface="Helvetica"/>
                <a:ea typeface="+mn-ea"/>
                <a:cs typeface="+mn-cs"/>
              </a:rPr>
              <a:t>scale for the vertical wavelength of a linear 2D hydro-static mountain wave</a:t>
            </a:r>
          </a:p>
          <a:p>
            <a:r>
              <a:rPr lang="en-US" sz="1200" kern="1200" dirty="0" smtClean="0">
                <a:solidFill>
                  <a:schemeClr val="tx1"/>
                </a:solidFill>
                <a:effectLst/>
                <a:latin typeface="Helvetica"/>
                <a:ea typeface="+mn-ea"/>
                <a:cs typeface="+mn-cs"/>
              </a:rPr>
              <a:t>ratio of a wave speed to the flow speed; </a:t>
            </a:r>
          </a:p>
          <a:p>
            <a:r>
              <a:rPr lang="en-US" sz="1200" kern="1200" dirty="0" smtClean="0">
                <a:solidFill>
                  <a:schemeClr val="tx1"/>
                </a:solidFill>
                <a:effectLst/>
                <a:latin typeface="Helvetica"/>
                <a:ea typeface="+mn-ea"/>
                <a:cs typeface="+mn-cs"/>
              </a:rPr>
              <a:t>describes the</a:t>
            </a:r>
            <a:r>
              <a:rPr lang="en-US" sz="1200" kern="1200" baseline="0" dirty="0" smtClean="0">
                <a:solidFill>
                  <a:schemeClr val="tx1"/>
                </a:solidFill>
                <a:effectLst/>
                <a:latin typeface="Helvetica"/>
                <a:ea typeface="+mn-ea"/>
                <a:cs typeface="+mn-cs"/>
              </a:rPr>
              <a:t> </a:t>
            </a:r>
            <a:r>
              <a:rPr lang="en-US" sz="1200" kern="1200" dirty="0" smtClean="0">
                <a:solidFill>
                  <a:schemeClr val="tx1"/>
                </a:solidFill>
                <a:effectLst/>
                <a:latin typeface="Helvetica"/>
                <a:ea typeface="+mn-ea"/>
                <a:cs typeface="+mn-cs"/>
              </a:rPr>
              <a:t>nonlinearity of the flow since the perturbation</a:t>
            </a:r>
            <a:r>
              <a:rPr lang="en-US" sz="1200" kern="1200" baseline="0" dirty="0" smtClean="0">
                <a:solidFill>
                  <a:schemeClr val="tx1"/>
                </a:solidFill>
                <a:effectLst/>
                <a:latin typeface="Helvetica"/>
                <a:ea typeface="+mn-ea"/>
                <a:cs typeface="+mn-cs"/>
              </a:rPr>
              <a:t> </a:t>
            </a:r>
            <a:r>
              <a:rPr lang="en-US" sz="1200" kern="1200" dirty="0" smtClean="0">
                <a:solidFill>
                  <a:schemeClr val="tx1"/>
                </a:solidFill>
                <a:effectLst/>
                <a:latin typeface="Helvetica"/>
                <a:ea typeface="+mn-ea"/>
                <a:cs typeface="+mn-cs"/>
              </a:rPr>
              <a:t>U</a:t>
            </a:r>
            <a:r>
              <a:rPr lang="en-US" sz="1200" kern="1200" baseline="0" dirty="0" smtClean="0">
                <a:solidFill>
                  <a:schemeClr val="tx1"/>
                </a:solidFill>
                <a:effectLst/>
                <a:latin typeface="Helvetica"/>
                <a:ea typeface="+mn-ea"/>
                <a:cs typeface="+mn-cs"/>
              </a:rPr>
              <a:t> </a:t>
            </a:r>
            <a:r>
              <a:rPr lang="en-US" sz="1200" kern="1200" dirty="0" smtClean="0">
                <a:solidFill>
                  <a:schemeClr val="tx1"/>
                </a:solidFill>
                <a:effectLst/>
                <a:latin typeface="Helvetica"/>
                <a:ea typeface="+mn-ea"/>
                <a:cs typeface="+mn-cs"/>
              </a:rPr>
              <a:t>in the</a:t>
            </a:r>
            <a:r>
              <a:rPr lang="en-US" sz="1200" kern="1200" baseline="0" dirty="0" smtClean="0">
                <a:solidFill>
                  <a:schemeClr val="tx1"/>
                </a:solidFill>
                <a:effectLst/>
                <a:latin typeface="Helvetica"/>
                <a:ea typeface="+mn-ea"/>
                <a:cs typeface="+mn-cs"/>
              </a:rPr>
              <a:t> </a:t>
            </a:r>
            <a:r>
              <a:rPr lang="en-US" sz="1200" kern="1200" dirty="0" smtClean="0">
                <a:solidFill>
                  <a:schemeClr val="tx1"/>
                </a:solidFill>
                <a:effectLst/>
                <a:latin typeface="Helvetica"/>
                <a:ea typeface="+mn-ea"/>
                <a:cs typeface="+mn-cs"/>
              </a:rPr>
              <a:t>linear limit is proportional to</a:t>
            </a:r>
            <a:r>
              <a:rPr lang="en-US" sz="1200" kern="1200" baseline="0" dirty="0" smtClean="0">
                <a:solidFill>
                  <a:schemeClr val="tx1"/>
                </a:solidFill>
                <a:effectLst/>
                <a:latin typeface="Helvetica"/>
                <a:ea typeface="+mn-ea"/>
                <a:cs typeface="+mn-cs"/>
              </a:rPr>
              <a:t> </a:t>
            </a:r>
            <a:r>
              <a:rPr lang="en-US" sz="1200" kern="1200" dirty="0" smtClean="0">
                <a:solidFill>
                  <a:schemeClr val="tx1"/>
                </a:solidFill>
                <a:effectLst/>
                <a:latin typeface="Helvetica"/>
                <a:ea typeface="+mn-ea"/>
                <a:cs typeface="+mn-cs"/>
              </a:rPr>
              <a:t>NH</a:t>
            </a:r>
          </a:p>
          <a:p>
            <a:endParaRPr lang="en-US" dirty="0"/>
          </a:p>
        </p:txBody>
      </p:sp>
      <p:sp>
        <p:nvSpPr>
          <p:cNvPr id="4" name="Slide Number Placeholder 3"/>
          <p:cNvSpPr>
            <a:spLocks noGrp="1"/>
          </p:cNvSpPr>
          <p:nvPr>
            <p:ph type="sldNum" sz="quarter" idx="10"/>
          </p:nvPr>
        </p:nvSpPr>
        <p:spPr/>
        <p:txBody>
          <a:bodyPr/>
          <a:lstStyle/>
          <a:p>
            <a:fld id="{CE32ABFE-2B83-B642-A6C5-B6531D7DDCAE}" type="slidenum">
              <a:rPr lang="en-US" smtClean="0"/>
              <a:pPr/>
              <a:t>17</a:t>
            </a:fld>
            <a:endParaRPr lang="en-US" dirty="0"/>
          </a:p>
        </p:txBody>
      </p:sp>
    </p:spTree>
    <p:extLst>
      <p:ext uri="{BB962C8B-B14F-4D97-AF65-F5344CB8AC3E}">
        <p14:creationId xmlns:p14="http://schemas.microsoft.com/office/powerpoint/2010/main" val="10209379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 referred to “inverse Froude</a:t>
            </a:r>
            <a:r>
              <a:rPr lang="en-US" baseline="0" dirty="0" smtClean="0"/>
              <a:t> Number” </a:t>
            </a:r>
          </a:p>
          <a:p>
            <a:r>
              <a:rPr lang="en-US" sz="1200" kern="1200" dirty="0" smtClean="0">
                <a:solidFill>
                  <a:schemeClr val="tx1"/>
                </a:solidFill>
                <a:effectLst/>
                <a:latin typeface="Helvetica"/>
                <a:ea typeface="+mn-ea"/>
                <a:cs typeface="+mn-cs"/>
              </a:rPr>
              <a:t>E mountain height normalized by a</a:t>
            </a:r>
            <a:r>
              <a:rPr lang="en-US" sz="1200" kern="1200" baseline="0" dirty="0" smtClean="0">
                <a:solidFill>
                  <a:schemeClr val="tx1"/>
                </a:solidFill>
                <a:effectLst/>
                <a:latin typeface="Helvetica"/>
                <a:ea typeface="+mn-ea"/>
                <a:cs typeface="+mn-cs"/>
              </a:rPr>
              <a:t> </a:t>
            </a:r>
            <a:r>
              <a:rPr lang="en-US" sz="1200" kern="1200" dirty="0" smtClean="0">
                <a:solidFill>
                  <a:schemeClr val="tx1"/>
                </a:solidFill>
                <a:effectLst/>
                <a:latin typeface="Helvetica"/>
                <a:ea typeface="+mn-ea"/>
                <a:cs typeface="+mn-cs"/>
              </a:rPr>
              <a:t>scale for the vertical wavelength of a linear 2D hydro-static mountain wave</a:t>
            </a:r>
          </a:p>
          <a:p>
            <a:r>
              <a:rPr lang="en-US" sz="1200" kern="1200" dirty="0" smtClean="0">
                <a:solidFill>
                  <a:schemeClr val="tx1"/>
                </a:solidFill>
                <a:effectLst/>
                <a:latin typeface="Helvetica"/>
                <a:ea typeface="+mn-ea"/>
                <a:cs typeface="+mn-cs"/>
              </a:rPr>
              <a:t>ratio of a wave speed to the flow speed; </a:t>
            </a:r>
          </a:p>
          <a:p>
            <a:r>
              <a:rPr lang="en-US" sz="1200" kern="1200" dirty="0" smtClean="0">
                <a:solidFill>
                  <a:schemeClr val="tx1"/>
                </a:solidFill>
                <a:effectLst/>
                <a:latin typeface="Helvetica"/>
                <a:ea typeface="+mn-ea"/>
                <a:cs typeface="+mn-cs"/>
              </a:rPr>
              <a:t>describes the</a:t>
            </a:r>
            <a:r>
              <a:rPr lang="en-US" sz="1200" kern="1200" baseline="0" dirty="0" smtClean="0">
                <a:solidFill>
                  <a:schemeClr val="tx1"/>
                </a:solidFill>
                <a:effectLst/>
                <a:latin typeface="Helvetica"/>
                <a:ea typeface="+mn-ea"/>
                <a:cs typeface="+mn-cs"/>
              </a:rPr>
              <a:t> </a:t>
            </a:r>
            <a:r>
              <a:rPr lang="en-US" sz="1200" kern="1200" dirty="0" smtClean="0">
                <a:solidFill>
                  <a:schemeClr val="tx1"/>
                </a:solidFill>
                <a:effectLst/>
                <a:latin typeface="Helvetica"/>
                <a:ea typeface="+mn-ea"/>
                <a:cs typeface="+mn-cs"/>
              </a:rPr>
              <a:t>nonlinearity of the flow since the perturbation</a:t>
            </a:r>
            <a:r>
              <a:rPr lang="en-US" sz="1200" kern="1200" baseline="0" dirty="0" smtClean="0">
                <a:solidFill>
                  <a:schemeClr val="tx1"/>
                </a:solidFill>
                <a:effectLst/>
                <a:latin typeface="Helvetica"/>
                <a:ea typeface="+mn-ea"/>
                <a:cs typeface="+mn-cs"/>
              </a:rPr>
              <a:t> </a:t>
            </a:r>
            <a:r>
              <a:rPr lang="en-US" sz="1200" kern="1200" dirty="0" smtClean="0">
                <a:solidFill>
                  <a:schemeClr val="tx1"/>
                </a:solidFill>
                <a:effectLst/>
                <a:latin typeface="Helvetica"/>
                <a:ea typeface="+mn-ea"/>
                <a:cs typeface="+mn-cs"/>
              </a:rPr>
              <a:t>U</a:t>
            </a:r>
            <a:r>
              <a:rPr lang="en-US" sz="1200" kern="1200" baseline="0" dirty="0" smtClean="0">
                <a:solidFill>
                  <a:schemeClr val="tx1"/>
                </a:solidFill>
                <a:effectLst/>
                <a:latin typeface="Helvetica"/>
                <a:ea typeface="+mn-ea"/>
                <a:cs typeface="+mn-cs"/>
              </a:rPr>
              <a:t> </a:t>
            </a:r>
            <a:r>
              <a:rPr lang="en-US" sz="1200" kern="1200" dirty="0" smtClean="0">
                <a:solidFill>
                  <a:schemeClr val="tx1"/>
                </a:solidFill>
                <a:effectLst/>
                <a:latin typeface="Helvetica"/>
                <a:ea typeface="+mn-ea"/>
                <a:cs typeface="+mn-cs"/>
              </a:rPr>
              <a:t>in the</a:t>
            </a:r>
            <a:r>
              <a:rPr lang="en-US" sz="1200" kern="1200" baseline="0" dirty="0" smtClean="0">
                <a:solidFill>
                  <a:schemeClr val="tx1"/>
                </a:solidFill>
                <a:effectLst/>
                <a:latin typeface="Helvetica"/>
                <a:ea typeface="+mn-ea"/>
                <a:cs typeface="+mn-cs"/>
              </a:rPr>
              <a:t> </a:t>
            </a:r>
            <a:r>
              <a:rPr lang="en-US" sz="1200" kern="1200" dirty="0" smtClean="0">
                <a:solidFill>
                  <a:schemeClr val="tx1"/>
                </a:solidFill>
                <a:effectLst/>
                <a:latin typeface="Helvetica"/>
                <a:ea typeface="+mn-ea"/>
                <a:cs typeface="+mn-cs"/>
              </a:rPr>
              <a:t>linear limit is proportional to</a:t>
            </a:r>
            <a:r>
              <a:rPr lang="en-US" sz="1200" kern="1200" baseline="0" dirty="0" smtClean="0">
                <a:solidFill>
                  <a:schemeClr val="tx1"/>
                </a:solidFill>
                <a:effectLst/>
                <a:latin typeface="Helvetica"/>
                <a:ea typeface="+mn-ea"/>
                <a:cs typeface="+mn-cs"/>
              </a:rPr>
              <a:t> </a:t>
            </a:r>
            <a:r>
              <a:rPr lang="en-US" sz="1200" kern="1200" dirty="0" smtClean="0">
                <a:solidFill>
                  <a:schemeClr val="tx1"/>
                </a:solidFill>
                <a:effectLst/>
                <a:latin typeface="Helvetica"/>
                <a:ea typeface="+mn-ea"/>
                <a:cs typeface="+mn-cs"/>
              </a:rPr>
              <a:t>NH</a:t>
            </a:r>
          </a:p>
          <a:p>
            <a:endParaRPr lang="en-US" dirty="0"/>
          </a:p>
        </p:txBody>
      </p:sp>
      <p:sp>
        <p:nvSpPr>
          <p:cNvPr id="4" name="Slide Number Placeholder 3"/>
          <p:cNvSpPr>
            <a:spLocks noGrp="1"/>
          </p:cNvSpPr>
          <p:nvPr>
            <p:ph type="sldNum" sz="quarter" idx="10"/>
          </p:nvPr>
        </p:nvSpPr>
        <p:spPr/>
        <p:txBody>
          <a:bodyPr/>
          <a:lstStyle/>
          <a:p>
            <a:fld id="{CE32ABFE-2B83-B642-A6C5-B6531D7DDCAE}" type="slidenum">
              <a:rPr lang="en-US" smtClean="0"/>
              <a:pPr/>
              <a:t>18</a:t>
            </a:fld>
            <a:endParaRPr lang="en-US" dirty="0"/>
          </a:p>
        </p:txBody>
      </p:sp>
    </p:spTree>
    <p:extLst>
      <p:ext uri="{BB962C8B-B14F-4D97-AF65-F5344CB8AC3E}">
        <p14:creationId xmlns:p14="http://schemas.microsoft.com/office/powerpoint/2010/main" val="10209379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Brunt–</a:t>
            </a:r>
            <a:r>
              <a:rPr lang="en-US" dirty="0" err="1" smtClean="0"/>
              <a:t>Väisälä</a:t>
            </a:r>
            <a:r>
              <a:rPr lang="en-US" dirty="0" smtClean="0"/>
              <a:t> frequency is averaged between the ground and some height aloft to yield a constant N. “Averaging Method”</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total change of the potential temperature between the ground and some level aloft is used to define N. “Bulk Method”</a:t>
            </a:r>
          </a:p>
          <a:p>
            <a:endParaRPr lang="en-US" dirty="0"/>
          </a:p>
        </p:txBody>
      </p:sp>
      <p:sp>
        <p:nvSpPr>
          <p:cNvPr id="4" name="Slide Number Placeholder 3"/>
          <p:cNvSpPr>
            <a:spLocks noGrp="1"/>
          </p:cNvSpPr>
          <p:nvPr>
            <p:ph type="sldNum" sz="quarter" idx="10"/>
          </p:nvPr>
        </p:nvSpPr>
        <p:spPr/>
        <p:txBody>
          <a:bodyPr/>
          <a:lstStyle/>
          <a:p>
            <a:fld id="{CE32ABFE-2B83-B642-A6C5-B6531D7DDCAE}" type="slidenum">
              <a:rPr lang="en-US" smtClean="0"/>
              <a:pPr/>
              <a:t>22</a:t>
            </a:fld>
            <a:endParaRPr lang="en-US" dirty="0"/>
          </a:p>
        </p:txBody>
      </p:sp>
    </p:spTree>
    <p:extLst>
      <p:ext uri="{BB962C8B-B14F-4D97-AF65-F5344CB8AC3E}">
        <p14:creationId xmlns:p14="http://schemas.microsoft.com/office/powerpoint/2010/main" val="23777148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pPr marL="39688">
              <a:spcBef>
                <a:spcPts val="413"/>
              </a:spcBef>
            </a:pPr>
            <a:r>
              <a:rPr lang="en-US">
                <a:solidFill>
                  <a:srgbClr val="000000"/>
                </a:solidFill>
                <a:latin typeface="Times" charset="0"/>
                <a:cs typeface="Times" charset="0"/>
                <a:sym typeface="Times" charset="0"/>
              </a:rPr>
              <a:t>The effectiveness of the lifting depends on the orientation of the underlying ridges or mountain barriers relative to the approaching air.</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C</a:t>
            </a:r>
            <a:r>
              <a:rPr lang="en-US" dirty="0" smtClean="0"/>
              <a:t>onceptual model</a:t>
            </a:r>
            <a:r>
              <a:rPr lang="en-US" baseline="0" dirty="0" smtClean="0"/>
              <a:t> – untested !</a:t>
            </a:r>
            <a:endParaRPr lang="en-US" dirty="0" smtClean="0"/>
          </a:p>
          <a:p>
            <a:r>
              <a:rPr lang="en-US" dirty="0" smtClean="0"/>
              <a:t>From METCRAX-I:  </a:t>
            </a:r>
            <a:r>
              <a:rPr lang="en-US" b="1" dirty="0" smtClean="0"/>
              <a:t>Warm-air</a:t>
            </a:r>
            <a:r>
              <a:rPr lang="en-US" b="1" baseline="0" dirty="0" smtClean="0"/>
              <a:t> intrusions </a:t>
            </a:r>
            <a:r>
              <a:rPr lang="en-US" baseline="0" dirty="0" smtClean="0"/>
              <a:t>(downslope windstorms) occurred intermittently on clear undisturbed nights. </a:t>
            </a:r>
          </a:p>
          <a:p>
            <a:r>
              <a:rPr lang="en-US" baseline="0" dirty="0" smtClean="0"/>
              <a:t>Several episodes per night, average duration 13 minutes. Meteor Crater is on the “edge” of producing this phenomenon. </a:t>
            </a:r>
          </a:p>
          <a:p>
            <a:r>
              <a:rPr lang="en-US" baseline="0" dirty="0" smtClean="0"/>
              <a:t>Due to a lightning strike no data on approaching flow. </a:t>
            </a:r>
          </a:p>
          <a:p>
            <a:r>
              <a:rPr lang="en-US" baseline="0" dirty="0" smtClean="0"/>
              <a:t>How/why does this occur? Laboratory-like experiment, continuously measuring the approach flow and the response inside the crater.</a:t>
            </a:r>
            <a:endParaRPr lang="en-US" dirty="0"/>
          </a:p>
        </p:txBody>
      </p:sp>
      <p:sp>
        <p:nvSpPr>
          <p:cNvPr id="4" name="Slide Number Placeholder 3"/>
          <p:cNvSpPr>
            <a:spLocks noGrp="1"/>
          </p:cNvSpPr>
          <p:nvPr>
            <p:ph type="sldNum" sz="quarter" idx="10"/>
          </p:nvPr>
        </p:nvSpPr>
        <p:spPr/>
        <p:txBody>
          <a:bodyPr/>
          <a:lstStyle/>
          <a:p>
            <a:fld id="{AEF7B4BF-77A1-174B-BD6D-8BB199AA4998}" type="slidenum">
              <a:rPr lang="en-US" smtClean="0"/>
              <a:t>58</a:t>
            </a:fld>
            <a:endParaRPr lang="en-US"/>
          </a:p>
        </p:txBody>
      </p:sp>
    </p:spTree>
    <p:extLst>
      <p:ext uri="{BB962C8B-B14F-4D97-AF65-F5344CB8AC3E}">
        <p14:creationId xmlns:p14="http://schemas.microsoft.com/office/powerpoint/2010/main" val="39591165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73730"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pPr marL="39688">
              <a:spcBef>
                <a:spcPts val="413"/>
              </a:spcBef>
            </a:pPr>
            <a:r>
              <a:rPr lang="en-US">
                <a:solidFill>
                  <a:srgbClr val="000000"/>
                </a:solidFill>
                <a:latin typeface="Times" charset="0"/>
                <a:cs typeface="Times" charset="0"/>
                <a:sym typeface="Times" charset="0"/>
              </a:rPr>
              <a:t>A wake is a region of turbulence immediately behind a solid body caused by the flow of air over or around the body.  Produces slower wind speeds but enhanced gustiness.  Wakes occur on a variety of scales and can make it quite difficult to predict small scale winds such as might occur near ski jumps.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91138"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pPr marL="39688">
              <a:spcBef>
                <a:spcPts val="413"/>
              </a:spcBef>
            </a:pPr>
            <a:r>
              <a:rPr lang="en-US">
                <a:solidFill>
                  <a:srgbClr val="000000"/>
                </a:solidFill>
                <a:latin typeface="Times" charset="0"/>
                <a:cs typeface="Times" charset="0"/>
                <a:sym typeface="Times" charset="0"/>
              </a:rPr>
              <a:t>Can also occur from E to W.</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E52336C-1549-C546-86F7-952A68364C44}" type="datetimeFigureOut">
              <a:rPr lang="en-US" smtClean="0"/>
              <a:t>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4BC391-148D-824D-AB6E-59D9E087DE2E}" type="slidenum">
              <a:rPr lang="en-US" smtClean="0"/>
              <a:t>‹#›</a:t>
            </a:fld>
            <a:endParaRPr lang="en-US"/>
          </a:p>
        </p:txBody>
      </p:sp>
    </p:spTree>
    <p:extLst>
      <p:ext uri="{BB962C8B-B14F-4D97-AF65-F5344CB8AC3E}">
        <p14:creationId xmlns:p14="http://schemas.microsoft.com/office/powerpoint/2010/main" val="23761499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52336C-1549-C546-86F7-952A68364C44}" type="datetimeFigureOut">
              <a:rPr lang="en-US" smtClean="0"/>
              <a:t>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4BC391-148D-824D-AB6E-59D9E087DE2E}" type="slidenum">
              <a:rPr lang="en-US" smtClean="0"/>
              <a:t>‹#›</a:t>
            </a:fld>
            <a:endParaRPr lang="en-US"/>
          </a:p>
        </p:txBody>
      </p:sp>
    </p:spTree>
    <p:extLst>
      <p:ext uri="{BB962C8B-B14F-4D97-AF65-F5344CB8AC3E}">
        <p14:creationId xmlns:p14="http://schemas.microsoft.com/office/powerpoint/2010/main" val="21261404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52336C-1549-C546-86F7-952A68364C44}" type="datetimeFigureOut">
              <a:rPr lang="en-US" smtClean="0"/>
              <a:t>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4BC391-148D-824D-AB6E-59D9E087DE2E}" type="slidenum">
              <a:rPr lang="en-US" smtClean="0"/>
              <a:t>‹#›</a:t>
            </a:fld>
            <a:endParaRPr lang="en-US"/>
          </a:p>
        </p:txBody>
      </p:sp>
    </p:spTree>
    <p:extLst>
      <p:ext uri="{BB962C8B-B14F-4D97-AF65-F5344CB8AC3E}">
        <p14:creationId xmlns:p14="http://schemas.microsoft.com/office/powerpoint/2010/main" val="18321167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52336C-1549-C546-86F7-952A68364C44}" type="datetimeFigureOut">
              <a:rPr lang="en-US" smtClean="0"/>
              <a:t>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4BC391-148D-824D-AB6E-59D9E087DE2E}" type="slidenum">
              <a:rPr lang="en-US" smtClean="0"/>
              <a:t>‹#›</a:t>
            </a:fld>
            <a:endParaRPr lang="en-US"/>
          </a:p>
        </p:txBody>
      </p:sp>
    </p:spTree>
    <p:extLst>
      <p:ext uri="{BB962C8B-B14F-4D97-AF65-F5344CB8AC3E}">
        <p14:creationId xmlns:p14="http://schemas.microsoft.com/office/powerpoint/2010/main" val="33961292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E52336C-1549-C546-86F7-952A68364C44}" type="datetimeFigureOut">
              <a:rPr lang="en-US" smtClean="0"/>
              <a:t>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4BC391-148D-824D-AB6E-59D9E087DE2E}" type="slidenum">
              <a:rPr lang="en-US" smtClean="0"/>
              <a:t>‹#›</a:t>
            </a:fld>
            <a:endParaRPr lang="en-US"/>
          </a:p>
        </p:txBody>
      </p:sp>
    </p:spTree>
    <p:extLst>
      <p:ext uri="{BB962C8B-B14F-4D97-AF65-F5344CB8AC3E}">
        <p14:creationId xmlns:p14="http://schemas.microsoft.com/office/powerpoint/2010/main" val="34562661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E52336C-1549-C546-86F7-952A68364C44}" type="datetimeFigureOut">
              <a:rPr lang="en-US" smtClean="0"/>
              <a:t>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4BC391-148D-824D-AB6E-59D9E087DE2E}" type="slidenum">
              <a:rPr lang="en-US" smtClean="0"/>
              <a:t>‹#›</a:t>
            </a:fld>
            <a:endParaRPr lang="en-US"/>
          </a:p>
        </p:txBody>
      </p:sp>
    </p:spTree>
    <p:extLst>
      <p:ext uri="{BB962C8B-B14F-4D97-AF65-F5344CB8AC3E}">
        <p14:creationId xmlns:p14="http://schemas.microsoft.com/office/powerpoint/2010/main" val="8852087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E52336C-1549-C546-86F7-952A68364C44}" type="datetimeFigureOut">
              <a:rPr lang="en-US" smtClean="0"/>
              <a:t>9/20/16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A4BC391-148D-824D-AB6E-59D9E087DE2E}" type="slidenum">
              <a:rPr lang="en-US" smtClean="0"/>
              <a:t>‹#›</a:t>
            </a:fld>
            <a:endParaRPr lang="en-US"/>
          </a:p>
        </p:txBody>
      </p:sp>
    </p:spTree>
    <p:extLst>
      <p:ext uri="{BB962C8B-B14F-4D97-AF65-F5344CB8AC3E}">
        <p14:creationId xmlns:p14="http://schemas.microsoft.com/office/powerpoint/2010/main" val="12205527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E52336C-1549-C546-86F7-952A68364C44}" type="datetimeFigureOut">
              <a:rPr lang="en-US" smtClean="0"/>
              <a:t>9/20/16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A4BC391-148D-824D-AB6E-59D9E087DE2E}" type="slidenum">
              <a:rPr lang="en-US" smtClean="0"/>
              <a:t>‹#›</a:t>
            </a:fld>
            <a:endParaRPr lang="en-US"/>
          </a:p>
        </p:txBody>
      </p:sp>
    </p:spTree>
    <p:extLst>
      <p:ext uri="{BB962C8B-B14F-4D97-AF65-F5344CB8AC3E}">
        <p14:creationId xmlns:p14="http://schemas.microsoft.com/office/powerpoint/2010/main" val="4196417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52336C-1549-C546-86F7-952A68364C44}" type="datetimeFigureOut">
              <a:rPr lang="en-US" smtClean="0"/>
              <a:t>9/20/16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A4BC391-148D-824D-AB6E-59D9E087DE2E}" type="slidenum">
              <a:rPr lang="en-US" smtClean="0"/>
              <a:t>‹#›</a:t>
            </a:fld>
            <a:endParaRPr lang="en-US"/>
          </a:p>
        </p:txBody>
      </p:sp>
    </p:spTree>
    <p:extLst>
      <p:ext uri="{BB962C8B-B14F-4D97-AF65-F5344CB8AC3E}">
        <p14:creationId xmlns:p14="http://schemas.microsoft.com/office/powerpoint/2010/main" val="37506055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52336C-1549-C546-86F7-952A68364C44}" type="datetimeFigureOut">
              <a:rPr lang="en-US" smtClean="0"/>
              <a:t>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4BC391-148D-824D-AB6E-59D9E087DE2E}" type="slidenum">
              <a:rPr lang="en-US" smtClean="0"/>
              <a:t>‹#›</a:t>
            </a:fld>
            <a:endParaRPr lang="en-US"/>
          </a:p>
        </p:txBody>
      </p:sp>
    </p:spTree>
    <p:extLst>
      <p:ext uri="{BB962C8B-B14F-4D97-AF65-F5344CB8AC3E}">
        <p14:creationId xmlns:p14="http://schemas.microsoft.com/office/powerpoint/2010/main" val="32571459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52336C-1549-C546-86F7-952A68364C44}" type="datetimeFigureOut">
              <a:rPr lang="en-US" smtClean="0"/>
              <a:t>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4BC391-148D-824D-AB6E-59D9E087DE2E}" type="slidenum">
              <a:rPr lang="en-US" smtClean="0"/>
              <a:t>‹#›</a:t>
            </a:fld>
            <a:endParaRPr lang="en-US"/>
          </a:p>
        </p:txBody>
      </p:sp>
    </p:spTree>
    <p:extLst>
      <p:ext uri="{BB962C8B-B14F-4D97-AF65-F5344CB8AC3E}">
        <p14:creationId xmlns:p14="http://schemas.microsoft.com/office/powerpoint/2010/main" val="211504316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Helvetica"/>
              </a:defRPr>
            </a:lvl1pPr>
          </a:lstStyle>
          <a:p>
            <a:fld id="{AE52336C-1549-C546-86F7-952A68364C44}" type="datetimeFigureOut">
              <a:rPr lang="en-US" smtClean="0"/>
              <a:pPr/>
              <a:t>9/20/16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Helvetica"/>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Helvetica"/>
              </a:defRPr>
            </a:lvl1pPr>
          </a:lstStyle>
          <a:p>
            <a:fld id="{2A4BC391-148D-824D-AB6E-59D9E087DE2E}" type="slidenum">
              <a:rPr lang="en-US" smtClean="0"/>
              <a:pPr/>
              <a:t>‹#›</a:t>
            </a:fld>
            <a:endParaRPr lang="en-US" dirty="0"/>
          </a:p>
        </p:txBody>
      </p:sp>
    </p:spTree>
    <p:extLst>
      <p:ext uri="{BB962C8B-B14F-4D97-AF65-F5344CB8AC3E}">
        <p14:creationId xmlns:p14="http://schemas.microsoft.com/office/powerpoint/2010/main" val="19525830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Helvetica"/>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Helvetica"/>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Helvetica"/>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Helvetica"/>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100.xml.rels><?xml version="1.0" encoding="UTF-8" standalone="yes"?>
<Relationships xmlns="http://schemas.openxmlformats.org/package/2006/relationships"><Relationship Id="rId3" Type="http://schemas.openxmlformats.org/officeDocument/2006/relationships/image" Target="../media/image106.jpeg"/><Relationship Id="rId4" Type="http://schemas.openxmlformats.org/officeDocument/2006/relationships/image" Target="../media/image107.jpe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8.png"/></Relationships>
</file>

<file path=ppt/slides/_rels/slide10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09.png"/><Relationship Id="rId1" Type="http://schemas.microsoft.com/office/2007/relationships/media" Target="../media/media7.m4v"/><Relationship Id="rId2" Type="http://schemas.openxmlformats.org/officeDocument/2006/relationships/video" Target="../media/media7.m4v"/></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0.emf"/></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11.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2.jpe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13.jpe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4.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15.jpe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16.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3.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17.jpe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8.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 Id="rId3"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 Id="rId3" Type="http://schemas.openxmlformats.org/officeDocument/2006/relationships/image" Target="../media/image20.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jpe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 Id="rId3" Type="http://schemas.openxmlformats.org/officeDocument/2006/relationships/image" Target="../media/image10.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7.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eg"/></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image" Target="../media/image31.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 Id="rId3" Type="http://schemas.openxmlformats.org/officeDocument/2006/relationships/image" Target="../media/image36.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8.png"/><Relationship Id="rId1" Type="http://schemas.microsoft.com/office/2007/relationships/media" Target="../media/media1.mov"/><Relationship Id="rId2" Type="http://schemas.openxmlformats.org/officeDocument/2006/relationships/video" Target="../media/media1.mov"/></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e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8.jpeg"/><Relationship Id="rId5" Type="http://schemas.openxmlformats.org/officeDocument/2006/relationships/image" Target="../media/image39.jpeg"/><Relationship Id="rId6" Type="http://schemas.openxmlformats.org/officeDocument/2006/relationships/image" Target="../media/image40.png"/><Relationship Id="rId1" Type="http://schemas.microsoft.com/office/2007/relationships/media" Target="../media/media2.mov"/><Relationship Id="rId2" Type="http://schemas.openxmlformats.org/officeDocument/2006/relationships/video" Target="../media/media2.mov"/></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3.png"/><Relationship Id="rId5" Type="http://schemas.openxmlformats.org/officeDocument/2006/relationships/image" Target="../media/image44.png"/><Relationship Id="rId1" Type="http://schemas.microsoft.com/office/2007/relationships/media" Target="file://localhost/Users/shoch/TEACHING/ATMOS_3200_SS16/Lectures/media/doyle_rotor3d_111.mov" TargetMode="External"/><Relationship Id="rId2" Type="http://schemas.openxmlformats.org/officeDocument/2006/relationships/video" Target="file://localhost/Users/shoch/TEACHING/ATMOS_3200_SS16/Lectures/media/doyle_rotor3d_111.mov" TargetMode="Externa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5.png"/><Relationship Id="rId5" Type="http://schemas.openxmlformats.org/officeDocument/2006/relationships/image" Target="../media/image46.png"/><Relationship Id="rId1" Type="http://schemas.microsoft.com/office/2007/relationships/media" Target="../media/media3.mov"/><Relationship Id="rId2" Type="http://schemas.openxmlformats.org/officeDocument/2006/relationships/video" Target="../media/media3.mov"/></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emf"/></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image" Target="../media/image48.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emf"/><Relationship Id="rId3" Type="http://schemas.openxmlformats.org/officeDocument/2006/relationships/image" Target="../media/image54.em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jpeg"/><Relationship Id="rId3" Type="http://schemas.microsoft.com/office/2007/relationships/hdphoto" Target="../media/hdphoto1.wdp"/></Relationships>
</file>

<file path=ppt/slides/_rels/slide56.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1" Type="http://schemas.openxmlformats.org/officeDocument/2006/relationships/slideLayout" Target="../slideLayouts/slideLayout2.xml"/><Relationship Id="rId2" Type="http://schemas.openxmlformats.org/officeDocument/2006/relationships/image" Target="../media/image57.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jpeg"/><Relationship Id="rId3" Type="http://schemas.openxmlformats.org/officeDocument/2006/relationships/image" Target="../media/image61.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62.png"/></Relationships>
</file>

<file path=ppt/slides/_rels/slide59.xml.rels><?xml version="1.0" encoding="UTF-8" standalone="yes"?>
<Relationships xmlns="http://schemas.openxmlformats.org/package/2006/relationships"><Relationship Id="rId3" Type="http://schemas.openxmlformats.org/officeDocument/2006/relationships/image" Target="../media/image64.jpg"/><Relationship Id="rId4" Type="http://schemas.openxmlformats.org/officeDocument/2006/relationships/image" Target="../media/image65.jpg"/><Relationship Id="rId1" Type="http://schemas.openxmlformats.org/officeDocument/2006/relationships/slideLayout" Target="../slideLayouts/slideLayout2.xml"/><Relationship Id="rId2" Type="http://schemas.openxmlformats.org/officeDocument/2006/relationships/image" Target="../media/image6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66.png"/><Relationship Id="rId1" Type="http://schemas.microsoft.com/office/2007/relationships/media" Target="../media/media4.mov"/><Relationship Id="rId2" Type="http://schemas.openxmlformats.org/officeDocument/2006/relationships/video" Target="../media/media4.mov"/></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71.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emf"/></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73.png"/><Relationship Id="rId1" Type="http://schemas.microsoft.com/office/2007/relationships/media" Target="../media/media5.mov"/><Relationship Id="rId2" Type="http://schemas.openxmlformats.org/officeDocument/2006/relationships/video" Target="../media/media5.mov"/></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74.png"/><Relationship Id="rId5" Type="http://schemas.openxmlformats.org/officeDocument/2006/relationships/image" Target="../media/image75.png"/><Relationship Id="rId1" Type="http://schemas.microsoft.com/office/2007/relationships/media" Target="../media/media6.mov"/><Relationship Id="rId2" Type="http://schemas.openxmlformats.org/officeDocument/2006/relationships/video" Target="../media/media6.mov"/></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jpeg"/><Relationship Id="rId3" Type="http://schemas.openxmlformats.org/officeDocument/2006/relationships/image" Target="../media/image78.jpeg"/></Relationships>
</file>

<file path=ppt/slides/_rels/slide73.xml.rels><?xml version="1.0" encoding="UTF-8" standalone="yes"?>
<Relationships xmlns="http://schemas.openxmlformats.org/package/2006/relationships"><Relationship Id="rId3" Type="http://schemas.openxmlformats.org/officeDocument/2006/relationships/image" Target="../media/image80.jpe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image" Target="../media/image79.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1.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emf"/></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emf"/></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jpe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emf"/></Relationships>
</file>

<file path=ppt/slides/_rels/slide85.xml.rels><?xml version="1.0" encoding="UTF-8" standalone="yes"?>
<Relationships xmlns="http://schemas.openxmlformats.org/package/2006/relationships"><Relationship Id="rId3" Type="http://schemas.openxmlformats.org/officeDocument/2006/relationships/image" Target="../media/image84.jpeg"/><Relationship Id="rId4" Type="http://schemas.openxmlformats.org/officeDocument/2006/relationships/image" Target="../media/image85.jpeg"/><Relationship Id="rId1" Type="http://schemas.openxmlformats.org/officeDocument/2006/relationships/slideLayout" Target="../slideLayouts/slideLayout2.xml"/><Relationship Id="rId2" Type="http://schemas.openxmlformats.org/officeDocument/2006/relationships/image" Target="../media/image83.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8.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89.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90.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1.jpeg"/></Relationships>
</file>

<file path=ppt/slides/_rels/slide93.xml.rels><?xml version="1.0" encoding="UTF-8" standalone="yes"?>
<Relationships xmlns="http://schemas.openxmlformats.org/package/2006/relationships"><Relationship Id="rId3" Type="http://schemas.openxmlformats.org/officeDocument/2006/relationships/image" Target="../media/image93.png"/><Relationship Id="rId4" Type="http://schemas.openxmlformats.org/officeDocument/2006/relationships/image" Target="../media/image94.png"/><Relationship Id="rId1" Type="http://schemas.openxmlformats.org/officeDocument/2006/relationships/slideLayout" Target="../slideLayouts/slideLayout2.xml"/><Relationship Id="rId2" Type="http://schemas.openxmlformats.org/officeDocument/2006/relationships/image" Target="../media/image92.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5.jpeg"/><Relationship Id="rId3" Type="http://schemas.openxmlformats.org/officeDocument/2006/relationships/image" Target="../media/image96.png"/></Relationships>
</file>

<file path=ppt/slides/_rels/slide95.xml.rels><?xml version="1.0" encoding="UTF-8" standalone="yes"?>
<Relationships xmlns="http://schemas.openxmlformats.org/package/2006/relationships"><Relationship Id="rId3" Type="http://schemas.openxmlformats.org/officeDocument/2006/relationships/image" Target="../media/image98.jpeg"/><Relationship Id="rId4" Type="http://schemas.openxmlformats.org/officeDocument/2006/relationships/image" Target="../media/image99.jpeg"/><Relationship Id="rId1" Type="http://schemas.openxmlformats.org/officeDocument/2006/relationships/slideLayout" Target="../slideLayouts/slideLayout2.xml"/><Relationship Id="rId2" Type="http://schemas.openxmlformats.org/officeDocument/2006/relationships/image" Target="../media/image97.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0.emf"/><Relationship Id="rId3" Type="http://schemas.openxmlformats.org/officeDocument/2006/relationships/image" Target="../media/image101.emf"/></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2.png"/><Relationship Id="rId3" Type="http://schemas.openxmlformats.org/officeDocument/2006/relationships/image" Target="../media/image103.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04.jpe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3.jpeg"/><Relationship Id="rId3" Type="http://schemas.openxmlformats.org/officeDocument/2006/relationships/image" Target="../media/image10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p:cNvSpPr>
          <p:nvPr/>
        </p:nvSpPr>
        <p:spPr bwMode="auto">
          <a:xfrm>
            <a:off x="1236470" y="276449"/>
            <a:ext cx="650332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r>
              <a:rPr lang="en-US" sz="5400" dirty="0" smtClean="0">
                <a:solidFill>
                  <a:schemeClr val="tx1"/>
                </a:solidFill>
                <a:latin typeface="Helvetica"/>
                <a:ea typeface="ＭＳ Ｐゴシック" charset="0"/>
                <a:cs typeface="Helvetica" charset="0"/>
              </a:rPr>
              <a:t>Terrain-Forced Flows</a:t>
            </a:r>
            <a:endParaRPr lang="en-US" sz="5400" dirty="0">
              <a:solidFill>
                <a:schemeClr val="tx1"/>
              </a:solidFill>
              <a:latin typeface="Helvetica"/>
              <a:ea typeface="ＭＳ Ｐゴシック" charset="0"/>
              <a:cs typeface="Helvetica" charset="0"/>
            </a:endParaRPr>
          </a:p>
        </p:txBody>
      </p:sp>
      <p:sp>
        <p:nvSpPr>
          <p:cNvPr id="6" name="TextBox 5"/>
          <p:cNvSpPr txBox="1"/>
          <p:nvPr/>
        </p:nvSpPr>
        <p:spPr>
          <a:xfrm>
            <a:off x="461416" y="5201215"/>
            <a:ext cx="3459933" cy="523220"/>
          </a:xfrm>
          <a:prstGeom prst="rect">
            <a:avLst/>
          </a:prstGeom>
          <a:noFill/>
        </p:spPr>
        <p:txBody>
          <a:bodyPr wrap="square" rtlCol="0">
            <a:spAutoFit/>
          </a:bodyPr>
          <a:lstStyle/>
          <a:p>
            <a:r>
              <a:rPr lang="en-US" sz="2800" dirty="0" smtClean="0">
                <a:latin typeface="Helvetica"/>
              </a:rPr>
              <a:t>Sebastian W. Hoch</a:t>
            </a:r>
          </a:p>
        </p:txBody>
      </p:sp>
      <p:sp>
        <p:nvSpPr>
          <p:cNvPr id="3" name="Rectangle 2"/>
          <p:cNvSpPr/>
          <p:nvPr/>
        </p:nvSpPr>
        <p:spPr>
          <a:xfrm>
            <a:off x="5485586" y="5201215"/>
            <a:ext cx="3354428" cy="523220"/>
          </a:xfrm>
          <a:prstGeom prst="rect">
            <a:avLst/>
          </a:prstGeom>
        </p:spPr>
        <p:txBody>
          <a:bodyPr wrap="square">
            <a:spAutoFit/>
          </a:bodyPr>
          <a:lstStyle/>
          <a:p>
            <a:r>
              <a:rPr lang="en-US" sz="2800" dirty="0">
                <a:latin typeface="Helvetica"/>
              </a:rPr>
              <a:t>C. David </a:t>
            </a:r>
            <a:r>
              <a:rPr lang="en-US" sz="2800" dirty="0" smtClean="0">
                <a:latin typeface="Helvetica"/>
              </a:rPr>
              <a:t>Whiteman</a:t>
            </a:r>
            <a:endParaRPr lang="en-US" sz="2800" dirty="0">
              <a:latin typeface="Helvetica"/>
            </a:endParaRPr>
          </a:p>
        </p:txBody>
      </p:sp>
      <p:pic>
        <p:nvPicPr>
          <p:cNvPr id="8" name="Picture 7"/>
          <p:cNvPicPr>
            <a:picLocks noChangeAspect="1"/>
          </p:cNvPicPr>
          <p:nvPr/>
        </p:nvPicPr>
        <p:blipFill rotWithShape="1">
          <a:blip r:embed="rId2"/>
          <a:srcRect t="36350" b="8106"/>
          <a:stretch/>
        </p:blipFill>
        <p:spPr>
          <a:xfrm>
            <a:off x="256434" y="1482634"/>
            <a:ext cx="8639288" cy="3308226"/>
          </a:xfrm>
          <a:prstGeom prst="rect">
            <a:avLst/>
          </a:prstGeom>
        </p:spPr>
      </p:pic>
    </p:spTree>
    <p:extLst>
      <p:ext uri="{BB962C8B-B14F-4D97-AF65-F5344CB8AC3E}">
        <p14:creationId xmlns:p14="http://schemas.microsoft.com/office/powerpoint/2010/main" val="13438687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8673"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1563" y="1058863"/>
            <a:ext cx="4089400" cy="557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8674" name="Rectangle 2"/>
          <p:cNvSpPr>
            <a:spLocks/>
          </p:cNvSpPr>
          <p:nvPr/>
        </p:nvSpPr>
        <p:spPr bwMode="auto">
          <a:xfrm>
            <a:off x="6502400" y="6188075"/>
            <a:ext cx="16764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F8F8F8"/>
                </a:solidFill>
                <a:miter lim="800000"/>
                <a:headEnd type="none" w="med" len="med"/>
                <a:tailEnd type="none" w="med" len="med"/>
              </a14:hiddenLine>
            </a:ext>
          </a:extLst>
        </p:spPr>
        <p:txBody>
          <a:bodyPr lIns="0" tIns="0" rIns="0" bIns="0" anchor="ctr"/>
          <a:lstStyle/>
          <a:p>
            <a:pPr>
              <a:spcBef>
                <a:spcPts val="850"/>
              </a:spcBef>
            </a:pPr>
            <a:r>
              <a:rPr lang="en-US" sz="1400">
                <a:solidFill>
                  <a:schemeClr val="tx1"/>
                </a:solidFill>
                <a:latin typeface="Helvetica" charset="0"/>
                <a:ea typeface="ＭＳ Ｐゴシック" charset="0"/>
                <a:cs typeface="Helvetica" charset="0"/>
                <a:sym typeface="Helvetica" charset="0"/>
              </a:rPr>
              <a:t>Whiteman (2000)</a:t>
            </a:r>
          </a:p>
        </p:txBody>
      </p:sp>
      <p:sp>
        <p:nvSpPr>
          <p:cNvPr id="28675" name="Rectangle 3"/>
          <p:cNvSpPr>
            <a:spLocks/>
          </p:cNvSpPr>
          <p:nvPr/>
        </p:nvSpPr>
        <p:spPr bwMode="auto">
          <a:xfrm>
            <a:off x="2168525" y="382200"/>
            <a:ext cx="301491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dirty="0">
                <a:solidFill>
                  <a:srgbClr val="FF0000"/>
                </a:solidFill>
                <a:latin typeface="Helvetica"/>
                <a:ea typeface="ＭＳ Ｐゴシック" charset="0"/>
                <a:cs typeface="Helvetica"/>
              </a:rPr>
              <a:t>Atmospheric scales of motion</a:t>
            </a:r>
          </a:p>
        </p:txBody>
      </p:sp>
    </p:spTree>
    <p:extLst>
      <p:ext uri="{BB962C8B-B14F-4D97-AF65-F5344CB8AC3E}">
        <p14:creationId xmlns:p14="http://schemas.microsoft.com/office/powerpoint/2010/main" val="343159892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0800" y="3708400"/>
            <a:ext cx="6399213" cy="274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00354" name="Rectangle 2"/>
          <p:cNvSpPr>
            <a:spLocks/>
          </p:cNvSpPr>
          <p:nvPr/>
        </p:nvSpPr>
        <p:spPr bwMode="auto">
          <a:xfrm>
            <a:off x="7620000" y="2368550"/>
            <a:ext cx="12192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F8F8F8"/>
                </a:solidFill>
                <a:miter lim="800000"/>
                <a:headEnd type="none" w="med" len="med"/>
                <a:tailEnd type="none" w="med" len="med"/>
              </a14:hiddenLine>
            </a:ext>
          </a:extLst>
        </p:spPr>
        <p:txBody>
          <a:bodyPr lIns="0" tIns="0" rIns="0" bIns="0" anchor="ctr"/>
          <a:lstStyle/>
          <a:p>
            <a:r>
              <a:rPr lang="en-US" sz="1400">
                <a:solidFill>
                  <a:schemeClr val="tx1"/>
                </a:solidFill>
                <a:latin typeface="Helvetica" charset="0"/>
                <a:ea typeface="ＭＳ Ｐゴシック" charset="0"/>
                <a:cs typeface="Helvetica" charset="0"/>
                <a:sym typeface="Helvetica" charset="0"/>
              </a:rPr>
              <a:t>adapted from Pamperin &amp; </a:t>
            </a:r>
          </a:p>
          <a:p>
            <a:r>
              <a:rPr lang="en-US" sz="1400">
                <a:solidFill>
                  <a:schemeClr val="tx1"/>
                </a:solidFill>
                <a:latin typeface="Helvetica" charset="0"/>
                <a:ea typeface="ＭＳ Ｐゴシック" charset="0"/>
                <a:cs typeface="Helvetica" charset="0"/>
                <a:sym typeface="Helvetica" charset="0"/>
              </a:rPr>
              <a:t>Stilke (1985)</a:t>
            </a:r>
          </a:p>
        </p:txBody>
      </p:sp>
      <p:pic>
        <p:nvPicPr>
          <p:cNvPr id="100355" name="Picture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1963" y="1349375"/>
            <a:ext cx="5681662" cy="200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00356" name="Rectangle 4"/>
          <p:cNvSpPr>
            <a:spLocks/>
          </p:cNvSpPr>
          <p:nvPr/>
        </p:nvSpPr>
        <p:spPr bwMode="auto">
          <a:xfrm>
            <a:off x="538227" y="349537"/>
            <a:ext cx="2387472"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3200" dirty="0">
                <a:solidFill>
                  <a:srgbClr val="D90B00"/>
                </a:solidFill>
                <a:latin typeface="Helvetica" charset="0"/>
                <a:ea typeface="ＭＳ Ｐゴシック" charset="0"/>
                <a:cs typeface="Helvetica" charset="0"/>
                <a:sym typeface="Helvetica" charset="0"/>
              </a:rPr>
              <a:t>Valley exit jet</a:t>
            </a:r>
          </a:p>
        </p:txBody>
      </p:sp>
    </p:spTree>
    <p:extLst>
      <p:ext uri="{BB962C8B-B14F-4D97-AF65-F5344CB8AC3E}">
        <p14:creationId xmlns:p14="http://schemas.microsoft.com/office/powerpoint/2010/main" val="24118779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1156753" y="1559280"/>
            <a:ext cx="6778552" cy="3786416"/>
          </a:xfrm>
          <a:prstGeom prst="rect">
            <a:avLst/>
          </a:prstGeom>
        </p:spPr>
      </p:pic>
      <p:sp>
        <p:nvSpPr>
          <p:cNvPr id="5" name="TextBox 4"/>
          <p:cNvSpPr txBox="1"/>
          <p:nvPr/>
        </p:nvSpPr>
        <p:spPr>
          <a:xfrm>
            <a:off x="2854160" y="741915"/>
            <a:ext cx="3244849" cy="523220"/>
          </a:xfrm>
          <a:prstGeom prst="rect">
            <a:avLst/>
          </a:prstGeom>
          <a:noFill/>
        </p:spPr>
        <p:txBody>
          <a:bodyPr wrap="none" rtlCol="0">
            <a:spAutoFit/>
          </a:bodyPr>
          <a:lstStyle/>
          <a:p>
            <a:r>
              <a:rPr lang="en-US" sz="2800" dirty="0" smtClean="0"/>
              <a:t>Weber Canyon, UT</a:t>
            </a:r>
            <a:endParaRPr lang="en-US" sz="2800" dirty="0"/>
          </a:p>
        </p:txBody>
      </p:sp>
    </p:spTree>
    <p:extLst>
      <p:ext uri="{BB962C8B-B14F-4D97-AF65-F5344CB8AC3E}">
        <p14:creationId xmlns:p14="http://schemas.microsoft.com/office/powerpoint/2010/main" val="2072639822"/>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WRF Simulation IOP2.m4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12972" r="12858"/>
          <a:stretch/>
        </p:blipFill>
        <p:spPr>
          <a:xfrm>
            <a:off x="1186172" y="857250"/>
            <a:ext cx="6782121" cy="5143500"/>
          </a:xfrm>
          <a:prstGeom prst="rect">
            <a:avLst/>
          </a:prstGeom>
        </p:spPr>
      </p:pic>
    </p:spTree>
    <p:extLst>
      <p:ext uri="{BB962C8B-B14F-4D97-AF65-F5344CB8AC3E}">
        <p14:creationId xmlns:p14="http://schemas.microsoft.com/office/powerpoint/2010/main" val="21721369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18006" y="1705848"/>
            <a:ext cx="6959600" cy="3302000"/>
          </a:xfrm>
          <a:prstGeom prst="rect">
            <a:avLst/>
          </a:prstGeom>
        </p:spPr>
      </p:pic>
      <p:sp>
        <p:nvSpPr>
          <p:cNvPr id="5" name="TextBox 4"/>
          <p:cNvSpPr txBox="1"/>
          <p:nvPr/>
        </p:nvSpPr>
        <p:spPr>
          <a:xfrm>
            <a:off x="3809850" y="461770"/>
            <a:ext cx="1553655" cy="369332"/>
          </a:xfrm>
          <a:prstGeom prst="rect">
            <a:avLst/>
          </a:prstGeom>
          <a:noFill/>
        </p:spPr>
        <p:txBody>
          <a:bodyPr wrap="none" rtlCol="0">
            <a:spAutoFit/>
          </a:bodyPr>
          <a:lstStyle/>
          <a:p>
            <a:r>
              <a:rPr lang="en-US" dirty="0" err="1" smtClean="0">
                <a:latin typeface="Helvetica"/>
              </a:rPr>
              <a:t>Venturi</a:t>
            </a:r>
            <a:r>
              <a:rPr lang="en-US" dirty="0" smtClean="0">
                <a:latin typeface="Helvetica"/>
              </a:rPr>
              <a:t> Effect</a:t>
            </a:r>
            <a:endParaRPr lang="en-US" dirty="0">
              <a:latin typeface="Helvetica"/>
            </a:endParaRPr>
          </a:p>
        </p:txBody>
      </p:sp>
      <p:sp>
        <p:nvSpPr>
          <p:cNvPr id="6" name="Rectangle 5"/>
          <p:cNvSpPr/>
          <p:nvPr/>
        </p:nvSpPr>
        <p:spPr>
          <a:xfrm>
            <a:off x="1030481" y="5694661"/>
            <a:ext cx="4572000" cy="923330"/>
          </a:xfrm>
          <a:prstGeom prst="rect">
            <a:avLst/>
          </a:prstGeom>
        </p:spPr>
        <p:txBody>
          <a:bodyPr>
            <a:spAutoFit/>
          </a:bodyPr>
          <a:lstStyle/>
          <a:p>
            <a:r>
              <a:rPr lang="en-US" dirty="0" err="1">
                <a:latin typeface="Helvetica"/>
              </a:rPr>
              <a:t>Venturi</a:t>
            </a:r>
            <a:r>
              <a:rPr lang="en-US" dirty="0">
                <a:latin typeface="Helvetica"/>
              </a:rPr>
              <a:t> effect causes a jet to form as winds pass through a terrain constriction and strengthen.</a:t>
            </a:r>
          </a:p>
        </p:txBody>
      </p:sp>
      <p:sp>
        <p:nvSpPr>
          <p:cNvPr id="7" name="Rectangle 6"/>
          <p:cNvSpPr/>
          <p:nvPr/>
        </p:nvSpPr>
        <p:spPr>
          <a:xfrm>
            <a:off x="5944765" y="5192425"/>
            <a:ext cx="1955133" cy="369332"/>
          </a:xfrm>
          <a:prstGeom prst="rect">
            <a:avLst/>
          </a:prstGeom>
        </p:spPr>
        <p:txBody>
          <a:bodyPr wrap="none">
            <a:spAutoFit/>
          </a:bodyPr>
          <a:lstStyle/>
          <a:p>
            <a:r>
              <a:rPr lang="en-US" dirty="0">
                <a:latin typeface="Helvetica"/>
              </a:rPr>
              <a:t>Whiteman (2000)</a:t>
            </a:r>
          </a:p>
        </p:txBody>
      </p:sp>
    </p:spTree>
    <p:extLst>
      <p:ext uri="{BB962C8B-B14F-4D97-AF65-F5344CB8AC3E}">
        <p14:creationId xmlns:p14="http://schemas.microsoft.com/office/powerpoint/2010/main" val="385562136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3425"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524000"/>
            <a:ext cx="7315200" cy="481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03426" name="Rectangle 2"/>
          <p:cNvSpPr>
            <a:spLocks/>
          </p:cNvSpPr>
          <p:nvPr/>
        </p:nvSpPr>
        <p:spPr bwMode="auto">
          <a:xfrm>
            <a:off x="6646863" y="6334125"/>
            <a:ext cx="16764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F8F8F8"/>
                </a:solidFill>
                <a:miter lim="800000"/>
                <a:headEnd type="none" w="med" len="med"/>
                <a:tailEnd type="none" w="med" len="med"/>
              </a14:hiddenLine>
            </a:ext>
          </a:extLst>
        </p:spPr>
        <p:txBody>
          <a:bodyPr lIns="0" tIns="0" rIns="0" bIns="0" anchor="ctr"/>
          <a:lstStyle/>
          <a:p>
            <a:pPr>
              <a:spcBef>
                <a:spcPts val="850"/>
              </a:spcBef>
            </a:pPr>
            <a:r>
              <a:rPr lang="en-US" sz="1400">
                <a:solidFill>
                  <a:schemeClr val="tx1"/>
                </a:solidFill>
                <a:latin typeface="Helvetica" charset="0"/>
                <a:ea typeface="ＭＳ Ｐゴシック" charset="0"/>
                <a:cs typeface="Helvetica" charset="0"/>
                <a:sym typeface="Helvetica" charset="0"/>
              </a:rPr>
              <a:t>Whiteman (2000)</a:t>
            </a:r>
          </a:p>
        </p:txBody>
      </p:sp>
      <p:sp>
        <p:nvSpPr>
          <p:cNvPr id="103427" name="Rectangle 3"/>
          <p:cNvSpPr>
            <a:spLocks/>
          </p:cNvSpPr>
          <p:nvPr/>
        </p:nvSpPr>
        <p:spPr bwMode="auto">
          <a:xfrm>
            <a:off x="3497263" y="902900"/>
            <a:ext cx="152678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dirty="0">
                <a:solidFill>
                  <a:srgbClr val="FF0000"/>
                </a:solidFill>
                <a:latin typeface="Helvetica"/>
                <a:ea typeface="ＭＳ Ｐゴシック" charset="0"/>
                <a:cs typeface="Helvetica"/>
              </a:rPr>
              <a:t>Cloud waterfall</a:t>
            </a:r>
          </a:p>
        </p:txBody>
      </p:sp>
    </p:spTree>
    <p:extLst>
      <p:ext uri="{BB962C8B-B14F-4D97-AF65-F5344CB8AC3E}">
        <p14:creationId xmlns:p14="http://schemas.microsoft.com/office/powerpoint/2010/main" val="357642822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5473"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5225" y="1347788"/>
            <a:ext cx="6654800" cy="438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05474" name="Rectangle 2"/>
          <p:cNvSpPr>
            <a:spLocks/>
          </p:cNvSpPr>
          <p:nvPr/>
        </p:nvSpPr>
        <p:spPr bwMode="auto">
          <a:xfrm>
            <a:off x="6235700" y="5770563"/>
            <a:ext cx="16764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F8F8F8"/>
                </a:solidFill>
                <a:miter lim="800000"/>
                <a:headEnd type="none" w="med" len="med"/>
                <a:tailEnd type="none" w="med" len="med"/>
              </a14:hiddenLine>
            </a:ext>
          </a:extLst>
        </p:spPr>
        <p:txBody>
          <a:bodyPr lIns="0" tIns="0" rIns="0" bIns="0" anchor="ctr"/>
          <a:lstStyle/>
          <a:p>
            <a:pPr>
              <a:spcBef>
                <a:spcPts val="850"/>
              </a:spcBef>
            </a:pPr>
            <a:r>
              <a:rPr lang="en-US" sz="1400">
                <a:solidFill>
                  <a:schemeClr val="tx1"/>
                </a:solidFill>
                <a:latin typeface="Helvetica" charset="0"/>
                <a:ea typeface="ＭＳ Ｐゴシック" charset="0"/>
                <a:cs typeface="Helvetica" charset="0"/>
                <a:sym typeface="Helvetica" charset="0"/>
              </a:rPr>
              <a:t>Whiteman photo</a:t>
            </a:r>
          </a:p>
        </p:txBody>
      </p:sp>
      <p:sp>
        <p:nvSpPr>
          <p:cNvPr id="105475" name="Rectangle 3"/>
          <p:cNvSpPr>
            <a:spLocks/>
          </p:cNvSpPr>
          <p:nvPr/>
        </p:nvSpPr>
        <p:spPr bwMode="auto">
          <a:xfrm>
            <a:off x="1655763" y="877500"/>
            <a:ext cx="396855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dirty="0">
                <a:solidFill>
                  <a:srgbClr val="FF0000"/>
                </a:solidFill>
                <a:latin typeface="Helvetica"/>
                <a:ea typeface="ＭＳ Ｐゴシック" charset="0"/>
                <a:cs typeface="Helvetica"/>
              </a:rPr>
              <a:t>Waterfall cloud, NZ Alps near Mt. Cook</a:t>
            </a:r>
          </a:p>
        </p:txBody>
      </p:sp>
    </p:spTree>
    <p:extLst>
      <p:ext uri="{BB962C8B-B14F-4D97-AF65-F5344CB8AC3E}">
        <p14:creationId xmlns:p14="http://schemas.microsoft.com/office/powerpoint/2010/main" val="108114078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6497"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1700" y="2120900"/>
            <a:ext cx="7543800" cy="290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06498" name="Rectangle 2"/>
          <p:cNvSpPr>
            <a:spLocks/>
          </p:cNvSpPr>
          <p:nvPr/>
        </p:nvSpPr>
        <p:spPr bwMode="auto">
          <a:xfrm>
            <a:off x="6729413" y="5024438"/>
            <a:ext cx="16764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F8F8F8"/>
                </a:solidFill>
                <a:miter lim="800000"/>
                <a:headEnd type="none" w="med" len="med"/>
                <a:tailEnd type="none" w="med" len="med"/>
              </a14:hiddenLine>
            </a:ext>
          </a:extLst>
        </p:spPr>
        <p:txBody>
          <a:bodyPr lIns="0" tIns="0" rIns="0" bIns="0" anchor="ctr"/>
          <a:lstStyle/>
          <a:p>
            <a:pPr>
              <a:spcBef>
                <a:spcPts val="850"/>
              </a:spcBef>
            </a:pPr>
            <a:r>
              <a:rPr lang="en-US" sz="1400">
                <a:solidFill>
                  <a:schemeClr val="tx1"/>
                </a:solidFill>
                <a:latin typeface="Helvetica" charset="0"/>
                <a:ea typeface="ＭＳ Ｐゴシック" charset="0"/>
                <a:cs typeface="Helvetica" charset="0"/>
                <a:sym typeface="Helvetica" charset="0"/>
              </a:rPr>
              <a:t>Whiteman (2000)</a:t>
            </a:r>
          </a:p>
        </p:txBody>
      </p:sp>
      <p:sp>
        <p:nvSpPr>
          <p:cNvPr id="106499" name="Rectangle 3"/>
          <p:cNvSpPr>
            <a:spLocks/>
          </p:cNvSpPr>
          <p:nvPr/>
        </p:nvSpPr>
        <p:spPr bwMode="auto">
          <a:xfrm>
            <a:off x="3233738" y="1385500"/>
            <a:ext cx="189918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dirty="0">
                <a:solidFill>
                  <a:srgbClr val="FF0000"/>
                </a:solidFill>
                <a:latin typeface="Helvetica"/>
                <a:ea typeface="ＭＳ Ｐゴシック" charset="0"/>
                <a:cs typeface="Helvetica"/>
              </a:rPr>
              <a:t>Forced channeling</a:t>
            </a:r>
          </a:p>
        </p:txBody>
      </p:sp>
    </p:spTree>
    <p:extLst>
      <p:ext uri="{BB962C8B-B14F-4D97-AF65-F5344CB8AC3E}">
        <p14:creationId xmlns:p14="http://schemas.microsoft.com/office/powerpoint/2010/main" val="383980469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1617"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8675" y="1217613"/>
            <a:ext cx="5081588" cy="508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F8F8F8"/>
                </a:solidFill>
                <a:miter lim="800000"/>
                <a:headEnd/>
                <a:tailEnd/>
              </a14:hiddenLine>
            </a:ext>
          </a:extLst>
        </p:spPr>
      </p:pic>
    </p:spTree>
    <p:extLst>
      <p:ext uri="{BB962C8B-B14F-4D97-AF65-F5344CB8AC3E}">
        <p14:creationId xmlns:p14="http://schemas.microsoft.com/office/powerpoint/2010/main" val="315194902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26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4600" y="927100"/>
            <a:ext cx="6667500" cy="499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12642" name="Rectangle 2"/>
          <p:cNvSpPr>
            <a:spLocks/>
          </p:cNvSpPr>
          <p:nvPr/>
        </p:nvSpPr>
        <p:spPr bwMode="auto">
          <a:xfrm>
            <a:off x="6378575" y="6011361"/>
            <a:ext cx="1460235"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1100" dirty="0">
                <a:solidFill>
                  <a:schemeClr val="tx1"/>
                </a:solidFill>
                <a:latin typeface="Helvetica"/>
                <a:ea typeface="ＭＳ Ｐゴシック" charset="0"/>
                <a:cs typeface="Helvetica"/>
              </a:rPr>
              <a:t>© R. D. Richard Adams</a:t>
            </a:r>
          </a:p>
        </p:txBody>
      </p:sp>
      <p:sp>
        <p:nvSpPr>
          <p:cNvPr id="112643" name="Rectangle 3"/>
          <p:cNvSpPr>
            <a:spLocks/>
          </p:cNvSpPr>
          <p:nvPr/>
        </p:nvSpPr>
        <p:spPr bwMode="auto">
          <a:xfrm>
            <a:off x="2867025" y="452050"/>
            <a:ext cx="238609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dirty="0">
                <a:solidFill>
                  <a:srgbClr val="D90B00"/>
                </a:solidFill>
                <a:latin typeface="Helvetica"/>
                <a:ea typeface="ＭＳ Ｐゴシック" charset="0"/>
                <a:cs typeface="Helvetica"/>
              </a:rPr>
              <a:t>Kelvin-</a:t>
            </a:r>
            <a:r>
              <a:rPr lang="en-US" dirty="0" err="1">
                <a:solidFill>
                  <a:srgbClr val="D90B00"/>
                </a:solidFill>
                <a:latin typeface="Helvetica"/>
                <a:ea typeface="ＭＳ Ｐゴシック" charset="0"/>
                <a:cs typeface="Helvetica"/>
              </a:rPr>
              <a:t>Helmholz</a:t>
            </a:r>
            <a:r>
              <a:rPr lang="en-US" dirty="0">
                <a:solidFill>
                  <a:srgbClr val="D90B00"/>
                </a:solidFill>
                <a:latin typeface="Helvetica"/>
                <a:ea typeface="ＭＳ Ｐゴシック" charset="0"/>
                <a:cs typeface="Helvetica"/>
              </a:rPr>
              <a:t> waves</a:t>
            </a:r>
          </a:p>
        </p:txBody>
      </p:sp>
    </p:spTree>
    <p:extLst>
      <p:ext uri="{BB962C8B-B14F-4D97-AF65-F5344CB8AC3E}">
        <p14:creationId xmlns:p14="http://schemas.microsoft.com/office/powerpoint/2010/main" val="368904558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2643"/>
                                        </p:tgtEl>
                                        <p:attrNameLst>
                                          <p:attrName>style.visibility</p:attrName>
                                        </p:attrNameLst>
                                      </p:cBhvr>
                                      <p:to>
                                        <p:strVal val="visible"/>
                                      </p:to>
                                    </p:set>
                                    <p:anim calcmode="lin" valueType="num">
                                      <p:cBhvr additive="base">
                                        <p:cTn id="7" dur="500" fill="hold"/>
                                        <p:tgtEl>
                                          <p:spTgt spid="112643"/>
                                        </p:tgtEl>
                                        <p:attrNameLst>
                                          <p:attrName>ppt_x</p:attrName>
                                        </p:attrNameLst>
                                      </p:cBhvr>
                                      <p:tavLst>
                                        <p:tav tm="0">
                                          <p:val>
                                            <p:strVal val="0-#ppt_w/2"/>
                                          </p:val>
                                        </p:tav>
                                        <p:tav tm="100000">
                                          <p:val>
                                            <p:strVal val="#ppt_x"/>
                                          </p:val>
                                        </p:tav>
                                      </p:tavLst>
                                    </p:anim>
                                    <p:anim calcmode="lin" valueType="num">
                                      <p:cBhvr additive="base">
                                        <p:cTn id="8" dur="500" fill="hold"/>
                                        <p:tgtEl>
                                          <p:spTgt spid="1126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3" grpId="0" autoUpdateAnimBg="0"/>
    </p:bldLst>
  </p:timing>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46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700" y="901700"/>
            <a:ext cx="8094663" cy="505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14690" name="Rectangle 2"/>
          <p:cNvSpPr>
            <a:spLocks/>
          </p:cNvSpPr>
          <p:nvPr/>
        </p:nvSpPr>
        <p:spPr bwMode="auto">
          <a:xfrm>
            <a:off x="7505700" y="5943600"/>
            <a:ext cx="1143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l"/>
            <a:r>
              <a:rPr lang="en-US" sz="900">
                <a:solidFill>
                  <a:schemeClr val="tx1"/>
                </a:solidFill>
                <a:latin typeface="Helvetica" charset="0"/>
                <a:ea typeface="ＭＳ Ｐゴシック" charset="0"/>
                <a:cs typeface="Helvetica" charset="0"/>
                <a:sym typeface="Helvetica" charset="0"/>
              </a:rPr>
              <a:t>© Rick Dunn 1995</a:t>
            </a:r>
          </a:p>
          <a:p>
            <a:pPr algn="l"/>
            <a:r>
              <a:rPr lang="en-US" sz="900">
                <a:solidFill>
                  <a:schemeClr val="tx1"/>
                </a:solidFill>
                <a:latin typeface="Helvetica" charset="0"/>
                <a:ea typeface="ＭＳ Ｐゴシック" charset="0"/>
                <a:cs typeface="Helvetica" charset="0"/>
                <a:sym typeface="Helvetica" charset="0"/>
              </a:rPr>
              <a:t>www.RJDphoto.com</a:t>
            </a:r>
          </a:p>
        </p:txBody>
      </p:sp>
    </p:spTree>
    <p:extLst>
      <p:ext uri="{BB962C8B-B14F-4D97-AF65-F5344CB8AC3E}">
        <p14:creationId xmlns:p14="http://schemas.microsoft.com/office/powerpoint/2010/main" val="249482440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063" y="247650"/>
            <a:ext cx="5527675" cy="635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9698" name="Rectangle 2"/>
          <p:cNvSpPr>
            <a:spLocks/>
          </p:cNvSpPr>
          <p:nvPr/>
        </p:nvSpPr>
        <p:spPr bwMode="auto">
          <a:xfrm>
            <a:off x="5934075" y="6256338"/>
            <a:ext cx="16764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F8F8F8"/>
                </a:solidFill>
                <a:miter lim="800000"/>
                <a:headEnd type="none" w="med" len="med"/>
                <a:tailEnd type="none" w="med" len="med"/>
              </a14:hiddenLine>
            </a:ext>
          </a:extLst>
        </p:spPr>
        <p:txBody>
          <a:bodyPr lIns="0" tIns="0" rIns="0" bIns="0" anchor="ctr"/>
          <a:lstStyle/>
          <a:p>
            <a:pPr>
              <a:spcBef>
                <a:spcPts val="850"/>
              </a:spcBef>
            </a:pPr>
            <a:r>
              <a:rPr lang="en-US" sz="1400">
                <a:solidFill>
                  <a:schemeClr val="tx1"/>
                </a:solidFill>
                <a:latin typeface="Helvetica" charset="0"/>
                <a:ea typeface="ＭＳ Ｐゴシック" charset="0"/>
                <a:cs typeface="Helvetica" charset="0"/>
                <a:sym typeface="Helvetica" charset="0"/>
              </a:rPr>
              <a:t>Whiteman (2000)</a:t>
            </a:r>
          </a:p>
        </p:txBody>
      </p:sp>
      <p:sp>
        <p:nvSpPr>
          <p:cNvPr id="29699" name="Rectangle 3"/>
          <p:cNvSpPr>
            <a:spLocks/>
          </p:cNvSpPr>
          <p:nvPr/>
        </p:nvSpPr>
        <p:spPr bwMode="auto">
          <a:xfrm>
            <a:off x="5934075" y="1193008"/>
            <a:ext cx="23495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dirty="0">
                <a:solidFill>
                  <a:srgbClr val="FF0000"/>
                </a:solidFill>
                <a:latin typeface="Helvetica"/>
                <a:ea typeface="ＭＳ Ｐゴシック" charset="0"/>
                <a:cs typeface="Helvetica"/>
              </a:rPr>
              <a:t>The Intermountain West</a:t>
            </a:r>
          </a:p>
        </p:txBody>
      </p:sp>
      <p:sp>
        <p:nvSpPr>
          <p:cNvPr id="29700" name="Rectangle 4"/>
          <p:cNvSpPr>
            <a:spLocks/>
          </p:cNvSpPr>
          <p:nvPr/>
        </p:nvSpPr>
        <p:spPr bwMode="auto">
          <a:xfrm>
            <a:off x="5854700" y="247650"/>
            <a:ext cx="3289300" cy="663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b"/>
          <a:lstStyle/>
          <a:p>
            <a:r>
              <a:rPr lang="en-US" sz="4800" dirty="0">
                <a:solidFill>
                  <a:srgbClr val="D90B00"/>
                </a:solidFill>
                <a:latin typeface="Helvetica"/>
                <a:ea typeface="ＭＳ Ｐゴシック" charset="0"/>
                <a:cs typeface="Helvetica"/>
              </a:rPr>
              <a:t>Topography</a:t>
            </a:r>
          </a:p>
        </p:txBody>
      </p:sp>
    </p:spTree>
    <p:extLst>
      <p:ext uri="{BB962C8B-B14F-4D97-AF65-F5344CB8AC3E}">
        <p14:creationId xmlns:p14="http://schemas.microsoft.com/office/powerpoint/2010/main" val="41080320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67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1700" y="1181100"/>
            <a:ext cx="7340600" cy="433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16738" name="Rectangle 2"/>
          <p:cNvSpPr>
            <a:spLocks/>
          </p:cNvSpPr>
          <p:nvPr/>
        </p:nvSpPr>
        <p:spPr bwMode="auto">
          <a:xfrm>
            <a:off x="7086600" y="5556250"/>
            <a:ext cx="1093788"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l"/>
            <a:r>
              <a:rPr lang="en-US" sz="900">
                <a:solidFill>
                  <a:schemeClr val="tx1"/>
                </a:solidFill>
                <a:latin typeface="Helvetica" charset="0"/>
                <a:ea typeface="ＭＳ Ｐゴシック" charset="0"/>
                <a:cs typeface="Helvetica" charset="0"/>
                <a:sym typeface="Helvetica" charset="0"/>
              </a:rPr>
              <a:t>© Marcia Politovich</a:t>
            </a:r>
          </a:p>
        </p:txBody>
      </p:sp>
    </p:spTree>
    <p:extLst>
      <p:ext uri="{BB962C8B-B14F-4D97-AF65-F5344CB8AC3E}">
        <p14:creationId xmlns:p14="http://schemas.microsoft.com/office/powerpoint/2010/main" val="199344860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5821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18787" name="Rectangle 3"/>
          <p:cNvSpPr>
            <a:spLocks noGrp="1" noChangeArrowheads="1"/>
          </p:cNvSpPr>
          <p:nvPr>
            <p:ph type="title"/>
          </p:nvPr>
        </p:nvSpPr>
        <p:spPr>
          <a:xfrm>
            <a:off x="889000" y="1257300"/>
            <a:ext cx="7366000" cy="2679700"/>
          </a:xfrm>
          <a:ln/>
        </p:spPr>
        <p:txBody>
          <a:bodyPr/>
          <a:lstStyle/>
          <a:p>
            <a:r>
              <a:rPr lang="en-US" sz="6600" b="1" dirty="0">
                <a:solidFill>
                  <a:srgbClr val="00FFFF"/>
                </a:solidFill>
              </a:rPr>
              <a:t>The End</a:t>
            </a:r>
            <a:endParaRPr lang="en-US" sz="6600" b="1" dirty="0">
              <a:solidFill>
                <a:srgbClr val="00FFFF"/>
              </a:solidFill>
              <a:ea typeface="ヒラギノ角ゴ ProN W6" charset="0"/>
              <a:cs typeface="ヒラギノ角ゴ ProN W6" charset="0"/>
            </a:endParaRPr>
          </a:p>
        </p:txBody>
      </p:sp>
      <p:sp>
        <p:nvSpPr>
          <p:cNvPr id="118788" name="Rectangle 4"/>
          <p:cNvSpPr>
            <a:spLocks/>
          </p:cNvSpPr>
          <p:nvPr/>
        </p:nvSpPr>
        <p:spPr bwMode="auto">
          <a:xfrm>
            <a:off x="4014788" y="6318250"/>
            <a:ext cx="50546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1400" b="1">
                <a:solidFill>
                  <a:srgbClr val="FFFFFF"/>
                </a:solidFill>
                <a:latin typeface="Helvetica" charset="0"/>
                <a:ea typeface="ＭＳ Ｐゴシック" charset="0"/>
                <a:cs typeface="Helvetica" charset="0"/>
                <a:sym typeface="Helvetica" charset="0"/>
              </a:rPr>
              <a:t>© Linde Waidhofer from </a:t>
            </a:r>
            <a:r>
              <a:rPr lang="en-US" sz="1400" b="1" i="1">
                <a:solidFill>
                  <a:srgbClr val="FFFFFF"/>
                </a:solidFill>
                <a:latin typeface="Helvetica" charset="0"/>
                <a:ea typeface="ＭＳ Ｐゴシック" charset="0"/>
                <a:cs typeface="Helvetica" charset="0"/>
                <a:sym typeface="Helvetica" charset="0"/>
              </a:rPr>
              <a:t>Unknown Patagonia</a:t>
            </a:r>
          </a:p>
          <a:p>
            <a:r>
              <a:rPr lang="en-US" sz="1400" b="1" i="1">
                <a:solidFill>
                  <a:srgbClr val="FFFFFF"/>
                </a:solidFill>
                <a:latin typeface="Helvetica" charset="0"/>
                <a:ea typeface="ＭＳ Ｐゴシック" charset="0"/>
                <a:cs typeface="Helvetica" charset="0"/>
                <a:sym typeface="Helvetica" charset="0"/>
              </a:rPr>
              <a:t>used with permission, e-book can be downloaded for free</a:t>
            </a:r>
          </a:p>
        </p:txBody>
      </p:sp>
    </p:spTree>
    <p:extLst>
      <p:ext uri="{BB962C8B-B14F-4D97-AF65-F5344CB8AC3E}">
        <p14:creationId xmlns:p14="http://schemas.microsoft.com/office/powerpoint/2010/main" val="25461674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9118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10453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4-09-29 at 9.54.2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700" y="1362653"/>
            <a:ext cx="8383849" cy="4580947"/>
          </a:xfrm>
          <a:prstGeom prst="rect">
            <a:avLst/>
          </a:prstGeom>
          <a:ln>
            <a:solidFill>
              <a:schemeClr val="tx1"/>
            </a:solidFill>
          </a:ln>
        </p:spPr>
      </p:pic>
      <p:sp>
        <p:nvSpPr>
          <p:cNvPr id="5" name="Rectangle 4"/>
          <p:cNvSpPr>
            <a:spLocks/>
          </p:cNvSpPr>
          <p:nvPr/>
        </p:nvSpPr>
        <p:spPr bwMode="auto">
          <a:xfrm>
            <a:off x="393700" y="254000"/>
            <a:ext cx="3289300" cy="663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b"/>
          <a:lstStyle/>
          <a:p>
            <a:r>
              <a:rPr lang="en-US" sz="4800" dirty="0">
                <a:solidFill>
                  <a:srgbClr val="D90B00"/>
                </a:solidFill>
                <a:latin typeface="Helvetica"/>
                <a:ea typeface="ＭＳ Ｐゴシック" charset="0"/>
                <a:cs typeface="Helvetica"/>
              </a:rPr>
              <a:t>Topography</a:t>
            </a:r>
          </a:p>
        </p:txBody>
      </p:sp>
    </p:spTree>
    <p:extLst>
      <p:ext uri="{BB962C8B-B14F-4D97-AF65-F5344CB8AC3E}">
        <p14:creationId xmlns:p14="http://schemas.microsoft.com/office/powerpoint/2010/main" val="165420910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outh_Korea_Topography.png"/>
          <p:cNvPicPr>
            <a:picLocks noChangeAspect="1"/>
          </p:cNvPicPr>
          <p:nvPr/>
        </p:nvPicPr>
        <p:blipFill rotWithShape="1">
          <a:blip r:embed="rId2">
            <a:extLst>
              <a:ext uri="{28A0092B-C50C-407E-A947-70E740481C1C}">
                <a14:useLocalDpi xmlns:a14="http://schemas.microsoft.com/office/drawing/2010/main" val="0"/>
              </a:ext>
            </a:extLst>
          </a:blip>
          <a:srcRect l="11822" t="8633" r="10465" b="18073"/>
          <a:stretch/>
        </p:blipFill>
        <p:spPr>
          <a:xfrm>
            <a:off x="221933" y="135619"/>
            <a:ext cx="6041545" cy="6613689"/>
          </a:xfrm>
          <a:prstGeom prst="rect">
            <a:avLst/>
          </a:prstGeom>
          <a:ln>
            <a:solidFill>
              <a:schemeClr val="tx1"/>
            </a:solidFill>
          </a:ln>
        </p:spPr>
      </p:pic>
      <p:sp>
        <p:nvSpPr>
          <p:cNvPr id="4" name="Rectangle 3"/>
          <p:cNvSpPr/>
          <p:nvPr/>
        </p:nvSpPr>
        <p:spPr>
          <a:xfrm>
            <a:off x="382220" y="6210699"/>
            <a:ext cx="5794950" cy="523220"/>
          </a:xfrm>
          <a:prstGeom prst="rect">
            <a:avLst/>
          </a:prstGeom>
        </p:spPr>
        <p:txBody>
          <a:bodyPr wrap="square">
            <a:spAutoFit/>
          </a:bodyPr>
          <a:lstStyle/>
          <a:p>
            <a:r>
              <a:rPr lang="en-US" sz="1400" dirty="0" smtClean="0"/>
              <a:t>Source: "</a:t>
            </a:r>
            <a:r>
              <a:rPr lang="en-US" sz="1400" dirty="0"/>
              <a:t>South Korea </a:t>
            </a:r>
            <a:r>
              <a:rPr lang="en-US" sz="1400" dirty="0" smtClean="0"/>
              <a:t>Topography” by </a:t>
            </a:r>
            <a:r>
              <a:rPr lang="en-US" sz="1400" dirty="0" err="1"/>
              <a:t>Sadalmelik</a:t>
            </a:r>
            <a:r>
              <a:rPr lang="en-US" sz="1400" dirty="0"/>
              <a:t> - Own work. </a:t>
            </a:r>
            <a:endParaRPr lang="en-US" sz="1400" dirty="0" smtClean="0"/>
          </a:p>
          <a:p>
            <a:r>
              <a:rPr lang="en-US" sz="1400" dirty="0" smtClean="0"/>
              <a:t>Licensed </a:t>
            </a:r>
            <a:r>
              <a:rPr lang="en-US" sz="1400" dirty="0"/>
              <a:t>under Creative Commons </a:t>
            </a:r>
            <a:r>
              <a:rPr lang="en-US" sz="1400" dirty="0" smtClean="0"/>
              <a:t>Attribution</a:t>
            </a:r>
            <a:endParaRPr lang="en-US" sz="1400" dirty="0"/>
          </a:p>
        </p:txBody>
      </p:sp>
      <p:sp>
        <p:nvSpPr>
          <p:cNvPr id="6" name="Rectangle 5"/>
          <p:cNvSpPr>
            <a:spLocks/>
          </p:cNvSpPr>
          <p:nvPr/>
        </p:nvSpPr>
        <p:spPr bwMode="auto">
          <a:xfrm>
            <a:off x="6472231" y="162788"/>
            <a:ext cx="2540765" cy="663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b"/>
          <a:lstStyle/>
          <a:p>
            <a:r>
              <a:rPr lang="en-US" sz="3600" dirty="0">
                <a:solidFill>
                  <a:srgbClr val="D90B00"/>
                </a:solidFill>
                <a:latin typeface="Helvetica"/>
                <a:ea typeface="ＭＳ Ｐゴシック" charset="0"/>
                <a:cs typeface="Helvetica"/>
              </a:rPr>
              <a:t>Topography</a:t>
            </a:r>
          </a:p>
        </p:txBody>
      </p:sp>
      <p:pic>
        <p:nvPicPr>
          <p:cNvPr id="7" name="Picture 6" descr="Screen shot 2014-09-30 at 6.16.4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9674" y="1262049"/>
            <a:ext cx="2623322" cy="1795540"/>
          </a:xfrm>
          <a:prstGeom prst="rect">
            <a:avLst/>
          </a:prstGeom>
          <a:ln>
            <a:solidFill>
              <a:schemeClr val="tx1"/>
            </a:solidFill>
          </a:ln>
        </p:spPr>
      </p:pic>
      <p:sp>
        <p:nvSpPr>
          <p:cNvPr id="8" name="TextBox 7"/>
          <p:cNvSpPr txBox="1"/>
          <p:nvPr/>
        </p:nvSpPr>
        <p:spPr>
          <a:xfrm>
            <a:off x="6389674" y="3082398"/>
            <a:ext cx="2623322" cy="246221"/>
          </a:xfrm>
          <a:prstGeom prst="rect">
            <a:avLst/>
          </a:prstGeom>
          <a:noFill/>
        </p:spPr>
        <p:txBody>
          <a:bodyPr wrap="square" rtlCol="0">
            <a:spAutoFit/>
          </a:bodyPr>
          <a:lstStyle/>
          <a:p>
            <a:r>
              <a:rPr lang="en-US" sz="1000" dirty="0" smtClean="0"/>
              <a:t>Own work by </a:t>
            </a:r>
            <a:r>
              <a:rPr lang="en-US" sz="1000" dirty="0" err="1" smtClean="0"/>
              <a:t>Ksiom</a:t>
            </a:r>
            <a:r>
              <a:rPr lang="en-US" sz="1000" dirty="0" smtClean="0"/>
              <a:t>; Wikimedia </a:t>
            </a:r>
            <a:r>
              <a:rPr lang="en-US" sz="1000" dirty="0"/>
              <a:t>Commons</a:t>
            </a:r>
          </a:p>
        </p:txBody>
      </p:sp>
    </p:spTree>
    <p:extLst>
      <p:ext uri="{BB962C8B-B14F-4D97-AF65-F5344CB8AC3E}">
        <p14:creationId xmlns:p14="http://schemas.microsoft.com/office/powerpoint/2010/main" val="36003187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745" name="Group 1"/>
          <p:cNvGraphicFramePr>
            <a:graphicFrameLocks noGrp="1"/>
          </p:cNvGraphicFramePr>
          <p:nvPr>
            <p:extLst>
              <p:ext uri="{D42A27DB-BD31-4B8C-83A1-F6EECF244321}">
                <p14:modId xmlns:p14="http://schemas.microsoft.com/office/powerpoint/2010/main" val="193934720"/>
              </p:ext>
            </p:extLst>
          </p:nvPr>
        </p:nvGraphicFramePr>
        <p:xfrm>
          <a:off x="774700" y="1092199"/>
          <a:ext cx="7213600" cy="5031227"/>
        </p:xfrm>
        <a:graphic>
          <a:graphicData uri="http://schemas.openxmlformats.org/drawingml/2006/table">
            <a:tbl>
              <a:tblPr/>
              <a:tblGrid>
                <a:gridCol w="7213600"/>
              </a:tblGrid>
              <a:tr h="560473">
                <a:tc>
                  <a:txBody>
                    <a:bodyPr/>
                    <a:lstStyle/>
                    <a:p>
                      <a:pPr marL="39688" marR="0" lvl="0" indent="0" algn="l" defTabSz="914400" rtl="0" eaLnBrk="1" fontAlgn="base" latinLnBrk="0" hangingPunct="1">
                        <a:lnSpc>
                          <a:spcPct val="100000"/>
                        </a:lnSpc>
                        <a:spcBef>
                          <a:spcPct val="0"/>
                        </a:spcBef>
                        <a:spcAft>
                          <a:spcPct val="0"/>
                        </a:spcAft>
                        <a:buClrTx/>
                        <a:buSzPct val="171000"/>
                        <a:buFont typeface="Gill Sans" charset="0"/>
                        <a:buNone/>
                        <a:tabLst/>
                      </a:pPr>
                      <a:r>
                        <a:rPr kumimoji="0" lang="en-US" sz="1800" b="1" i="1" u="none" strike="noStrike" cap="none" normalizeH="0" baseline="0" dirty="0">
                          <a:ln>
                            <a:noFill/>
                          </a:ln>
                          <a:solidFill>
                            <a:srgbClr val="FF0000"/>
                          </a:solidFill>
                          <a:effectLst/>
                          <a:latin typeface="Helvetica"/>
                          <a:ea typeface="ヒラギノ角ゴ ProN W3" charset="0"/>
                          <a:cs typeface="ヒラギノ角ゴ ProN W3" charset="0"/>
                          <a:sym typeface="Gill Sans" charset="0"/>
                        </a:rPr>
                        <a:t>Expect high winds at sites:</a:t>
                      </a:r>
                    </a:p>
                  </a:txBody>
                  <a:tcPr marL="38100" marR="38100" marT="38100" marB="381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698472">
                <a:tc>
                  <a:txBody>
                    <a:bodyPr/>
                    <a:lstStyle/>
                    <a:p>
                      <a:pPr marL="39688" marR="0" lvl="0" indent="0" algn="l" defTabSz="914400" rtl="0" eaLnBrk="1" fontAlgn="base" latinLnBrk="0" hangingPunct="1">
                        <a:lnSpc>
                          <a:spcPct val="100000"/>
                        </a:lnSpc>
                        <a:spcBef>
                          <a:spcPct val="0"/>
                        </a:spcBef>
                        <a:spcAft>
                          <a:spcPct val="0"/>
                        </a:spcAft>
                        <a:buClrTx/>
                        <a:buSzPct val="171000"/>
                        <a:buFont typeface="Gill Sans" charset="0"/>
                        <a:buNone/>
                        <a:tabLst/>
                      </a:pPr>
                      <a:r>
                        <a:rPr kumimoji="0" lang="en-US" sz="1800" b="0" i="0" u="none" strike="noStrike" cap="none" normalizeH="0" baseline="0" dirty="0">
                          <a:ln>
                            <a:noFill/>
                          </a:ln>
                          <a:solidFill>
                            <a:schemeClr val="tx1"/>
                          </a:solidFill>
                          <a:effectLst/>
                          <a:latin typeface="Helvetica"/>
                          <a:ea typeface="ヒラギノ角ゴ ProN W3" charset="0"/>
                          <a:cs typeface="ヒラギノ角ゴ ProN W3" charset="0"/>
                          <a:sym typeface="Gill Sans" charset="0"/>
                        </a:rPr>
                        <a:t>Located in gaps, passes or gorges in areas with </a:t>
                      </a:r>
                      <a:r>
                        <a:rPr kumimoji="0" lang="en-US" sz="1800" b="0" i="1" u="none" strike="noStrike" cap="none" normalizeH="0" baseline="0" dirty="0">
                          <a:ln>
                            <a:noFill/>
                          </a:ln>
                          <a:solidFill>
                            <a:schemeClr val="tx1"/>
                          </a:solidFill>
                          <a:effectLst/>
                          <a:latin typeface="Helvetica"/>
                          <a:ea typeface="ヒラギノ角ゴ ProN W3" charset="0"/>
                          <a:cs typeface="ヒラギノ角ゴ ProN W3" charset="0"/>
                          <a:sym typeface="Gill Sans" charset="0"/>
                        </a:rPr>
                        <a:t>strong pressure gradients</a:t>
                      </a:r>
                    </a:p>
                  </a:txBody>
                  <a:tcPr marL="38100" marR="38100" marT="38100" marB="381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810227">
                <a:tc>
                  <a:txBody>
                    <a:bodyPr/>
                    <a:lstStyle/>
                    <a:p>
                      <a:pPr marL="39688" marR="0" lvl="0" indent="0" algn="l" defTabSz="914400" rtl="0" eaLnBrk="1" fontAlgn="base" latinLnBrk="0" hangingPunct="1">
                        <a:lnSpc>
                          <a:spcPct val="100000"/>
                        </a:lnSpc>
                        <a:spcBef>
                          <a:spcPct val="0"/>
                        </a:spcBef>
                        <a:spcAft>
                          <a:spcPct val="0"/>
                        </a:spcAft>
                        <a:buClrTx/>
                        <a:buSzPct val="171000"/>
                        <a:buFont typeface="Gill Sans" charset="0"/>
                        <a:buNone/>
                        <a:tabLst/>
                      </a:pPr>
                      <a:r>
                        <a:rPr kumimoji="0" lang="en-US" sz="1800" b="0" i="1" u="none" strike="noStrike" cap="none" normalizeH="0" baseline="0" dirty="0">
                          <a:ln>
                            <a:noFill/>
                          </a:ln>
                          <a:solidFill>
                            <a:schemeClr val="tx1"/>
                          </a:solidFill>
                          <a:effectLst/>
                          <a:latin typeface="Helvetica"/>
                          <a:ea typeface="ヒラギノ角ゴ ProN W3" charset="0"/>
                          <a:cs typeface="ヒラギノ角ゴ ProN W3" charset="0"/>
                          <a:sym typeface="Gill Sans" charset="0"/>
                        </a:rPr>
                        <a:t>Exposed</a:t>
                      </a:r>
                      <a:r>
                        <a:rPr kumimoji="0" lang="en-US" sz="1800" b="0" i="0" u="none" strike="noStrike" cap="none" normalizeH="0" baseline="0" dirty="0">
                          <a:ln>
                            <a:noFill/>
                          </a:ln>
                          <a:solidFill>
                            <a:schemeClr val="tx1"/>
                          </a:solidFill>
                          <a:effectLst/>
                          <a:latin typeface="Helvetica"/>
                          <a:ea typeface="ヒラギノ角ゴ ProN W3" charset="0"/>
                          <a:cs typeface="ヒラギノ角ゴ ProN W3" charset="0"/>
                          <a:sym typeface="Gill Sans" charset="0"/>
                        </a:rPr>
                        <a:t> directly to strong prevailing winds (summits, high windward or leeward slopes, high plains, elevated plateaus</a:t>
                      </a:r>
                    </a:p>
                  </a:txBody>
                  <a:tcPr marL="38100" marR="38100" marT="38100" marB="38100"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405114">
                <a:tc>
                  <a:txBody>
                    <a:bodyPr/>
                    <a:lstStyle/>
                    <a:p>
                      <a:pPr marL="39688" marR="0" lvl="0" indent="0" algn="l" defTabSz="914400" rtl="0" eaLnBrk="1" fontAlgn="base" latinLnBrk="0" hangingPunct="1">
                        <a:lnSpc>
                          <a:spcPct val="100000"/>
                        </a:lnSpc>
                        <a:spcBef>
                          <a:spcPct val="0"/>
                        </a:spcBef>
                        <a:spcAft>
                          <a:spcPct val="0"/>
                        </a:spcAft>
                        <a:buClrTx/>
                        <a:buSzPct val="171000"/>
                        <a:buFont typeface="Gill Sans" charset="0"/>
                        <a:buNone/>
                        <a:tabLst/>
                      </a:pPr>
                      <a:r>
                        <a:rPr kumimoji="0" lang="en-US" sz="1800" b="0" i="0" u="none" strike="noStrike" cap="none" normalizeH="0" baseline="0" dirty="0">
                          <a:ln>
                            <a:noFill/>
                          </a:ln>
                          <a:solidFill>
                            <a:schemeClr val="tx1"/>
                          </a:solidFill>
                          <a:effectLst/>
                          <a:latin typeface="Helvetica"/>
                          <a:ea typeface="ヒラギノ角ゴ ProN W3" charset="0"/>
                          <a:cs typeface="ヒラギノ角ゴ ProN W3" charset="0"/>
                          <a:sym typeface="Gill Sans" charset="0"/>
                        </a:rPr>
                        <a:t>Located downwind of smooth </a:t>
                      </a:r>
                      <a:r>
                        <a:rPr kumimoji="0" lang="en-US" sz="1800" b="0" i="1" u="none" strike="noStrike" cap="none" normalizeH="0" baseline="0" dirty="0">
                          <a:ln>
                            <a:noFill/>
                          </a:ln>
                          <a:solidFill>
                            <a:schemeClr val="tx1"/>
                          </a:solidFill>
                          <a:effectLst/>
                          <a:latin typeface="Helvetica"/>
                          <a:ea typeface="ヒラギノ角ゴ ProN W3" charset="0"/>
                          <a:cs typeface="ヒラギノ角ゴ ProN W3" charset="0"/>
                          <a:sym typeface="Gill Sans" charset="0"/>
                        </a:rPr>
                        <a:t>fetches</a:t>
                      </a:r>
                    </a:p>
                  </a:txBody>
                  <a:tcPr marL="38100" marR="38100" marT="38100" marB="381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615189">
                <a:tc>
                  <a:txBody>
                    <a:bodyPr/>
                    <a:lstStyle/>
                    <a:p>
                      <a:pPr marL="39688" marR="0" lvl="0" indent="0" algn="l" defTabSz="914400" rtl="0" eaLnBrk="1" fontAlgn="base" latinLnBrk="0" hangingPunct="1">
                        <a:lnSpc>
                          <a:spcPct val="100000"/>
                        </a:lnSpc>
                        <a:spcBef>
                          <a:spcPct val="0"/>
                        </a:spcBef>
                        <a:spcAft>
                          <a:spcPct val="0"/>
                        </a:spcAft>
                        <a:buClrTx/>
                        <a:buSzPct val="171000"/>
                        <a:buFont typeface="Gill Sans" charset="0"/>
                        <a:buNone/>
                        <a:tabLst/>
                      </a:pPr>
                      <a:r>
                        <a:rPr kumimoji="0" lang="en-US" sz="1800" b="1" i="1" u="none" strike="noStrike" cap="none" normalizeH="0" baseline="0" dirty="0">
                          <a:ln>
                            <a:noFill/>
                          </a:ln>
                          <a:solidFill>
                            <a:srgbClr val="0000FF"/>
                          </a:solidFill>
                          <a:effectLst/>
                          <a:latin typeface="Helvetica"/>
                          <a:ea typeface="ヒラギノ角ゴ ProN W3" charset="0"/>
                          <a:cs typeface="ヒラギノ角ゴ ProN W3" charset="0"/>
                          <a:sym typeface="Gill Sans" charset="0"/>
                        </a:rPr>
                        <a:t>Expect low wind speeds at sites:</a:t>
                      </a:r>
                    </a:p>
                  </a:txBody>
                  <a:tcPr marL="38100" marR="38100" marT="38100" marB="381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782288">
                <a:tc>
                  <a:txBody>
                    <a:bodyPr/>
                    <a:lstStyle/>
                    <a:p>
                      <a:pPr marL="39688" marR="0" lvl="0" indent="0" algn="l" defTabSz="914400" rtl="0" eaLnBrk="1" fontAlgn="base" latinLnBrk="0" hangingPunct="1">
                        <a:lnSpc>
                          <a:spcPct val="100000"/>
                        </a:lnSpc>
                        <a:spcBef>
                          <a:spcPct val="0"/>
                        </a:spcBef>
                        <a:spcAft>
                          <a:spcPct val="0"/>
                        </a:spcAft>
                        <a:buClrTx/>
                        <a:buSzPct val="171000"/>
                        <a:buFont typeface="Gill Sans" charset="0"/>
                        <a:buNone/>
                        <a:tabLst/>
                      </a:pPr>
                      <a:r>
                        <a:rPr kumimoji="0" lang="en-US" sz="1800" b="0" i="1" u="none" strike="noStrike" cap="none" normalizeH="0" baseline="0" dirty="0">
                          <a:ln>
                            <a:noFill/>
                          </a:ln>
                          <a:solidFill>
                            <a:schemeClr val="tx1"/>
                          </a:solidFill>
                          <a:effectLst/>
                          <a:latin typeface="Helvetica"/>
                          <a:ea typeface="ヒラギノ角ゴ ProN W3" charset="0"/>
                          <a:cs typeface="ヒラギノ角ゴ ProN W3" charset="0"/>
                          <a:sym typeface="Gill Sans" charset="0"/>
                        </a:rPr>
                        <a:t>Protected</a:t>
                      </a:r>
                      <a:r>
                        <a:rPr kumimoji="0" lang="en-US" sz="1800" b="0" i="0" u="none" strike="noStrike" cap="none" normalizeH="0" baseline="0" dirty="0">
                          <a:ln>
                            <a:noFill/>
                          </a:ln>
                          <a:solidFill>
                            <a:schemeClr val="tx1"/>
                          </a:solidFill>
                          <a:effectLst/>
                          <a:latin typeface="Helvetica"/>
                          <a:ea typeface="ヒラギノ角ゴ ProN W3" charset="0"/>
                          <a:cs typeface="ヒラギノ角ゴ ProN W3" charset="0"/>
                          <a:sym typeface="Gill Sans" charset="0"/>
                        </a:rPr>
                        <a:t> from prevailing winds (low elevations in basins or deep valleys oriented perpendicular to prevailing winds)</a:t>
                      </a:r>
                    </a:p>
                  </a:txBody>
                  <a:tcPr marL="38100" marR="38100" marT="38100" marB="381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754350">
                <a:tc>
                  <a:txBody>
                    <a:bodyPr/>
                    <a:lstStyle/>
                    <a:p>
                      <a:pPr marL="39688" marR="0" lvl="0" indent="0" algn="l" defTabSz="914400" rtl="0" eaLnBrk="1" fontAlgn="base" latinLnBrk="0" hangingPunct="1">
                        <a:lnSpc>
                          <a:spcPct val="100000"/>
                        </a:lnSpc>
                        <a:spcBef>
                          <a:spcPct val="0"/>
                        </a:spcBef>
                        <a:spcAft>
                          <a:spcPct val="0"/>
                        </a:spcAft>
                        <a:buClrTx/>
                        <a:buSzPct val="171000"/>
                        <a:buFont typeface="Gill Sans" charset="0"/>
                        <a:buNone/>
                        <a:tabLst/>
                      </a:pPr>
                      <a:r>
                        <a:rPr kumimoji="0" lang="en-US" sz="1800" b="0" i="0" u="none" strike="noStrike" cap="none" normalizeH="0" baseline="0" dirty="0">
                          <a:ln>
                            <a:noFill/>
                          </a:ln>
                          <a:solidFill>
                            <a:schemeClr val="tx1"/>
                          </a:solidFill>
                          <a:effectLst/>
                          <a:latin typeface="Helvetica"/>
                          <a:ea typeface="ヒラギノ角ゴ ProN W3" charset="0"/>
                          <a:cs typeface="ヒラギノ角ゴ ProN W3" charset="0"/>
                          <a:sym typeface="Gill Sans" charset="0"/>
                        </a:rPr>
                        <a:t>Located upwind of mountain barriers or in intermountain basins where air masses are </a:t>
                      </a:r>
                      <a:r>
                        <a:rPr kumimoji="0" lang="en-US" sz="1800" b="0" i="1" u="none" strike="noStrike" cap="none" normalizeH="0" baseline="0" dirty="0">
                          <a:ln>
                            <a:noFill/>
                          </a:ln>
                          <a:solidFill>
                            <a:schemeClr val="tx1"/>
                          </a:solidFill>
                          <a:effectLst/>
                          <a:latin typeface="Helvetica"/>
                          <a:ea typeface="ヒラギノ角ゴ ProN W3" charset="0"/>
                          <a:cs typeface="ヒラギノ角ゴ ProN W3" charset="0"/>
                          <a:sym typeface="Gill Sans" charset="0"/>
                        </a:rPr>
                        <a:t>blocked</a:t>
                      </a:r>
                      <a:r>
                        <a:rPr kumimoji="0" lang="en-US" sz="1800" b="0" i="0" u="none" strike="noStrike" cap="none" normalizeH="0" baseline="0" dirty="0">
                          <a:ln>
                            <a:noFill/>
                          </a:ln>
                          <a:solidFill>
                            <a:schemeClr val="tx1"/>
                          </a:solidFill>
                          <a:effectLst/>
                          <a:latin typeface="Helvetica"/>
                          <a:ea typeface="ヒラギノ角ゴ ProN W3" charset="0"/>
                          <a:cs typeface="ヒラギノ角ゴ ProN W3" charset="0"/>
                          <a:sym typeface="Gill Sans" charset="0"/>
                        </a:rPr>
                        <a:t> by barrier</a:t>
                      </a:r>
                    </a:p>
                  </a:txBody>
                  <a:tcPr marL="38100" marR="38100" marT="38100" marB="381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405114">
                <a:tc>
                  <a:txBody>
                    <a:bodyPr/>
                    <a:lstStyle/>
                    <a:p>
                      <a:pPr marL="39688" marR="0" lvl="0" indent="0" algn="l" defTabSz="914400" rtl="0" eaLnBrk="1" fontAlgn="base" latinLnBrk="0" hangingPunct="1">
                        <a:lnSpc>
                          <a:spcPct val="100000"/>
                        </a:lnSpc>
                        <a:spcBef>
                          <a:spcPct val="0"/>
                        </a:spcBef>
                        <a:spcAft>
                          <a:spcPct val="0"/>
                        </a:spcAft>
                        <a:buClrTx/>
                        <a:buSzPct val="171000"/>
                        <a:buFont typeface="Gill Sans" charset="0"/>
                        <a:buNone/>
                        <a:tabLst/>
                      </a:pPr>
                      <a:r>
                        <a:rPr kumimoji="0" lang="en-US" sz="1800" b="0" i="0" u="none" strike="noStrike" cap="none" normalizeH="0" baseline="0" dirty="0">
                          <a:ln>
                            <a:noFill/>
                          </a:ln>
                          <a:solidFill>
                            <a:schemeClr val="tx1"/>
                          </a:solidFill>
                          <a:effectLst/>
                          <a:latin typeface="Helvetica"/>
                          <a:ea typeface="ヒラギノ角ゴ ProN W3" charset="0"/>
                          <a:cs typeface="ヒラギノ角ゴ ProN W3" charset="0"/>
                          <a:sym typeface="Gill Sans" charset="0"/>
                        </a:rPr>
                        <a:t>Located in areas of high </a:t>
                      </a:r>
                      <a:r>
                        <a:rPr kumimoji="0" lang="en-US" sz="1800" b="0" i="1" u="none" strike="noStrike" cap="none" normalizeH="0" baseline="0" dirty="0">
                          <a:ln>
                            <a:noFill/>
                          </a:ln>
                          <a:solidFill>
                            <a:schemeClr val="tx1"/>
                          </a:solidFill>
                          <a:effectLst/>
                          <a:latin typeface="Helvetica"/>
                          <a:ea typeface="ヒラギノ角ゴ ProN W3" charset="0"/>
                          <a:cs typeface="ヒラギノ角ゴ ProN W3" charset="0"/>
                          <a:sym typeface="Gill Sans" charset="0"/>
                        </a:rPr>
                        <a:t>surface roughness </a:t>
                      </a:r>
                      <a:r>
                        <a:rPr kumimoji="0" lang="en-US" sz="1800" b="0" i="0" u="none" strike="noStrike" cap="none" normalizeH="0" baseline="0" dirty="0">
                          <a:ln>
                            <a:noFill/>
                          </a:ln>
                          <a:solidFill>
                            <a:schemeClr val="tx1"/>
                          </a:solidFill>
                          <a:effectLst/>
                          <a:latin typeface="Helvetica"/>
                          <a:ea typeface="ヒラギノ角ゴ ProN W3" charset="0"/>
                          <a:cs typeface="ヒラギノ角ゴ ProN W3" charset="0"/>
                          <a:sym typeface="Gill Sans" charset="0"/>
                        </a:rPr>
                        <a:t>(forested, hilly terrain)</a:t>
                      </a:r>
                    </a:p>
                  </a:txBody>
                  <a:tcPr marL="38100" marR="38100" marT="38100" marB="381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31779" name="Rectangle 35"/>
          <p:cNvSpPr>
            <a:spLocks/>
          </p:cNvSpPr>
          <p:nvPr/>
        </p:nvSpPr>
        <p:spPr bwMode="auto">
          <a:xfrm>
            <a:off x="539855" y="163699"/>
            <a:ext cx="830760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square" lIns="0" tIns="0" rIns="0" bIns="0" anchor="ctr">
            <a:spAutoFit/>
          </a:bodyPr>
          <a:lstStyle/>
          <a:p>
            <a:r>
              <a:rPr lang="en-US" sz="2400" dirty="0" smtClean="0">
                <a:latin typeface="Helvetica"/>
                <a:ea typeface="ＭＳ Ｐゴシック" charset="0"/>
                <a:cs typeface="Helvetica"/>
              </a:rPr>
              <a:t>The Basics: </a:t>
            </a:r>
            <a:r>
              <a:rPr lang="en-US" sz="2400" dirty="0" smtClean="0">
                <a:solidFill>
                  <a:srgbClr val="FF0000"/>
                </a:solidFill>
                <a:latin typeface="Helvetica"/>
                <a:ea typeface="ＭＳ Ｐゴシック" charset="0"/>
                <a:cs typeface="Helvetica"/>
              </a:rPr>
              <a:t>Landforms </a:t>
            </a:r>
            <a:r>
              <a:rPr lang="en-US" sz="2400" dirty="0" smtClean="0">
                <a:solidFill>
                  <a:srgbClr val="FF0000"/>
                </a:solidFill>
                <a:latin typeface="Helvetica"/>
                <a:ea typeface="ＭＳ Ｐゴシック" charset="0"/>
                <a:cs typeface="Helvetica"/>
              </a:rPr>
              <a:t>associated </a:t>
            </a:r>
            <a:r>
              <a:rPr lang="en-US" sz="2400" dirty="0">
                <a:solidFill>
                  <a:srgbClr val="FF0000"/>
                </a:solidFill>
                <a:latin typeface="Helvetica"/>
                <a:ea typeface="ＭＳ Ｐゴシック" charset="0"/>
                <a:cs typeface="Helvetica"/>
              </a:rPr>
              <a:t>with strong and weak </a:t>
            </a:r>
            <a:r>
              <a:rPr lang="en-US" sz="2400" dirty="0" smtClean="0">
                <a:solidFill>
                  <a:srgbClr val="FF0000"/>
                </a:solidFill>
                <a:latin typeface="Helvetica"/>
                <a:ea typeface="ＭＳ Ｐゴシック" charset="0"/>
                <a:cs typeface="Helvetica"/>
              </a:rPr>
              <a:t>surface winds</a:t>
            </a:r>
            <a:endParaRPr lang="en-US" sz="2400" dirty="0">
              <a:solidFill>
                <a:srgbClr val="FF0000"/>
              </a:solidFill>
              <a:latin typeface="Helvetica"/>
              <a:ea typeface="ＭＳ Ｐゴシック" charset="0"/>
              <a:cs typeface="Helvetica"/>
            </a:endParaRPr>
          </a:p>
        </p:txBody>
      </p:sp>
    </p:spTree>
    <p:extLst>
      <p:ext uri="{BB962C8B-B14F-4D97-AF65-F5344CB8AC3E}">
        <p14:creationId xmlns:p14="http://schemas.microsoft.com/office/powerpoint/2010/main" val="8973493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1"/>
          <p:cNvSpPr>
            <a:spLocks/>
          </p:cNvSpPr>
          <p:nvPr/>
        </p:nvSpPr>
        <p:spPr bwMode="auto">
          <a:xfrm>
            <a:off x="394112" y="823456"/>
            <a:ext cx="8033737" cy="5688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F8F8F8"/>
                </a:solidFill>
                <a:miter lim="800000"/>
                <a:headEnd type="none" w="med" len="med"/>
                <a:tailEnd type="none" w="med" len="med"/>
              </a14:hiddenLine>
            </a:ext>
          </a:extLst>
        </p:spPr>
        <p:txBody>
          <a:bodyPr lIns="0" tIns="0" rIns="0" bIns="0" anchor="ctr"/>
          <a:lstStyle/>
          <a:p>
            <a:pPr marL="325438" indent="-285750" algn="l">
              <a:lnSpc>
                <a:spcPct val="90000"/>
              </a:lnSpc>
              <a:spcBef>
                <a:spcPts val="1275"/>
              </a:spcBef>
              <a:buClr>
                <a:srgbClr val="000000"/>
              </a:buClr>
              <a:buSzPct val="89000"/>
              <a:buFont typeface="Arial"/>
              <a:buChar char="•"/>
            </a:pPr>
            <a:r>
              <a:rPr lang="en-US" sz="1800" dirty="0">
                <a:solidFill>
                  <a:schemeClr val="tx1"/>
                </a:solidFill>
                <a:latin typeface="Helvetica"/>
                <a:ea typeface="ＭＳ Ｐゴシック" charset="0"/>
                <a:cs typeface="Helvetica"/>
                <a:sym typeface="Tahoma" charset="0"/>
              </a:rPr>
              <a:t>Wind increases at the </a:t>
            </a:r>
            <a:r>
              <a:rPr lang="en-US" sz="1800" b="1" dirty="0">
                <a:solidFill>
                  <a:schemeClr val="tx1"/>
                </a:solidFill>
                <a:latin typeface="Helvetica"/>
                <a:ea typeface="ＭＳ Ｐゴシック" charset="0"/>
                <a:cs typeface="Helvetica"/>
                <a:sym typeface="Tahoma" charset="0"/>
              </a:rPr>
              <a:t>crest of a mountain </a:t>
            </a:r>
            <a:r>
              <a:rPr lang="en-US" sz="1800" dirty="0">
                <a:solidFill>
                  <a:schemeClr val="tx1"/>
                </a:solidFill>
                <a:latin typeface="Helvetica"/>
                <a:ea typeface="ＭＳ Ｐゴシック" charset="0"/>
                <a:cs typeface="Helvetica"/>
                <a:sym typeface="Tahoma" charset="0"/>
              </a:rPr>
              <a:t>(more so for triangular than for rounded or plateau-like hilltops)</a:t>
            </a:r>
          </a:p>
          <a:p>
            <a:pPr marL="325438" indent="-285750" algn="l">
              <a:lnSpc>
                <a:spcPct val="90000"/>
              </a:lnSpc>
              <a:spcBef>
                <a:spcPts val="1275"/>
              </a:spcBef>
              <a:buClr>
                <a:srgbClr val="000000"/>
              </a:buClr>
              <a:buSzPct val="89000"/>
              <a:buFont typeface="Arial"/>
              <a:buChar char="•"/>
            </a:pPr>
            <a:r>
              <a:rPr lang="en-US" sz="1800" b="1" dirty="0">
                <a:solidFill>
                  <a:schemeClr val="tx1"/>
                </a:solidFill>
                <a:latin typeface="Helvetica"/>
                <a:ea typeface="ＭＳ Ｐゴシック" charset="0"/>
                <a:cs typeface="Helvetica"/>
                <a:sym typeface="Tahoma" charset="0"/>
              </a:rPr>
              <a:t>Separation eddies </a:t>
            </a:r>
            <a:r>
              <a:rPr lang="en-US" sz="1800" dirty="0">
                <a:solidFill>
                  <a:schemeClr val="tx1"/>
                </a:solidFill>
                <a:latin typeface="Helvetica"/>
                <a:ea typeface="ＭＳ Ｐゴシック" charset="0"/>
                <a:cs typeface="Helvetica"/>
                <a:sym typeface="Tahoma" charset="0"/>
              </a:rPr>
              <a:t>can form over steep cliffs or slopes on either the windward or leeward sides</a:t>
            </a:r>
          </a:p>
          <a:p>
            <a:pPr marL="325438" indent="-285750" algn="l">
              <a:lnSpc>
                <a:spcPct val="90000"/>
              </a:lnSpc>
              <a:spcBef>
                <a:spcPts val="1275"/>
              </a:spcBef>
              <a:buClr>
                <a:srgbClr val="000000"/>
              </a:buClr>
              <a:buSzPct val="89000"/>
              <a:buFont typeface="Arial"/>
              <a:buChar char="•"/>
            </a:pPr>
            <a:r>
              <a:rPr lang="en-US" sz="1800" dirty="0">
                <a:solidFill>
                  <a:schemeClr val="tx1"/>
                </a:solidFill>
                <a:latin typeface="Helvetica"/>
                <a:ea typeface="ＭＳ Ｐゴシック" charset="0"/>
                <a:cs typeface="Helvetica"/>
                <a:sym typeface="Tahoma" charset="0"/>
              </a:rPr>
              <a:t>Speed is affected by </a:t>
            </a:r>
            <a:r>
              <a:rPr lang="en-US" sz="1800" b="1" dirty="0">
                <a:solidFill>
                  <a:schemeClr val="tx1"/>
                </a:solidFill>
                <a:latin typeface="Helvetica"/>
                <a:ea typeface="ＭＳ Ｐゴシック" charset="0"/>
                <a:cs typeface="Helvetica"/>
                <a:sym typeface="Tahoma" charset="0"/>
              </a:rPr>
              <a:t>orientation of ridgeline </a:t>
            </a:r>
            <a:r>
              <a:rPr lang="en-US" sz="1800" dirty="0">
                <a:solidFill>
                  <a:schemeClr val="tx1"/>
                </a:solidFill>
                <a:latin typeface="Helvetica"/>
                <a:ea typeface="ＭＳ Ｐゴシック" charset="0"/>
                <a:cs typeface="Helvetica"/>
                <a:sym typeface="Tahoma" charset="0"/>
              </a:rPr>
              <a:t>relative to approaching wind direction (concave, convex)</a:t>
            </a:r>
          </a:p>
          <a:p>
            <a:pPr marL="325438" indent="-285750" algn="l">
              <a:lnSpc>
                <a:spcPct val="90000"/>
              </a:lnSpc>
              <a:spcBef>
                <a:spcPts val="1275"/>
              </a:spcBef>
              <a:buClr>
                <a:srgbClr val="000000"/>
              </a:buClr>
              <a:buSzPct val="89000"/>
              <a:buFont typeface="Arial"/>
              <a:buChar char="•"/>
            </a:pPr>
            <a:r>
              <a:rPr lang="en-US" sz="1800" dirty="0">
                <a:solidFill>
                  <a:schemeClr val="tx1"/>
                </a:solidFill>
                <a:latin typeface="Helvetica"/>
                <a:ea typeface="ＭＳ Ｐゴシック" charset="0"/>
                <a:cs typeface="Helvetica"/>
                <a:sym typeface="Tahoma" charset="0"/>
              </a:rPr>
              <a:t>Winds can be can be</a:t>
            </a:r>
            <a:r>
              <a:rPr lang="en-US" sz="1800" b="1" dirty="0">
                <a:solidFill>
                  <a:schemeClr val="tx1"/>
                </a:solidFill>
                <a:latin typeface="Helvetica"/>
                <a:ea typeface="ＭＳ Ｐゴシック" charset="0"/>
                <a:cs typeface="Helvetica"/>
                <a:sym typeface="Tahoma" charset="0"/>
              </a:rPr>
              <a:t> channeled </a:t>
            </a:r>
            <a:r>
              <a:rPr lang="en-US" sz="1800" dirty="0">
                <a:solidFill>
                  <a:schemeClr val="tx1"/>
                </a:solidFill>
                <a:latin typeface="Helvetica"/>
                <a:ea typeface="ＭＳ Ｐゴシック" charset="0"/>
                <a:cs typeface="Helvetica"/>
                <a:sym typeface="Tahoma" charset="0"/>
              </a:rPr>
              <a:t>through passes or gaps by small topographic features</a:t>
            </a:r>
          </a:p>
          <a:p>
            <a:pPr marL="325438" indent="-285750" algn="l">
              <a:lnSpc>
                <a:spcPct val="90000"/>
              </a:lnSpc>
              <a:spcBef>
                <a:spcPts val="1275"/>
              </a:spcBef>
              <a:buClr>
                <a:srgbClr val="000000"/>
              </a:buClr>
              <a:buSzPct val="89000"/>
              <a:buFont typeface="Arial"/>
              <a:buChar char="•"/>
            </a:pPr>
            <a:r>
              <a:rPr lang="en-US" sz="1800" dirty="0">
                <a:solidFill>
                  <a:schemeClr val="tx1"/>
                </a:solidFill>
                <a:latin typeface="Helvetica"/>
                <a:ea typeface="ＭＳ Ｐゴシック" charset="0"/>
                <a:cs typeface="Helvetica"/>
                <a:sym typeface="Tahoma" charset="0"/>
              </a:rPr>
              <a:t>Sites low in valleys or basins are often </a:t>
            </a:r>
            <a:r>
              <a:rPr lang="en-US" sz="1800" b="1" dirty="0">
                <a:solidFill>
                  <a:schemeClr val="tx1"/>
                </a:solidFill>
                <a:latin typeface="Helvetica"/>
                <a:ea typeface="ＭＳ Ｐゴシック" charset="0"/>
                <a:cs typeface="Helvetica"/>
                <a:sym typeface="Tahoma" charset="0"/>
              </a:rPr>
              <a:t>protected</a:t>
            </a:r>
            <a:r>
              <a:rPr lang="en-US" sz="1800" dirty="0">
                <a:solidFill>
                  <a:schemeClr val="tx1"/>
                </a:solidFill>
                <a:latin typeface="Helvetica"/>
                <a:ea typeface="ＭＳ Ｐゴシック" charset="0"/>
                <a:cs typeface="Helvetica"/>
                <a:sym typeface="Tahoma" charset="0"/>
              </a:rPr>
              <a:t> from strongest winds, but if winds are very strong above valley, </a:t>
            </a:r>
            <a:r>
              <a:rPr lang="en-US" sz="1800" b="1" dirty="0">
                <a:solidFill>
                  <a:schemeClr val="tx1"/>
                </a:solidFill>
                <a:latin typeface="Helvetica"/>
                <a:ea typeface="ＭＳ Ｐゴシック" charset="0"/>
                <a:cs typeface="Helvetica"/>
                <a:sym typeface="Tahoma" charset="0"/>
              </a:rPr>
              <a:t>eddies</a:t>
            </a:r>
            <a:r>
              <a:rPr lang="en-US" sz="1800" dirty="0">
                <a:solidFill>
                  <a:schemeClr val="tx1"/>
                </a:solidFill>
                <a:latin typeface="Helvetica"/>
                <a:ea typeface="ＭＳ Ｐゴシック" charset="0"/>
                <a:cs typeface="Helvetica"/>
                <a:sym typeface="Tahoma" charset="0"/>
              </a:rPr>
              <a:t> can form in the valleys or basins bringing strong winds to valley floors.</a:t>
            </a:r>
          </a:p>
          <a:p>
            <a:pPr marL="325438" indent="-285750" algn="l">
              <a:lnSpc>
                <a:spcPct val="90000"/>
              </a:lnSpc>
              <a:spcBef>
                <a:spcPts val="1275"/>
              </a:spcBef>
              <a:buClr>
                <a:srgbClr val="000000"/>
              </a:buClr>
              <a:buSzPct val="89000"/>
              <a:buFont typeface="Arial"/>
              <a:buChar char="•"/>
            </a:pPr>
            <a:r>
              <a:rPr lang="en-US" sz="1800" dirty="0">
                <a:solidFill>
                  <a:schemeClr val="tx1"/>
                </a:solidFill>
                <a:latin typeface="Helvetica"/>
                <a:ea typeface="ＭＳ Ｐゴシック" charset="0"/>
                <a:cs typeface="Helvetica"/>
                <a:sym typeface="Tahoma" charset="0"/>
              </a:rPr>
              <a:t>Wind speeds are slowed by high </a:t>
            </a:r>
            <a:r>
              <a:rPr lang="en-US" sz="1800" b="1" dirty="0">
                <a:solidFill>
                  <a:schemeClr val="tx1"/>
                </a:solidFill>
                <a:latin typeface="Helvetica"/>
                <a:ea typeface="ＭＳ Ｐゴシック" charset="0"/>
                <a:cs typeface="Helvetica"/>
                <a:sym typeface="Tahoma" charset="0"/>
              </a:rPr>
              <a:t>roughness</a:t>
            </a:r>
          </a:p>
          <a:p>
            <a:pPr marL="325438" indent="-285750" algn="l">
              <a:lnSpc>
                <a:spcPct val="90000"/>
              </a:lnSpc>
              <a:spcBef>
                <a:spcPts val="1275"/>
              </a:spcBef>
              <a:buClr>
                <a:srgbClr val="000000"/>
              </a:buClr>
              <a:buSzPct val="89000"/>
              <a:buFont typeface="Arial"/>
              <a:buChar char="•"/>
            </a:pPr>
            <a:r>
              <a:rPr lang="en-US" sz="1800" dirty="0">
                <a:solidFill>
                  <a:schemeClr val="tx1"/>
                </a:solidFill>
                <a:latin typeface="Helvetica"/>
                <a:ea typeface="ＭＳ Ｐゴシック" charset="0"/>
                <a:cs typeface="Helvetica"/>
                <a:sym typeface="Tahoma" charset="0"/>
              </a:rPr>
              <a:t>Concept of </a:t>
            </a:r>
            <a:r>
              <a:rPr lang="ja-JP" altLang="en-US" sz="1800" dirty="0">
                <a:solidFill>
                  <a:schemeClr val="tx1"/>
                </a:solidFill>
                <a:latin typeface="Helvetica"/>
                <a:ea typeface="ＭＳ Ｐゴシック" charset="0"/>
                <a:cs typeface="Helvetica"/>
                <a:sym typeface="Tahoma" charset="0"/>
              </a:rPr>
              <a:t>‘</a:t>
            </a:r>
            <a:r>
              <a:rPr lang="en-US" sz="1800" dirty="0">
                <a:solidFill>
                  <a:schemeClr val="tx1"/>
                </a:solidFill>
                <a:latin typeface="Helvetica"/>
                <a:ea typeface="ＭＳ Ｐゴシック" charset="0"/>
                <a:cs typeface="Helvetica"/>
                <a:sym typeface="Tahoma" charset="0"/>
              </a:rPr>
              <a:t>effective topography</a:t>
            </a:r>
            <a:r>
              <a:rPr lang="ja-JP" altLang="en-US" sz="1800" dirty="0">
                <a:solidFill>
                  <a:schemeClr val="tx1"/>
                </a:solidFill>
                <a:latin typeface="Helvetica"/>
                <a:ea typeface="ＭＳ Ｐゴシック" charset="0"/>
                <a:cs typeface="Helvetica"/>
                <a:sym typeface="Tahoma" charset="0"/>
              </a:rPr>
              <a:t>’</a:t>
            </a:r>
            <a:endParaRPr lang="en-US" sz="1800" dirty="0">
              <a:solidFill>
                <a:schemeClr val="tx1"/>
              </a:solidFill>
              <a:latin typeface="Helvetica"/>
              <a:ea typeface="ＭＳ Ｐゴシック" charset="0"/>
              <a:cs typeface="Helvetica"/>
              <a:sym typeface="Tahoma" charset="0"/>
            </a:endParaRPr>
          </a:p>
          <a:p>
            <a:pPr marL="325438" indent="-285750" algn="l">
              <a:lnSpc>
                <a:spcPct val="90000"/>
              </a:lnSpc>
              <a:spcBef>
                <a:spcPts val="1275"/>
              </a:spcBef>
              <a:buClr>
                <a:srgbClr val="000000"/>
              </a:buClr>
              <a:buSzPct val="89000"/>
              <a:buFont typeface="Arial"/>
              <a:buChar char="•"/>
            </a:pPr>
            <a:r>
              <a:rPr lang="en-US" sz="1800" dirty="0">
                <a:solidFill>
                  <a:schemeClr val="tx1"/>
                </a:solidFill>
                <a:latin typeface="Helvetica"/>
                <a:ea typeface="ＭＳ Ｐゴシック" charset="0"/>
                <a:cs typeface="Helvetica"/>
                <a:sym typeface="Tahoma" charset="0"/>
              </a:rPr>
              <a:t>In complex terrain, winds respond to </a:t>
            </a:r>
            <a:r>
              <a:rPr lang="en-US" sz="1800" b="1" dirty="0">
                <a:solidFill>
                  <a:schemeClr val="tx1"/>
                </a:solidFill>
                <a:latin typeface="Helvetica"/>
                <a:ea typeface="ＭＳ Ｐゴシック" charset="0"/>
                <a:cs typeface="Helvetica"/>
                <a:sym typeface="Tahoma" charset="0"/>
              </a:rPr>
              <a:t>landforms</a:t>
            </a:r>
            <a:r>
              <a:rPr lang="en-US" sz="1800" dirty="0">
                <a:solidFill>
                  <a:schemeClr val="tx1"/>
                </a:solidFill>
                <a:latin typeface="Helvetica"/>
                <a:ea typeface="ＭＳ Ｐゴシック" charset="0"/>
                <a:cs typeface="Helvetica"/>
                <a:sym typeface="Tahoma" charset="0"/>
              </a:rPr>
              <a:t> (valleys, passes, plateaus, ridges, and basins) and </a:t>
            </a:r>
            <a:r>
              <a:rPr lang="en-US" sz="1800" b="1" dirty="0">
                <a:solidFill>
                  <a:schemeClr val="tx1"/>
                </a:solidFill>
                <a:latin typeface="Helvetica"/>
                <a:ea typeface="ＭＳ Ｐゴシック" charset="0"/>
                <a:cs typeface="Helvetica"/>
                <a:sym typeface="Tahoma" charset="0"/>
              </a:rPr>
              <a:t>roughness elements</a:t>
            </a:r>
            <a:r>
              <a:rPr lang="en-US" sz="1800" dirty="0">
                <a:solidFill>
                  <a:schemeClr val="tx1"/>
                </a:solidFill>
                <a:latin typeface="Helvetica"/>
                <a:ea typeface="ＭＳ Ｐゴシック" charset="0"/>
                <a:cs typeface="Helvetica"/>
                <a:sym typeface="Tahoma" charset="0"/>
              </a:rPr>
              <a:t> (peaks, terrain projections, trees, boulder, etc.)</a:t>
            </a:r>
          </a:p>
        </p:txBody>
      </p:sp>
      <p:sp>
        <p:nvSpPr>
          <p:cNvPr id="32770" name="Rectangle 2"/>
          <p:cNvSpPr>
            <a:spLocks/>
          </p:cNvSpPr>
          <p:nvPr/>
        </p:nvSpPr>
        <p:spPr bwMode="auto">
          <a:xfrm>
            <a:off x="394112" y="259898"/>
            <a:ext cx="838225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2400" dirty="0">
                <a:solidFill>
                  <a:srgbClr val="FF0000"/>
                </a:solidFill>
                <a:latin typeface="Helvetica"/>
                <a:ea typeface="ＭＳ Ｐゴシック" charset="0"/>
                <a:cs typeface="Helvetica"/>
              </a:rPr>
              <a:t>Wind variations with </a:t>
            </a:r>
            <a:r>
              <a:rPr lang="en-US" sz="2400" dirty="0" smtClean="0">
                <a:solidFill>
                  <a:srgbClr val="FF0000"/>
                </a:solidFill>
                <a:latin typeface="Helvetica"/>
                <a:ea typeface="ＭＳ Ｐゴシック" charset="0"/>
                <a:cs typeface="Helvetica"/>
              </a:rPr>
              <a:t>topographic </a:t>
            </a:r>
            <a:r>
              <a:rPr lang="en-US" sz="2400" dirty="0">
                <a:solidFill>
                  <a:srgbClr val="FF0000"/>
                </a:solidFill>
                <a:latin typeface="Helvetica"/>
                <a:ea typeface="ＭＳ Ｐゴシック" charset="0"/>
                <a:cs typeface="Helvetica"/>
              </a:rPr>
              <a:t>characteristics, </a:t>
            </a:r>
            <a:r>
              <a:rPr lang="en-US" sz="2400" dirty="0" smtClean="0">
                <a:solidFill>
                  <a:srgbClr val="FF0000"/>
                </a:solidFill>
                <a:latin typeface="Helvetica"/>
                <a:ea typeface="ＭＳ Ｐゴシック" charset="0"/>
                <a:cs typeface="Helvetica"/>
              </a:rPr>
              <a:t>continued …</a:t>
            </a:r>
            <a:endParaRPr lang="en-US" sz="2400" dirty="0">
              <a:solidFill>
                <a:srgbClr val="FF0000"/>
              </a:solidFill>
              <a:latin typeface="Helvetica"/>
              <a:ea typeface="ＭＳ Ｐゴシック" charset="0"/>
              <a:cs typeface="Helvetica"/>
            </a:endParaRPr>
          </a:p>
        </p:txBody>
      </p:sp>
    </p:spTree>
    <p:extLst>
      <p:ext uri="{BB962C8B-B14F-4D97-AF65-F5344CB8AC3E}">
        <p14:creationId xmlns:p14="http://schemas.microsoft.com/office/powerpoint/2010/main" val="4895991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8021" y="664717"/>
            <a:ext cx="8995979" cy="5810459"/>
          </a:xfrm>
          <a:prstGeom prst="rect">
            <a:avLst/>
          </a:prstGeom>
        </p:spPr>
      </p:pic>
      <p:sp>
        <p:nvSpPr>
          <p:cNvPr id="5" name="Rectangle 1"/>
          <p:cNvSpPr>
            <a:spLocks/>
          </p:cNvSpPr>
          <p:nvPr/>
        </p:nvSpPr>
        <p:spPr bwMode="auto">
          <a:xfrm>
            <a:off x="453632" y="211435"/>
            <a:ext cx="35924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2400" dirty="0">
                <a:solidFill>
                  <a:srgbClr val="FF0000"/>
                </a:solidFill>
                <a:latin typeface="Helvetica"/>
                <a:ea typeface="ＭＳ Ｐゴシック" charset="0"/>
                <a:cs typeface="Helvetica"/>
              </a:rPr>
              <a:t>Non-dimensional numbers</a:t>
            </a:r>
          </a:p>
        </p:txBody>
      </p:sp>
    </p:spTree>
    <p:extLst>
      <p:ext uri="{BB962C8B-B14F-4D97-AF65-F5344CB8AC3E}">
        <p14:creationId xmlns:p14="http://schemas.microsoft.com/office/powerpoint/2010/main" val="182573219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p:cNvSpPr txBox="1"/>
          <p:nvPr/>
        </p:nvSpPr>
        <p:spPr>
          <a:xfrm>
            <a:off x="621511" y="1629124"/>
            <a:ext cx="3289520" cy="1200329"/>
          </a:xfrm>
          <a:prstGeom prst="rect">
            <a:avLst/>
          </a:prstGeom>
          <a:noFill/>
        </p:spPr>
        <p:txBody>
          <a:bodyPr wrap="none" rtlCol="0">
            <a:spAutoFit/>
          </a:bodyPr>
          <a:lstStyle/>
          <a:p>
            <a:r>
              <a:rPr lang="en-US" dirty="0" smtClean="0"/>
              <a:t>U: cross-mountain wind speed</a:t>
            </a:r>
          </a:p>
          <a:p>
            <a:r>
              <a:rPr lang="en-US" dirty="0" smtClean="0"/>
              <a:t>N: Brunt-</a:t>
            </a:r>
            <a:r>
              <a:rPr lang="en-US" dirty="0" err="1" smtClean="0"/>
              <a:t>Väisäl</a:t>
            </a:r>
            <a:r>
              <a:rPr lang="en-US" dirty="0" err="1"/>
              <a:t>ä</a:t>
            </a:r>
            <a:r>
              <a:rPr lang="en-US" dirty="0" smtClean="0"/>
              <a:t> Frequency</a:t>
            </a:r>
          </a:p>
          <a:p>
            <a:r>
              <a:rPr lang="en-US" dirty="0"/>
              <a:t>h</a:t>
            </a:r>
            <a:r>
              <a:rPr lang="en-US" baseline="-25000" dirty="0"/>
              <a:t>0</a:t>
            </a:r>
            <a:r>
              <a:rPr lang="en-US" dirty="0"/>
              <a:t>: Mountain Height</a:t>
            </a:r>
          </a:p>
          <a:p>
            <a:endParaRPr lang="en-US" dirty="0"/>
          </a:p>
        </p:txBody>
      </p:sp>
      <p:pic>
        <p:nvPicPr>
          <p:cNvPr id="5" name="Picture 4" descr="Screen shot 2014-09-28 at 9.57.3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5064" y="1723366"/>
            <a:ext cx="1428749" cy="780276"/>
          </a:xfrm>
          <a:prstGeom prst="rect">
            <a:avLst/>
          </a:prstGeom>
        </p:spPr>
      </p:pic>
      <p:sp>
        <p:nvSpPr>
          <p:cNvPr id="6" name="Rectangle 5"/>
          <p:cNvSpPr/>
          <p:nvPr/>
        </p:nvSpPr>
        <p:spPr>
          <a:xfrm>
            <a:off x="621511" y="1138811"/>
            <a:ext cx="8183025" cy="369332"/>
          </a:xfrm>
          <a:prstGeom prst="rect">
            <a:avLst/>
          </a:prstGeom>
        </p:spPr>
        <p:txBody>
          <a:bodyPr wrap="none">
            <a:spAutoFit/>
          </a:bodyPr>
          <a:lstStyle/>
          <a:p>
            <a:r>
              <a:rPr lang="el-GR" dirty="0" smtClean="0"/>
              <a:t>ε</a:t>
            </a:r>
            <a:r>
              <a:rPr lang="en-US" dirty="0" smtClean="0"/>
              <a:t> = h</a:t>
            </a:r>
            <a:r>
              <a:rPr lang="en-US" baseline="-25000" dirty="0" smtClean="0"/>
              <a:t>0</a:t>
            </a:r>
            <a:r>
              <a:rPr lang="en-US" dirty="0" smtClean="0"/>
              <a:t>N/U : </a:t>
            </a:r>
            <a:r>
              <a:rPr lang="en-US" b="1" dirty="0" smtClean="0">
                <a:solidFill>
                  <a:srgbClr val="FF0000"/>
                </a:solidFill>
              </a:rPr>
              <a:t>non-dimensional mountain height </a:t>
            </a:r>
            <a:r>
              <a:rPr lang="en-US" dirty="0" smtClean="0"/>
              <a:t>(aka “inverse Froude number”)</a:t>
            </a:r>
            <a:endParaRPr lang="en-US" b="1" dirty="0">
              <a:solidFill>
                <a:srgbClr val="FF0000"/>
              </a:solidFill>
            </a:endParaRPr>
          </a:p>
        </p:txBody>
      </p:sp>
      <p:sp>
        <p:nvSpPr>
          <p:cNvPr id="10" name="TextBox 9"/>
          <p:cNvSpPr txBox="1"/>
          <p:nvPr/>
        </p:nvSpPr>
        <p:spPr>
          <a:xfrm>
            <a:off x="691519" y="2842388"/>
            <a:ext cx="8024289" cy="2585323"/>
          </a:xfrm>
          <a:prstGeom prst="rect">
            <a:avLst/>
          </a:prstGeom>
          <a:noFill/>
        </p:spPr>
        <p:txBody>
          <a:bodyPr wrap="none" rtlCol="0">
            <a:spAutoFit/>
          </a:bodyPr>
          <a:lstStyle/>
          <a:p>
            <a:r>
              <a:rPr lang="el-GR" dirty="0" smtClean="0"/>
              <a:t>ε</a:t>
            </a:r>
            <a:r>
              <a:rPr lang="en-US" dirty="0" smtClean="0"/>
              <a:t> ≤ 1 : Flow goes over the mountain</a:t>
            </a:r>
          </a:p>
          <a:p>
            <a:r>
              <a:rPr lang="el-GR" dirty="0" smtClean="0"/>
              <a:t>ε</a:t>
            </a:r>
            <a:r>
              <a:rPr lang="en-US" dirty="0" smtClean="0"/>
              <a:t> &gt;&gt;1 </a:t>
            </a:r>
            <a:r>
              <a:rPr lang="en-US" dirty="0"/>
              <a:t>: Flow goes around the mountain</a:t>
            </a:r>
          </a:p>
          <a:p>
            <a:r>
              <a:rPr lang="el-GR" dirty="0"/>
              <a:t>ε</a:t>
            </a:r>
            <a:r>
              <a:rPr lang="en-US" dirty="0"/>
              <a:t>  : </a:t>
            </a:r>
            <a:r>
              <a:rPr lang="en-US" dirty="0" smtClean="0"/>
              <a:t>describes the importance of </a:t>
            </a:r>
            <a:r>
              <a:rPr lang="en-US" i="1" dirty="0" smtClean="0"/>
              <a:t>nonlinearity</a:t>
            </a:r>
            <a:endParaRPr lang="en-US" i="1" dirty="0"/>
          </a:p>
          <a:p>
            <a:r>
              <a:rPr lang="el-GR" dirty="0"/>
              <a:t>ε</a:t>
            </a:r>
            <a:r>
              <a:rPr lang="en-US" dirty="0"/>
              <a:t>  </a:t>
            </a:r>
            <a:r>
              <a:rPr lang="en-US" dirty="0" smtClean="0"/>
              <a:t>&lt;&lt; 1, flow well described by linear theory (or constant N and U with height)</a:t>
            </a:r>
          </a:p>
          <a:p>
            <a:endParaRPr lang="en-US" dirty="0"/>
          </a:p>
          <a:p>
            <a:r>
              <a:rPr lang="en-US" dirty="0" smtClean="0"/>
              <a:t>If the flow goes over:</a:t>
            </a:r>
          </a:p>
          <a:p>
            <a:r>
              <a:rPr lang="en-US" dirty="0" err="1" smtClean="0"/>
              <a:t>t</a:t>
            </a:r>
            <a:r>
              <a:rPr lang="en-US" baseline="-25000" dirty="0" err="1" smtClean="0"/>
              <a:t>TR</a:t>
            </a:r>
            <a:r>
              <a:rPr lang="en-US" dirty="0" smtClean="0"/>
              <a:t> &gt; f </a:t>
            </a:r>
            <a:r>
              <a:rPr lang="en-US" baseline="30000" dirty="0" smtClean="0"/>
              <a:t>-1 </a:t>
            </a:r>
            <a:r>
              <a:rPr lang="en-US" dirty="0" smtClean="0"/>
              <a:t>: horizontal waves </a:t>
            </a:r>
          </a:p>
          <a:p>
            <a:r>
              <a:rPr lang="en-US" dirty="0" err="1" smtClean="0"/>
              <a:t>t</a:t>
            </a:r>
            <a:r>
              <a:rPr lang="en-US" baseline="-25000" dirty="0" err="1" smtClean="0"/>
              <a:t>TR</a:t>
            </a:r>
            <a:r>
              <a:rPr lang="en-US" dirty="0" smtClean="0"/>
              <a:t> ≤ </a:t>
            </a:r>
            <a:r>
              <a:rPr lang="en-US" dirty="0"/>
              <a:t>f </a:t>
            </a:r>
            <a:r>
              <a:rPr lang="en-US" baseline="30000" dirty="0"/>
              <a:t>-1 </a:t>
            </a:r>
            <a:r>
              <a:rPr lang="en-US" dirty="0"/>
              <a:t>: </a:t>
            </a:r>
            <a:r>
              <a:rPr lang="en-US" dirty="0" smtClean="0"/>
              <a:t>vertical waves </a:t>
            </a:r>
          </a:p>
          <a:p>
            <a:r>
              <a:rPr lang="en-US" dirty="0" smtClean="0"/>
              <a:t>Where f =</a:t>
            </a:r>
            <a:r>
              <a:rPr lang="en-US" dirty="0" err="1" smtClean="0"/>
              <a:t>Coriolis</a:t>
            </a:r>
            <a:r>
              <a:rPr lang="en-US" dirty="0" smtClean="0"/>
              <a:t> parameter = 2ωsinΦ ≈ 1/ 2.8 </a:t>
            </a:r>
            <a:r>
              <a:rPr lang="en-US" dirty="0" err="1" smtClean="0"/>
              <a:t>hr</a:t>
            </a:r>
            <a:endParaRPr lang="en-US" dirty="0"/>
          </a:p>
        </p:txBody>
      </p:sp>
      <p:sp>
        <p:nvSpPr>
          <p:cNvPr id="11" name="TextBox 10"/>
          <p:cNvSpPr txBox="1"/>
          <p:nvPr/>
        </p:nvSpPr>
        <p:spPr>
          <a:xfrm>
            <a:off x="522295" y="271320"/>
            <a:ext cx="4974639" cy="584776"/>
          </a:xfrm>
          <a:prstGeom prst="rect">
            <a:avLst/>
          </a:prstGeom>
          <a:noFill/>
        </p:spPr>
        <p:txBody>
          <a:bodyPr wrap="none" rtlCol="0">
            <a:spAutoFit/>
          </a:bodyPr>
          <a:lstStyle/>
          <a:p>
            <a:r>
              <a:rPr lang="en-US" sz="3200" dirty="0" smtClean="0">
                <a:solidFill>
                  <a:srgbClr val="FF0000"/>
                </a:solidFill>
              </a:rPr>
              <a:t>Non-dimensional numbers</a:t>
            </a:r>
            <a:endParaRPr lang="en-US" sz="3200" dirty="0">
              <a:solidFill>
                <a:srgbClr val="FF0000"/>
              </a:solidFill>
            </a:endParaRPr>
          </a:p>
        </p:txBody>
      </p:sp>
      <p:sp>
        <p:nvSpPr>
          <p:cNvPr id="12" name="TextBox 11"/>
          <p:cNvSpPr txBox="1"/>
          <p:nvPr/>
        </p:nvSpPr>
        <p:spPr>
          <a:xfrm>
            <a:off x="5720505" y="6225496"/>
            <a:ext cx="3097347" cy="369332"/>
          </a:xfrm>
          <a:prstGeom prst="rect">
            <a:avLst/>
          </a:prstGeom>
          <a:noFill/>
        </p:spPr>
        <p:txBody>
          <a:bodyPr wrap="none" rtlCol="0">
            <a:spAutoFit/>
          </a:bodyPr>
          <a:lstStyle/>
          <a:p>
            <a:r>
              <a:rPr lang="en-US" dirty="0" err="1" smtClean="0"/>
              <a:t>Reinecke</a:t>
            </a:r>
            <a:r>
              <a:rPr lang="en-US" dirty="0" smtClean="0"/>
              <a:t> and </a:t>
            </a:r>
            <a:r>
              <a:rPr lang="en-US" dirty="0" err="1" smtClean="0"/>
              <a:t>Durran</a:t>
            </a:r>
            <a:r>
              <a:rPr lang="en-US" dirty="0" smtClean="0"/>
              <a:t> (2008)</a:t>
            </a:r>
            <a:endParaRPr lang="en-US" dirty="0"/>
          </a:p>
        </p:txBody>
      </p:sp>
      <p:sp>
        <p:nvSpPr>
          <p:cNvPr id="15" name="Rectangle 14"/>
          <p:cNvSpPr/>
          <p:nvPr/>
        </p:nvSpPr>
        <p:spPr>
          <a:xfrm>
            <a:off x="5921812" y="3166552"/>
            <a:ext cx="2147869" cy="369332"/>
          </a:xfrm>
          <a:prstGeom prst="rect">
            <a:avLst/>
          </a:prstGeom>
        </p:spPr>
        <p:txBody>
          <a:bodyPr wrap="none">
            <a:spAutoFit/>
          </a:bodyPr>
          <a:lstStyle/>
          <a:p>
            <a:r>
              <a:rPr lang="en-US" dirty="0"/>
              <a:t>Smith (1988, 1989)</a:t>
            </a:r>
          </a:p>
        </p:txBody>
      </p:sp>
    </p:spTree>
    <p:extLst>
      <p:ext uri="{BB962C8B-B14F-4D97-AF65-F5344CB8AC3E}">
        <p14:creationId xmlns:p14="http://schemas.microsoft.com/office/powerpoint/2010/main" val="309835059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945829" y="4424325"/>
            <a:ext cx="3236784" cy="1200329"/>
          </a:xfrm>
          <a:prstGeom prst="rect">
            <a:avLst/>
          </a:prstGeom>
          <a:noFill/>
        </p:spPr>
        <p:txBody>
          <a:bodyPr wrap="none" rtlCol="0">
            <a:spAutoFit/>
          </a:bodyPr>
          <a:lstStyle/>
          <a:p>
            <a:r>
              <a:rPr lang="en-US" dirty="0" smtClean="0"/>
              <a:t>U: cross-barrier wind speed</a:t>
            </a:r>
          </a:p>
          <a:p>
            <a:r>
              <a:rPr lang="en-US" b="1" dirty="0" smtClean="0"/>
              <a:t>N: Brunt-</a:t>
            </a:r>
            <a:r>
              <a:rPr lang="en-US" b="1" dirty="0" err="1" smtClean="0"/>
              <a:t>Väisäl</a:t>
            </a:r>
            <a:r>
              <a:rPr lang="en-US" b="1" dirty="0" err="1"/>
              <a:t>ä</a:t>
            </a:r>
            <a:r>
              <a:rPr lang="en-US" b="1" dirty="0" smtClean="0"/>
              <a:t> Frequency</a:t>
            </a:r>
          </a:p>
          <a:p>
            <a:r>
              <a:rPr lang="en-US" dirty="0"/>
              <a:t>h</a:t>
            </a:r>
            <a:r>
              <a:rPr lang="en-US" baseline="-25000" dirty="0"/>
              <a:t>0</a:t>
            </a:r>
            <a:r>
              <a:rPr lang="en-US" dirty="0"/>
              <a:t>: Mountain Height</a:t>
            </a:r>
          </a:p>
          <a:p>
            <a:endParaRPr lang="en-US" dirty="0"/>
          </a:p>
        </p:txBody>
      </p:sp>
      <p:pic>
        <p:nvPicPr>
          <p:cNvPr id="5" name="Picture 4" descr="Screen shot 2014-09-28 at 9.57.3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2068" y="5296072"/>
            <a:ext cx="1428749" cy="780276"/>
          </a:xfrm>
          <a:prstGeom prst="rect">
            <a:avLst/>
          </a:prstGeom>
        </p:spPr>
      </p:pic>
      <p:sp>
        <p:nvSpPr>
          <p:cNvPr id="10" name="TextBox 9"/>
          <p:cNvSpPr txBox="1"/>
          <p:nvPr/>
        </p:nvSpPr>
        <p:spPr>
          <a:xfrm>
            <a:off x="522295" y="6983837"/>
            <a:ext cx="8024289" cy="2585323"/>
          </a:xfrm>
          <a:prstGeom prst="rect">
            <a:avLst/>
          </a:prstGeom>
          <a:noFill/>
        </p:spPr>
        <p:txBody>
          <a:bodyPr wrap="none" rtlCol="0">
            <a:spAutoFit/>
          </a:bodyPr>
          <a:lstStyle/>
          <a:p>
            <a:r>
              <a:rPr lang="el-GR" dirty="0" smtClean="0"/>
              <a:t>ε</a:t>
            </a:r>
            <a:r>
              <a:rPr lang="en-US" dirty="0" smtClean="0"/>
              <a:t> ≤ 1 : Flow goes over the mountain</a:t>
            </a:r>
          </a:p>
          <a:p>
            <a:r>
              <a:rPr lang="el-GR" dirty="0" smtClean="0"/>
              <a:t>ε</a:t>
            </a:r>
            <a:r>
              <a:rPr lang="en-US" dirty="0" smtClean="0"/>
              <a:t> &gt;&gt;1 </a:t>
            </a:r>
            <a:r>
              <a:rPr lang="en-US" dirty="0"/>
              <a:t>: Flow goes around the mountain</a:t>
            </a:r>
          </a:p>
          <a:p>
            <a:r>
              <a:rPr lang="el-GR" dirty="0"/>
              <a:t>ε</a:t>
            </a:r>
            <a:r>
              <a:rPr lang="en-US" dirty="0"/>
              <a:t>  : </a:t>
            </a:r>
            <a:r>
              <a:rPr lang="en-US" dirty="0" smtClean="0"/>
              <a:t>describes the importance of </a:t>
            </a:r>
            <a:r>
              <a:rPr lang="en-US" i="1" dirty="0" smtClean="0"/>
              <a:t>nonlinearity</a:t>
            </a:r>
            <a:endParaRPr lang="en-US" i="1" dirty="0"/>
          </a:p>
          <a:p>
            <a:r>
              <a:rPr lang="el-GR" dirty="0"/>
              <a:t>ε</a:t>
            </a:r>
            <a:r>
              <a:rPr lang="en-US" dirty="0"/>
              <a:t>  </a:t>
            </a:r>
            <a:r>
              <a:rPr lang="en-US" dirty="0" smtClean="0"/>
              <a:t>&lt;&lt; 1, flow well described by linear theory (or constant N and U with height)</a:t>
            </a:r>
          </a:p>
          <a:p>
            <a:endParaRPr lang="en-US" dirty="0"/>
          </a:p>
          <a:p>
            <a:r>
              <a:rPr lang="en-US" dirty="0" smtClean="0"/>
              <a:t>If the flow goes over:</a:t>
            </a:r>
          </a:p>
          <a:p>
            <a:r>
              <a:rPr lang="en-US" dirty="0" err="1" smtClean="0"/>
              <a:t>t</a:t>
            </a:r>
            <a:r>
              <a:rPr lang="en-US" baseline="-25000" dirty="0" err="1" smtClean="0"/>
              <a:t>TR</a:t>
            </a:r>
            <a:r>
              <a:rPr lang="en-US" dirty="0" smtClean="0"/>
              <a:t> &gt; f </a:t>
            </a:r>
            <a:r>
              <a:rPr lang="en-US" baseline="30000" dirty="0" smtClean="0"/>
              <a:t>-1 </a:t>
            </a:r>
            <a:r>
              <a:rPr lang="en-US" dirty="0" smtClean="0"/>
              <a:t>: horizontal waves </a:t>
            </a:r>
          </a:p>
          <a:p>
            <a:r>
              <a:rPr lang="en-US" dirty="0" err="1" smtClean="0"/>
              <a:t>t</a:t>
            </a:r>
            <a:r>
              <a:rPr lang="en-US" baseline="-25000" dirty="0" err="1" smtClean="0"/>
              <a:t>TR</a:t>
            </a:r>
            <a:r>
              <a:rPr lang="en-US" dirty="0" smtClean="0"/>
              <a:t> ≤ </a:t>
            </a:r>
            <a:r>
              <a:rPr lang="en-US" dirty="0"/>
              <a:t>f </a:t>
            </a:r>
            <a:r>
              <a:rPr lang="en-US" baseline="30000" dirty="0"/>
              <a:t>-1 </a:t>
            </a:r>
            <a:r>
              <a:rPr lang="en-US" dirty="0"/>
              <a:t>: </a:t>
            </a:r>
            <a:r>
              <a:rPr lang="en-US" dirty="0" smtClean="0"/>
              <a:t>vertical waves </a:t>
            </a:r>
          </a:p>
          <a:p>
            <a:r>
              <a:rPr lang="en-US" dirty="0" smtClean="0"/>
              <a:t>Where f =</a:t>
            </a:r>
            <a:r>
              <a:rPr lang="en-US" dirty="0" err="1" smtClean="0"/>
              <a:t>Coriolis</a:t>
            </a:r>
            <a:r>
              <a:rPr lang="en-US" dirty="0" smtClean="0"/>
              <a:t> parameter = 2ωsinΦ ≈ 1/ 2.8 </a:t>
            </a:r>
            <a:r>
              <a:rPr lang="en-US" dirty="0" err="1" smtClean="0"/>
              <a:t>hr</a:t>
            </a:r>
            <a:endParaRPr lang="en-US" dirty="0"/>
          </a:p>
        </p:txBody>
      </p:sp>
      <p:sp>
        <p:nvSpPr>
          <p:cNvPr id="11" name="TextBox 10"/>
          <p:cNvSpPr txBox="1"/>
          <p:nvPr/>
        </p:nvSpPr>
        <p:spPr>
          <a:xfrm>
            <a:off x="376784" y="271320"/>
            <a:ext cx="4974639" cy="584776"/>
          </a:xfrm>
          <a:prstGeom prst="rect">
            <a:avLst/>
          </a:prstGeom>
          <a:noFill/>
        </p:spPr>
        <p:txBody>
          <a:bodyPr wrap="none" rtlCol="0">
            <a:spAutoFit/>
          </a:bodyPr>
          <a:lstStyle/>
          <a:p>
            <a:r>
              <a:rPr lang="en-US" sz="3200" dirty="0" smtClean="0"/>
              <a:t>Non-dimensional numbers</a:t>
            </a:r>
            <a:endParaRPr lang="en-US" sz="3200" dirty="0"/>
          </a:p>
        </p:txBody>
      </p:sp>
      <p:sp>
        <p:nvSpPr>
          <p:cNvPr id="12" name="TextBox 11"/>
          <p:cNvSpPr txBox="1"/>
          <p:nvPr/>
        </p:nvSpPr>
        <p:spPr>
          <a:xfrm>
            <a:off x="5893477" y="6410162"/>
            <a:ext cx="3097347" cy="369332"/>
          </a:xfrm>
          <a:prstGeom prst="rect">
            <a:avLst/>
          </a:prstGeom>
          <a:noFill/>
        </p:spPr>
        <p:txBody>
          <a:bodyPr wrap="none" rtlCol="0">
            <a:spAutoFit/>
          </a:bodyPr>
          <a:lstStyle/>
          <a:p>
            <a:r>
              <a:rPr lang="en-US" dirty="0" err="1" smtClean="0"/>
              <a:t>Reinecke</a:t>
            </a:r>
            <a:r>
              <a:rPr lang="en-US" dirty="0" smtClean="0"/>
              <a:t> and </a:t>
            </a:r>
            <a:r>
              <a:rPr lang="en-US" dirty="0" err="1" smtClean="0"/>
              <a:t>Durran</a:t>
            </a:r>
            <a:r>
              <a:rPr lang="en-US" dirty="0" smtClean="0"/>
              <a:t> (2008)</a:t>
            </a:r>
            <a:endParaRPr lang="en-US" dirty="0"/>
          </a:p>
        </p:txBody>
      </p:sp>
      <p:sp>
        <p:nvSpPr>
          <p:cNvPr id="15" name="Rectangle 14"/>
          <p:cNvSpPr/>
          <p:nvPr/>
        </p:nvSpPr>
        <p:spPr>
          <a:xfrm>
            <a:off x="5586657" y="9199828"/>
            <a:ext cx="2147869" cy="369332"/>
          </a:xfrm>
          <a:prstGeom prst="rect">
            <a:avLst/>
          </a:prstGeom>
        </p:spPr>
        <p:txBody>
          <a:bodyPr wrap="none">
            <a:spAutoFit/>
          </a:bodyPr>
          <a:lstStyle/>
          <a:p>
            <a:r>
              <a:rPr lang="en-US" dirty="0"/>
              <a:t>Smith (1988, 1989)</a:t>
            </a:r>
          </a:p>
        </p:txBody>
      </p:sp>
      <p:sp>
        <p:nvSpPr>
          <p:cNvPr id="2" name="TextBox 1"/>
          <p:cNvSpPr txBox="1"/>
          <p:nvPr/>
        </p:nvSpPr>
        <p:spPr>
          <a:xfrm>
            <a:off x="522295" y="1094131"/>
            <a:ext cx="3199365" cy="2267287"/>
          </a:xfrm>
          <a:prstGeom prst="rect">
            <a:avLst/>
          </a:prstGeom>
          <a:noFill/>
        </p:spPr>
        <p:txBody>
          <a:bodyPr wrap="none" rtlCol="0">
            <a:spAutoFit/>
          </a:bodyPr>
          <a:lstStyle/>
          <a:p>
            <a:r>
              <a:rPr lang="en-US" sz="2400" dirty="0" smtClean="0">
                <a:solidFill>
                  <a:srgbClr val="FF0000"/>
                </a:solidFill>
              </a:rPr>
              <a:t>1) </a:t>
            </a:r>
            <a:r>
              <a:rPr lang="en-US" sz="2400" dirty="0" err="1" smtClean="0">
                <a:solidFill>
                  <a:srgbClr val="FF0000"/>
                </a:solidFill>
              </a:rPr>
              <a:t>Rossby</a:t>
            </a:r>
            <a:r>
              <a:rPr lang="en-US" sz="2400" dirty="0" smtClean="0">
                <a:solidFill>
                  <a:srgbClr val="FF0000"/>
                </a:solidFill>
              </a:rPr>
              <a:t> Number R</a:t>
            </a:r>
            <a:r>
              <a:rPr lang="en-US" sz="2400" baseline="-25000" dirty="0" smtClean="0">
                <a:solidFill>
                  <a:srgbClr val="FF0000"/>
                </a:solidFill>
              </a:rPr>
              <a:t>0</a:t>
            </a:r>
          </a:p>
          <a:p>
            <a:endParaRPr lang="en-US" sz="2000" baseline="-25000" dirty="0" smtClean="0"/>
          </a:p>
          <a:p>
            <a:endParaRPr lang="en-US" sz="2400" baseline="-25000" dirty="0"/>
          </a:p>
          <a:p>
            <a:r>
              <a:rPr lang="en-US" sz="2400" i="1" dirty="0"/>
              <a:t>R</a:t>
            </a:r>
            <a:r>
              <a:rPr lang="en-US" sz="2400" i="1" baseline="-25000" dirty="0"/>
              <a:t>o</a:t>
            </a:r>
            <a:r>
              <a:rPr lang="en-US" sz="2400" dirty="0"/>
              <a:t> = </a:t>
            </a:r>
            <a:r>
              <a:rPr lang="en-US" sz="2400" i="1" dirty="0"/>
              <a:t>U</a:t>
            </a:r>
            <a:r>
              <a:rPr lang="en-US" sz="2400" dirty="0"/>
              <a:t>/</a:t>
            </a:r>
            <a:r>
              <a:rPr lang="en-US" sz="2400" i="1" dirty="0" err="1" smtClean="0"/>
              <a:t>fL</a:t>
            </a:r>
            <a:endParaRPr lang="en-US" sz="2400" i="1" dirty="0" smtClean="0"/>
          </a:p>
          <a:p>
            <a:endParaRPr lang="en-US" sz="2400" i="1" dirty="0"/>
          </a:p>
          <a:p>
            <a:endParaRPr lang="en-US" sz="2400" dirty="0"/>
          </a:p>
          <a:p>
            <a:endParaRPr lang="en-US" sz="2400" baseline="-25000" dirty="0"/>
          </a:p>
        </p:txBody>
      </p:sp>
      <p:sp>
        <p:nvSpPr>
          <p:cNvPr id="13" name="TextBox 12"/>
          <p:cNvSpPr txBox="1"/>
          <p:nvPr/>
        </p:nvSpPr>
        <p:spPr>
          <a:xfrm>
            <a:off x="542938" y="3665223"/>
            <a:ext cx="6381299" cy="1846659"/>
          </a:xfrm>
          <a:prstGeom prst="rect">
            <a:avLst/>
          </a:prstGeom>
          <a:noFill/>
        </p:spPr>
        <p:txBody>
          <a:bodyPr wrap="none" rtlCol="0">
            <a:spAutoFit/>
          </a:bodyPr>
          <a:lstStyle/>
          <a:p>
            <a:r>
              <a:rPr lang="en-US" sz="2400" dirty="0" smtClean="0">
                <a:solidFill>
                  <a:srgbClr val="FF0000"/>
                </a:solidFill>
              </a:rPr>
              <a:t>2) Non-dimensional Mountain Height </a:t>
            </a:r>
            <a:r>
              <a:rPr lang="el-GR" sz="2400" dirty="0" smtClean="0">
                <a:solidFill>
                  <a:srgbClr val="FF0000"/>
                </a:solidFill>
              </a:rPr>
              <a:t>ε</a:t>
            </a:r>
            <a:endParaRPr lang="en-US" sz="2400" dirty="0" smtClean="0">
              <a:solidFill>
                <a:srgbClr val="FF0000"/>
              </a:solidFill>
            </a:endParaRPr>
          </a:p>
          <a:p>
            <a:r>
              <a:rPr lang="en-US" dirty="0"/>
              <a:t>aka “inverse Froude number</a:t>
            </a:r>
            <a:r>
              <a:rPr lang="en-US" dirty="0" smtClean="0"/>
              <a:t>” (more on Froude number later)</a:t>
            </a:r>
            <a:endParaRPr lang="en-US" dirty="0"/>
          </a:p>
          <a:p>
            <a:endParaRPr lang="en-US" sz="1200" baseline="-25000" dirty="0"/>
          </a:p>
          <a:p>
            <a:r>
              <a:rPr lang="el-GR" sz="2400" dirty="0"/>
              <a:t>ε</a:t>
            </a:r>
            <a:r>
              <a:rPr lang="en-US" sz="2400" dirty="0"/>
              <a:t> = h</a:t>
            </a:r>
            <a:r>
              <a:rPr lang="en-US" sz="2400" baseline="-25000" dirty="0"/>
              <a:t>0</a:t>
            </a:r>
            <a:r>
              <a:rPr lang="en-US" sz="2400" dirty="0"/>
              <a:t>N/U </a:t>
            </a:r>
            <a:endParaRPr lang="en-US" sz="2400" i="1" dirty="0"/>
          </a:p>
          <a:p>
            <a:endParaRPr lang="en-US" sz="2400" dirty="0" smtClean="0"/>
          </a:p>
          <a:p>
            <a:endParaRPr lang="en-US" sz="2400" baseline="-25000" dirty="0"/>
          </a:p>
        </p:txBody>
      </p:sp>
      <p:sp>
        <p:nvSpPr>
          <p:cNvPr id="14" name="TextBox 13"/>
          <p:cNvSpPr txBox="1"/>
          <p:nvPr/>
        </p:nvSpPr>
        <p:spPr>
          <a:xfrm>
            <a:off x="5945829" y="1933116"/>
            <a:ext cx="3006953" cy="1477328"/>
          </a:xfrm>
          <a:prstGeom prst="rect">
            <a:avLst/>
          </a:prstGeom>
          <a:noFill/>
        </p:spPr>
        <p:txBody>
          <a:bodyPr wrap="none" rtlCol="0">
            <a:spAutoFit/>
          </a:bodyPr>
          <a:lstStyle/>
          <a:p>
            <a:r>
              <a:rPr lang="en-US" dirty="0" smtClean="0"/>
              <a:t>U: cross-barrier wind speed</a:t>
            </a:r>
          </a:p>
          <a:p>
            <a:r>
              <a:rPr lang="en-US" dirty="0" smtClean="0"/>
              <a:t>f: </a:t>
            </a:r>
            <a:r>
              <a:rPr lang="en-US" dirty="0" err="1" smtClean="0"/>
              <a:t>Coriolis</a:t>
            </a:r>
            <a:r>
              <a:rPr lang="en-US" dirty="0" smtClean="0"/>
              <a:t> parameter</a:t>
            </a:r>
          </a:p>
          <a:p>
            <a:r>
              <a:rPr lang="en-US" dirty="0"/>
              <a:t> </a:t>
            </a:r>
            <a:r>
              <a:rPr lang="en-US" dirty="0" smtClean="0"/>
              <a:t> (</a:t>
            </a:r>
            <a:r>
              <a:rPr lang="en-US" dirty="0" err="1" smtClean="0"/>
              <a:t>midlatitudes</a:t>
            </a:r>
            <a:r>
              <a:rPr lang="en-US" dirty="0" smtClean="0"/>
              <a:t> ~10</a:t>
            </a:r>
            <a:r>
              <a:rPr lang="en-US" baseline="30000" dirty="0"/>
              <a:t>−4</a:t>
            </a:r>
            <a:r>
              <a:rPr lang="en-US" dirty="0"/>
              <a:t> s</a:t>
            </a:r>
            <a:r>
              <a:rPr lang="en-US" baseline="30000" dirty="0"/>
              <a:t>−</a:t>
            </a:r>
            <a:r>
              <a:rPr lang="en-US" baseline="30000" dirty="0" smtClean="0"/>
              <a:t>1</a:t>
            </a:r>
            <a:r>
              <a:rPr lang="en-US" dirty="0" smtClean="0"/>
              <a:t>)</a:t>
            </a:r>
          </a:p>
          <a:p>
            <a:r>
              <a:rPr lang="en-US" dirty="0" smtClean="0"/>
              <a:t>L: </a:t>
            </a:r>
            <a:r>
              <a:rPr lang="en-US" dirty="0"/>
              <a:t>Mountain </a:t>
            </a:r>
            <a:r>
              <a:rPr lang="en-US" dirty="0" smtClean="0"/>
              <a:t>barrier width</a:t>
            </a:r>
            <a:endParaRPr lang="en-US" dirty="0"/>
          </a:p>
          <a:p>
            <a:endParaRPr lang="en-US" dirty="0"/>
          </a:p>
        </p:txBody>
      </p:sp>
    </p:spTree>
    <p:extLst>
      <p:ext uri="{BB962C8B-B14F-4D97-AF65-F5344CB8AC3E}">
        <p14:creationId xmlns:p14="http://schemas.microsoft.com/office/powerpoint/2010/main" val="9913786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92501" y="131977"/>
            <a:ext cx="5648718" cy="954107"/>
          </a:xfrm>
          <a:prstGeom prst="rect">
            <a:avLst/>
          </a:prstGeom>
        </p:spPr>
        <p:txBody>
          <a:bodyPr wrap="none">
            <a:spAutoFit/>
          </a:bodyPr>
          <a:lstStyle/>
          <a:p>
            <a:r>
              <a:rPr lang="en-US" sz="2800" dirty="0" err="1" smtClean="0">
                <a:solidFill>
                  <a:srgbClr val="FF0000"/>
                </a:solidFill>
              </a:rPr>
              <a:t>Rossby</a:t>
            </a:r>
            <a:r>
              <a:rPr lang="en-US" sz="2800" dirty="0" smtClean="0">
                <a:solidFill>
                  <a:srgbClr val="FF0000"/>
                </a:solidFill>
              </a:rPr>
              <a:t> </a:t>
            </a:r>
            <a:r>
              <a:rPr lang="en-US" sz="2800" dirty="0">
                <a:solidFill>
                  <a:srgbClr val="FF0000"/>
                </a:solidFill>
              </a:rPr>
              <a:t>Number </a:t>
            </a:r>
            <a:r>
              <a:rPr lang="en-US" sz="2800" dirty="0"/>
              <a:t>(</a:t>
            </a:r>
            <a:r>
              <a:rPr lang="en-US" sz="2800" i="1" dirty="0"/>
              <a:t>R</a:t>
            </a:r>
            <a:r>
              <a:rPr lang="en-US" sz="2800" i="1" baseline="-25000" dirty="0"/>
              <a:t>o</a:t>
            </a:r>
            <a:r>
              <a:rPr lang="en-US" sz="2800" dirty="0" smtClean="0"/>
              <a:t>);     </a:t>
            </a:r>
            <a:r>
              <a:rPr lang="en-US" sz="2800" i="1" dirty="0" smtClean="0"/>
              <a:t> </a:t>
            </a:r>
            <a:r>
              <a:rPr lang="en-US" sz="2800" i="1" dirty="0"/>
              <a:t>R</a:t>
            </a:r>
            <a:r>
              <a:rPr lang="en-US" sz="2800" i="1" baseline="-25000" dirty="0"/>
              <a:t>o</a:t>
            </a:r>
            <a:r>
              <a:rPr lang="en-US" sz="2800" dirty="0"/>
              <a:t> = </a:t>
            </a:r>
            <a:r>
              <a:rPr lang="en-US" sz="2800" i="1" dirty="0"/>
              <a:t>U</a:t>
            </a:r>
            <a:r>
              <a:rPr lang="en-US" sz="2800" dirty="0"/>
              <a:t>/</a:t>
            </a:r>
            <a:r>
              <a:rPr lang="en-US" sz="2800" i="1" dirty="0" err="1"/>
              <a:t>fL</a:t>
            </a:r>
            <a:endParaRPr lang="en-US" sz="2800" dirty="0"/>
          </a:p>
          <a:p>
            <a:endParaRPr lang="en-US" sz="2800" dirty="0"/>
          </a:p>
        </p:txBody>
      </p:sp>
      <p:sp>
        <p:nvSpPr>
          <p:cNvPr id="5" name="Rectangle 4"/>
          <p:cNvSpPr/>
          <p:nvPr/>
        </p:nvSpPr>
        <p:spPr>
          <a:xfrm>
            <a:off x="250913" y="1231286"/>
            <a:ext cx="4572000" cy="2308324"/>
          </a:xfrm>
          <a:prstGeom prst="rect">
            <a:avLst/>
          </a:prstGeom>
        </p:spPr>
        <p:txBody>
          <a:bodyPr>
            <a:spAutoFit/>
          </a:bodyPr>
          <a:lstStyle/>
          <a:p>
            <a:r>
              <a:rPr lang="en-US" sz="2400" i="1" u="sng" dirty="0"/>
              <a:t>R</a:t>
            </a:r>
            <a:r>
              <a:rPr lang="en-US" sz="2400" i="1" u="sng" baseline="-25000" dirty="0"/>
              <a:t>o</a:t>
            </a:r>
            <a:r>
              <a:rPr lang="en-US" sz="2400" u="sng" dirty="0"/>
              <a:t> &lt;&lt; </a:t>
            </a:r>
            <a:r>
              <a:rPr lang="en-US" sz="2400" i="1" u="sng" dirty="0" smtClean="0"/>
              <a:t>1</a:t>
            </a:r>
          </a:p>
          <a:p>
            <a:endParaRPr lang="en-US" sz="2400" u="sng" dirty="0"/>
          </a:p>
          <a:p>
            <a:r>
              <a:rPr lang="en-US" sz="2400" dirty="0"/>
              <a:t>Air takes &gt;&gt; </a:t>
            </a:r>
            <a:r>
              <a:rPr lang="en-US" sz="2400" i="1" dirty="0" smtClean="0"/>
              <a:t>f </a:t>
            </a:r>
            <a:r>
              <a:rPr lang="en-US" sz="2400" baseline="30000" dirty="0" smtClean="0"/>
              <a:t>-</a:t>
            </a:r>
            <a:r>
              <a:rPr lang="en-US" sz="2400" baseline="30000" dirty="0"/>
              <a:t>1</a:t>
            </a:r>
            <a:r>
              <a:rPr lang="en-US" sz="2400" dirty="0"/>
              <a:t> to cross barrier</a:t>
            </a:r>
          </a:p>
          <a:p>
            <a:r>
              <a:rPr lang="en-US" sz="2400" dirty="0" err="1"/>
              <a:t>Coriolis</a:t>
            </a:r>
            <a:r>
              <a:rPr lang="en-US" sz="2400" dirty="0"/>
              <a:t> force dominates</a:t>
            </a:r>
          </a:p>
          <a:p>
            <a:r>
              <a:rPr lang="en-US" sz="2400" dirty="0"/>
              <a:t>Parcels displaced horizontally</a:t>
            </a:r>
          </a:p>
          <a:p>
            <a:r>
              <a:rPr lang="en-US" sz="2400" i="1" dirty="0" err="1"/>
              <a:t>Rossby</a:t>
            </a:r>
            <a:r>
              <a:rPr lang="en-US" sz="2400" i="1" dirty="0"/>
              <a:t> waves </a:t>
            </a:r>
            <a:r>
              <a:rPr lang="en-US" sz="2400" dirty="0"/>
              <a:t>produced</a:t>
            </a:r>
          </a:p>
        </p:txBody>
      </p:sp>
      <p:sp>
        <p:nvSpPr>
          <p:cNvPr id="6" name="Rectangle 5"/>
          <p:cNvSpPr/>
          <p:nvPr/>
        </p:nvSpPr>
        <p:spPr>
          <a:xfrm>
            <a:off x="250913" y="4039845"/>
            <a:ext cx="4572000" cy="2308324"/>
          </a:xfrm>
          <a:prstGeom prst="rect">
            <a:avLst/>
          </a:prstGeom>
        </p:spPr>
        <p:txBody>
          <a:bodyPr>
            <a:spAutoFit/>
          </a:bodyPr>
          <a:lstStyle/>
          <a:p>
            <a:r>
              <a:rPr lang="en-US" sz="2400" i="1" u="sng" dirty="0"/>
              <a:t>R</a:t>
            </a:r>
            <a:r>
              <a:rPr lang="en-US" sz="2400" i="1" u="sng" baseline="-25000" dirty="0"/>
              <a:t>o</a:t>
            </a:r>
            <a:r>
              <a:rPr lang="en-US" sz="2400" u="sng" dirty="0"/>
              <a:t> </a:t>
            </a:r>
            <a:r>
              <a:rPr lang="en-US" sz="2400" u="sng" dirty="0" smtClean="0"/>
              <a:t>≥ </a:t>
            </a:r>
            <a:r>
              <a:rPr lang="en-US" sz="2400" i="1" u="sng" dirty="0" smtClean="0"/>
              <a:t>1</a:t>
            </a:r>
          </a:p>
          <a:p>
            <a:endParaRPr lang="en-US" sz="2400" u="sng" dirty="0"/>
          </a:p>
          <a:p>
            <a:r>
              <a:rPr lang="en-US" sz="2400" dirty="0" err="1"/>
              <a:t>Coriolis</a:t>
            </a:r>
            <a:r>
              <a:rPr lang="en-US" sz="2400" dirty="0"/>
              <a:t> effects negligible</a:t>
            </a:r>
          </a:p>
          <a:p>
            <a:r>
              <a:rPr lang="en-US" sz="2400" dirty="0"/>
              <a:t>Buoyancy force dominates</a:t>
            </a:r>
          </a:p>
          <a:p>
            <a:r>
              <a:rPr lang="en-US" sz="2400" dirty="0"/>
              <a:t>Parcels displaced vertically</a:t>
            </a:r>
          </a:p>
          <a:p>
            <a:r>
              <a:rPr lang="en-US" sz="2400" i="1" dirty="0" smtClean="0"/>
              <a:t>Mountain waves </a:t>
            </a:r>
            <a:r>
              <a:rPr lang="en-US" sz="2400" dirty="0"/>
              <a:t>produced</a:t>
            </a:r>
          </a:p>
        </p:txBody>
      </p:sp>
      <p:pic>
        <p:nvPicPr>
          <p:cNvPr id="9" name="Picture 1039"/>
          <p:cNvPicPr>
            <a:picLocks noGrp="1" noChangeAspect="1" noChangeArrowheads="1"/>
          </p:cNvPicPr>
          <p:nvPr>
            <p:ph sz="quarter" idx="4294967295"/>
          </p:nvPr>
        </p:nvPicPr>
        <p:blipFill>
          <a:blip r:embed="rId2">
            <a:extLst>
              <a:ext uri="{28A0092B-C50C-407E-A947-70E740481C1C}">
                <a14:useLocalDpi xmlns:a14="http://schemas.microsoft.com/office/drawing/2010/main" val="0"/>
              </a:ext>
            </a:extLst>
          </a:blip>
          <a:srcRect/>
          <a:stretch>
            <a:fillRect/>
          </a:stretch>
        </p:blipFill>
        <p:spPr>
          <a:xfrm>
            <a:off x="5545907" y="1199783"/>
            <a:ext cx="2681871" cy="268653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miter lim="8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10" name="Picture 105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4020" y="4091926"/>
            <a:ext cx="2766436" cy="268653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0" y="6581001"/>
            <a:ext cx="1832265" cy="276999"/>
          </a:xfrm>
          <a:prstGeom prst="rect">
            <a:avLst/>
          </a:prstGeom>
          <a:noFill/>
        </p:spPr>
        <p:txBody>
          <a:bodyPr wrap="none" rtlCol="0">
            <a:spAutoFit/>
          </a:bodyPr>
          <a:lstStyle/>
          <a:p>
            <a:r>
              <a:rPr lang="en-US" sz="1200" dirty="0" smtClean="0"/>
              <a:t>Images: Whiteman (2000)</a:t>
            </a:r>
            <a:endParaRPr lang="en-US" sz="1200" i="1" dirty="0"/>
          </a:p>
        </p:txBody>
      </p:sp>
    </p:spTree>
    <p:extLst>
      <p:ext uri="{BB962C8B-B14F-4D97-AF65-F5344CB8AC3E}">
        <p14:creationId xmlns:p14="http://schemas.microsoft.com/office/powerpoint/2010/main" val="36036292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4-09-21 at 6.25.4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2813" y="723588"/>
            <a:ext cx="3498892" cy="2354287"/>
          </a:xfrm>
          <a:prstGeom prst="rect">
            <a:avLst/>
          </a:prstGeom>
        </p:spPr>
      </p:pic>
      <p:pic>
        <p:nvPicPr>
          <p:cNvPr id="5" name="Picture 4"/>
          <p:cNvPicPr>
            <a:picLocks noChangeAspect="1"/>
          </p:cNvPicPr>
          <p:nvPr/>
        </p:nvPicPr>
        <p:blipFill rotWithShape="1">
          <a:blip r:embed="rId3"/>
          <a:srcRect b="5185"/>
          <a:stretch/>
        </p:blipFill>
        <p:spPr>
          <a:xfrm>
            <a:off x="543218" y="723588"/>
            <a:ext cx="3722852" cy="3106237"/>
          </a:xfrm>
          <a:prstGeom prst="rect">
            <a:avLst/>
          </a:prstGeom>
        </p:spPr>
      </p:pic>
      <p:sp>
        <p:nvSpPr>
          <p:cNvPr id="6" name="Rectangle 5"/>
          <p:cNvSpPr/>
          <p:nvPr/>
        </p:nvSpPr>
        <p:spPr>
          <a:xfrm>
            <a:off x="543218" y="4005662"/>
            <a:ext cx="2173003" cy="369332"/>
          </a:xfrm>
          <a:prstGeom prst="rect">
            <a:avLst/>
          </a:prstGeom>
        </p:spPr>
        <p:txBody>
          <a:bodyPr wrap="none">
            <a:spAutoFit/>
          </a:bodyPr>
          <a:lstStyle/>
          <a:p>
            <a:r>
              <a:rPr lang="en-US" dirty="0">
                <a:latin typeface="Helvetica"/>
              </a:rPr>
              <a:t>C. David Whiteman</a:t>
            </a:r>
          </a:p>
        </p:txBody>
      </p:sp>
      <p:pic>
        <p:nvPicPr>
          <p:cNvPr id="7" name="Picture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67244" y="3522662"/>
            <a:ext cx="2157413" cy="264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8" name="Rectangle 4"/>
          <p:cNvSpPr>
            <a:spLocks/>
          </p:cNvSpPr>
          <p:nvPr/>
        </p:nvSpPr>
        <p:spPr bwMode="auto">
          <a:xfrm>
            <a:off x="5167244" y="6265862"/>
            <a:ext cx="22733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l"/>
            <a:r>
              <a:rPr lang="en-US" sz="1400" b="1" dirty="0">
                <a:solidFill>
                  <a:schemeClr val="tx1"/>
                </a:solidFill>
                <a:latin typeface="Helvetica"/>
                <a:ea typeface="ＭＳ Ｐゴシック" charset="0"/>
                <a:cs typeface="ＭＳ Ｐゴシック" charset="0"/>
              </a:rPr>
              <a:t>Figures: Whiteman (2000) unless otherwise indicated</a:t>
            </a:r>
          </a:p>
        </p:txBody>
      </p:sp>
      <p:sp>
        <p:nvSpPr>
          <p:cNvPr id="9" name="Rectangle 4"/>
          <p:cNvSpPr>
            <a:spLocks/>
          </p:cNvSpPr>
          <p:nvPr/>
        </p:nvSpPr>
        <p:spPr bwMode="auto">
          <a:xfrm>
            <a:off x="5167244" y="3089084"/>
            <a:ext cx="3498892" cy="24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l"/>
            <a:r>
              <a:rPr lang="en-US" sz="1400" b="1" dirty="0" smtClean="0">
                <a:solidFill>
                  <a:schemeClr val="tx1"/>
                </a:solidFill>
                <a:latin typeface="Helvetica"/>
                <a:ea typeface="ＭＳ Ｐゴシック" charset="0"/>
                <a:cs typeface="ＭＳ Ｐゴシック" charset="0"/>
              </a:rPr>
              <a:t>Whiteman; Lecture Atmos</a:t>
            </a:r>
            <a:r>
              <a:rPr lang="en-US" sz="1400" b="1" dirty="0" smtClean="0">
                <a:latin typeface="Helvetica"/>
                <a:ea typeface="ＭＳ Ｐゴシック" charset="0"/>
                <a:cs typeface="ＭＳ Ｐゴシック" charset="0"/>
              </a:rPr>
              <a:t>. 6250, 2012</a:t>
            </a:r>
            <a:endParaRPr lang="en-US" sz="1400" b="1" dirty="0">
              <a:solidFill>
                <a:schemeClr val="tx1"/>
              </a:solidFill>
              <a:latin typeface="Helvetica"/>
              <a:ea typeface="ＭＳ Ｐゴシック" charset="0"/>
              <a:cs typeface="ＭＳ Ｐゴシック" charset="0"/>
            </a:endParaRPr>
          </a:p>
        </p:txBody>
      </p:sp>
      <p:sp>
        <p:nvSpPr>
          <p:cNvPr id="2" name="Rectangle 1"/>
          <p:cNvSpPr/>
          <p:nvPr/>
        </p:nvSpPr>
        <p:spPr>
          <a:xfrm>
            <a:off x="434081" y="4938456"/>
            <a:ext cx="4315755" cy="1200329"/>
          </a:xfrm>
          <a:prstGeom prst="rect">
            <a:avLst/>
          </a:prstGeom>
        </p:spPr>
        <p:txBody>
          <a:bodyPr wrap="none">
            <a:spAutoFit/>
          </a:bodyPr>
          <a:lstStyle/>
          <a:p>
            <a:r>
              <a:rPr lang="en-US" dirty="0" err="1">
                <a:latin typeface="Helvetica"/>
                <a:ea typeface="ＭＳ Ｐゴシック" charset="0"/>
                <a:cs typeface="Helvetica"/>
              </a:rPr>
              <a:t>Markowski</a:t>
            </a:r>
            <a:r>
              <a:rPr lang="en-US" dirty="0">
                <a:latin typeface="Helvetica"/>
                <a:ea typeface="ＭＳ Ｐゴシック" charset="0"/>
                <a:cs typeface="Helvetica"/>
              </a:rPr>
              <a:t> and Richardson (2010</a:t>
            </a:r>
            <a:r>
              <a:rPr lang="en-US" dirty="0" smtClean="0">
                <a:latin typeface="Helvetica"/>
                <a:ea typeface="ＭＳ Ｐゴシック" charset="0"/>
                <a:cs typeface="Helvetica"/>
              </a:rPr>
              <a:t>):</a:t>
            </a:r>
          </a:p>
          <a:p>
            <a:r>
              <a:rPr lang="en-US" dirty="0" smtClean="0">
                <a:latin typeface="Helvetica"/>
                <a:ea typeface="ＭＳ Ｐゴシック" charset="0"/>
                <a:cs typeface="Helvetica"/>
              </a:rPr>
              <a:t>“Mesoscale Meteorology in </a:t>
            </a:r>
            <a:r>
              <a:rPr lang="en-US" dirty="0" err="1" smtClean="0">
                <a:latin typeface="Helvetica"/>
                <a:ea typeface="ＭＳ Ｐゴシック" charset="0"/>
                <a:cs typeface="Helvetica"/>
              </a:rPr>
              <a:t>Midlatitudes</a:t>
            </a:r>
            <a:r>
              <a:rPr lang="en-US" dirty="0" smtClean="0">
                <a:latin typeface="Helvetica"/>
                <a:ea typeface="ＭＳ Ｐゴシック" charset="0"/>
                <a:cs typeface="Helvetica"/>
              </a:rPr>
              <a:t>”</a:t>
            </a:r>
          </a:p>
          <a:p>
            <a:endParaRPr lang="en-US" dirty="0">
              <a:latin typeface="Helvetica"/>
              <a:ea typeface="ＭＳ Ｐゴシック" charset="0"/>
              <a:cs typeface="Helvetica"/>
            </a:endParaRPr>
          </a:p>
          <a:p>
            <a:r>
              <a:rPr lang="en-US" dirty="0" smtClean="0">
                <a:latin typeface="Helvetica"/>
                <a:ea typeface="ＭＳ Ｐゴシック" charset="0"/>
                <a:cs typeface="Helvetica"/>
              </a:rPr>
              <a:t>Jim Steenburgh, University of Utah</a:t>
            </a:r>
            <a:endParaRPr lang="en-US" dirty="0">
              <a:latin typeface="Helvetica"/>
              <a:ea typeface="ＭＳ Ｐゴシック" charset="0"/>
              <a:cs typeface="Helvetica"/>
            </a:endParaRPr>
          </a:p>
        </p:txBody>
      </p:sp>
    </p:spTree>
    <p:extLst>
      <p:ext uri="{BB962C8B-B14F-4D97-AF65-F5344CB8AC3E}">
        <p14:creationId xmlns:p14="http://schemas.microsoft.com/office/powerpoint/2010/main" val="381563850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22386" y="299459"/>
            <a:ext cx="5913172" cy="523220"/>
          </a:xfrm>
          <a:prstGeom prst="rect">
            <a:avLst/>
          </a:prstGeom>
        </p:spPr>
        <p:txBody>
          <a:bodyPr wrap="none">
            <a:spAutoFit/>
          </a:bodyPr>
          <a:lstStyle/>
          <a:p>
            <a:r>
              <a:rPr lang="en-US" sz="2800" dirty="0">
                <a:solidFill>
                  <a:srgbClr val="FF0000"/>
                </a:solidFill>
              </a:rPr>
              <a:t>Non-Dimensional Mountain </a:t>
            </a:r>
            <a:r>
              <a:rPr lang="en-US" sz="2800" dirty="0" smtClean="0">
                <a:solidFill>
                  <a:srgbClr val="FF0000"/>
                </a:solidFill>
              </a:rPr>
              <a:t>Height </a:t>
            </a:r>
            <a:r>
              <a:rPr lang="el-GR" sz="2800" dirty="0">
                <a:solidFill>
                  <a:srgbClr val="FF0000"/>
                </a:solidFill>
              </a:rPr>
              <a:t>ε</a:t>
            </a:r>
            <a:r>
              <a:rPr lang="en-US" sz="2800" dirty="0" smtClean="0">
                <a:solidFill>
                  <a:srgbClr val="FF0000"/>
                </a:solidFill>
              </a:rPr>
              <a:t> </a:t>
            </a:r>
            <a:endParaRPr lang="en-US" sz="2800" dirty="0">
              <a:solidFill>
                <a:srgbClr val="FF0000"/>
              </a:solidFill>
            </a:endParaRPr>
          </a:p>
        </p:txBody>
      </p:sp>
      <p:sp>
        <p:nvSpPr>
          <p:cNvPr id="7" name="Rectangle 6"/>
          <p:cNvSpPr/>
          <p:nvPr/>
        </p:nvSpPr>
        <p:spPr>
          <a:xfrm>
            <a:off x="322386" y="1348281"/>
            <a:ext cx="8483206" cy="5262979"/>
          </a:xfrm>
          <a:prstGeom prst="rect">
            <a:avLst/>
          </a:prstGeom>
        </p:spPr>
        <p:txBody>
          <a:bodyPr wrap="square">
            <a:spAutoFit/>
          </a:bodyPr>
          <a:lstStyle/>
          <a:p>
            <a:r>
              <a:rPr lang="en-US" sz="2400" b="1" i="1" dirty="0" smtClean="0"/>
              <a:t>“Will </a:t>
            </a:r>
            <a:r>
              <a:rPr lang="en-US" sz="2400" b="1" i="1" dirty="0"/>
              <a:t>the air flow over the barrier</a:t>
            </a:r>
            <a:r>
              <a:rPr lang="en-US" sz="2400" b="1" i="1" dirty="0" smtClean="0"/>
              <a:t>?”</a:t>
            </a:r>
            <a:endParaRPr lang="en-US" sz="2400" b="1" i="1" dirty="0"/>
          </a:p>
          <a:p>
            <a:endParaRPr lang="en-US" sz="2400" dirty="0"/>
          </a:p>
          <a:p>
            <a:r>
              <a:rPr lang="el-GR" sz="2400" i="1" dirty="0"/>
              <a:t>ε</a:t>
            </a:r>
            <a:r>
              <a:rPr lang="en-US" sz="2400" dirty="0" smtClean="0"/>
              <a:t> corresponds to the </a:t>
            </a:r>
            <a:r>
              <a:rPr lang="en-US" sz="2400" dirty="0"/>
              <a:t>ratio of the </a:t>
            </a:r>
            <a:r>
              <a:rPr lang="en-US" sz="2400" dirty="0" smtClean="0"/>
              <a:t>potential energy </a:t>
            </a:r>
            <a:r>
              <a:rPr lang="en-US" sz="2400" dirty="0"/>
              <a:t>required to </a:t>
            </a:r>
            <a:r>
              <a:rPr lang="en-US" sz="2400" dirty="0" smtClean="0"/>
              <a:t>lift air mass over barrier </a:t>
            </a:r>
            <a:r>
              <a:rPr lang="en-US" sz="2400" i="1" dirty="0"/>
              <a:t>(</a:t>
            </a:r>
            <a:r>
              <a:rPr lang="en-US" sz="2400" i="1" dirty="0" smtClean="0"/>
              <a:t>N</a:t>
            </a:r>
            <a:r>
              <a:rPr lang="en-US" sz="2400" i="1" baseline="30000" dirty="0" smtClean="0"/>
              <a:t>2</a:t>
            </a:r>
            <a:r>
              <a:rPr lang="en-US" sz="2400" i="1" dirty="0" smtClean="0"/>
              <a:t>h</a:t>
            </a:r>
            <a:r>
              <a:rPr lang="en-US" sz="2400" i="1" baseline="-25000" dirty="0" smtClean="0"/>
              <a:t>0</a:t>
            </a:r>
            <a:r>
              <a:rPr lang="en-US" sz="2400" i="1" baseline="30000" dirty="0" smtClean="0"/>
              <a:t>2</a:t>
            </a:r>
            <a:r>
              <a:rPr lang="en-US" sz="2400" i="1" dirty="0"/>
              <a:t>/2) </a:t>
            </a:r>
            <a:r>
              <a:rPr lang="en-US" sz="2400" dirty="0"/>
              <a:t>to the kinetic energy of incoming flow (</a:t>
            </a:r>
            <a:r>
              <a:rPr lang="en-US" sz="2400" i="1" dirty="0"/>
              <a:t>U</a:t>
            </a:r>
            <a:r>
              <a:rPr lang="en-US" sz="2400" baseline="30000" dirty="0"/>
              <a:t>2</a:t>
            </a:r>
            <a:r>
              <a:rPr lang="en-US" sz="2400" dirty="0"/>
              <a:t>/2)</a:t>
            </a:r>
          </a:p>
          <a:p>
            <a:endParaRPr lang="en-US" sz="2400" dirty="0"/>
          </a:p>
          <a:p>
            <a:r>
              <a:rPr lang="el-GR" sz="2400" i="1" dirty="0" smtClean="0"/>
              <a:t>ε</a:t>
            </a:r>
            <a:r>
              <a:rPr lang="en-US" sz="2400" i="1" dirty="0" smtClean="0"/>
              <a:t> =  h</a:t>
            </a:r>
            <a:r>
              <a:rPr lang="en-US" sz="2400" i="1" baseline="-25000" dirty="0" smtClean="0"/>
              <a:t>0 </a:t>
            </a:r>
            <a:r>
              <a:rPr lang="en-US" sz="2400" i="1" dirty="0" smtClean="0"/>
              <a:t>N</a:t>
            </a:r>
            <a:r>
              <a:rPr lang="en-US" sz="2400" i="1" dirty="0"/>
              <a:t>/</a:t>
            </a:r>
            <a:r>
              <a:rPr lang="en-US" sz="2400" i="1" dirty="0" smtClean="0"/>
              <a:t>U = </a:t>
            </a:r>
            <a:r>
              <a:rPr lang="en-US" sz="2400" i="1" dirty="0"/>
              <a:t>[(N</a:t>
            </a:r>
            <a:r>
              <a:rPr lang="en-US" sz="2400" i="1" baseline="30000" dirty="0"/>
              <a:t>2</a:t>
            </a:r>
            <a:r>
              <a:rPr lang="en-US" sz="2400" i="1" dirty="0"/>
              <a:t>h</a:t>
            </a:r>
            <a:r>
              <a:rPr lang="en-US" sz="2400" i="1" baseline="-25000" dirty="0"/>
              <a:t>0</a:t>
            </a:r>
            <a:r>
              <a:rPr lang="en-US" sz="2400" i="1" baseline="30000" dirty="0"/>
              <a:t>2</a:t>
            </a:r>
            <a:r>
              <a:rPr lang="en-US" sz="2400" i="1" dirty="0"/>
              <a:t>/2)/(U</a:t>
            </a:r>
            <a:r>
              <a:rPr lang="en-US" sz="2400" i="1" baseline="30000" dirty="0"/>
              <a:t>2</a:t>
            </a:r>
            <a:r>
              <a:rPr lang="en-US" sz="2400" i="1" dirty="0"/>
              <a:t>/2)]</a:t>
            </a:r>
            <a:r>
              <a:rPr lang="en-US" sz="2400" i="1" baseline="30000" dirty="0"/>
              <a:t>1/2 </a:t>
            </a:r>
            <a:endParaRPr lang="en-US" sz="2400" i="1" dirty="0"/>
          </a:p>
          <a:p>
            <a:endParaRPr lang="en-US" sz="2400" i="1" dirty="0"/>
          </a:p>
          <a:p>
            <a:r>
              <a:rPr lang="el-GR" sz="2400" dirty="0"/>
              <a:t>ε</a:t>
            </a:r>
            <a:r>
              <a:rPr lang="en-US" sz="2400" i="1" dirty="0" smtClean="0"/>
              <a:t> </a:t>
            </a:r>
            <a:r>
              <a:rPr lang="en-US" sz="2400" dirty="0"/>
              <a:t>&gt; 1: Inertia too weak and the flow is </a:t>
            </a:r>
            <a:r>
              <a:rPr lang="en-US" sz="2400" b="1" i="1" dirty="0" smtClean="0"/>
              <a:t>blocked</a:t>
            </a:r>
          </a:p>
          <a:p>
            <a:r>
              <a:rPr lang="en-US" sz="2400" dirty="0" smtClean="0"/>
              <a:t>		High stability, large mountain; weak </a:t>
            </a:r>
            <a:r>
              <a:rPr lang="en-US" sz="2400" dirty="0"/>
              <a:t>cross-barrier </a:t>
            </a:r>
            <a:r>
              <a:rPr lang="en-US" sz="2400" dirty="0" smtClean="0"/>
              <a:t>flow</a:t>
            </a:r>
            <a:endParaRPr lang="en-US" sz="2400" dirty="0"/>
          </a:p>
          <a:p>
            <a:endParaRPr lang="en-US" sz="2400" i="1" dirty="0"/>
          </a:p>
          <a:p>
            <a:r>
              <a:rPr lang="el-GR" sz="2400" dirty="0" smtClean="0"/>
              <a:t>ε</a:t>
            </a:r>
            <a:r>
              <a:rPr lang="en-US" sz="2400" dirty="0" smtClean="0"/>
              <a:t> &lt; </a:t>
            </a:r>
            <a:r>
              <a:rPr lang="en-US" sz="2400" dirty="0"/>
              <a:t>1: Inertia overcomes stability, </a:t>
            </a:r>
            <a:r>
              <a:rPr lang="en-US" sz="2400" b="1" i="1" dirty="0"/>
              <a:t>flow surmounts </a:t>
            </a:r>
            <a:r>
              <a:rPr lang="en-US" sz="2400" b="1" i="1" dirty="0" smtClean="0"/>
              <a:t>barrier</a:t>
            </a:r>
          </a:p>
          <a:p>
            <a:r>
              <a:rPr lang="en-US" sz="2400" i="1" dirty="0"/>
              <a:t>	</a:t>
            </a:r>
            <a:r>
              <a:rPr lang="en-US" sz="2400" i="1" dirty="0" smtClean="0"/>
              <a:t>	</a:t>
            </a:r>
            <a:r>
              <a:rPr lang="en-US" sz="2400" dirty="0"/>
              <a:t>Low </a:t>
            </a:r>
            <a:r>
              <a:rPr lang="en-US" sz="2400" dirty="0" smtClean="0"/>
              <a:t>stability, small mountain, strong </a:t>
            </a:r>
            <a:r>
              <a:rPr lang="en-US" sz="2400" dirty="0"/>
              <a:t>cross-barrier flow</a:t>
            </a:r>
          </a:p>
          <a:p>
            <a:endParaRPr lang="en-US" sz="2400" i="1" dirty="0"/>
          </a:p>
        </p:txBody>
      </p:sp>
      <p:sp>
        <p:nvSpPr>
          <p:cNvPr id="8" name="Rectangle 7"/>
          <p:cNvSpPr/>
          <p:nvPr/>
        </p:nvSpPr>
        <p:spPr>
          <a:xfrm>
            <a:off x="6726108" y="299459"/>
            <a:ext cx="1705173" cy="523220"/>
          </a:xfrm>
          <a:prstGeom prst="rect">
            <a:avLst/>
          </a:prstGeom>
        </p:spPr>
        <p:txBody>
          <a:bodyPr wrap="none">
            <a:spAutoFit/>
          </a:bodyPr>
          <a:lstStyle/>
          <a:p>
            <a:r>
              <a:rPr lang="el-GR" sz="2800" dirty="0"/>
              <a:t>ε</a:t>
            </a:r>
            <a:r>
              <a:rPr lang="en-US" sz="2800" dirty="0"/>
              <a:t> = h</a:t>
            </a:r>
            <a:r>
              <a:rPr lang="en-US" sz="2800" baseline="-25000" dirty="0"/>
              <a:t>0</a:t>
            </a:r>
            <a:r>
              <a:rPr lang="en-US" sz="2800" dirty="0"/>
              <a:t>N/U </a:t>
            </a:r>
            <a:endParaRPr lang="en-US" sz="2800" i="1" dirty="0"/>
          </a:p>
        </p:txBody>
      </p:sp>
    </p:spTree>
    <p:extLst>
      <p:ext uri="{BB962C8B-B14F-4D97-AF65-F5344CB8AC3E}">
        <p14:creationId xmlns:p14="http://schemas.microsoft.com/office/powerpoint/2010/main" val="274818635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11704" y="2303820"/>
            <a:ext cx="7577554" cy="2677656"/>
          </a:xfrm>
          <a:prstGeom prst="rect">
            <a:avLst/>
          </a:prstGeom>
        </p:spPr>
        <p:txBody>
          <a:bodyPr wrap="square">
            <a:spAutoFit/>
          </a:bodyPr>
          <a:lstStyle/>
          <a:p>
            <a:pPr marL="285750" indent="-285750">
              <a:buFont typeface="Arial"/>
              <a:buChar char="•"/>
            </a:pPr>
            <a:r>
              <a:rPr lang="en-US" sz="2400" dirty="0"/>
              <a:t>Flow speed and stability decreasing</a:t>
            </a:r>
          </a:p>
          <a:p>
            <a:pPr marL="285750" indent="-285750">
              <a:buFont typeface="Arial"/>
              <a:buChar char="•"/>
            </a:pPr>
            <a:endParaRPr lang="en-US" sz="2400" dirty="0"/>
          </a:p>
          <a:p>
            <a:pPr marL="285750" indent="-285750">
              <a:buFont typeface="Arial"/>
              <a:buChar char="•"/>
            </a:pPr>
            <a:r>
              <a:rPr lang="en-US" sz="2400" dirty="0"/>
              <a:t>Flow speed and stability increasing</a:t>
            </a:r>
          </a:p>
          <a:p>
            <a:pPr marL="285750" indent="-285750">
              <a:buFont typeface="Arial"/>
              <a:buChar char="•"/>
            </a:pPr>
            <a:endParaRPr lang="en-US" sz="2400" dirty="0"/>
          </a:p>
          <a:p>
            <a:pPr marL="285750" indent="-285750">
              <a:buFont typeface="Arial"/>
              <a:buChar char="•"/>
            </a:pPr>
            <a:r>
              <a:rPr lang="en-US" sz="2400" dirty="0"/>
              <a:t>Flow speed increasing and stability decreasing</a:t>
            </a:r>
          </a:p>
          <a:p>
            <a:pPr marL="285750" indent="-285750">
              <a:buFont typeface="Arial"/>
              <a:buChar char="•"/>
            </a:pPr>
            <a:endParaRPr lang="en-US" sz="2400" dirty="0"/>
          </a:p>
          <a:p>
            <a:pPr marL="285750" indent="-285750">
              <a:buFont typeface="Arial"/>
              <a:buChar char="•"/>
            </a:pPr>
            <a:r>
              <a:rPr lang="en-US" sz="2400" dirty="0"/>
              <a:t>Flow speed decreasing and stability increasing</a:t>
            </a:r>
          </a:p>
        </p:txBody>
      </p:sp>
      <p:sp>
        <p:nvSpPr>
          <p:cNvPr id="5" name="Rectangle 4"/>
          <p:cNvSpPr/>
          <p:nvPr/>
        </p:nvSpPr>
        <p:spPr>
          <a:xfrm>
            <a:off x="597447" y="900668"/>
            <a:ext cx="7454575" cy="830997"/>
          </a:xfrm>
          <a:prstGeom prst="rect">
            <a:avLst/>
          </a:prstGeom>
        </p:spPr>
        <p:txBody>
          <a:bodyPr wrap="square">
            <a:spAutoFit/>
          </a:bodyPr>
          <a:lstStyle/>
          <a:p>
            <a:r>
              <a:rPr lang="en-US" sz="2400" b="1" dirty="0"/>
              <a:t>Which is </a:t>
            </a:r>
            <a:r>
              <a:rPr lang="en-US" sz="2400" b="1" dirty="0" smtClean="0"/>
              <a:t>most likely </a:t>
            </a:r>
            <a:r>
              <a:rPr lang="en-US" sz="2400" b="1" dirty="0"/>
              <a:t>to </a:t>
            </a:r>
            <a:r>
              <a:rPr lang="en-US" sz="2400" b="1" dirty="0" smtClean="0"/>
              <a:t>result </a:t>
            </a:r>
            <a:r>
              <a:rPr lang="en-US" sz="2400" b="1" dirty="0"/>
              <a:t>in a </a:t>
            </a:r>
            <a:r>
              <a:rPr lang="en-US" sz="2400" b="1" dirty="0" smtClean="0"/>
              <a:t>transition </a:t>
            </a:r>
            <a:r>
              <a:rPr lang="en-US" sz="2400" b="1" dirty="0"/>
              <a:t>from </a:t>
            </a:r>
            <a:r>
              <a:rPr lang="en-US" sz="2400" b="1" dirty="0" smtClean="0"/>
              <a:t>Blocking </a:t>
            </a:r>
            <a:r>
              <a:rPr lang="en-US" sz="2400" b="1" dirty="0"/>
              <a:t>to </a:t>
            </a:r>
            <a:r>
              <a:rPr lang="en-US" sz="2400" b="1" dirty="0" smtClean="0"/>
              <a:t>flow over the mountain?</a:t>
            </a:r>
            <a:endParaRPr lang="en-US" sz="2400" b="1" dirty="0"/>
          </a:p>
        </p:txBody>
      </p:sp>
    </p:spTree>
    <p:extLst>
      <p:ext uri="{BB962C8B-B14F-4D97-AF65-F5344CB8AC3E}">
        <p14:creationId xmlns:p14="http://schemas.microsoft.com/office/powerpoint/2010/main" val="310861959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6708" y="822679"/>
            <a:ext cx="5389239" cy="5262979"/>
          </a:xfrm>
          <a:prstGeom prst="rect">
            <a:avLst/>
          </a:prstGeom>
        </p:spPr>
        <p:txBody>
          <a:bodyPr wrap="square">
            <a:spAutoFit/>
          </a:bodyPr>
          <a:lstStyle/>
          <a:p>
            <a:pPr marL="285750" indent="-285750">
              <a:buFont typeface="Arial"/>
              <a:buChar char="•"/>
            </a:pPr>
            <a:r>
              <a:rPr lang="en-US" sz="2400" dirty="0"/>
              <a:t>Useful concepts, but assume uniform upstream wind, </a:t>
            </a:r>
            <a:r>
              <a:rPr lang="en-US" sz="2400" i="1" dirty="0"/>
              <a:t>U</a:t>
            </a:r>
            <a:r>
              <a:rPr lang="en-US" sz="2400" dirty="0"/>
              <a:t>, and stratification, </a:t>
            </a:r>
            <a:r>
              <a:rPr lang="en-US" sz="2400" i="1" dirty="0" smtClean="0"/>
              <a:t>N</a:t>
            </a:r>
          </a:p>
          <a:p>
            <a:pPr marL="285750" indent="-285750">
              <a:buFont typeface="Arial"/>
              <a:buChar char="•"/>
            </a:pPr>
            <a:endParaRPr lang="en-US" sz="2400" i="1" dirty="0"/>
          </a:p>
          <a:p>
            <a:pPr marL="285750" indent="-285750">
              <a:buFont typeface="Arial"/>
              <a:buChar char="•"/>
            </a:pPr>
            <a:r>
              <a:rPr lang="en-US" sz="2400" dirty="0" smtClean="0"/>
              <a:t>No </a:t>
            </a:r>
            <a:r>
              <a:rPr lang="en-US" sz="2400" dirty="0"/>
              <a:t>variations horizontally or vertically</a:t>
            </a:r>
          </a:p>
          <a:p>
            <a:pPr marL="285750" indent="-285750">
              <a:buFont typeface="Arial"/>
              <a:buChar char="•"/>
            </a:pPr>
            <a:endParaRPr lang="en-US" sz="2400" dirty="0"/>
          </a:p>
          <a:p>
            <a:pPr marL="285750" indent="-285750">
              <a:buFont typeface="Arial"/>
              <a:buChar char="•"/>
            </a:pPr>
            <a:r>
              <a:rPr lang="en-US" sz="2400" dirty="0"/>
              <a:t>Assume no parcel accelerations from large-scale flow or flow adjustment to orography</a:t>
            </a:r>
          </a:p>
          <a:p>
            <a:pPr marL="285750" indent="-285750">
              <a:buFont typeface="Arial"/>
              <a:buChar char="•"/>
            </a:pPr>
            <a:endParaRPr lang="en-US" sz="2400" dirty="0"/>
          </a:p>
          <a:p>
            <a:pPr marL="285750" indent="-285750">
              <a:buFont typeface="Arial"/>
              <a:buChar char="•"/>
            </a:pPr>
            <a:r>
              <a:rPr lang="en-US" sz="2400" dirty="0"/>
              <a:t>Difficult to apply in practice due to non-uniform nature of real world flows and stratification</a:t>
            </a:r>
          </a:p>
        </p:txBody>
      </p:sp>
      <p:sp>
        <p:nvSpPr>
          <p:cNvPr id="6" name="Rectangle 5"/>
          <p:cNvSpPr/>
          <p:nvPr/>
        </p:nvSpPr>
        <p:spPr>
          <a:xfrm>
            <a:off x="322386" y="145934"/>
            <a:ext cx="5913172" cy="523220"/>
          </a:xfrm>
          <a:prstGeom prst="rect">
            <a:avLst/>
          </a:prstGeom>
        </p:spPr>
        <p:txBody>
          <a:bodyPr wrap="none">
            <a:spAutoFit/>
          </a:bodyPr>
          <a:lstStyle/>
          <a:p>
            <a:r>
              <a:rPr lang="en-US" sz="2800" dirty="0">
                <a:solidFill>
                  <a:srgbClr val="FF0000"/>
                </a:solidFill>
              </a:rPr>
              <a:t>Non-Dimensional Mountain </a:t>
            </a:r>
            <a:r>
              <a:rPr lang="en-US" sz="2800" dirty="0" smtClean="0">
                <a:solidFill>
                  <a:srgbClr val="FF0000"/>
                </a:solidFill>
              </a:rPr>
              <a:t>Height </a:t>
            </a:r>
            <a:r>
              <a:rPr lang="el-GR" sz="2800" dirty="0">
                <a:solidFill>
                  <a:srgbClr val="FF0000"/>
                </a:solidFill>
              </a:rPr>
              <a:t>ε</a:t>
            </a:r>
            <a:r>
              <a:rPr lang="en-US" sz="2800" dirty="0" smtClean="0">
                <a:solidFill>
                  <a:srgbClr val="FF0000"/>
                </a:solidFill>
              </a:rPr>
              <a:t> </a:t>
            </a:r>
            <a:endParaRPr lang="en-US" sz="2800" dirty="0">
              <a:solidFill>
                <a:srgbClr val="FF0000"/>
              </a:solidFill>
            </a:endParaRPr>
          </a:p>
        </p:txBody>
      </p:sp>
      <p:pic>
        <p:nvPicPr>
          <p:cNvPr id="7" name="Picture 6" descr="Screen shot 2014-09-29 at 10.28.2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5947" y="822679"/>
            <a:ext cx="3294568" cy="5435600"/>
          </a:xfrm>
          <a:prstGeom prst="rect">
            <a:avLst/>
          </a:prstGeom>
        </p:spPr>
      </p:pic>
      <p:sp>
        <p:nvSpPr>
          <p:cNvPr id="8" name="TextBox 7"/>
          <p:cNvSpPr txBox="1"/>
          <p:nvPr/>
        </p:nvSpPr>
        <p:spPr>
          <a:xfrm>
            <a:off x="5475199" y="6323548"/>
            <a:ext cx="3636332" cy="369332"/>
          </a:xfrm>
          <a:prstGeom prst="rect">
            <a:avLst/>
          </a:prstGeom>
          <a:noFill/>
        </p:spPr>
        <p:txBody>
          <a:bodyPr wrap="none" rtlCol="0">
            <a:spAutoFit/>
          </a:bodyPr>
          <a:lstStyle/>
          <a:p>
            <a:r>
              <a:rPr lang="en-US" dirty="0" smtClean="0"/>
              <a:t>See: </a:t>
            </a:r>
            <a:r>
              <a:rPr lang="en-US" dirty="0" err="1" smtClean="0"/>
              <a:t>Reinecke</a:t>
            </a:r>
            <a:r>
              <a:rPr lang="en-US" dirty="0" smtClean="0"/>
              <a:t> and </a:t>
            </a:r>
            <a:r>
              <a:rPr lang="en-US" dirty="0" err="1" smtClean="0"/>
              <a:t>Durran</a:t>
            </a:r>
            <a:r>
              <a:rPr lang="en-US" dirty="0" smtClean="0"/>
              <a:t> (2008)</a:t>
            </a:r>
            <a:endParaRPr lang="en-US" dirty="0"/>
          </a:p>
        </p:txBody>
      </p:sp>
    </p:spTree>
    <p:extLst>
      <p:ext uri="{BB962C8B-B14F-4D97-AF65-F5344CB8AC3E}">
        <p14:creationId xmlns:p14="http://schemas.microsoft.com/office/powerpoint/2010/main" val="59158888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
          <p:cNvSpPr>
            <a:spLocks noGrp="1" noChangeArrowheads="1"/>
          </p:cNvSpPr>
          <p:nvPr>
            <p:ph type="title"/>
          </p:nvPr>
        </p:nvSpPr>
        <p:spPr>
          <a:xfrm>
            <a:off x="421547" y="194469"/>
            <a:ext cx="7839074" cy="628979"/>
          </a:xfrm>
          <a:ln/>
        </p:spPr>
        <p:txBody>
          <a:bodyPr>
            <a:normAutofit fontScale="90000"/>
          </a:bodyPr>
          <a:lstStyle/>
          <a:p>
            <a:pPr algn="l"/>
            <a:r>
              <a:rPr lang="en-US" sz="3600" dirty="0" smtClean="0">
                <a:solidFill>
                  <a:srgbClr val="FF0000"/>
                </a:solidFill>
              </a:rPr>
              <a:t>Blocking / Obstruction </a:t>
            </a:r>
            <a:r>
              <a:rPr lang="en-US" sz="3600" dirty="0">
                <a:solidFill>
                  <a:srgbClr val="FF0000"/>
                </a:solidFill>
              </a:rPr>
              <a:t>of Air Masses</a:t>
            </a:r>
          </a:p>
        </p:txBody>
      </p:sp>
      <p:pic>
        <p:nvPicPr>
          <p:cNvPr id="348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4578" y="3201200"/>
            <a:ext cx="4126043" cy="3070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34820" name="Rectangle 4"/>
          <p:cNvSpPr>
            <a:spLocks/>
          </p:cNvSpPr>
          <p:nvPr/>
        </p:nvSpPr>
        <p:spPr bwMode="auto">
          <a:xfrm>
            <a:off x="598488" y="5953636"/>
            <a:ext cx="3302000" cy="904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b="1" dirty="0">
                <a:solidFill>
                  <a:schemeClr val="tx1"/>
                </a:solidFill>
                <a:latin typeface="Helvetica"/>
                <a:ea typeface="ＭＳ Ｐゴシック" charset="0"/>
                <a:cs typeface="Helvetica"/>
              </a:rPr>
              <a:t>r</a:t>
            </a:r>
            <a:r>
              <a:rPr lang="en-US" dirty="0">
                <a:solidFill>
                  <a:schemeClr val="tx1"/>
                </a:solidFill>
                <a:latin typeface="Helvetica"/>
                <a:ea typeface="ＭＳ Ｐゴシック" charset="0"/>
                <a:cs typeface="Helvetica"/>
              </a:rPr>
              <a:t> = crosswise </a:t>
            </a:r>
            <a:r>
              <a:rPr lang="en-US" dirty="0" smtClean="0">
                <a:solidFill>
                  <a:schemeClr val="tx1"/>
                </a:solidFill>
                <a:latin typeface="Helvetica"/>
                <a:ea typeface="ＭＳ Ｐゴシック" charset="0"/>
                <a:cs typeface="Helvetica"/>
              </a:rPr>
              <a:t>/ </a:t>
            </a:r>
            <a:r>
              <a:rPr lang="en-US" dirty="0" err="1" smtClean="0">
                <a:solidFill>
                  <a:schemeClr val="tx1"/>
                </a:solidFill>
                <a:latin typeface="Helvetica"/>
                <a:ea typeface="ＭＳ Ｐゴシック" charset="0"/>
                <a:cs typeface="Helvetica"/>
              </a:rPr>
              <a:t>streamwise</a:t>
            </a:r>
            <a:r>
              <a:rPr lang="en-US" dirty="0" smtClean="0">
                <a:solidFill>
                  <a:schemeClr val="tx1"/>
                </a:solidFill>
                <a:latin typeface="Helvetica"/>
                <a:ea typeface="ＭＳ Ｐゴシック" charset="0"/>
                <a:cs typeface="Helvetica"/>
              </a:rPr>
              <a:t> </a:t>
            </a:r>
            <a:r>
              <a:rPr lang="en-US" dirty="0">
                <a:solidFill>
                  <a:schemeClr val="tx1"/>
                </a:solidFill>
                <a:latin typeface="Helvetica"/>
                <a:ea typeface="ＭＳ Ｐゴシック" charset="0"/>
                <a:cs typeface="Helvetica"/>
              </a:rPr>
              <a:t>dimensions</a:t>
            </a:r>
          </a:p>
        </p:txBody>
      </p:sp>
      <p:sp>
        <p:nvSpPr>
          <p:cNvPr id="34821" name="Rectangle 5"/>
          <p:cNvSpPr>
            <a:spLocks/>
          </p:cNvSpPr>
          <p:nvPr/>
        </p:nvSpPr>
        <p:spPr bwMode="auto">
          <a:xfrm>
            <a:off x="598488" y="3206433"/>
            <a:ext cx="3302000" cy="1267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b="1" dirty="0">
                <a:latin typeface="Helvetica"/>
                <a:ea typeface="ＭＳ Ｐゴシック" charset="0"/>
                <a:cs typeface="Helvetica"/>
              </a:rPr>
              <a:t>S</a:t>
            </a:r>
            <a:r>
              <a:rPr lang="en-US" b="1" dirty="0" smtClean="0">
                <a:solidFill>
                  <a:schemeClr val="tx1"/>
                </a:solidFill>
                <a:latin typeface="Helvetica"/>
                <a:ea typeface="ＭＳ Ｐゴシック" charset="0"/>
                <a:cs typeface="Helvetica"/>
              </a:rPr>
              <a:t>tagnation</a:t>
            </a:r>
            <a:r>
              <a:rPr lang="en-US" dirty="0" smtClean="0">
                <a:solidFill>
                  <a:schemeClr val="tx1"/>
                </a:solidFill>
                <a:latin typeface="Helvetica"/>
                <a:ea typeface="ＭＳ Ｐゴシック" charset="0"/>
                <a:cs typeface="Helvetica"/>
              </a:rPr>
              <a:t> </a:t>
            </a:r>
            <a:r>
              <a:rPr lang="en-US" dirty="0">
                <a:solidFill>
                  <a:schemeClr val="tx1"/>
                </a:solidFill>
                <a:latin typeface="Helvetica"/>
                <a:ea typeface="ＭＳ Ｐゴシック" charset="0"/>
                <a:cs typeface="Helvetica"/>
              </a:rPr>
              <a:t>(blue line) as a function of </a:t>
            </a:r>
            <a:r>
              <a:rPr lang="en-US" dirty="0" err="1" smtClean="0">
                <a:latin typeface="Helvetica"/>
                <a:ea typeface="ＭＳ Ｐゴシック" charset="0"/>
                <a:cs typeface="Helvetica"/>
              </a:rPr>
              <a:t>nondimensional</a:t>
            </a:r>
            <a:r>
              <a:rPr lang="en-US" dirty="0" smtClean="0">
                <a:solidFill>
                  <a:schemeClr val="tx1"/>
                </a:solidFill>
                <a:latin typeface="Helvetica"/>
                <a:ea typeface="ＭＳ Ｐゴシック" charset="0"/>
                <a:cs typeface="Helvetica"/>
              </a:rPr>
              <a:t> mountain height and </a:t>
            </a:r>
            <a:r>
              <a:rPr lang="en-US" dirty="0">
                <a:solidFill>
                  <a:schemeClr val="tx1"/>
                </a:solidFill>
                <a:latin typeface="Helvetica"/>
                <a:ea typeface="ＭＳ Ｐゴシック" charset="0"/>
                <a:cs typeface="Helvetica"/>
              </a:rPr>
              <a:t>mountain aspect </a:t>
            </a:r>
            <a:r>
              <a:rPr lang="en-US" dirty="0" smtClean="0">
                <a:solidFill>
                  <a:schemeClr val="tx1"/>
                </a:solidFill>
                <a:latin typeface="Helvetica"/>
                <a:ea typeface="ＭＳ Ｐゴシック" charset="0"/>
                <a:cs typeface="Helvetica"/>
              </a:rPr>
              <a:t>ratio r.</a:t>
            </a:r>
            <a:endParaRPr lang="en-US" dirty="0">
              <a:solidFill>
                <a:schemeClr val="tx1"/>
              </a:solidFill>
              <a:latin typeface="Helvetica"/>
              <a:ea typeface="ＭＳ Ｐゴシック" charset="0"/>
              <a:cs typeface="Helvetica"/>
            </a:endParaRPr>
          </a:p>
        </p:txBody>
      </p:sp>
      <p:sp>
        <p:nvSpPr>
          <p:cNvPr id="34822" name="Rectangle 6"/>
          <p:cNvSpPr>
            <a:spLocks/>
          </p:cNvSpPr>
          <p:nvPr/>
        </p:nvSpPr>
        <p:spPr bwMode="auto">
          <a:xfrm>
            <a:off x="4134577" y="6337300"/>
            <a:ext cx="3963259"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1400" b="1" dirty="0" err="1">
                <a:solidFill>
                  <a:schemeClr val="tx1"/>
                </a:solidFill>
                <a:latin typeface="Helvetica"/>
                <a:ea typeface="ＭＳ Ｐゴシック" charset="0"/>
                <a:cs typeface="Helvetica"/>
              </a:rPr>
              <a:t>Markowski</a:t>
            </a:r>
            <a:r>
              <a:rPr lang="en-US" sz="1400" b="1" dirty="0">
                <a:solidFill>
                  <a:schemeClr val="tx1"/>
                </a:solidFill>
                <a:latin typeface="Helvetica"/>
                <a:ea typeface="ＭＳ Ｐゴシック" charset="0"/>
                <a:cs typeface="Helvetica"/>
              </a:rPr>
              <a:t> &amp; Richardson (2010</a:t>
            </a:r>
            <a:r>
              <a:rPr lang="en-US" sz="1400" b="1" dirty="0" smtClean="0">
                <a:solidFill>
                  <a:schemeClr val="tx1"/>
                </a:solidFill>
                <a:latin typeface="Helvetica"/>
                <a:ea typeface="ＭＳ Ｐゴシック" charset="0"/>
                <a:cs typeface="Helvetica"/>
              </a:rPr>
              <a:t>) / Smith 1990</a:t>
            </a:r>
            <a:endParaRPr lang="en-US" sz="1400" b="1" dirty="0">
              <a:solidFill>
                <a:schemeClr val="tx1"/>
              </a:solidFill>
              <a:latin typeface="Helvetica"/>
              <a:ea typeface="ＭＳ Ｐゴシック" charset="0"/>
              <a:cs typeface="Helvetica"/>
            </a:endParaRPr>
          </a:p>
        </p:txBody>
      </p:sp>
      <p:sp>
        <p:nvSpPr>
          <p:cNvPr id="34823" name="Rectangle 7"/>
          <p:cNvSpPr>
            <a:spLocks/>
          </p:cNvSpPr>
          <p:nvPr/>
        </p:nvSpPr>
        <p:spPr bwMode="auto">
          <a:xfrm>
            <a:off x="6332536" y="4016358"/>
            <a:ext cx="9652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2000" dirty="0">
                <a:solidFill>
                  <a:schemeClr val="tx2">
                    <a:lumMod val="60000"/>
                    <a:lumOff val="40000"/>
                  </a:schemeClr>
                </a:solidFill>
                <a:latin typeface="Helvetica"/>
                <a:ea typeface="ＭＳ Ｐゴシック" charset="0"/>
                <a:cs typeface="Helvetica"/>
              </a:rPr>
              <a:t>blocked</a:t>
            </a:r>
          </a:p>
        </p:txBody>
      </p:sp>
      <p:sp>
        <p:nvSpPr>
          <p:cNvPr id="34824" name="Line 8"/>
          <p:cNvSpPr>
            <a:spLocks noChangeShapeType="1"/>
          </p:cNvSpPr>
          <p:nvPr/>
        </p:nvSpPr>
        <p:spPr bwMode="auto">
          <a:xfrm rot="10800000" flipH="1">
            <a:off x="6815137" y="4564134"/>
            <a:ext cx="1282700" cy="344488"/>
          </a:xfrm>
          <a:prstGeom prst="line">
            <a:avLst/>
          </a:prstGeom>
          <a:noFill/>
          <a:ln w="38100" cap="flat">
            <a:solidFill>
              <a:schemeClr val="tx1"/>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dirty="0">
              <a:latin typeface="Helvetica"/>
            </a:endParaRPr>
          </a:p>
        </p:txBody>
      </p:sp>
      <p:sp>
        <p:nvSpPr>
          <p:cNvPr id="34825" name="Rectangle 9"/>
          <p:cNvSpPr>
            <a:spLocks/>
          </p:cNvSpPr>
          <p:nvPr/>
        </p:nvSpPr>
        <p:spPr bwMode="auto">
          <a:xfrm>
            <a:off x="8260621" y="4018034"/>
            <a:ext cx="760440"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1400" dirty="0">
                <a:solidFill>
                  <a:schemeClr val="tx1"/>
                </a:solidFill>
                <a:latin typeface="Helvetica"/>
                <a:ea typeface="ＭＳ Ｐゴシック" charset="0"/>
                <a:cs typeface="Helvetica"/>
              </a:rPr>
              <a:t>critical value</a:t>
            </a:r>
          </a:p>
        </p:txBody>
      </p:sp>
      <p:sp>
        <p:nvSpPr>
          <p:cNvPr id="2" name="TextBox 1"/>
          <p:cNvSpPr txBox="1"/>
          <p:nvPr/>
        </p:nvSpPr>
        <p:spPr>
          <a:xfrm>
            <a:off x="241906" y="990600"/>
            <a:ext cx="8708073" cy="2031325"/>
          </a:xfrm>
          <a:prstGeom prst="rect">
            <a:avLst/>
          </a:prstGeom>
          <a:noFill/>
        </p:spPr>
        <p:txBody>
          <a:bodyPr wrap="square" rtlCol="0">
            <a:spAutoFit/>
          </a:bodyPr>
          <a:lstStyle/>
          <a:p>
            <a:pPr marL="285750" indent="-285750">
              <a:buSzPct val="89000"/>
              <a:buFont typeface="Arial"/>
              <a:buChar char="•"/>
            </a:pPr>
            <a:r>
              <a:rPr lang="en-US" dirty="0"/>
              <a:t>These processes affect </a:t>
            </a:r>
            <a:r>
              <a:rPr lang="en-US" dirty="0">
                <a:solidFill>
                  <a:srgbClr val="0000FF"/>
                </a:solidFill>
              </a:rPr>
              <a:t>stable air masses </a:t>
            </a:r>
            <a:r>
              <a:rPr lang="en-US" dirty="0"/>
              <a:t>and occur most frequently in </a:t>
            </a:r>
            <a:r>
              <a:rPr lang="en-US" dirty="0">
                <a:solidFill>
                  <a:srgbClr val="0000FF"/>
                </a:solidFill>
              </a:rPr>
              <a:t>winter</a:t>
            </a:r>
            <a:r>
              <a:rPr lang="en-US" dirty="0"/>
              <a:t>.</a:t>
            </a:r>
          </a:p>
          <a:p>
            <a:pPr marL="39688">
              <a:buSzPct val="89000"/>
              <a:buFont typeface="Tahoma" charset="0"/>
              <a:buChar char="-"/>
            </a:pPr>
            <a:endParaRPr lang="en-US" dirty="0"/>
          </a:p>
          <a:p>
            <a:pPr marL="285750" indent="-285750">
              <a:buSzPct val="89000"/>
              <a:buFont typeface="Arial"/>
              <a:buChar char="•"/>
            </a:pPr>
            <a:r>
              <a:rPr lang="en-US" dirty="0"/>
              <a:t>The blocked flow upwind of a barrier is usually shallower than the barrier depth. Air above the blocked flow layer may have no difficulty surmounting the barrier and may respond to the </a:t>
            </a:r>
            <a:r>
              <a:rPr lang="ja-JP" altLang="en-US" dirty="0"/>
              <a:t>‘</a:t>
            </a:r>
            <a:r>
              <a:rPr lang="en-US" dirty="0">
                <a:solidFill>
                  <a:srgbClr val="FF0000"/>
                </a:solidFill>
              </a:rPr>
              <a:t>effective topography</a:t>
            </a:r>
            <a:r>
              <a:rPr lang="ja-JP" altLang="en-US" dirty="0"/>
              <a:t>’</a:t>
            </a:r>
            <a:r>
              <a:rPr lang="en-US" dirty="0"/>
              <a:t> including the blocked air mass.</a:t>
            </a:r>
          </a:p>
          <a:p>
            <a:pPr marL="39688">
              <a:buSzPct val="89000"/>
              <a:buFont typeface="Tahoma" charset="0"/>
              <a:buChar char="-"/>
            </a:pPr>
            <a:endParaRPr lang="en-US" dirty="0"/>
          </a:p>
          <a:p>
            <a:pPr marL="285750" indent="-285750">
              <a:buSzPct val="89000"/>
              <a:buFont typeface="Arial"/>
              <a:buChar char="•"/>
            </a:pPr>
            <a:r>
              <a:rPr lang="en-US" dirty="0"/>
              <a:t>Onset and cessation of blocking may be abrupt.</a:t>
            </a:r>
          </a:p>
        </p:txBody>
      </p:sp>
      <p:pic>
        <p:nvPicPr>
          <p:cNvPr id="11"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487" y="4564133"/>
            <a:ext cx="2206463" cy="1493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18114728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Screen shot 2014-09-30 at 4.46.4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0815" y="1066338"/>
            <a:ext cx="5247274" cy="3520046"/>
          </a:xfrm>
          <a:prstGeom prst="rect">
            <a:avLst/>
          </a:prstGeom>
          <a:ln>
            <a:solidFill>
              <a:schemeClr val="tx1"/>
            </a:solidFill>
          </a:ln>
        </p:spPr>
      </p:pic>
      <p:sp>
        <p:nvSpPr>
          <p:cNvPr id="5" name="TextBox 4"/>
          <p:cNvSpPr txBox="1"/>
          <p:nvPr/>
        </p:nvSpPr>
        <p:spPr>
          <a:xfrm>
            <a:off x="665804" y="5499186"/>
            <a:ext cx="7918330" cy="369332"/>
          </a:xfrm>
          <a:prstGeom prst="rect">
            <a:avLst/>
          </a:prstGeom>
          <a:noFill/>
        </p:spPr>
        <p:txBody>
          <a:bodyPr wrap="square" rtlCol="0">
            <a:spAutoFit/>
          </a:bodyPr>
          <a:lstStyle/>
          <a:p>
            <a:r>
              <a:rPr lang="en-US" dirty="0" smtClean="0"/>
              <a:t>Bauer et al (2000)</a:t>
            </a:r>
            <a:endParaRPr lang="en-US" dirty="0"/>
          </a:p>
        </p:txBody>
      </p:sp>
      <p:sp>
        <p:nvSpPr>
          <p:cNvPr id="6" name="TextBox 5"/>
          <p:cNvSpPr txBox="1"/>
          <p:nvPr/>
        </p:nvSpPr>
        <p:spPr>
          <a:xfrm>
            <a:off x="665804" y="5893257"/>
            <a:ext cx="7779696" cy="369332"/>
          </a:xfrm>
          <a:prstGeom prst="rect">
            <a:avLst/>
          </a:prstGeom>
          <a:noFill/>
        </p:spPr>
        <p:txBody>
          <a:bodyPr wrap="square" rtlCol="0">
            <a:spAutoFit/>
          </a:bodyPr>
          <a:lstStyle/>
          <a:p>
            <a:r>
              <a:rPr lang="en-US" dirty="0"/>
              <a:t>wave breaking, lee </a:t>
            </a:r>
            <a:r>
              <a:rPr lang="en-US" dirty="0" smtClean="0"/>
              <a:t>vortex formation</a:t>
            </a:r>
            <a:r>
              <a:rPr lang="en-US" dirty="0"/>
              <a:t>, and </a:t>
            </a:r>
            <a:r>
              <a:rPr lang="en-US" dirty="0" smtClean="0"/>
              <a:t>windward stagnation</a:t>
            </a:r>
          </a:p>
        </p:txBody>
      </p:sp>
      <p:sp>
        <p:nvSpPr>
          <p:cNvPr id="7" name="Rectangle 6"/>
          <p:cNvSpPr/>
          <p:nvPr/>
        </p:nvSpPr>
        <p:spPr>
          <a:xfrm>
            <a:off x="1308805" y="2455279"/>
            <a:ext cx="287571" cy="369332"/>
          </a:xfrm>
          <a:prstGeom prst="rect">
            <a:avLst/>
          </a:prstGeom>
        </p:spPr>
        <p:txBody>
          <a:bodyPr wrap="none">
            <a:spAutoFit/>
          </a:bodyPr>
          <a:lstStyle/>
          <a:p>
            <a:r>
              <a:rPr lang="el-GR" dirty="0"/>
              <a:t>ε</a:t>
            </a:r>
            <a:endParaRPr lang="en-US" dirty="0"/>
          </a:p>
        </p:txBody>
      </p:sp>
    </p:spTree>
    <p:extLst>
      <p:ext uri="{BB962C8B-B14F-4D97-AF65-F5344CB8AC3E}">
        <p14:creationId xmlns:p14="http://schemas.microsoft.com/office/powerpoint/2010/main" val="385368338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p:cNvSpPr txBox="1"/>
          <p:nvPr/>
        </p:nvSpPr>
        <p:spPr>
          <a:xfrm>
            <a:off x="421372" y="364849"/>
            <a:ext cx="3790634" cy="369332"/>
          </a:xfrm>
          <a:prstGeom prst="rect">
            <a:avLst/>
          </a:prstGeom>
          <a:noFill/>
        </p:spPr>
        <p:txBody>
          <a:bodyPr wrap="none" rtlCol="0">
            <a:spAutoFit/>
          </a:bodyPr>
          <a:lstStyle/>
          <a:p>
            <a:r>
              <a:rPr lang="en-US" dirty="0" smtClean="0">
                <a:solidFill>
                  <a:srgbClr val="FF0000"/>
                </a:solidFill>
              </a:rPr>
              <a:t>Non-dimensional mountain height </a:t>
            </a:r>
            <a:r>
              <a:rPr lang="en-US" dirty="0" err="1" smtClean="0">
                <a:solidFill>
                  <a:srgbClr val="FF0000"/>
                </a:solidFill>
              </a:rPr>
              <a:t>ε</a:t>
            </a:r>
            <a:endParaRPr lang="en-US" dirty="0">
              <a:solidFill>
                <a:srgbClr val="FF0000"/>
              </a:solidFill>
            </a:endParaRPr>
          </a:p>
        </p:txBody>
      </p:sp>
      <p:pic>
        <p:nvPicPr>
          <p:cNvPr id="4" name="Picture 3" descr="Screen shot 2014-09-29 at 10.28.2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0093" y="622300"/>
            <a:ext cx="3294568" cy="5435600"/>
          </a:xfrm>
          <a:prstGeom prst="rect">
            <a:avLst/>
          </a:prstGeom>
        </p:spPr>
      </p:pic>
      <p:sp>
        <p:nvSpPr>
          <p:cNvPr id="5" name="TextBox 4"/>
          <p:cNvSpPr txBox="1"/>
          <p:nvPr/>
        </p:nvSpPr>
        <p:spPr>
          <a:xfrm>
            <a:off x="520700" y="2728556"/>
            <a:ext cx="4203700" cy="1200329"/>
          </a:xfrm>
          <a:prstGeom prst="rect">
            <a:avLst/>
          </a:prstGeom>
          <a:noFill/>
        </p:spPr>
        <p:txBody>
          <a:bodyPr wrap="square" rtlCol="0">
            <a:spAutoFit/>
          </a:bodyPr>
          <a:lstStyle/>
          <a:p>
            <a:r>
              <a:rPr lang="en-US" dirty="0" smtClean="0"/>
              <a:t>Brunt–</a:t>
            </a:r>
            <a:r>
              <a:rPr lang="en-US" dirty="0" err="1" smtClean="0"/>
              <a:t>Väisälä</a:t>
            </a:r>
            <a:r>
              <a:rPr lang="en-US" dirty="0" smtClean="0"/>
              <a:t> frequency is </a:t>
            </a:r>
            <a:r>
              <a:rPr lang="en-US" dirty="0"/>
              <a:t>averaged between the ground and some height </a:t>
            </a:r>
            <a:r>
              <a:rPr lang="en-US" dirty="0" smtClean="0"/>
              <a:t>aloft to </a:t>
            </a:r>
            <a:r>
              <a:rPr lang="en-US" dirty="0"/>
              <a:t>yield a </a:t>
            </a:r>
            <a:r>
              <a:rPr lang="en-US" dirty="0" smtClean="0"/>
              <a:t>constant N. “Averaging Method”</a:t>
            </a:r>
            <a:endParaRPr lang="en-US" dirty="0"/>
          </a:p>
        </p:txBody>
      </p:sp>
      <p:sp>
        <p:nvSpPr>
          <p:cNvPr id="6" name="TextBox 5"/>
          <p:cNvSpPr txBox="1"/>
          <p:nvPr/>
        </p:nvSpPr>
        <p:spPr>
          <a:xfrm>
            <a:off x="520700" y="4138237"/>
            <a:ext cx="4025900" cy="1200329"/>
          </a:xfrm>
          <a:prstGeom prst="rect">
            <a:avLst/>
          </a:prstGeom>
          <a:noFill/>
        </p:spPr>
        <p:txBody>
          <a:bodyPr wrap="square" rtlCol="0">
            <a:spAutoFit/>
          </a:bodyPr>
          <a:lstStyle/>
          <a:p>
            <a:r>
              <a:rPr lang="en-US" dirty="0" smtClean="0"/>
              <a:t>The total change </a:t>
            </a:r>
            <a:r>
              <a:rPr lang="en-US" dirty="0"/>
              <a:t>of the </a:t>
            </a:r>
            <a:r>
              <a:rPr lang="en-US" dirty="0" smtClean="0"/>
              <a:t>potential temperature </a:t>
            </a:r>
            <a:r>
              <a:rPr lang="en-US" dirty="0"/>
              <a:t>between </a:t>
            </a:r>
            <a:r>
              <a:rPr lang="en-US" dirty="0" smtClean="0"/>
              <a:t>the ground and </a:t>
            </a:r>
            <a:r>
              <a:rPr lang="en-US" dirty="0"/>
              <a:t>some level aloft is used </a:t>
            </a:r>
            <a:r>
              <a:rPr lang="en-US" dirty="0" smtClean="0"/>
              <a:t>to define N. “Bulk Method”</a:t>
            </a:r>
            <a:endParaRPr lang="en-US" dirty="0"/>
          </a:p>
        </p:txBody>
      </p:sp>
      <p:sp>
        <p:nvSpPr>
          <p:cNvPr id="7" name="TextBox 6"/>
          <p:cNvSpPr txBox="1"/>
          <p:nvPr/>
        </p:nvSpPr>
        <p:spPr>
          <a:xfrm>
            <a:off x="4909345" y="6123169"/>
            <a:ext cx="3636332" cy="369332"/>
          </a:xfrm>
          <a:prstGeom prst="rect">
            <a:avLst/>
          </a:prstGeom>
          <a:noFill/>
        </p:spPr>
        <p:txBody>
          <a:bodyPr wrap="none" rtlCol="0">
            <a:spAutoFit/>
          </a:bodyPr>
          <a:lstStyle/>
          <a:p>
            <a:r>
              <a:rPr lang="en-US" dirty="0" smtClean="0"/>
              <a:t>See: </a:t>
            </a:r>
            <a:r>
              <a:rPr lang="en-US" dirty="0" err="1" smtClean="0"/>
              <a:t>Reinecke</a:t>
            </a:r>
            <a:r>
              <a:rPr lang="en-US" dirty="0" smtClean="0"/>
              <a:t> and </a:t>
            </a:r>
            <a:r>
              <a:rPr lang="en-US" dirty="0" err="1" smtClean="0"/>
              <a:t>Durran</a:t>
            </a:r>
            <a:r>
              <a:rPr lang="en-US" dirty="0" smtClean="0"/>
              <a:t> (2008)</a:t>
            </a:r>
            <a:endParaRPr lang="en-US" dirty="0"/>
          </a:p>
        </p:txBody>
      </p:sp>
      <p:sp>
        <p:nvSpPr>
          <p:cNvPr id="8" name="Rectangle 7"/>
          <p:cNvSpPr/>
          <p:nvPr/>
        </p:nvSpPr>
        <p:spPr>
          <a:xfrm>
            <a:off x="620028" y="1907464"/>
            <a:ext cx="4174978" cy="369332"/>
          </a:xfrm>
          <a:prstGeom prst="rect">
            <a:avLst/>
          </a:prstGeom>
        </p:spPr>
        <p:txBody>
          <a:bodyPr wrap="none">
            <a:spAutoFit/>
          </a:bodyPr>
          <a:lstStyle/>
          <a:p>
            <a:r>
              <a:rPr lang="en-US" dirty="0" smtClean="0"/>
              <a:t>… real world approximations needed…</a:t>
            </a:r>
            <a:endParaRPr lang="en-US" dirty="0"/>
          </a:p>
        </p:txBody>
      </p:sp>
      <p:sp>
        <p:nvSpPr>
          <p:cNvPr id="9" name="TextBox 8"/>
          <p:cNvSpPr txBox="1"/>
          <p:nvPr/>
        </p:nvSpPr>
        <p:spPr>
          <a:xfrm>
            <a:off x="520699" y="1003741"/>
            <a:ext cx="4509393" cy="646331"/>
          </a:xfrm>
          <a:prstGeom prst="rect">
            <a:avLst/>
          </a:prstGeom>
          <a:noFill/>
        </p:spPr>
        <p:txBody>
          <a:bodyPr wrap="square" rtlCol="0">
            <a:spAutoFit/>
          </a:bodyPr>
          <a:lstStyle/>
          <a:p>
            <a:r>
              <a:rPr lang="en-US" dirty="0" smtClean="0"/>
              <a:t>“Constant U and Stratification”       Linear Theory solutions; Smith (1988, 1989)</a:t>
            </a:r>
            <a:endParaRPr lang="en-US" dirty="0"/>
          </a:p>
        </p:txBody>
      </p:sp>
      <p:sp>
        <p:nvSpPr>
          <p:cNvPr id="10" name="TextBox 9"/>
          <p:cNvSpPr txBox="1"/>
          <p:nvPr/>
        </p:nvSpPr>
        <p:spPr>
          <a:xfrm>
            <a:off x="620028" y="5661504"/>
            <a:ext cx="3296478" cy="923330"/>
          </a:xfrm>
          <a:prstGeom prst="rect">
            <a:avLst/>
          </a:prstGeom>
          <a:noFill/>
        </p:spPr>
        <p:txBody>
          <a:bodyPr wrap="square" rtlCol="0">
            <a:spAutoFit/>
          </a:bodyPr>
          <a:lstStyle/>
          <a:p>
            <a:r>
              <a:rPr lang="en-US" dirty="0" smtClean="0"/>
              <a:t>Results depend on application (flow speed or flow mass diversion) </a:t>
            </a:r>
            <a:endParaRPr lang="en-US" dirty="0"/>
          </a:p>
        </p:txBody>
      </p:sp>
    </p:spTree>
    <p:extLst>
      <p:ext uri="{BB962C8B-B14F-4D97-AF65-F5344CB8AC3E}">
        <p14:creationId xmlns:p14="http://schemas.microsoft.com/office/powerpoint/2010/main" val="95077299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srcRect t="48492"/>
          <a:stretch/>
        </p:blipFill>
        <p:spPr>
          <a:xfrm>
            <a:off x="69451" y="1468332"/>
            <a:ext cx="8995979" cy="2992850"/>
          </a:xfrm>
          <a:prstGeom prst="rect">
            <a:avLst/>
          </a:prstGeom>
        </p:spPr>
      </p:pic>
      <p:sp>
        <p:nvSpPr>
          <p:cNvPr id="10" name="TextBox 9"/>
          <p:cNvSpPr txBox="1"/>
          <p:nvPr/>
        </p:nvSpPr>
        <p:spPr>
          <a:xfrm>
            <a:off x="522295" y="271320"/>
            <a:ext cx="5590192" cy="584776"/>
          </a:xfrm>
          <a:prstGeom prst="rect">
            <a:avLst/>
          </a:prstGeom>
          <a:noFill/>
        </p:spPr>
        <p:txBody>
          <a:bodyPr wrap="none" rtlCol="0">
            <a:spAutoFit/>
          </a:bodyPr>
          <a:lstStyle/>
          <a:p>
            <a:r>
              <a:rPr lang="en-US" sz="3200" dirty="0" smtClean="0">
                <a:solidFill>
                  <a:srgbClr val="FF0000"/>
                </a:solidFill>
              </a:rPr>
              <a:t>Non-dimensional numbers (2)</a:t>
            </a:r>
            <a:endParaRPr lang="en-US" sz="3200" dirty="0">
              <a:solidFill>
                <a:srgbClr val="FF0000"/>
              </a:solidFill>
            </a:endParaRPr>
          </a:p>
        </p:txBody>
      </p:sp>
    </p:spTree>
    <p:extLst>
      <p:ext uri="{BB962C8B-B14F-4D97-AF65-F5344CB8AC3E}">
        <p14:creationId xmlns:p14="http://schemas.microsoft.com/office/powerpoint/2010/main" val="98167665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1729" y="811854"/>
            <a:ext cx="8465503" cy="5965736"/>
          </a:xfrm>
          <a:prstGeom prst="rect">
            <a:avLst/>
          </a:prstGeom>
          <a:noFill/>
        </p:spPr>
        <p:txBody>
          <a:bodyPr wrap="square" rtlCol="0">
            <a:spAutoFit/>
          </a:bodyPr>
          <a:lstStyle/>
          <a:p>
            <a:r>
              <a:rPr lang="en-US" sz="2000" dirty="0"/>
              <a:t>Approaching flows tends to go over mountains if </a:t>
            </a:r>
            <a:endParaRPr lang="en-US" sz="2000" dirty="0" smtClean="0"/>
          </a:p>
          <a:p>
            <a:pPr marL="342900" indent="-342900">
              <a:spcBef>
                <a:spcPts val="1200"/>
              </a:spcBef>
              <a:buFont typeface="+mj-lt"/>
              <a:buAutoNum type="arabicPeriod"/>
            </a:pPr>
            <a:r>
              <a:rPr lang="en-US" sz="2000" dirty="0" smtClean="0"/>
              <a:t>Barrier </a:t>
            </a:r>
            <a:r>
              <a:rPr lang="en-US" sz="2000" dirty="0"/>
              <a:t>is long, </a:t>
            </a:r>
            <a:endParaRPr lang="en-US" sz="2000" dirty="0" smtClean="0"/>
          </a:p>
          <a:p>
            <a:pPr marL="342900" indent="-342900">
              <a:spcBef>
                <a:spcPts val="1200"/>
              </a:spcBef>
              <a:buFont typeface="+mj-lt"/>
              <a:buAutoNum type="arabicPeriod"/>
            </a:pPr>
            <a:r>
              <a:rPr lang="en-US" sz="2000" dirty="0" smtClean="0"/>
              <a:t>Cross</a:t>
            </a:r>
            <a:r>
              <a:rPr lang="en-US" sz="2000" dirty="0"/>
              <a:t>-barrier wind component is strong, and </a:t>
            </a:r>
            <a:endParaRPr lang="en-US" sz="2000" dirty="0" smtClean="0"/>
          </a:p>
          <a:p>
            <a:pPr marL="342900" indent="-342900">
              <a:spcBef>
                <a:spcPts val="1200"/>
              </a:spcBef>
              <a:buFont typeface="+mj-lt"/>
              <a:buAutoNum type="arabicPeriod"/>
            </a:pPr>
            <a:r>
              <a:rPr lang="en-US" sz="2000" dirty="0" smtClean="0"/>
              <a:t>Flow </a:t>
            </a:r>
            <a:r>
              <a:rPr lang="en-US" sz="2000" dirty="0"/>
              <a:t>is unstable, neutral or only weakly stable. Common in North American mountain ranges. </a:t>
            </a:r>
          </a:p>
          <a:p>
            <a:pPr>
              <a:spcBef>
                <a:spcPts val="1200"/>
              </a:spcBef>
            </a:pPr>
            <a:r>
              <a:rPr lang="en-US" sz="2000" dirty="0"/>
              <a:t>Flow over a mountain can be ascertained by </a:t>
            </a:r>
            <a:r>
              <a:rPr lang="en-US" sz="2000" b="1" dirty="0"/>
              <a:t>presence of </a:t>
            </a:r>
            <a:endParaRPr lang="en-US" sz="2000" b="1" dirty="0" smtClean="0"/>
          </a:p>
          <a:p>
            <a:pPr marL="342900" indent="-342900">
              <a:lnSpc>
                <a:spcPct val="50000"/>
              </a:lnSpc>
              <a:spcBef>
                <a:spcPts val="1200"/>
              </a:spcBef>
              <a:buFont typeface="Arial"/>
              <a:buChar char="•"/>
            </a:pPr>
            <a:r>
              <a:rPr lang="en-US" sz="2000" dirty="0" smtClean="0"/>
              <a:t>Lenticular clouds</a:t>
            </a:r>
          </a:p>
          <a:p>
            <a:pPr marL="342900" indent="-342900">
              <a:lnSpc>
                <a:spcPct val="50000"/>
              </a:lnSpc>
              <a:spcBef>
                <a:spcPts val="1200"/>
              </a:spcBef>
              <a:buFont typeface="Arial"/>
              <a:buChar char="•"/>
            </a:pPr>
            <a:r>
              <a:rPr lang="en-US" sz="2000" dirty="0"/>
              <a:t>C</a:t>
            </a:r>
            <a:r>
              <a:rPr lang="en-US" sz="2000" dirty="0" smtClean="0"/>
              <a:t>ap clouds</a:t>
            </a:r>
          </a:p>
          <a:p>
            <a:pPr marL="342900" indent="-342900">
              <a:lnSpc>
                <a:spcPct val="50000"/>
              </a:lnSpc>
              <a:spcBef>
                <a:spcPts val="1200"/>
              </a:spcBef>
              <a:buFont typeface="Arial"/>
              <a:buChar char="•"/>
            </a:pPr>
            <a:r>
              <a:rPr lang="en-US" sz="2000" dirty="0" smtClean="0"/>
              <a:t>Banner clouds</a:t>
            </a:r>
          </a:p>
          <a:p>
            <a:pPr marL="342900" indent="-342900">
              <a:lnSpc>
                <a:spcPct val="50000"/>
              </a:lnSpc>
              <a:spcBef>
                <a:spcPts val="1200"/>
              </a:spcBef>
              <a:buFont typeface="Arial"/>
              <a:buChar char="•"/>
            </a:pPr>
            <a:r>
              <a:rPr lang="en-US" sz="2000" dirty="0" smtClean="0"/>
              <a:t>Rotors</a:t>
            </a:r>
          </a:p>
          <a:p>
            <a:pPr marL="342900" indent="-342900">
              <a:lnSpc>
                <a:spcPct val="50000"/>
              </a:lnSpc>
              <a:spcBef>
                <a:spcPts val="1200"/>
              </a:spcBef>
              <a:buFont typeface="Arial"/>
              <a:buChar char="•"/>
            </a:pPr>
            <a:r>
              <a:rPr lang="en-US" sz="2000" dirty="0" err="1" smtClean="0"/>
              <a:t>Foehn</a:t>
            </a:r>
            <a:r>
              <a:rPr lang="en-US" sz="2000" dirty="0" smtClean="0"/>
              <a:t> wall</a:t>
            </a:r>
          </a:p>
          <a:p>
            <a:pPr marL="342900" indent="-342900">
              <a:lnSpc>
                <a:spcPct val="50000"/>
              </a:lnSpc>
              <a:spcBef>
                <a:spcPts val="1200"/>
              </a:spcBef>
              <a:buFont typeface="Arial"/>
              <a:buChar char="•"/>
            </a:pPr>
            <a:r>
              <a:rPr lang="en-US" sz="2000" dirty="0" smtClean="0"/>
              <a:t>Chinook arch</a:t>
            </a:r>
          </a:p>
          <a:p>
            <a:pPr marL="342900" indent="-342900">
              <a:lnSpc>
                <a:spcPct val="50000"/>
              </a:lnSpc>
              <a:spcBef>
                <a:spcPts val="1200"/>
              </a:spcBef>
              <a:buFont typeface="Arial"/>
              <a:buChar char="•"/>
            </a:pPr>
            <a:r>
              <a:rPr lang="en-US" sz="2000" dirty="0" smtClean="0"/>
              <a:t>Billow clouds</a:t>
            </a:r>
          </a:p>
          <a:p>
            <a:pPr marL="342900" indent="-342900">
              <a:lnSpc>
                <a:spcPct val="50000"/>
              </a:lnSpc>
              <a:spcBef>
                <a:spcPts val="1200"/>
              </a:spcBef>
              <a:buFont typeface="Arial"/>
              <a:buChar char="•"/>
            </a:pPr>
            <a:r>
              <a:rPr lang="en-US" sz="2000" dirty="0" smtClean="0"/>
              <a:t>Blowing </a:t>
            </a:r>
            <a:r>
              <a:rPr lang="en-US" sz="2000" dirty="0"/>
              <a:t>snow</a:t>
            </a:r>
            <a:r>
              <a:rPr lang="en-US" sz="2000" dirty="0" smtClean="0"/>
              <a:t>,</a:t>
            </a:r>
          </a:p>
          <a:p>
            <a:pPr marL="342900" indent="-342900">
              <a:lnSpc>
                <a:spcPct val="50000"/>
              </a:lnSpc>
              <a:spcBef>
                <a:spcPts val="1200"/>
              </a:spcBef>
              <a:buFont typeface="Arial"/>
              <a:buChar char="•"/>
            </a:pPr>
            <a:r>
              <a:rPr lang="en-US" sz="2000" dirty="0" smtClean="0"/>
              <a:t>Cornice buildup</a:t>
            </a:r>
          </a:p>
          <a:p>
            <a:pPr marL="342900" indent="-342900">
              <a:lnSpc>
                <a:spcPct val="50000"/>
              </a:lnSpc>
              <a:spcBef>
                <a:spcPts val="1200"/>
              </a:spcBef>
              <a:buFont typeface="Arial"/>
              <a:buChar char="•"/>
            </a:pPr>
            <a:r>
              <a:rPr lang="en-US" sz="2000" dirty="0" smtClean="0"/>
              <a:t>Blowing dust  </a:t>
            </a:r>
          </a:p>
          <a:p>
            <a:pPr marL="342900" indent="-342900">
              <a:lnSpc>
                <a:spcPct val="50000"/>
              </a:lnSpc>
              <a:spcBef>
                <a:spcPts val="1200"/>
              </a:spcBef>
              <a:buFont typeface="Arial"/>
              <a:buChar char="•"/>
            </a:pPr>
            <a:r>
              <a:rPr lang="en-US" sz="2000" dirty="0" smtClean="0"/>
              <a:t>Downslope </a:t>
            </a:r>
            <a:r>
              <a:rPr lang="en-US" sz="2000" dirty="0"/>
              <a:t>windstorms, </a:t>
            </a:r>
            <a:r>
              <a:rPr lang="en-US" sz="2000" dirty="0" smtClean="0"/>
              <a:t>etc…</a:t>
            </a:r>
            <a:endParaRPr lang="en-US" sz="2000" dirty="0"/>
          </a:p>
        </p:txBody>
      </p:sp>
      <p:sp>
        <p:nvSpPr>
          <p:cNvPr id="2" name="Rectangle 1"/>
          <p:cNvSpPr/>
          <p:nvPr/>
        </p:nvSpPr>
        <p:spPr>
          <a:xfrm>
            <a:off x="0" y="0"/>
            <a:ext cx="5030995" cy="707886"/>
          </a:xfrm>
          <a:prstGeom prst="rect">
            <a:avLst/>
          </a:prstGeom>
        </p:spPr>
        <p:txBody>
          <a:bodyPr wrap="none">
            <a:spAutoFit/>
          </a:bodyPr>
          <a:lstStyle/>
          <a:p>
            <a:r>
              <a:rPr lang="en-US" sz="4000" dirty="0">
                <a:solidFill>
                  <a:srgbClr val="FF0000"/>
                </a:solidFill>
              </a:rPr>
              <a:t>Flow Over Mountains</a:t>
            </a:r>
            <a:endParaRPr lang="en-US" sz="4000" dirty="0"/>
          </a:p>
        </p:txBody>
      </p:sp>
      <p:pic>
        <p:nvPicPr>
          <p:cNvPr id="6" name="Picture 5" descr="DSC0446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6815" y="3399426"/>
            <a:ext cx="4363734" cy="2910610"/>
          </a:xfrm>
          <a:prstGeom prst="rect">
            <a:avLst/>
          </a:prstGeom>
        </p:spPr>
      </p:pic>
      <p:sp>
        <p:nvSpPr>
          <p:cNvPr id="7" name="TextBox 6"/>
          <p:cNvSpPr txBox="1"/>
          <p:nvPr/>
        </p:nvSpPr>
        <p:spPr>
          <a:xfrm>
            <a:off x="5496758" y="6295300"/>
            <a:ext cx="3420474" cy="338554"/>
          </a:xfrm>
          <a:prstGeom prst="rect">
            <a:avLst/>
          </a:prstGeom>
          <a:noFill/>
        </p:spPr>
        <p:txBody>
          <a:bodyPr wrap="square" rtlCol="0">
            <a:spAutoFit/>
          </a:bodyPr>
          <a:lstStyle/>
          <a:p>
            <a:r>
              <a:rPr lang="en-US" sz="1600" dirty="0" smtClean="0"/>
              <a:t>30 September 30, 2014, ~ 2 pm </a:t>
            </a:r>
            <a:endParaRPr lang="en-US" sz="1600" dirty="0"/>
          </a:p>
        </p:txBody>
      </p:sp>
    </p:spTree>
    <p:extLst>
      <p:ext uri="{BB962C8B-B14F-4D97-AF65-F5344CB8AC3E}">
        <p14:creationId xmlns:p14="http://schemas.microsoft.com/office/powerpoint/2010/main" val="42945401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1"/>
          <p:cNvSpPr>
            <a:spLocks/>
          </p:cNvSpPr>
          <p:nvPr/>
        </p:nvSpPr>
        <p:spPr bwMode="auto">
          <a:xfrm>
            <a:off x="406400" y="1049338"/>
            <a:ext cx="4300538" cy="5402262"/>
          </a:xfrm>
          <a:prstGeom prst="rect">
            <a:avLst/>
          </a:prstGeom>
          <a:solidFill>
            <a:srgbClr val="F8F8F8"/>
          </a:solidFill>
          <a:ln w="25400" cap="flat">
            <a:solidFill>
              <a:schemeClr val="tx1"/>
            </a:solidFill>
            <a:prstDash val="solid"/>
            <a:miter lim="800000"/>
            <a:headEnd type="none" w="med" len="med"/>
            <a:tailEnd type="none" w="med" len="med"/>
          </a:ln>
        </p:spPr>
        <p:txBody>
          <a:bodyPr lIns="0" tIns="0" rIns="0" bIns="0"/>
          <a:lstStyle/>
          <a:p>
            <a:endParaRPr lang="en-US" dirty="0">
              <a:latin typeface="Helvetica"/>
            </a:endParaRPr>
          </a:p>
        </p:txBody>
      </p:sp>
      <p:pic>
        <p:nvPicPr>
          <p:cNvPr id="50178"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813" y="1179513"/>
            <a:ext cx="3994150" cy="511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50179" name="Rectangle 3"/>
          <p:cNvSpPr>
            <a:spLocks/>
          </p:cNvSpPr>
          <p:nvPr/>
        </p:nvSpPr>
        <p:spPr bwMode="auto">
          <a:xfrm>
            <a:off x="514350" y="6048375"/>
            <a:ext cx="16764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F8F8F8"/>
                </a:solidFill>
                <a:miter lim="800000"/>
                <a:headEnd type="none" w="med" len="med"/>
                <a:tailEnd type="none" w="med" len="med"/>
              </a14:hiddenLine>
            </a:ext>
          </a:extLst>
        </p:spPr>
        <p:txBody>
          <a:bodyPr lIns="0" tIns="0" rIns="0" bIns="0" anchor="ctr"/>
          <a:lstStyle/>
          <a:p>
            <a:pPr>
              <a:spcBef>
                <a:spcPts val="850"/>
              </a:spcBef>
            </a:pPr>
            <a:r>
              <a:rPr lang="en-US" sz="1400">
                <a:solidFill>
                  <a:schemeClr val="tx1"/>
                </a:solidFill>
                <a:latin typeface="Helvetica" charset="0"/>
                <a:ea typeface="ＭＳ Ｐゴシック" charset="0"/>
                <a:cs typeface="Helvetica" charset="0"/>
                <a:sym typeface="Helvetica" charset="0"/>
              </a:rPr>
              <a:t>Whiteman (2000)</a:t>
            </a:r>
          </a:p>
        </p:txBody>
      </p:sp>
      <p:sp>
        <p:nvSpPr>
          <p:cNvPr id="50180" name="Rectangle 4"/>
          <p:cNvSpPr>
            <a:spLocks/>
          </p:cNvSpPr>
          <p:nvPr/>
        </p:nvSpPr>
        <p:spPr bwMode="auto">
          <a:xfrm>
            <a:off x="527050" y="3897313"/>
            <a:ext cx="20828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F8F8F8"/>
                </a:solidFill>
                <a:miter lim="800000"/>
                <a:headEnd type="none" w="med" len="med"/>
                <a:tailEnd type="none" w="med" len="med"/>
              </a14:hiddenLine>
            </a:ext>
          </a:extLst>
        </p:spPr>
        <p:txBody>
          <a:bodyPr lIns="0" tIns="0" rIns="0" bIns="0" anchor="ctr"/>
          <a:lstStyle/>
          <a:p>
            <a:pPr>
              <a:spcBef>
                <a:spcPts val="850"/>
              </a:spcBef>
            </a:pPr>
            <a:r>
              <a:rPr lang="en-US" sz="1400">
                <a:solidFill>
                  <a:schemeClr val="tx1"/>
                </a:solidFill>
                <a:latin typeface="Helvetica" charset="0"/>
                <a:ea typeface="ＭＳ Ｐゴシック" charset="0"/>
                <a:cs typeface="Helvetica" charset="0"/>
                <a:sym typeface="Helvetica" charset="0"/>
              </a:rPr>
              <a:t>a, b, &amp; g: </a:t>
            </a:r>
          </a:p>
          <a:p>
            <a:pPr>
              <a:spcBef>
                <a:spcPts val="850"/>
              </a:spcBef>
            </a:pPr>
            <a:r>
              <a:rPr lang="en-US" sz="1400">
                <a:solidFill>
                  <a:schemeClr val="tx1"/>
                </a:solidFill>
                <a:latin typeface="Helvetica" charset="0"/>
                <a:ea typeface="ＭＳ Ｐゴシック" charset="0"/>
                <a:cs typeface="Helvetica" charset="0"/>
                <a:sym typeface="Helvetica" charset="0"/>
              </a:rPr>
              <a:t>Brooks Martner photos</a:t>
            </a:r>
          </a:p>
        </p:txBody>
      </p:sp>
      <p:sp>
        <p:nvSpPr>
          <p:cNvPr id="50181" name="Rectangle 5"/>
          <p:cNvSpPr>
            <a:spLocks/>
          </p:cNvSpPr>
          <p:nvPr/>
        </p:nvSpPr>
        <p:spPr bwMode="auto">
          <a:xfrm>
            <a:off x="5319713" y="653821"/>
            <a:ext cx="3517900" cy="593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spcBef>
                <a:spcPts val="1100"/>
              </a:spcBef>
            </a:pPr>
            <a:r>
              <a:rPr lang="en-US" dirty="0">
                <a:latin typeface="Helvetica" charset="0"/>
                <a:ea typeface="ＭＳ Ｐゴシック" charset="0"/>
                <a:cs typeface="Helvetica" charset="0"/>
                <a:sym typeface="Helvetica" charset="0"/>
              </a:rPr>
              <a:t>The presence of </a:t>
            </a:r>
            <a:r>
              <a:rPr lang="en-US" i="1" dirty="0" smtClean="0">
                <a:solidFill>
                  <a:srgbClr val="0000FF"/>
                </a:solidFill>
                <a:latin typeface="Helvetica" charset="0"/>
                <a:ea typeface="ＭＳ Ｐゴシック" charset="0"/>
                <a:cs typeface="Helvetica" charset="0"/>
                <a:sym typeface="Helvetica" charset="0"/>
              </a:rPr>
              <a:t>orographic </a:t>
            </a:r>
            <a:r>
              <a:rPr lang="en-US" i="1" dirty="0">
                <a:solidFill>
                  <a:srgbClr val="0000FF"/>
                </a:solidFill>
                <a:latin typeface="Helvetica" charset="0"/>
                <a:ea typeface="ＭＳ Ｐゴシック" charset="0"/>
                <a:cs typeface="Helvetica" charset="0"/>
                <a:sym typeface="Helvetica" charset="0"/>
              </a:rPr>
              <a:t>waves</a:t>
            </a:r>
            <a:r>
              <a:rPr lang="en-US" dirty="0">
                <a:solidFill>
                  <a:srgbClr val="0000FF"/>
                </a:solidFill>
                <a:latin typeface="Helvetica" charset="0"/>
                <a:ea typeface="ＭＳ Ｐゴシック" charset="0"/>
                <a:cs typeface="Helvetica" charset="0"/>
                <a:sym typeface="Helvetica" charset="0"/>
              </a:rPr>
              <a:t> </a:t>
            </a:r>
            <a:r>
              <a:rPr lang="en-US" dirty="0">
                <a:latin typeface="Helvetica" charset="0"/>
                <a:ea typeface="ＭＳ Ｐゴシック" charset="0"/>
                <a:cs typeface="Helvetica" charset="0"/>
                <a:sym typeface="Helvetica" charset="0"/>
              </a:rPr>
              <a:t>is often indicated by lenticular or wave clouds.</a:t>
            </a:r>
          </a:p>
          <a:p>
            <a:pPr algn="l">
              <a:spcBef>
                <a:spcPts val="1100"/>
              </a:spcBef>
            </a:pPr>
            <a:r>
              <a:rPr lang="en-US" sz="1800" dirty="0" smtClean="0">
                <a:solidFill>
                  <a:schemeClr val="tx1"/>
                </a:solidFill>
                <a:latin typeface="Helvetica" charset="0"/>
                <a:ea typeface="ＭＳ Ｐゴシック" charset="0"/>
                <a:cs typeface="Helvetica" charset="0"/>
                <a:sym typeface="Helvetica" charset="0"/>
              </a:rPr>
              <a:t>Gravity </a:t>
            </a:r>
            <a:r>
              <a:rPr lang="en-US" sz="1800" dirty="0">
                <a:solidFill>
                  <a:schemeClr val="tx1"/>
                </a:solidFill>
                <a:latin typeface="Helvetica" charset="0"/>
                <a:ea typeface="ＭＳ Ｐゴシック" charset="0"/>
                <a:cs typeface="Helvetica" charset="0"/>
                <a:sym typeface="Helvetica" charset="0"/>
              </a:rPr>
              <a:t>waves that form over mountains are called </a:t>
            </a:r>
            <a:r>
              <a:rPr lang="en-US" sz="1800" i="1" dirty="0">
                <a:solidFill>
                  <a:srgbClr val="FF0000"/>
                </a:solidFill>
                <a:latin typeface="Helvetica" charset="0"/>
                <a:ea typeface="ＭＳ Ｐゴシック" charset="0"/>
                <a:cs typeface="Helvetica" charset="0"/>
                <a:sym typeface="Helvetica" charset="0"/>
              </a:rPr>
              <a:t>mountain waves</a:t>
            </a:r>
            <a:r>
              <a:rPr lang="en-US" sz="1800" dirty="0">
                <a:solidFill>
                  <a:srgbClr val="FF0000"/>
                </a:solidFill>
                <a:latin typeface="Helvetica" charset="0"/>
                <a:ea typeface="ＭＳ Ｐゴシック" charset="0"/>
                <a:cs typeface="Helvetica" charset="0"/>
                <a:sym typeface="Helvetica" charset="0"/>
              </a:rPr>
              <a:t>. </a:t>
            </a:r>
            <a:r>
              <a:rPr lang="en-US" sz="1800" dirty="0">
                <a:solidFill>
                  <a:schemeClr val="tx1"/>
                </a:solidFill>
                <a:latin typeface="Helvetica" charset="0"/>
                <a:ea typeface="ＭＳ Ｐゴシック" charset="0"/>
                <a:cs typeface="Helvetica" charset="0"/>
                <a:sym typeface="Helvetica" charset="0"/>
              </a:rPr>
              <a:t>They have a tendency to propagate vertically and can be found not only at low levels over hills but throughout the troposphere and even into the stratosphere. </a:t>
            </a:r>
            <a:endParaRPr lang="en-US" sz="1800" dirty="0" smtClean="0">
              <a:solidFill>
                <a:schemeClr val="tx1"/>
              </a:solidFill>
              <a:latin typeface="Helvetica" charset="0"/>
              <a:ea typeface="ＭＳ Ｐゴシック" charset="0"/>
              <a:cs typeface="Helvetica" charset="0"/>
              <a:sym typeface="Helvetica" charset="0"/>
            </a:endParaRPr>
          </a:p>
          <a:p>
            <a:pPr algn="l">
              <a:spcBef>
                <a:spcPts val="1100"/>
              </a:spcBef>
            </a:pPr>
            <a:r>
              <a:rPr lang="en-US" sz="1800" i="1" dirty="0" smtClean="0">
                <a:solidFill>
                  <a:srgbClr val="FF0000"/>
                </a:solidFill>
                <a:latin typeface="Helvetica" charset="0"/>
                <a:ea typeface="ＭＳ Ｐゴシック" charset="0"/>
                <a:cs typeface="Helvetica" charset="0"/>
                <a:sym typeface="Helvetica" charset="0"/>
              </a:rPr>
              <a:t>Lee </a:t>
            </a:r>
            <a:r>
              <a:rPr lang="en-US" sz="1800" i="1" dirty="0">
                <a:solidFill>
                  <a:srgbClr val="FF0000"/>
                </a:solidFill>
                <a:latin typeface="Helvetica" charset="0"/>
                <a:ea typeface="ＭＳ Ｐゴシック" charset="0"/>
                <a:cs typeface="Helvetica" charset="0"/>
                <a:sym typeface="Helvetica" charset="0"/>
              </a:rPr>
              <a:t>waves</a:t>
            </a:r>
            <a:r>
              <a:rPr lang="en-US" sz="1800" dirty="0">
                <a:solidFill>
                  <a:schemeClr val="tx1"/>
                </a:solidFill>
                <a:latin typeface="Helvetica" charset="0"/>
                <a:ea typeface="ＭＳ Ｐゴシック" charset="0"/>
                <a:cs typeface="Helvetica" charset="0"/>
                <a:sym typeface="Helvetica" charset="0"/>
              </a:rPr>
              <a:t>, on the other hand, are often confined or trapped in the lee of a barrier by a smooth horizontal flow above. There is a continuum between lee and mountain waves, but mountain waves are generally higher, with longer wavelengths and smaller amplitudes. </a:t>
            </a:r>
            <a:endParaRPr lang="en-US" sz="1800" dirty="0" smtClean="0">
              <a:solidFill>
                <a:schemeClr val="tx1"/>
              </a:solidFill>
              <a:latin typeface="Helvetica" charset="0"/>
              <a:ea typeface="ＭＳ Ｐゴシック" charset="0"/>
              <a:cs typeface="Helvetica" charset="0"/>
              <a:sym typeface="Helvetica" charset="0"/>
            </a:endParaRPr>
          </a:p>
        </p:txBody>
      </p:sp>
      <p:sp>
        <p:nvSpPr>
          <p:cNvPr id="50182" name="Rectangle 6"/>
          <p:cNvSpPr>
            <a:spLocks/>
          </p:cNvSpPr>
          <p:nvPr/>
        </p:nvSpPr>
        <p:spPr bwMode="auto">
          <a:xfrm>
            <a:off x="229740" y="135978"/>
            <a:ext cx="495027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3200" dirty="0">
                <a:solidFill>
                  <a:srgbClr val="FF0000"/>
                </a:solidFill>
                <a:latin typeface="Helvetica"/>
                <a:ea typeface="ＭＳ Ｐゴシック" charset="0"/>
                <a:cs typeface="Helvetica"/>
              </a:rPr>
              <a:t>Lenticular and wave clouds</a:t>
            </a:r>
          </a:p>
        </p:txBody>
      </p:sp>
    </p:spTree>
    <p:extLst>
      <p:ext uri="{BB962C8B-B14F-4D97-AF65-F5344CB8AC3E}">
        <p14:creationId xmlns:p14="http://schemas.microsoft.com/office/powerpoint/2010/main" val="35897322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9683" y="1191154"/>
            <a:ext cx="3949700" cy="521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37890" name="Rectangle 2"/>
          <p:cNvSpPr>
            <a:spLocks/>
          </p:cNvSpPr>
          <p:nvPr/>
        </p:nvSpPr>
        <p:spPr bwMode="auto">
          <a:xfrm>
            <a:off x="5248705" y="6118754"/>
            <a:ext cx="16764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F8F8F8"/>
                </a:solidFill>
                <a:miter lim="800000"/>
                <a:headEnd type="none" w="med" len="med"/>
                <a:tailEnd type="none" w="med" len="med"/>
              </a14:hiddenLine>
            </a:ext>
          </a:extLst>
        </p:spPr>
        <p:txBody>
          <a:bodyPr lIns="0" tIns="0" rIns="0" bIns="0" anchor="ctr"/>
          <a:lstStyle/>
          <a:p>
            <a:pPr>
              <a:spcBef>
                <a:spcPts val="850"/>
              </a:spcBef>
            </a:pPr>
            <a:r>
              <a:rPr lang="en-US" sz="1400" dirty="0">
                <a:solidFill>
                  <a:schemeClr val="tx1"/>
                </a:solidFill>
                <a:latin typeface="Helvetica" charset="0"/>
                <a:ea typeface="ＭＳ Ｐゴシック" charset="0"/>
                <a:cs typeface="Helvetica" charset="0"/>
                <a:sym typeface="Helvetica" charset="0"/>
              </a:rPr>
              <a:t>Whiteman (2000)</a:t>
            </a:r>
          </a:p>
        </p:txBody>
      </p:sp>
      <p:sp>
        <p:nvSpPr>
          <p:cNvPr id="37891" name="Rectangle 3"/>
          <p:cNvSpPr>
            <a:spLocks/>
          </p:cNvSpPr>
          <p:nvPr/>
        </p:nvSpPr>
        <p:spPr bwMode="auto">
          <a:xfrm>
            <a:off x="5248705" y="1329969"/>
            <a:ext cx="330819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3200" dirty="0">
                <a:solidFill>
                  <a:srgbClr val="FF0000"/>
                </a:solidFill>
                <a:latin typeface="Helvetica"/>
                <a:ea typeface="ＭＳ Ｐゴシック" charset="0"/>
                <a:cs typeface="Helvetica"/>
              </a:rPr>
              <a:t>Separation eddies</a:t>
            </a:r>
          </a:p>
        </p:txBody>
      </p:sp>
    </p:spTree>
    <p:extLst>
      <p:ext uri="{BB962C8B-B14F-4D97-AF65-F5344CB8AC3E}">
        <p14:creationId xmlns:p14="http://schemas.microsoft.com/office/powerpoint/2010/main" val="9010292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Rectangle 4"/>
          <p:cNvSpPr>
            <a:spLocks/>
          </p:cNvSpPr>
          <p:nvPr/>
        </p:nvSpPr>
        <p:spPr bwMode="auto">
          <a:xfrm>
            <a:off x="840249" y="4723282"/>
            <a:ext cx="3012893" cy="402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nSpc>
                <a:spcPct val="76000"/>
              </a:lnSpc>
              <a:tabLst>
                <a:tab pos="0" algn="l"/>
                <a:tab pos="647700" algn="l"/>
                <a:tab pos="1282700" algn="l"/>
                <a:tab pos="1930400" algn="l"/>
                <a:tab pos="2100263" algn="l"/>
              </a:tabLst>
            </a:pPr>
            <a:r>
              <a:rPr lang="en-US" sz="1600" dirty="0">
                <a:solidFill>
                  <a:schemeClr val="tx1"/>
                </a:solidFill>
                <a:latin typeface="Helvetica"/>
                <a:ea typeface="ＭＳ Ｐゴシック" charset="0"/>
                <a:cs typeface="Helvetica"/>
              </a:rPr>
              <a:t>Provided by Reinhold </a:t>
            </a:r>
            <a:r>
              <a:rPr lang="en-US" sz="1600" dirty="0" err="1">
                <a:solidFill>
                  <a:schemeClr val="tx1"/>
                </a:solidFill>
                <a:latin typeface="Helvetica"/>
                <a:ea typeface="ＭＳ Ｐゴシック" charset="0"/>
                <a:cs typeface="Helvetica"/>
              </a:rPr>
              <a:t>Steinacker</a:t>
            </a:r>
            <a:endParaRPr lang="en-US" sz="1600" dirty="0">
              <a:solidFill>
                <a:schemeClr val="tx1"/>
              </a:solidFill>
              <a:latin typeface="Helvetica"/>
              <a:ea typeface="ＭＳ Ｐゴシック" charset="0"/>
              <a:cs typeface="Helvetica"/>
            </a:endParaRPr>
          </a:p>
        </p:txBody>
      </p:sp>
      <p:pic>
        <p:nvPicPr>
          <p:cNvPr id="2458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2349" y="1871603"/>
            <a:ext cx="4006850" cy="380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2458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130" y="1871602"/>
            <a:ext cx="4360353" cy="2572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 name="TextBox 1"/>
          <p:cNvSpPr txBox="1"/>
          <p:nvPr/>
        </p:nvSpPr>
        <p:spPr>
          <a:xfrm>
            <a:off x="721561" y="654033"/>
            <a:ext cx="4210032" cy="523220"/>
          </a:xfrm>
          <a:prstGeom prst="rect">
            <a:avLst/>
          </a:prstGeom>
          <a:noFill/>
        </p:spPr>
        <p:txBody>
          <a:bodyPr wrap="none" rtlCol="0">
            <a:spAutoFit/>
          </a:bodyPr>
          <a:lstStyle/>
          <a:p>
            <a:r>
              <a:rPr lang="en-US" sz="2800" dirty="0">
                <a:latin typeface="Helvetica" charset="0"/>
                <a:cs typeface="Helvetica" charset="0"/>
                <a:sym typeface="Helvetica" charset="0"/>
              </a:rPr>
              <a:t>Video from </a:t>
            </a:r>
            <a:r>
              <a:rPr lang="en-US" sz="2800" dirty="0" err="1">
                <a:latin typeface="Helvetica" charset="0"/>
                <a:cs typeface="Helvetica" charset="0"/>
                <a:sym typeface="Helvetica" charset="0"/>
              </a:rPr>
              <a:t>Hoher</a:t>
            </a:r>
            <a:r>
              <a:rPr lang="en-US" sz="2800" dirty="0">
                <a:latin typeface="Helvetica" charset="0"/>
                <a:cs typeface="Helvetica" charset="0"/>
                <a:sym typeface="Helvetica" charset="0"/>
              </a:rPr>
              <a:t> </a:t>
            </a:r>
            <a:r>
              <a:rPr lang="en-US" sz="2800" dirty="0" err="1">
                <a:latin typeface="Helvetica" charset="0"/>
                <a:cs typeface="Helvetica" charset="0"/>
                <a:sym typeface="Helvetica" charset="0"/>
              </a:rPr>
              <a:t>Kasten</a:t>
            </a:r>
            <a:endParaRPr lang="en-US" sz="2800" dirty="0">
              <a:latin typeface="Helvetica"/>
            </a:endParaRPr>
          </a:p>
        </p:txBody>
      </p:sp>
      <p:pic>
        <p:nvPicPr>
          <p:cNvPr id="9"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0249" y="5194124"/>
            <a:ext cx="1295576" cy="1295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41658443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981200"/>
            <a:ext cx="7924800" cy="384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47106" name="Rectangle 2"/>
          <p:cNvSpPr>
            <a:spLocks/>
          </p:cNvSpPr>
          <p:nvPr/>
        </p:nvSpPr>
        <p:spPr bwMode="auto">
          <a:xfrm>
            <a:off x="7065963" y="6418263"/>
            <a:ext cx="16764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F8F8F8"/>
                </a:solidFill>
                <a:miter lim="800000"/>
                <a:headEnd type="none" w="med" len="med"/>
                <a:tailEnd type="none" w="med" len="med"/>
              </a14:hiddenLine>
            </a:ext>
          </a:extLst>
        </p:spPr>
        <p:txBody>
          <a:bodyPr lIns="0" tIns="0" rIns="0" bIns="0" anchor="ctr"/>
          <a:lstStyle/>
          <a:p>
            <a:pPr>
              <a:spcBef>
                <a:spcPts val="850"/>
              </a:spcBef>
            </a:pPr>
            <a:r>
              <a:rPr lang="en-US" sz="1400">
                <a:solidFill>
                  <a:schemeClr val="tx1"/>
                </a:solidFill>
                <a:latin typeface="Helvetica" charset="0"/>
                <a:ea typeface="ＭＳ Ｐゴシック" charset="0"/>
                <a:cs typeface="Helvetica" charset="0"/>
                <a:sym typeface="Helvetica" charset="0"/>
              </a:rPr>
              <a:t>Whiteman (2000)</a:t>
            </a:r>
          </a:p>
        </p:txBody>
      </p:sp>
      <p:sp>
        <p:nvSpPr>
          <p:cNvPr id="47107" name="Rectangle 3"/>
          <p:cNvSpPr>
            <a:spLocks/>
          </p:cNvSpPr>
          <p:nvPr/>
        </p:nvSpPr>
        <p:spPr bwMode="auto">
          <a:xfrm>
            <a:off x="527050" y="288975"/>
            <a:ext cx="271869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3200" dirty="0">
                <a:solidFill>
                  <a:srgbClr val="FF0000"/>
                </a:solidFill>
                <a:latin typeface="Helvetica"/>
                <a:ea typeface="ＭＳ Ｐゴシック" charset="0"/>
                <a:cs typeface="Helvetica"/>
              </a:rPr>
              <a:t>Angle of attack</a:t>
            </a:r>
          </a:p>
        </p:txBody>
      </p:sp>
      <p:sp>
        <p:nvSpPr>
          <p:cNvPr id="47108" name="Rectangle 4"/>
          <p:cNvSpPr>
            <a:spLocks/>
          </p:cNvSpPr>
          <p:nvPr/>
        </p:nvSpPr>
        <p:spPr bwMode="auto">
          <a:xfrm>
            <a:off x="527050" y="5187950"/>
            <a:ext cx="19685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r>
              <a:rPr lang="en-US" sz="1800" dirty="0">
                <a:solidFill>
                  <a:schemeClr val="tx1"/>
                </a:solidFill>
                <a:latin typeface="Helvetica"/>
                <a:ea typeface="ＭＳ Ｐゴシック" charset="0"/>
                <a:cs typeface="Helvetica"/>
              </a:rPr>
              <a:t>The best lifting requires strong cross-barrier flow</a:t>
            </a:r>
          </a:p>
        </p:txBody>
      </p:sp>
    </p:spTree>
    <p:extLst>
      <p:ext uri="{BB962C8B-B14F-4D97-AF65-F5344CB8AC3E}">
        <p14:creationId xmlns:p14="http://schemas.microsoft.com/office/powerpoint/2010/main" val="32931248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35000" y="381000"/>
            <a:ext cx="5867400" cy="6083300"/>
          </a:xfrm>
          <a:prstGeom prst="rect">
            <a:avLst/>
          </a:prstGeom>
        </p:spPr>
      </p:pic>
      <p:sp>
        <p:nvSpPr>
          <p:cNvPr id="5" name="Rectangle 4"/>
          <p:cNvSpPr/>
          <p:nvPr/>
        </p:nvSpPr>
        <p:spPr>
          <a:xfrm>
            <a:off x="6896100" y="3436035"/>
            <a:ext cx="1295400" cy="646331"/>
          </a:xfrm>
          <a:prstGeom prst="rect">
            <a:avLst/>
          </a:prstGeom>
        </p:spPr>
        <p:txBody>
          <a:bodyPr wrap="square">
            <a:spAutoFit/>
          </a:bodyPr>
          <a:lstStyle/>
          <a:p>
            <a:r>
              <a:rPr lang="en-US" dirty="0"/>
              <a:t>Boulder, </a:t>
            </a:r>
          </a:p>
          <a:p>
            <a:r>
              <a:rPr lang="en-US" dirty="0"/>
              <a:t>Colorado</a:t>
            </a:r>
          </a:p>
        </p:txBody>
      </p:sp>
    </p:spTree>
    <p:extLst>
      <p:ext uri="{BB962C8B-B14F-4D97-AF65-F5344CB8AC3E}">
        <p14:creationId xmlns:p14="http://schemas.microsoft.com/office/powerpoint/2010/main" val="4002281331"/>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692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9937"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438" y="1529384"/>
            <a:ext cx="8328025" cy="344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39938" name="Rectangle 2"/>
          <p:cNvSpPr>
            <a:spLocks/>
          </p:cNvSpPr>
          <p:nvPr/>
        </p:nvSpPr>
        <p:spPr bwMode="auto">
          <a:xfrm>
            <a:off x="6934063" y="5043488"/>
            <a:ext cx="16764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F8F8F8"/>
                </a:solidFill>
                <a:miter lim="800000"/>
                <a:headEnd type="none" w="med" len="med"/>
                <a:tailEnd type="none" w="med" len="med"/>
              </a14:hiddenLine>
            </a:ext>
          </a:extLst>
        </p:spPr>
        <p:txBody>
          <a:bodyPr lIns="0" tIns="0" rIns="0" bIns="0" anchor="ctr"/>
          <a:lstStyle/>
          <a:p>
            <a:pPr>
              <a:spcBef>
                <a:spcPts val="850"/>
              </a:spcBef>
            </a:pPr>
            <a:r>
              <a:rPr lang="en-US" sz="1400">
                <a:solidFill>
                  <a:schemeClr val="tx1"/>
                </a:solidFill>
                <a:latin typeface="Helvetica" charset="0"/>
                <a:ea typeface="ＭＳ Ｐゴシック" charset="0"/>
                <a:cs typeface="Helvetica" charset="0"/>
                <a:sym typeface="Helvetica" charset="0"/>
              </a:rPr>
              <a:t>Whiteman (2000)</a:t>
            </a:r>
          </a:p>
        </p:txBody>
      </p:sp>
      <p:sp>
        <p:nvSpPr>
          <p:cNvPr id="39939" name="Rectangle 3"/>
          <p:cNvSpPr>
            <a:spLocks/>
          </p:cNvSpPr>
          <p:nvPr/>
        </p:nvSpPr>
        <p:spPr bwMode="auto">
          <a:xfrm>
            <a:off x="111279" y="201251"/>
            <a:ext cx="903272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3200" dirty="0">
                <a:solidFill>
                  <a:srgbClr val="FF0000"/>
                </a:solidFill>
                <a:latin typeface="Helvetica"/>
                <a:ea typeface="ＭＳ Ｐゴシック" charset="0"/>
                <a:cs typeface="Helvetica"/>
              </a:rPr>
              <a:t>Frontal movement up and over a mountain barrier</a:t>
            </a:r>
          </a:p>
        </p:txBody>
      </p:sp>
    </p:spTree>
    <p:extLst>
      <p:ext uri="{BB962C8B-B14F-4D97-AF65-F5344CB8AC3E}">
        <p14:creationId xmlns:p14="http://schemas.microsoft.com/office/powerpoint/2010/main" val="346985291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1985"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020" y="1017059"/>
            <a:ext cx="53975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41986" name="Rectangle 2"/>
          <p:cNvSpPr>
            <a:spLocks/>
          </p:cNvSpPr>
          <p:nvPr/>
        </p:nvSpPr>
        <p:spPr bwMode="auto">
          <a:xfrm>
            <a:off x="6669795" y="5708254"/>
            <a:ext cx="22098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F8F8F8"/>
                </a:solidFill>
                <a:miter lim="800000"/>
                <a:headEnd type="none" w="med" len="med"/>
                <a:tailEnd type="none" w="med" len="med"/>
              </a14:hiddenLine>
            </a:ext>
          </a:extLst>
        </p:spPr>
        <p:txBody>
          <a:bodyPr lIns="0" tIns="0" rIns="0" bIns="0" anchor="ctr"/>
          <a:lstStyle/>
          <a:p>
            <a:pPr>
              <a:spcBef>
                <a:spcPts val="850"/>
              </a:spcBef>
            </a:pPr>
            <a:r>
              <a:rPr lang="en-US" sz="1400">
                <a:solidFill>
                  <a:schemeClr val="tx1"/>
                </a:solidFill>
                <a:latin typeface="Helvetica" charset="0"/>
                <a:ea typeface="ＭＳ Ｐゴシック" charset="0"/>
                <a:cs typeface="Helvetica" charset="0"/>
                <a:sym typeface="Helvetica" charset="0"/>
              </a:rPr>
              <a:t>Wallace &amp; Hobbs (1977)</a:t>
            </a:r>
          </a:p>
        </p:txBody>
      </p:sp>
      <p:sp>
        <p:nvSpPr>
          <p:cNvPr id="41987" name="Rectangle 3"/>
          <p:cNvSpPr>
            <a:spLocks/>
          </p:cNvSpPr>
          <p:nvPr/>
        </p:nvSpPr>
        <p:spPr bwMode="auto">
          <a:xfrm>
            <a:off x="309360" y="173335"/>
            <a:ext cx="54914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2400" dirty="0">
                <a:solidFill>
                  <a:srgbClr val="FF0000"/>
                </a:solidFill>
                <a:latin typeface="Helvetica"/>
                <a:ea typeface="ＭＳ Ｐゴシック" charset="0"/>
                <a:cs typeface="Helvetica"/>
              </a:rPr>
              <a:t>Mean January 500 </a:t>
            </a:r>
            <a:r>
              <a:rPr lang="en-US" sz="2400" dirty="0" err="1">
                <a:solidFill>
                  <a:srgbClr val="FF0000"/>
                </a:solidFill>
                <a:latin typeface="Helvetica"/>
                <a:ea typeface="ＭＳ Ｐゴシック" charset="0"/>
                <a:cs typeface="Helvetica"/>
              </a:rPr>
              <a:t>mb</a:t>
            </a:r>
            <a:r>
              <a:rPr lang="en-US" sz="2400" dirty="0">
                <a:solidFill>
                  <a:srgbClr val="FF0000"/>
                </a:solidFill>
                <a:latin typeface="Helvetica"/>
                <a:ea typeface="ＭＳ Ｐゴシック" charset="0"/>
                <a:cs typeface="Helvetica"/>
              </a:rPr>
              <a:t> hemispheric map</a:t>
            </a:r>
          </a:p>
        </p:txBody>
      </p:sp>
      <p:sp>
        <p:nvSpPr>
          <p:cNvPr id="41988" name="Rectangle 4"/>
          <p:cNvSpPr>
            <a:spLocks/>
          </p:cNvSpPr>
          <p:nvPr/>
        </p:nvSpPr>
        <p:spPr bwMode="auto">
          <a:xfrm>
            <a:off x="6669795" y="4437663"/>
            <a:ext cx="19939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r>
              <a:rPr lang="en-US" dirty="0">
                <a:latin typeface="Helvetica"/>
                <a:ea typeface="ＭＳ Ｐゴシック" charset="0"/>
                <a:cs typeface="Helvetica"/>
              </a:rPr>
              <a:t>M</a:t>
            </a:r>
            <a:r>
              <a:rPr lang="en-US" sz="1800" dirty="0" smtClean="0">
                <a:solidFill>
                  <a:schemeClr val="tx1"/>
                </a:solidFill>
                <a:latin typeface="Helvetica"/>
                <a:ea typeface="ＭＳ Ｐゴシック" charset="0"/>
                <a:cs typeface="Helvetica"/>
              </a:rPr>
              <a:t>ean </a:t>
            </a:r>
            <a:r>
              <a:rPr lang="en-US" sz="1800" dirty="0">
                <a:solidFill>
                  <a:schemeClr val="tx1"/>
                </a:solidFill>
                <a:latin typeface="Helvetica"/>
                <a:ea typeface="ＭＳ Ｐゴシック" charset="0"/>
                <a:cs typeface="Helvetica"/>
              </a:rPr>
              <a:t>troughs form down-wind of major mountain barriers</a:t>
            </a:r>
          </a:p>
        </p:txBody>
      </p:sp>
    </p:spTree>
    <p:extLst>
      <p:ext uri="{BB962C8B-B14F-4D97-AF65-F5344CB8AC3E}">
        <p14:creationId xmlns:p14="http://schemas.microsoft.com/office/powerpoint/2010/main" val="130547304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3009"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6713" y="1154113"/>
            <a:ext cx="4686300" cy="537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43010" name="Rectangle 2"/>
          <p:cNvSpPr>
            <a:spLocks/>
          </p:cNvSpPr>
          <p:nvPr/>
        </p:nvSpPr>
        <p:spPr bwMode="auto">
          <a:xfrm>
            <a:off x="6934200" y="6256338"/>
            <a:ext cx="22098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F8F8F8"/>
                </a:solidFill>
                <a:miter lim="800000"/>
                <a:headEnd type="none" w="med" len="med"/>
                <a:tailEnd type="none" w="med" len="med"/>
              </a14:hiddenLine>
            </a:ext>
          </a:extLst>
        </p:spPr>
        <p:txBody>
          <a:bodyPr lIns="0" tIns="0" rIns="0" bIns="0" anchor="ctr"/>
          <a:lstStyle/>
          <a:p>
            <a:pPr>
              <a:spcBef>
                <a:spcPts val="850"/>
              </a:spcBef>
            </a:pPr>
            <a:r>
              <a:rPr lang="en-US" sz="1400">
                <a:solidFill>
                  <a:schemeClr val="tx1"/>
                </a:solidFill>
                <a:latin typeface="Helvetica" charset="0"/>
                <a:ea typeface="ＭＳ Ｐゴシック" charset="0"/>
                <a:cs typeface="Helvetica" charset="0"/>
                <a:sym typeface="Helvetica" charset="0"/>
              </a:rPr>
              <a:t>Zishka &amp; Smith (1980)</a:t>
            </a:r>
          </a:p>
        </p:txBody>
      </p:sp>
      <p:sp>
        <p:nvSpPr>
          <p:cNvPr id="43011" name="Rectangle 3"/>
          <p:cNvSpPr>
            <a:spLocks/>
          </p:cNvSpPr>
          <p:nvPr/>
        </p:nvSpPr>
        <p:spPr bwMode="auto">
          <a:xfrm>
            <a:off x="1636713" y="698499"/>
            <a:ext cx="392651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dirty="0">
                <a:solidFill>
                  <a:srgbClr val="FF0000"/>
                </a:solidFill>
                <a:latin typeface="Helvetica"/>
                <a:ea typeface="ＭＳ Ｐゴシック" charset="0"/>
                <a:cs typeface="Helvetica"/>
              </a:rPr>
              <a:t>January </a:t>
            </a:r>
            <a:r>
              <a:rPr lang="en-US" dirty="0" err="1">
                <a:solidFill>
                  <a:srgbClr val="FF0000"/>
                </a:solidFill>
                <a:latin typeface="Helvetica"/>
                <a:ea typeface="ＭＳ Ｐゴシック" charset="0"/>
                <a:cs typeface="Helvetica"/>
              </a:rPr>
              <a:t>cyclogenesis</a:t>
            </a:r>
            <a:r>
              <a:rPr lang="en-US" dirty="0">
                <a:solidFill>
                  <a:srgbClr val="FF0000"/>
                </a:solidFill>
                <a:latin typeface="Helvetica"/>
                <a:ea typeface="ＭＳ Ｐゴシック" charset="0"/>
                <a:cs typeface="Helvetica"/>
              </a:rPr>
              <a:t> areas and paths</a:t>
            </a:r>
          </a:p>
        </p:txBody>
      </p:sp>
    </p:spTree>
    <p:extLst>
      <p:ext uri="{BB962C8B-B14F-4D97-AF65-F5344CB8AC3E}">
        <p14:creationId xmlns:p14="http://schemas.microsoft.com/office/powerpoint/2010/main" val="263919024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403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486" y="666978"/>
            <a:ext cx="5645150" cy="300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440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575" y="3676877"/>
            <a:ext cx="5645151" cy="303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44035" name="Rectangle 3"/>
          <p:cNvSpPr>
            <a:spLocks/>
          </p:cNvSpPr>
          <p:nvPr/>
        </p:nvSpPr>
        <p:spPr bwMode="auto">
          <a:xfrm>
            <a:off x="600386" y="87232"/>
            <a:ext cx="53721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2400" dirty="0">
                <a:solidFill>
                  <a:srgbClr val="D90B00"/>
                </a:solidFill>
                <a:latin typeface="Helvetica"/>
                <a:ea typeface="ＭＳ Ｐゴシック" charset="0"/>
                <a:cs typeface="Helvetica"/>
              </a:rPr>
              <a:t>Wind speedup over hills and mountains</a:t>
            </a:r>
          </a:p>
        </p:txBody>
      </p:sp>
      <p:sp>
        <p:nvSpPr>
          <p:cNvPr id="44036" name="Rectangle 4"/>
          <p:cNvSpPr>
            <a:spLocks/>
          </p:cNvSpPr>
          <p:nvPr/>
        </p:nvSpPr>
        <p:spPr bwMode="auto">
          <a:xfrm>
            <a:off x="6195481" y="3300045"/>
            <a:ext cx="91810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1400" dirty="0">
                <a:solidFill>
                  <a:schemeClr val="tx1"/>
                </a:solidFill>
                <a:latin typeface="Helvetica"/>
                <a:ea typeface="ＭＳ Ｐゴシック" charset="0"/>
                <a:cs typeface="Helvetica"/>
              </a:rPr>
              <a:t>Stull (1988)</a:t>
            </a:r>
          </a:p>
        </p:txBody>
      </p:sp>
      <p:pic>
        <p:nvPicPr>
          <p:cNvPr id="4403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73900" y="4508500"/>
            <a:ext cx="15494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44038" name="Rectangle 6"/>
          <p:cNvSpPr>
            <a:spLocks/>
          </p:cNvSpPr>
          <p:nvPr/>
        </p:nvSpPr>
        <p:spPr bwMode="auto">
          <a:xfrm>
            <a:off x="7375525" y="6127978"/>
            <a:ext cx="96807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1400" dirty="0">
                <a:solidFill>
                  <a:schemeClr val="tx1"/>
                </a:solidFill>
                <a:latin typeface="Helvetica"/>
                <a:ea typeface="ＭＳ Ｐゴシック" charset="0"/>
                <a:cs typeface="Helvetica"/>
              </a:rPr>
              <a:t>Roland Stull</a:t>
            </a:r>
          </a:p>
        </p:txBody>
      </p:sp>
    </p:spTree>
    <p:extLst>
      <p:ext uri="{BB962C8B-B14F-4D97-AF65-F5344CB8AC3E}">
        <p14:creationId xmlns:p14="http://schemas.microsoft.com/office/powerpoint/2010/main" val="277199188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525" y="1012825"/>
            <a:ext cx="68453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45058" name="Rectangle 2"/>
          <p:cNvSpPr>
            <a:spLocks/>
          </p:cNvSpPr>
          <p:nvPr/>
        </p:nvSpPr>
        <p:spPr bwMode="auto">
          <a:xfrm>
            <a:off x="6456363" y="4351338"/>
            <a:ext cx="16764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F8F8F8"/>
                </a:solidFill>
                <a:miter lim="800000"/>
                <a:headEnd type="none" w="med" len="med"/>
                <a:tailEnd type="none" w="med" len="med"/>
              </a14:hiddenLine>
            </a:ext>
          </a:extLst>
        </p:spPr>
        <p:txBody>
          <a:bodyPr lIns="0" tIns="0" rIns="0" bIns="0" anchor="ctr"/>
          <a:lstStyle/>
          <a:p>
            <a:pPr>
              <a:spcBef>
                <a:spcPts val="850"/>
              </a:spcBef>
            </a:pPr>
            <a:r>
              <a:rPr lang="en-US" sz="1400">
                <a:solidFill>
                  <a:schemeClr val="tx1"/>
                </a:solidFill>
                <a:latin typeface="Helvetica" charset="0"/>
                <a:ea typeface="ＭＳ Ｐゴシック" charset="0"/>
                <a:cs typeface="Helvetica" charset="0"/>
                <a:sym typeface="Helvetica" charset="0"/>
              </a:rPr>
              <a:t>Stull (1995)</a:t>
            </a:r>
          </a:p>
        </p:txBody>
      </p:sp>
      <p:sp>
        <p:nvSpPr>
          <p:cNvPr id="45059" name="Rectangle 3"/>
          <p:cNvSpPr>
            <a:spLocks/>
          </p:cNvSpPr>
          <p:nvPr/>
        </p:nvSpPr>
        <p:spPr bwMode="auto">
          <a:xfrm>
            <a:off x="644525" y="4918075"/>
            <a:ext cx="7429500"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spcBef>
                <a:spcPts val="1100"/>
              </a:spcBef>
            </a:pPr>
            <a:r>
              <a:rPr lang="en-US" sz="1800" dirty="0">
                <a:solidFill>
                  <a:schemeClr val="tx1"/>
                </a:solidFill>
                <a:latin typeface="Helvetica" charset="0"/>
                <a:ea typeface="ＭＳ Ｐゴシック" charset="0"/>
                <a:cs typeface="Helvetica" charset="0"/>
                <a:sym typeface="Helvetica" charset="0"/>
              </a:rPr>
              <a:t>Lee waves are</a:t>
            </a:r>
            <a:r>
              <a:rPr lang="en-US" sz="1800" i="1" dirty="0">
                <a:solidFill>
                  <a:schemeClr val="tx1"/>
                </a:solidFill>
                <a:latin typeface="Helvetica" charset="0"/>
                <a:ea typeface="ＭＳ Ｐゴシック" charset="0"/>
                <a:cs typeface="Helvetica" charset="0"/>
                <a:sym typeface="Helvetica" charset="0"/>
              </a:rPr>
              <a:t> </a:t>
            </a:r>
            <a:r>
              <a:rPr lang="en-US" sz="1800" i="1" dirty="0">
                <a:solidFill>
                  <a:srgbClr val="FF6600"/>
                </a:solidFill>
                <a:latin typeface="Helvetica" charset="0"/>
                <a:ea typeface="ＭＳ Ｐゴシック" charset="0"/>
                <a:cs typeface="Helvetica" charset="0"/>
                <a:sym typeface="Helvetica" charset="0"/>
              </a:rPr>
              <a:t>gravity waves</a:t>
            </a:r>
            <a:r>
              <a:rPr lang="en-US" sz="1800" dirty="0">
                <a:solidFill>
                  <a:srgbClr val="FF6600"/>
                </a:solidFill>
                <a:latin typeface="Helvetica" charset="0"/>
                <a:ea typeface="ＭＳ Ｐゴシック" charset="0"/>
                <a:cs typeface="Helvetica" charset="0"/>
                <a:sym typeface="Helvetica" charset="0"/>
              </a:rPr>
              <a:t> </a:t>
            </a:r>
            <a:r>
              <a:rPr lang="en-US" sz="1800" dirty="0">
                <a:solidFill>
                  <a:schemeClr val="tx1"/>
                </a:solidFill>
                <a:latin typeface="Helvetica" charset="0"/>
                <a:ea typeface="ＭＳ Ｐゴシック" charset="0"/>
                <a:cs typeface="Helvetica" charset="0"/>
                <a:sym typeface="Helvetica" charset="0"/>
              </a:rPr>
              <a:t>produced as </a:t>
            </a:r>
            <a:r>
              <a:rPr lang="en-US" sz="1800" dirty="0">
                <a:solidFill>
                  <a:srgbClr val="FF6600"/>
                </a:solidFill>
                <a:latin typeface="Helvetica" charset="0"/>
                <a:ea typeface="ＭＳ Ｐゴシック" charset="0"/>
                <a:cs typeface="Helvetica" charset="0"/>
                <a:sym typeface="Helvetica" charset="0"/>
              </a:rPr>
              <a:t>stable air </a:t>
            </a:r>
            <a:r>
              <a:rPr lang="en-US" sz="1800" dirty="0">
                <a:solidFill>
                  <a:schemeClr val="tx1"/>
                </a:solidFill>
                <a:latin typeface="Helvetica" charset="0"/>
                <a:ea typeface="ＭＳ Ｐゴシック" charset="0"/>
                <a:cs typeface="Helvetica" charset="0"/>
                <a:sym typeface="Helvetica" charset="0"/>
              </a:rPr>
              <a:t>is lifted over a mountain. The lifted air cools and becomes denser than the air around it. Under gravity</a:t>
            </a:r>
            <a:r>
              <a:rPr lang="ja-JP" altLang="en-US" sz="1800" dirty="0">
                <a:solidFill>
                  <a:schemeClr val="tx1"/>
                </a:solidFill>
                <a:latin typeface="Helvetica"/>
                <a:ea typeface="ＭＳ Ｐゴシック" charset="0"/>
                <a:cs typeface="Helvetica" charset="0"/>
                <a:sym typeface="Helvetica" charset="0"/>
              </a:rPr>
              <a:t>’</a:t>
            </a:r>
            <a:r>
              <a:rPr lang="en-US" sz="1800" dirty="0">
                <a:solidFill>
                  <a:schemeClr val="tx1"/>
                </a:solidFill>
                <a:latin typeface="Helvetica" charset="0"/>
                <a:ea typeface="ＭＳ Ｐゴシック" charset="0"/>
                <a:cs typeface="Helvetica" charset="0"/>
                <a:sym typeface="Helvetica" charset="0"/>
              </a:rPr>
              <a:t>s influence, it sinks again on the lee side to its equilibrium level, </a:t>
            </a:r>
            <a:r>
              <a:rPr lang="en-US" sz="1800" dirty="0">
                <a:solidFill>
                  <a:srgbClr val="FF6600"/>
                </a:solidFill>
                <a:latin typeface="Helvetica" charset="0"/>
                <a:ea typeface="ＭＳ Ｐゴシック" charset="0"/>
                <a:cs typeface="Helvetica" charset="0"/>
                <a:sym typeface="Helvetica" charset="0"/>
              </a:rPr>
              <a:t>overshooting</a:t>
            </a:r>
            <a:r>
              <a:rPr lang="en-US" sz="1800" dirty="0">
                <a:solidFill>
                  <a:schemeClr val="tx1"/>
                </a:solidFill>
                <a:latin typeface="Helvetica" charset="0"/>
                <a:ea typeface="ＭＳ Ｐゴシック" charset="0"/>
                <a:cs typeface="Helvetica" charset="0"/>
                <a:sym typeface="Helvetica" charset="0"/>
              </a:rPr>
              <a:t> and </a:t>
            </a:r>
            <a:r>
              <a:rPr lang="en-US" sz="1800" dirty="0">
                <a:solidFill>
                  <a:srgbClr val="FF6600"/>
                </a:solidFill>
                <a:latin typeface="Helvetica" charset="0"/>
                <a:ea typeface="ＭＳ Ｐゴシック" charset="0"/>
                <a:cs typeface="Helvetica" charset="0"/>
                <a:sym typeface="Helvetica" charset="0"/>
              </a:rPr>
              <a:t>oscillating</a:t>
            </a:r>
            <a:r>
              <a:rPr lang="en-US" sz="1800" dirty="0">
                <a:solidFill>
                  <a:schemeClr val="tx1"/>
                </a:solidFill>
                <a:latin typeface="Helvetica" charset="0"/>
                <a:ea typeface="ＭＳ Ｐゴシック" charset="0"/>
                <a:cs typeface="Helvetica" charset="0"/>
                <a:sym typeface="Helvetica" charset="0"/>
              </a:rPr>
              <a:t> about this level.</a:t>
            </a:r>
          </a:p>
        </p:txBody>
      </p:sp>
      <p:sp>
        <p:nvSpPr>
          <p:cNvPr id="45060" name="Rectangle 4"/>
          <p:cNvSpPr>
            <a:spLocks/>
          </p:cNvSpPr>
          <p:nvPr/>
        </p:nvSpPr>
        <p:spPr bwMode="auto">
          <a:xfrm>
            <a:off x="644525" y="224879"/>
            <a:ext cx="196187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3200" dirty="0">
                <a:solidFill>
                  <a:srgbClr val="FF0000"/>
                </a:solidFill>
                <a:latin typeface="Helvetica"/>
                <a:ea typeface="ＭＳ Ｐゴシック" charset="0"/>
                <a:cs typeface="Helvetica"/>
              </a:rPr>
              <a:t>Lee waves</a:t>
            </a:r>
          </a:p>
        </p:txBody>
      </p:sp>
    </p:spTree>
    <p:extLst>
      <p:ext uri="{BB962C8B-B14F-4D97-AF65-F5344CB8AC3E}">
        <p14:creationId xmlns:p14="http://schemas.microsoft.com/office/powerpoint/2010/main" val="15662234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34009" y="952500"/>
            <a:ext cx="5029200" cy="4940300"/>
          </a:xfrm>
          <a:prstGeom prst="rect">
            <a:avLst/>
          </a:prstGeom>
        </p:spPr>
      </p:pic>
      <p:sp>
        <p:nvSpPr>
          <p:cNvPr id="3" name="TextBox 2"/>
          <p:cNvSpPr txBox="1"/>
          <p:nvPr/>
        </p:nvSpPr>
        <p:spPr>
          <a:xfrm>
            <a:off x="5721542" y="965916"/>
            <a:ext cx="2749129" cy="4524316"/>
          </a:xfrm>
          <a:prstGeom prst="rect">
            <a:avLst/>
          </a:prstGeom>
          <a:noFill/>
        </p:spPr>
        <p:txBody>
          <a:bodyPr wrap="square" rtlCol="0">
            <a:spAutoFit/>
          </a:bodyPr>
          <a:lstStyle/>
          <a:p>
            <a:r>
              <a:rPr lang="en-US" dirty="0">
                <a:latin typeface="Helvetica"/>
              </a:rPr>
              <a:t>If the flow crosses more than one ridge crest, the waves generated by the first ridge can be amplified </a:t>
            </a:r>
            <a:r>
              <a:rPr lang="en-US" dirty="0" smtClean="0">
                <a:latin typeface="Helvetica"/>
              </a:rPr>
              <a:t>(</a:t>
            </a:r>
            <a:r>
              <a:rPr lang="en-US" i="1" dirty="0" smtClean="0">
                <a:latin typeface="Helvetica"/>
              </a:rPr>
              <a:t>resonance</a:t>
            </a:r>
            <a:r>
              <a:rPr lang="en-US" dirty="0">
                <a:latin typeface="Helvetica"/>
              </a:rPr>
              <a:t>) or canceled by the second barrier, depending on its height and distance downwind from the first barrier</a:t>
            </a:r>
            <a:r>
              <a:rPr lang="en-US" dirty="0" smtClean="0">
                <a:latin typeface="Helvetica"/>
              </a:rPr>
              <a:t>.</a:t>
            </a:r>
          </a:p>
          <a:p>
            <a:endParaRPr lang="en-US" dirty="0">
              <a:latin typeface="Helvetica"/>
            </a:endParaRPr>
          </a:p>
          <a:p>
            <a:r>
              <a:rPr lang="en-US" dirty="0">
                <a:latin typeface="Helvetica"/>
              </a:rPr>
              <a:t>Orographic waves form most readily in the lee of steep, high barriers that are perpendicular to the approaching flow.</a:t>
            </a:r>
          </a:p>
        </p:txBody>
      </p:sp>
      <p:sp>
        <p:nvSpPr>
          <p:cNvPr id="4" name="Rectangle 3"/>
          <p:cNvSpPr/>
          <p:nvPr/>
        </p:nvSpPr>
        <p:spPr>
          <a:xfrm>
            <a:off x="434009" y="6046155"/>
            <a:ext cx="2917573" cy="369332"/>
          </a:xfrm>
          <a:prstGeom prst="rect">
            <a:avLst/>
          </a:prstGeom>
        </p:spPr>
        <p:txBody>
          <a:bodyPr wrap="none">
            <a:spAutoFit/>
          </a:bodyPr>
          <a:lstStyle/>
          <a:p>
            <a:r>
              <a:rPr lang="en-US" dirty="0" err="1">
                <a:latin typeface="Helvetica"/>
              </a:rPr>
              <a:t>Bérenger</a:t>
            </a:r>
            <a:r>
              <a:rPr lang="en-US" dirty="0">
                <a:latin typeface="Helvetica"/>
              </a:rPr>
              <a:t> </a:t>
            </a:r>
            <a:r>
              <a:rPr lang="en-US" dirty="0" smtClean="0">
                <a:latin typeface="Helvetica"/>
              </a:rPr>
              <a:t>&amp; </a:t>
            </a:r>
            <a:r>
              <a:rPr lang="en-US" dirty="0" err="1" smtClean="0">
                <a:latin typeface="Helvetica"/>
              </a:rPr>
              <a:t>Gerbier</a:t>
            </a:r>
            <a:r>
              <a:rPr lang="en-US" dirty="0" smtClean="0">
                <a:latin typeface="Helvetica"/>
              </a:rPr>
              <a:t> </a:t>
            </a:r>
            <a:r>
              <a:rPr lang="en-US" dirty="0">
                <a:latin typeface="Helvetica"/>
              </a:rPr>
              <a:t>(1956)</a:t>
            </a:r>
          </a:p>
        </p:txBody>
      </p:sp>
      <p:sp>
        <p:nvSpPr>
          <p:cNvPr id="5" name="Rectangle 4"/>
          <p:cNvSpPr/>
          <p:nvPr/>
        </p:nvSpPr>
        <p:spPr>
          <a:xfrm>
            <a:off x="434009" y="219808"/>
            <a:ext cx="6642548" cy="461665"/>
          </a:xfrm>
          <a:prstGeom prst="rect">
            <a:avLst/>
          </a:prstGeom>
        </p:spPr>
        <p:txBody>
          <a:bodyPr wrap="square">
            <a:spAutoFit/>
          </a:bodyPr>
          <a:lstStyle/>
          <a:p>
            <a:r>
              <a:rPr lang="en-US" sz="2400" dirty="0">
                <a:solidFill>
                  <a:srgbClr val="FF0000"/>
                </a:solidFill>
                <a:latin typeface="Helvetica"/>
              </a:rPr>
              <a:t>Amplification and cancellation of lee waves</a:t>
            </a:r>
          </a:p>
        </p:txBody>
      </p:sp>
      <p:sp>
        <p:nvSpPr>
          <p:cNvPr id="6" name="TextBox 5"/>
          <p:cNvSpPr txBox="1"/>
          <p:nvPr/>
        </p:nvSpPr>
        <p:spPr>
          <a:xfrm>
            <a:off x="5906649" y="6230821"/>
            <a:ext cx="2339816" cy="369332"/>
          </a:xfrm>
          <a:prstGeom prst="rect">
            <a:avLst/>
          </a:prstGeom>
          <a:noFill/>
        </p:spPr>
        <p:txBody>
          <a:bodyPr wrap="none" rtlCol="0">
            <a:spAutoFit/>
          </a:bodyPr>
          <a:lstStyle/>
          <a:p>
            <a:r>
              <a:rPr lang="en-US" dirty="0" err="1" smtClean="0"/>
              <a:t>Mayr</a:t>
            </a:r>
            <a:r>
              <a:rPr lang="en-US" dirty="0" smtClean="0"/>
              <a:t> &amp; </a:t>
            </a:r>
            <a:r>
              <a:rPr lang="en-US" dirty="0" err="1" smtClean="0"/>
              <a:t>Gohm</a:t>
            </a:r>
            <a:r>
              <a:rPr lang="en-US" dirty="0" smtClean="0"/>
              <a:t> (2000)</a:t>
            </a:r>
            <a:endParaRPr lang="en-US" dirty="0"/>
          </a:p>
        </p:txBody>
      </p:sp>
    </p:spTree>
    <p:extLst>
      <p:ext uri="{BB962C8B-B14F-4D97-AF65-F5344CB8AC3E}">
        <p14:creationId xmlns:p14="http://schemas.microsoft.com/office/powerpoint/2010/main" val="42026624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1"/>
          <p:cNvSpPr>
            <a:spLocks/>
          </p:cNvSpPr>
          <p:nvPr/>
        </p:nvSpPr>
        <p:spPr bwMode="auto">
          <a:xfrm>
            <a:off x="266700" y="1501775"/>
            <a:ext cx="8602663" cy="4318000"/>
          </a:xfrm>
          <a:prstGeom prst="rect">
            <a:avLst/>
          </a:prstGeom>
          <a:solidFill>
            <a:srgbClr val="F8F8F8"/>
          </a:solidFill>
          <a:ln w="25400" cap="flat">
            <a:solidFill>
              <a:schemeClr val="tx1"/>
            </a:solidFill>
            <a:prstDash val="solid"/>
            <a:miter lim="800000"/>
            <a:headEnd type="none" w="med" len="med"/>
            <a:tailEnd type="none" w="med" len="med"/>
          </a:ln>
        </p:spPr>
        <p:txBody>
          <a:bodyPr lIns="0" tIns="0" rIns="0" bIns="0"/>
          <a:lstStyle/>
          <a:p>
            <a:endParaRPr lang="en-US" dirty="0">
              <a:latin typeface="Helvetica"/>
            </a:endParaRPr>
          </a:p>
        </p:txBody>
      </p:sp>
      <p:pic>
        <p:nvPicPr>
          <p:cNvPr id="49154"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775" y="1674813"/>
            <a:ext cx="4122738" cy="400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49155" name="Rectangle 3"/>
          <p:cNvSpPr>
            <a:spLocks/>
          </p:cNvSpPr>
          <p:nvPr/>
        </p:nvSpPr>
        <p:spPr bwMode="auto">
          <a:xfrm>
            <a:off x="7037388" y="5892800"/>
            <a:ext cx="19812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F8F8F8"/>
                </a:solidFill>
                <a:miter lim="800000"/>
                <a:headEnd type="none" w="med" len="med"/>
                <a:tailEnd type="none" w="med" len="med"/>
              </a14:hiddenLine>
            </a:ext>
          </a:extLst>
        </p:spPr>
        <p:txBody>
          <a:bodyPr lIns="0" tIns="0" rIns="0" bIns="0" anchor="ctr"/>
          <a:lstStyle/>
          <a:p>
            <a:pPr>
              <a:spcBef>
                <a:spcPts val="850"/>
              </a:spcBef>
            </a:pPr>
            <a:r>
              <a:rPr lang="en-US" sz="1400" dirty="0">
                <a:solidFill>
                  <a:schemeClr val="tx1"/>
                </a:solidFill>
                <a:latin typeface="Helvetica" charset="0"/>
                <a:ea typeface="ＭＳ Ｐゴシック" charset="0"/>
                <a:cs typeface="Helvetica" charset="0"/>
                <a:sym typeface="Helvetica" charset="0"/>
              </a:rPr>
              <a:t>Carney et al. (1996)</a:t>
            </a:r>
          </a:p>
        </p:txBody>
      </p:sp>
      <p:pic>
        <p:nvPicPr>
          <p:cNvPr id="49156"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9775" y="1681163"/>
            <a:ext cx="4125913" cy="407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49157" name="Rectangle 5"/>
          <p:cNvSpPr>
            <a:spLocks/>
          </p:cNvSpPr>
          <p:nvPr/>
        </p:nvSpPr>
        <p:spPr bwMode="auto">
          <a:xfrm>
            <a:off x="266700" y="230919"/>
            <a:ext cx="8242842"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3200" dirty="0">
                <a:solidFill>
                  <a:srgbClr val="FF0000"/>
                </a:solidFill>
                <a:latin typeface="Helvetica"/>
                <a:ea typeface="ＭＳ Ｐゴシック" charset="0"/>
                <a:cs typeface="Helvetica"/>
              </a:rPr>
              <a:t>Trapped and vertically propagating lee waves</a:t>
            </a:r>
          </a:p>
        </p:txBody>
      </p:sp>
    </p:spTree>
    <p:extLst>
      <p:ext uri="{BB962C8B-B14F-4D97-AF65-F5344CB8AC3E}">
        <p14:creationId xmlns:p14="http://schemas.microsoft.com/office/powerpoint/2010/main" val="13628613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OHER KASTEN-3.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67187" y="1010121"/>
            <a:ext cx="6230682" cy="4673012"/>
          </a:xfrm>
          <a:prstGeom prst="rect">
            <a:avLst/>
          </a:prstGeom>
        </p:spPr>
      </p:pic>
    </p:spTree>
    <p:extLst>
      <p:ext uri="{BB962C8B-B14F-4D97-AF65-F5344CB8AC3E}">
        <p14:creationId xmlns:p14="http://schemas.microsoft.com/office/powerpoint/2010/main" val="340009688"/>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0"/>
            <a:ext cx="4405558" cy="6873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51202" name="Rectangle 2"/>
          <p:cNvSpPr>
            <a:spLocks/>
          </p:cNvSpPr>
          <p:nvPr/>
        </p:nvSpPr>
        <p:spPr bwMode="auto">
          <a:xfrm>
            <a:off x="5593295" y="6245329"/>
            <a:ext cx="91810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1400" dirty="0">
                <a:solidFill>
                  <a:schemeClr val="tx1"/>
                </a:solidFill>
                <a:latin typeface="Helvetica"/>
                <a:ea typeface="ＭＳ Ｐゴシック" charset="0"/>
                <a:cs typeface="Helvetica"/>
              </a:rPr>
              <a:t>Stull (1988)</a:t>
            </a:r>
          </a:p>
        </p:txBody>
      </p:sp>
      <p:sp>
        <p:nvSpPr>
          <p:cNvPr id="51204" name="Rectangle 4"/>
          <p:cNvSpPr>
            <a:spLocks/>
          </p:cNvSpPr>
          <p:nvPr/>
        </p:nvSpPr>
        <p:spPr bwMode="auto">
          <a:xfrm>
            <a:off x="5208044" y="421956"/>
            <a:ext cx="280565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3200" dirty="0">
                <a:solidFill>
                  <a:srgbClr val="FF0000"/>
                </a:solidFill>
                <a:latin typeface="Helvetica"/>
                <a:ea typeface="ＭＳ Ｐゴシック" charset="0"/>
                <a:cs typeface="Helvetica"/>
              </a:rPr>
              <a:t>Froude number</a:t>
            </a:r>
          </a:p>
        </p:txBody>
      </p:sp>
      <p:sp>
        <p:nvSpPr>
          <p:cNvPr id="2" name="TextBox 1"/>
          <p:cNvSpPr txBox="1"/>
          <p:nvPr/>
        </p:nvSpPr>
        <p:spPr>
          <a:xfrm>
            <a:off x="5208044" y="1500690"/>
            <a:ext cx="3391285" cy="2677656"/>
          </a:xfrm>
          <a:prstGeom prst="rect">
            <a:avLst/>
          </a:prstGeom>
          <a:noFill/>
        </p:spPr>
        <p:txBody>
          <a:bodyPr wrap="square" rtlCol="0">
            <a:spAutoFit/>
          </a:bodyPr>
          <a:lstStyle/>
          <a:p>
            <a:r>
              <a:rPr lang="en-US" sz="2400" b="1" i="1" dirty="0" err="1" smtClean="0"/>
              <a:t>Fr</a:t>
            </a:r>
            <a:r>
              <a:rPr lang="en-US" sz="2400" b="1" i="1" dirty="0" smtClean="0"/>
              <a:t> = (2πU) /(N 2W)</a:t>
            </a:r>
          </a:p>
          <a:p>
            <a:endParaRPr lang="en-US" i="1" dirty="0"/>
          </a:p>
          <a:p>
            <a:r>
              <a:rPr lang="en-US" dirty="0" smtClean="0"/>
              <a:t>Natural wavelength of air / effective wavelength of obstacle.</a:t>
            </a:r>
          </a:p>
          <a:p>
            <a:endParaRPr lang="en-US" dirty="0"/>
          </a:p>
          <a:p>
            <a:r>
              <a:rPr lang="en-US" dirty="0" smtClean="0"/>
              <a:t>U: mean cross-barrier speed</a:t>
            </a:r>
          </a:p>
          <a:p>
            <a:r>
              <a:rPr lang="en-US" dirty="0" smtClean="0"/>
              <a:t>N: Brunt</a:t>
            </a:r>
            <a:r>
              <a:rPr lang="en-US" dirty="0"/>
              <a:t>-</a:t>
            </a:r>
            <a:r>
              <a:rPr lang="en-US" dirty="0" err="1"/>
              <a:t>Väisälä</a:t>
            </a:r>
            <a:r>
              <a:rPr lang="en-US" dirty="0"/>
              <a:t> </a:t>
            </a:r>
            <a:r>
              <a:rPr lang="en-US" dirty="0" smtClean="0"/>
              <a:t>Frequency</a:t>
            </a:r>
          </a:p>
          <a:p>
            <a:r>
              <a:rPr lang="en-US" dirty="0" smtClean="0"/>
              <a:t>W: Length of obstacle </a:t>
            </a:r>
            <a:endParaRPr lang="en-US" dirty="0"/>
          </a:p>
        </p:txBody>
      </p:sp>
    </p:spTree>
    <p:extLst>
      <p:ext uri="{BB962C8B-B14F-4D97-AF65-F5344CB8AC3E}">
        <p14:creationId xmlns:p14="http://schemas.microsoft.com/office/powerpoint/2010/main" val="14406110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5600" y="165100"/>
            <a:ext cx="4178300" cy="652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522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000" y="1297231"/>
            <a:ext cx="3481388"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52229" name="Rectangle 5"/>
          <p:cNvSpPr>
            <a:spLocks/>
          </p:cNvSpPr>
          <p:nvPr/>
        </p:nvSpPr>
        <p:spPr bwMode="auto">
          <a:xfrm>
            <a:off x="4953000" y="4160687"/>
            <a:ext cx="271869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1400" dirty="0">
                <a:solidFill>
                  <a:schemeClr val="tx1"/>
                </a:solidFill>
                <a:latin typeface="Helvetica"/>
                <a:ea typeface="ＭＳ Ｐゴシック" charset="0"/>
                <a:cs typeface="Helvetica"/>
              </a:rPr>
              <a:t>Jan </a:t>
            </a:r>
            <a:r>
              <a:rPr lang="en-US" sz="1400" dirty="0" err="1">
                <a:solidFill>
                  <a:schemeClr val="tx1"/>
                </a:solidFill>
                <a:latin typeface="Helvetica"/>
                <a:ea typeface="ＭＳ Ｐゴシック" charset="0"/>
                <a:cs typeface="Helvetica"/>
              </a:rPr>
              <a:t>Mayen</a:t>
            </a:r>
            <a:r>
              <a:rPr lang="en-US" sz="1400" dirty="0">
                <a:solidFill>
                  <a:schemeClr val="tx1"/>
                </a:solidFill>
                <a:latin typeface="Helvetica"/>
                <a:ea typeface="ＭＳ Ｐゴシック" charset="0"/>
                <a:cs typeface="Helvetica"/>
              </a:rPr>
              <a:t> </a:t>
            </a:r>
            <a:r>
              <a:rPr lang="en-US" sz="1400" dirty="0" smtClean="0">
                <a:solidFill>
                  <a:schemeClr val="tx1"/>
                </a:solidFill>
                <a:latin typeface="Helvetica"/>
                <a:ea typeface="ＭＳ Ｐゴシック" charset="0"/>
                <a:cs typeface="Helvetica"/>
              </a:rPr>
              <a:t>Island, </a:t>
            </a:r>
            <a:r>
              <a:rPr lang="en-US" sz="1400" dirty="0">
                <a:solidFill>
                  <a:schemeClr val="tx1"/>
                </a:solidFill>
                <a:latin typeface="Helvetica"/>
                <a:ea typeface="ＭＳ Ｐゴシック" charset="0"/>
                <a:cs typeface="Helvetica"/>
              </a:rPr>
              <a:t>Greenland Sea</a:t>
            </a:r>
          </a:p>
        </p:txBody>
      </p:sp>
      <p:sp>
        <p:nvSpPr>
          <p:cNvPr id="52230" name="Rectangle 6"/>
          <p:cNvSpPr>
            <a:spLocks/>
          </p:cNvSpPr>
          <p:nvPr/>
        </p:nvSpPr>
        <p:spPr bwMode="auto">
          <a:xfrm>
            <a:off x="4738688" y="6407378"/>
            <a:ext cx="91810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1400" dirty="0">
                <a:solidFill>
                  <a:schemeClr val="tx1"/>
                </a:solidFill>
                <a:latin typeface="Helvetica"/>
                <a:ea typeface="ＭＳ Ｐゴシック" charset="0"/>
                <a:cs typeface="Helvetica"/>
              </a:rPr>
              <a:t>Stull (1988)</a:t>
            </a:r>
          </a:p>
        </p:txBody>
      </p:sp>
      <p:sp>
        <p:nvSpPr>
          <p:cNvPr id="2" name="TextBox 1"/>
          <p:cNvSpPr txBox="1"/>
          <p:nvPr/>
        </p:nvSpPr>
        <p:spPr>
          <a:xfrm>
            <a:off x="4738688" y="196888"/>
            <a:ext cx="4405312" cy="830997"/>
          </a:xfrm>
          <a:prstGeom prst="rect">
            <a:avLst/>
          </a:prstGeom>
          <a:noFill/>
        </p:spPr>
        <p:txBody>
          <a:bodyPr wrap="square" rtlCol="0">
            <a:spAutoFit/>
          </a:bodyPr>
          <a:lstStyle/>
          <a:p>
            <a:r>
              <a:rPr lang="en-US" sz="2400" dirty="0">
                <a:solidFill>
                  <a:srgbClr val="FF0000"/>
                </a:solidFill>
                <a:latin typeface="Helvetica"/>
                <a:ea typeface="ＭＳ Ｐゴシック" charset="0"/>
                <a:cs typeface="Helvetica"/>
              </a:rPr>
              <a:t>The influence of an </a:t>
            </a:r>
            <a:r>
              <a:rPr lang="en-US" sz="2400" dirty="0">
                <a:solidFill>
                  <a:srgbClr val="3366FF"/>
                </a:solidFill>
                <a:latin typeface="Helvetica"/>
                <a:ea typeface="ＭＳ Ｐゴシック" charset="0"/>
                <a:cs typeface="Helvetica"/>
              </a:rPr>
              <a:t>elevated inversion</a:t>
            </a:r>
            <a:r>
              <a:rPr lang="en-US" sz="2400" dirty="0">
                <a:solidFill>
                  <a:srgbClr val="FF0000"/>
                </a:solidFill>
                <a:latin typeface="Helvetica"/>
                <a:ea typeface="ＭＳ Ｐゴシック" charset="0"/>
                <a:cs typeface="Helvetica"/>
              </a:rPr>
              <a:t> in flow over a hill</a:t>
            </a:r>
          </a:p>
        </p:txBody>
      </p:sp>
      <p:pic>
        <p:nvPicPr>
          <p:cNvPr id="3" name="Vortex-street-animation.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953000" y="4563059"/>
            <a:ext cx="3688638" cy="1844319"/>
          </a:xfrm>
          <a:prstGeom prst="rect">
            <a:avLst/>
          </a:prstGeom>
        </p:spPr>
      </p:pic>
    </p:spTree>
    <p:extLst>
      <p:ext uri="{BB962C8B-B14F-4D97-AF65-F5344CB8AC3E}">
        <p14:creationId xmlns:p14="http://schemas.microsoft.com/office/powerpoint/2010/main" val="5665503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4274" name="Rectangle 2"/>
          <p:cNvSpPr>
            <a:spLocks/>
          </p:cNvSpPr>
          <p:nvPr/>
        </p:nvSpPr>
        <p:spPr bwMode="auto">
          <a:xfrm>
            <a:off x="531269" y="481874"/>
            <a:ext cx="358070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3200" dirty="0">
                <a:solidFill>
                  <a:srgbClr val="FF0000"/>
                </a:solidFill>
                <a:latin typeface="Helvetica"/>
                <a:ea typeface="ＭＳ Ｐゴシック" charset="0"/>
                <a:cs typeface="Helvetica"/>
              </a:rPr>
              <a:t>Formation of waves</a:t>
            </a:r>
          </a:p>
        </p:txBody>
      </p:sp>
      <p:sp>
        <p:nvSpPr>
          <p:cNvPr id="2" name="TextBox 1"/>
          <p:cNvSpPr txBox="1"/>
          <p:nvPr/>
        </p:nvSpPr>
        <p:spPr>
          <a:xfrm>
            <a:off x="425707" y="1244600"/>
            <a:ext cx="8311893" cy="4685129"/>
          </a:xfrm>
          <a:prstGeom prst="rect">
            <a:avLst/>
          </a:prstGeom>
          <a:noFill/>
        </p:spPr>
        <p:txBody>
          <a:bodyPr wrap="square" rtlCol="0">
            <a:spAutoFit/>
          </a:bodyPr>
          <a:lstStyle/>
          <a:p>
            <a:pPr>
              <a:lnSpc>
                <a:spcPct val="90000"/>
              </a:lnSpc>
            </a:pPr>
            <a:r>
              <a:rPr lang="en-US" sz="1900" dirty="0"/>
              <a:t>The basic form of a wave (trapped or vertically propagating) and its wavelength depend on variations of </a:t>
            </a:r>
            <a:r>
              <a:rPr lang="en-US" sz="1900" dirty="0">
                <a:solidFill>
                  <a:srgbClr val="0000FF"/>
                </a:solidFill>
              </a:rPr>
              <a:t>speed</a:t>
            </a:r>
            <a:r>
              <a:rPr lang="en-US" sz="1900" dirty="0"/>
              <a:t> and </a:t>
            </a:r>
            <a:r>
              <a:rPr lang="en-US" sz="1900" dirty="0">
                <a:solidFill>
                  <a:srgbClr val="0000FF"/>
                </a:solidFill>
              </a:rPr>
              <a:t>stability</a:t>
            </a:r>
            <a:r>
              <a:rPr lang="en-US" sz="1900" dirty="0"/>
              <a:t> of the approach flow. One of 3 flow patterns results depending on the characteristics of the vertical profile of the horizontal wind.</a:t>
            </a:r>
          </a:p>
          <a:p>
            <a:pPr marL="342900" lvl="1" indent="-177800">
              <a:lnSpc>
                <a:spcPct val="90000"/>
              </a:lnSpc>
              <a:spcBef>
                <a:spcPts val="2275"/>
              </a:spcBef>
              <a:buFont typeface="Arial"/>
              <a:buChar char="•"/>
            </a:pPr>
            <a:r>
              <a:rPr lang="en-US" sz="1900" dirty="0"/>
              <a:t>If winds are weak and nearly invariant with height, shallow waves form downwind of the barrier.</a:t>
            </a:r>
          </a:p>
          <a:p>
            <a:pPr marL="342900" lvl="1" indent="-177800">
              <a:lnSpc>
                <a:spcPct val="90000"/>
              </a:lnSpc>
              <a:spcBef>
                <a:spcPts val="2275"/>
              </a:spcBef>
              <a:buFont typeface="Arial"/>
              <a:buChar char="•"/>
            </a:pPr>
            <a:r>
              <a:rPr lang="en-US" sz="1900" dirty="0"/>
              <a:t>When winds become stronger and show a moderate increase with height, air overturns on the lee side of the barrier, forming a standing (i.e., non-propagating) lee eddy with its axis parallel to the ridgeline.</a:t>
            </a:r>
          </a:p>
          <a:p>
            <a:pPr marL="342900" lvl="1" indent="-177800">
              <a:lnSpc>
                <a:spcPct val="90000"/>
              </a:lnSpc>
              <a:spcBef>
                <a:spcPts val="2275"/>
              </a:spcBef>
              <a:buFont typeface="Arial"/>
              <a:buChar char="•"/>
            </a:pPr>
            <a:r>
              <a:rPr lang="en-US" sz="1900" dirty="0"/>
              <a:t>When winds become stronger still and show a greater increase in speed with height, deeper waves form and propagate farther downwind</a:t>
            </a:r>
          </a:p>
          <a:p>
            <a:pPr>
              <a:lnSpc>
                <a:spcPct val="90000"/>
              </a:lnSpc>
              <a:spcBef>
                <a:spcPts val="2275"/>
              </a:spcBef>
            </a:pPr>
            <a:r>
              <a:rPr lang="en-US" sz="1900" b="1" dirty="0"/>
              <a:t>The wavelengths of orographic waves increase when wind velocities increase or stability decreases.</a:t>
            </a:r>
          </a:p>
        </p:txBody>
      </p:sp>
    </p:spTree>
    <p:extLst>
      <p:ext uri="{BB962C8B-B14F-4D97-AF65-F5344CB8AC3E}">
        <p14:creationId xmlns:p14="http://schemas.microsoft.com/office/powerpoint/2010/main" val="69950728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5297" name="Rectangle 1"/>
          <p:cNvSpPr>
            <a:spLocks/>
          </p:cNvSpPr>
          <p:nvPr/>
        </p:nvSpPr>
        <p:spPr bwMode="auto">
          <a:xfrm>
            <a:off x="434177" y="418646"/>
            <a:ext cx="421930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3200" dirty="0">
                <a:solidFill>
                  <a:srgbClr val="FF0000"/>
                </a:solidFill>
                <a:latin typeface="Helvetica"/>
                <a:ea typeface="ＭＳ Ｐゴシック" charset="0"/>
                <a:cs typeface="Helvetica"/>
              </a:rPr>
              <a:t>Downslope windstorms</a:t>
            </a:r>
          </a:p>
        </p:txBody>
      </p:sp>
      <p:sp>
        <p:nvSpPr>
          <p:cNvPr id="2" name="TextBox 1"/>
          <p:cNvSpPr txBox="1"/>
          <p:nvPr/>
        </p:nvSpPr>
        <p:spPr>
          <a:xfrm>
            <a:off x="434177" y="1343614"/>
            <a:ext cx="7947823" cy="4452501"/>
          </a:xfrm>
          <a:prstGeom prst="rect">
            <a:avLst/>
          </a:prstGeom>
          <a:noFill/>
        </p:spPr>
        <p:txBody>
          <a:bodyPr wrap="square" rtlCol="0">
            <a:spAutoFit/>
          </a:bodyPr>
          <a:lstStyle/>
          <a:p>
            <a:pPr>
              <a:spcBef>
                <a:spcPts val="1000"/>
              </a:spcBef>
            </a:pPr>
            <a:r>
              <a:rPr lang="en-US" sz="2000" dirty="0">
                <a:latin typeface="Helvetica"/>
                <a:ea typeface="ＭＳ Ｐゴシック" charset="0"/>
                <a:cs typeface="Helvetica"/>
              </a:rPr>
              <a:t>Large-amplitude mountain waves that undergo a hydraulic transition giving strong, supercritical flow on the lee slope</a:t>
            </a:r>
          </a:p>
          <a:p>
            <a:pPr>
              <a:spcBef>
                <a:spcPts val="1000"/>
              </a:spcBef>
            </a:pPr>
            <a:r>
              <a:rPr lang="en-US" sz="2000" dirty="0">
                <a:latin typeface="Helvetica"/>
                <a:ea typeface="ＭＳ Ｐゴシック" charset="0"/>
                <a:cs typeface="Helvetica"/>
              </a:rPr>
              <a:t>Three mechanisms:</a:t>
            </a:r>
          </a:p>
          <a:p>
            <a:endParaRPr lang="en-US" sz="1000" dirty="0">
              <a:latin typeface="Helvetica"/>
              <a:ea typeface="ＭＳ Ｐゴシック" charset="0"/>
              <a:cs typeface="Helvetica"/>
            </a:endParaRPr>
          </a:p>
          <a:p>
            <a:pPr marL="230188" indent="-230188">
              <a:spcBef>
                <a:spcPts val="1000"/>
              </a:spcBef>
              <a:buSzPct val="125000"/>
              <a:buFont typeface="Gill Sans" charset="0"/>
              <a:buChar char="•"/>
              <a:tabLst>
                <a:tab pos="346075" algn="l"/>
              </a:tabLst>
            </a:pPr>
            <a:r>
              <a:rPr lang="en-US" sz="2000" dirty="0">
                <a:latin typeface="Helvetica"/>
                <a:ea typeface="ＭＳ Ｐゴシック" charset="0"/>
                <a:cs typeface="Helvetica"/>
              </a:rPr>
              <a:t>Classical hydraulic flow.</a:t>
            </a:r>
          </a:p>
          <a:p>
            <a:pPr marL="230188" indent="-230188">
              <a:spcBef>
                <a:spcPts val="1000"/>
              </a:spcBef>
              <a:buSzPct val="125000"/>
              <a:buFont typeface="Gill Sans" charset="0"/>
              <a:buChar char="•"/>
              <a:tabLst>
                <a:tab pos="346075" algn="l"/>
              </a:tabLst>
            </a:pPr>
            <a:r>
              <a:rPr lang="en-US" sz="2000" dirty="0">
                <a:latin typeface="Helvetica"/>
                <a:ea typeface="ＭＳ Ｐゴシック" charset="0"/>
                <a:cs typeface="Helvetica"/>
              </a:rPr>
              <a:t>Amplification of linear vertically propagating gravity waves by waves reflected off the </a:t>
            </a:r>
            <a:r>
              <a:rPr lang="en-US" sz="2000" dirty="0" err="1">
                <a:latin typeface="Helvetica"/>
                <a:ea typeface="ＭＳ Ｐゴシック" charset="0"/>
                <a:cs typeface="Helvetica"/>
              </a:rPr>
              <a:t>tropopause</a:t>
            </a:r>
            <a:r>
              <a:rPr lang="en-US" sz="2000" dirty="0">
                <a:latin typeface="Helvetica"/>
                <a:ea typeface="ＭＳ Ｐゴシック" charset="0"/>
                <a:cs typeface="Helvetica"/>
              </a:rPr>
              <a:t> (or some other layer where the Scorer parameter changes rapidly).</a:t>
            </a:r>
          </a:p>
          <a:p>
            <a:pPr marL="230188" indent="-230188">
              <a:spcBef>
                <a:spcPts val="1000"/>
              </a:spcBef>
              <a:buSzPct val="125000"/>
              <a:buFont typeface="Gill Sans" charset="0"/>
              <a:buChar char="•"/>
              <a:tabLst>
                <a:tab pos="346075" algn="l"/>
              </a:tabLst>
            </a:pPr>
            <a:r>
              <a:rPr lang="en-US" sz="2000" dirty="0">
                <a:latin typeface="Helvetica"/>
                <a:ea typeface="ＭＳ Ｐゴシック" charset="0"/>
                <a:cs typeface="Helvetica"/>
              </a:rPr>
              <a:t>Breaking of a vertically propagating mountain wave creates a self-induced critical layer. If the distance between this critical layer and the mountain is suitably tuned it may trap and reflect upward propagating waves resulting in resonance and strong surface winds.</a:t>
            </a:r>
          </a:p>
        </p:txBody>
      </p:sp>
    </p:spTree>
    <p:extLst>
      <p:ext uri="{BB962C8B-B14F-4D97-AF65-F5344CB8AC3E}">
        <p14:creationId xmlns:p14="http://schemas.microsoft.com/office/powerpoint/2010/main" val="278594131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738" y="1131048"/>
            <a:ext cx="461327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56322" name="Rectangle 2"/>
          <p:cNvSpPr>
            <a:spLocks/>
          </p:cNvSpPr>
          <p:nvPr/>
        </p:nvSpPr>
        <p:spPr bwMode="auto">
          <a:xfrm>
            <a:off x="566738" y="6343650"/>
            <a:ext cx="42926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F8F8F8"/>
                </a:solidFill>
                <a:miter lim="800000"/>
                <a:headEnd type="none" w="med" len="med"/>
                <a:tailEnd type="none" w="med" len="med"/>
              </a14:hiddenLine>
            </a:ext>
          </a:extLst>
        </p:spPr>
        <p:txBody>
          <a:bodyPr lIns="0" tIns="0" rIns="0" bIns="0" anchor="ctr"/>
          <a:lstStyle/>
          <a:p>
            <a:pPr>
              <a:spcBef>
                <a:spcPts val="850"/>
              </a:spcBef>
            </a:pPr>
            <a:r>
              <a:rPr lang="en-US" sz="1400" dirty="0">
                <a:solidFill>
                  <a:schemeClr val="tx1"/>
                </a:solidFill>
                <a:latin typeface="Helvetica" charset="0"/>
                <a:ea typeface="ＭＳ Ｐゴシック" charset="0"/>
                <a:cs typeface="Helvetica" charset="0"/>
                <a:sym typeface="Helvetica" charset="0"/>
              </a:rPr>
              <a:t>Whiteman (2000) adapted from Carney et al. (1996)</a:t>
            </a:r>
          </a:p>
        </p:txBody>
      </p:sp>
      <p:sp>
        <p:nvSpPr>
          <p:cNvPr id="56323" name="Rectangle 3"/>
          <p:cNvSpPr>
            <a:spLocks/>
          </p:cNvSpPr>
          <p:nvPr/>
        </p:nvSpPr>
        <p:spPr bwMode="auto">
          <a:xfrm>
            <a:off x="5541963" y="1151417"/>
            <a:ext cx="32004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spcBef>
                <a:spcPts val="475"/>
              </a:spcBef>
            </a:pPr>
            <a:r>
              <a:rPr lang="en-US" sz="2000" dirty="0">
                <a:solidFill>
                  <a:schemeClr val="tx1"/>
                </a:solidFill>
                <a:latin typeface="Helvetica"/>
                <a:ea typeface="ＭＳ Ｐゴシック" charset="0"/>
                <a:cs typeface="Helvetica"/>
                <a:sym typeface="Tahoma" charset="0"/>
              </a:rPr>
              <a:t>Under certain stability, flow and topography conditions, the entire mountain wave can undergo a sudden transition to a hydraulic flow involving a hydraulic jump and a turbulent rotor. This exposes the lee side of the barrier to sweeping, high speed turbulent winds that can cause forest </a:t>
            </a:r>
            <a:r>
              <a:rPr lang="en-US" sz="2000" dirty="0" err="1">
                <a:solidFill>
                  <a:schemeClr val="tx1"/>
                </a:solidFill>
                <a:latin typeface="Helvetica"/>
                <a:ea typeface="ＭＳ Ｐゴシック" charset="0"/>
                <a:cs typeface="Helvetica"/>
                <a:sym typeface="Tahoma" charset="0"/>
              </a:rPr>
              <a:t>blowdowns</a:t>
            </a:r>
            <a:r>
              <a:rPr lang="en-US" sz="2000" dirty="0">
                <a:solidFill>
                  <a:schemeClr val="tx1"/>
                </a:solidFill>
                <a:latin typeface="Helvetica"/>
                <a:ea typeface="ＭＳ Ｐゴシック" charset="0"/>
                <a:cs typeface="Helvetica"/>
                <a:sym typeface="Tahoma" charset="0"/>
              </a:rPr>
              <a:t> and structural damage. </a:t>
            </a:r>
          </a:p>
        </p:txBody>
      </p:sp>
      <p:sp>
        <p:nvSpPr>
          <p:cNvPr id="56324" name="Rectangle 4"/>
          <p:cNvSpPr>
            <a:spLocks/>
          </p:cNvSpPr>
          <p:nvPr/>
        </p:nvSpPr>
        <p:spPr bwMode="auto">
          <a:xfrm>
            <a:off x="293500" y="254891"/>
            <a:ext cx="401412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3200" dirty="0">
                <a:solidFill>
                  <a:srgbClr val="FF0000"/>
                </a:solidFill>
                <a:latin typeface="Helvetica"/>
                <a:ea typeface="ＭＳ Ｐゴシック" charset="0"/>
                <a:cs typeface="Helvetica"/>
              </a:rPr>
              <a:t>Downslope windstorm</a:t>
            </a:r>
          </a:p>
        </p:txBody>
      </p:sp>
    </p:spTree>
    <p:extLst>
      <p:ext uri="{BB962C8B-B14F-4D97-AF65-F5344CB8AC3E}">
        <p14:creationId xmlns:p14="http://schemas.microsoft.com/office/powerpoint/2010/main" val="41578430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1575" y="1120775"/>
            <a:ext cx="6511925" cy="491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57346" name="Rectangle 2"/>
          <p:cNvSpPr>
            <a:spLocks/>
          </p:cNvSpPr>
          <p:nvPr/>
        </p:nvSpPr>
        <p:spPr bwMode="auto">
          <a:xfrm>
            <a:off x="5546725" y="6064250"/>
            <a:ext cx="23241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F8F8F8"/>
                </a:solidFill>
                <a:miter lim="800000"/>
                <a:headEnd type="none" w="med" len="med"/>
                <a:tailEnd type="none" w="med" len="med"/>
              </a14:hiddenLine>
            </a:ext>
          </a:extLst>
        </p:spPr>
        <p:txBody>
          <a:bodyPr lIns="0" tIns="0" rIns="0" bIns="0" anchor="ctr"/>
          <a:lstStyle/>
          <a:p>
            <a:pPr>
              <a:spcBef>
                <a:spcPts val="900"/>
              </a:spcBef>
            </a:pPr>
            <a:r>
              <a:rPr lang="en-US" sz="1200">
                <a:solidFill>
                  <a:schemeClr val="tx1"/>
                </a:solidFill>
                <a:latin typeface="Helvetica" charset="0"/>
                <a:ea typeface="ＭＳ Ｐゴシック" charset="0"/>
                <a:cs typeface="Helvetica" charset="0"/>
                <a:sym typeface="Helvetica" charset="0"/>
              </a:rPr>
              <a:t>USAF, Robert Symons photo</a:t>
            </a:r>
          </a:p>
        </p:txBody>
      </p:sp>
      <p:sp>
        <p:nvSpPr>
          <p:cNvPr id="57347" name="Rectangle 3"/>
          <p:cNvSpPr>
            <a:spLocks/>
          </p:cNvSpPr>
          <p:nvPr/>
        </p:nvSpPr>
        <p:spPr bwMode="auto">
          <a:xfrm>
            <a:off x="3335338" y="699700"/>
            <a:ext cx="17233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dirty="0">
                <a:solidFill>
                  <a:srgbClr val="FF0000"/>
                </a:solidFill>
                <a:latin typeface="Helvetica"/>
                <a:ea typeface="ＭＳ Ｐゴシック" charset="0"/>
                <a:cs typeface="Helvetica"/>
              </a:rPr>
              <a:t>The Sierra Wave</a:t>
            </a:r>
          </a:p>
        </p:txBody>
      </p:sp>
    </p:spTree>
    <p:extLst>
      <p:ext uri="{BB962C8B-B14F-4D97-AF65-F5344CB8AC3E}">
        <p14:creationId xmlns:p14="http://schemas.microsoft.com/office/powerpoint/2010/main" val="36381376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doyle_rotor3d_111-1.mov" descr="/Users/shoch/Desktop/videos4Sebastian/dynamo/DynamicallyDrivenFlows.ppt_media/doyle_rotor3d_111-1.mov">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177800" y="1016000"/>
            <a:ext cx="8788400" cy="5272088"/>
          </a:xfrm>
          <a:prstGeom prst="rect">
            <a:avLst/>
          </a:prstGeom>
          <a:noFill/>
          <a:extLst>
            <a:ext uri="{909E8E84-426E-40dd-AFC4-6F175D3DCCD1}">
              <a14:hiddenFill xmlns:a14="http://schemas.microsoft.com/office/drawing/2010/main">
                <a:solidFill>
                  <a:srgbClr val="FFFFFF"/>
                </a:solidFill>
              </a14:hiddenFill>
            </a:ext>
          </a:extLst>
        </p:spPr>
      </p:pic>
      <p:pic>
        <p:nvPicPr>
          <p:cNvPr id="583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5885" y="110271"/>
            <a:ext cx="1092200"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58371" name="Rectangle 3"/>
          <p:cNvSpPr>
            <a:spLocks/>
          </p:cNvSpPr>
          <p:nvPr/>
        </p:nvSpPr>
        <p:spPr bwMode="auto">
          <a:xfrm>
            <a:off x="6156157" y="154990"/>
            <a:ext cx="97026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1400" dirty="0">
                <a:solidFill>
                  <a:schemeClr val="tx1"/>
                </a:solidFill>
                <a:latin typeface="Helvetica"/>
                <a:ea typeface="ＭＳ Ｐゴシック" charset="0"/>
                <a:cs typeface="Helvetica"/>
              </a:rPr>
              <a:t>© Jim Doyle</a:t>
            </a:r>
          </a:p>
        </p:txBody>
      </p:sp>
      <p:sp>
        <p:nvSpPr>
          <p:cNvPr id="58372" name="Rectangle 4"/>
          <p:cNvSpPr>
            <a:spLocks/>
          </p:cNvSpPr>
          <p:nvPr/>
        </p:nvSpPr>
        <p:spPr bwMode="auto">
          <a:xfrm>
            <a:off x="3027363" y="445700"/>
            <a:ext cx="201403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dirty="0">
                <a:solidFill>
                  <a:schemeClr val="tx1"/>
                </a:solidFill>
                <a:latin typeface="Helvetica"/>
                <a:ea typeface="ＭＳ Ｐゴシック" charset="0"/>
                <a:cs typeface="Helvetica"/>
              </a:rPr>
              <a:t>3-D rotor simulation</a:t>
            </a:r>
          </a:p>
        </p:txBody>
      </p:sp>
      <p:sp>
        <p:nvSpPr>
          <p:cNvPr id="58373" name="Rectangle 5"/>
          <p:cNvSpPr>
            <a:spLocks/>
          </p:cNvSpPr>
          <p:nvPr/>
        </p:nvSpPr>
        <p:spPr bwMode="auto">
          <a:xfrm>
            <a:off x="5861050" y="6323111"/>
            <a:ext cx="261752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2000" dirty="0">
                <a:solidFill>
                  <a:schemeClr val="tx1"/>
                </a:solidFill>
                <a:latin typeface="Helvetica"/>
                <a:ea typeface="ＭＳ Ｐゴシック" charset="0"/>
                <a:cs typeface="Helvetica"/>
              </a:rPr>
              <a:t>Horizontal </a:t>
            </a:r>
            <a:r>
              <a:rPr lang="en-US" sz="2000" dirty="0" err="1">
                <a:solidFill>
                  <a:schemeClr val="tx1"/>
                </a:solidFill>
                <a:latin typeface="Helvetica"/>
                <a:ea typeface="ＭＳ Ｐゴシック" charset="0"/>
                <a:cs typeface="Helvetica"/>
              </a:rPr>
              <a:t>vorticity</a:t>
            </a:r>
            <a:r>
              <a:rPr lang="en-US" sz="2000" dirty="0">
                <a:solidFill>
                  <a:schemeClr val="tx1"/>
                </a:solidFill>
                <a:latin typeface="Helvetica"/>
                <a:ea typeface="ＭＳ Ｐゴシック" charset="0"/>
                <a:cs typeface="Helvetica"/>
              </a:rPr>
              <a:t> (s</a:t>
            </a:r>
            <a:r>
              <a:rPr lang="en-US" sz="2000" baseline="32000" dirty="0">
                <a:solidFill>
                  <a:schemeClr val="tx1"/>
                </a:solidFill>
                <a:latin typeface="Helvetica"/>
                <a:ea typeface="ＭＳ Ｐゴシック" charset="0"/>
                <a:cs typeface="Helvetica"/>
              </a:rPr>
              <a:t>-1</a:t>
            </a:r>
            <a:r>
              <a:rPr lang="en-US" sz="2000" dirty="0">
                <a:solidFill>
                  <a:schemeClr val="tx1"/>
                </a:solidFill>
                <a:latin typeface="Helvetica"/>
                <a:ea typeface="ＭＳ Ｐゴシック" charset="0"/>
                <a:cs typeface="Helvetica"/>
              </a:rPr>
              <a:t>)</a:t>
            </a:r>
          </a:p>
        </p:txBody>
      </p:sp>
    </p:spTree>
    <p:extLst>
      <p:ext uri="{BB962C8B-B14F-4D97-AF65-F5344CB8AC3E}">
        <p14:creationId xmlns:p14="http://schemas.microsoft.com/office/powerpoint/2010/main" val="16158428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3650" fill="hold"/>
                                        <p:tgtEl>
                                          <p:spTgt spid="5836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8369"/>
                </p:tgtEl>
              </p:cMediaNode>
            </p:video>
            <p:seq concurrent="1" nextAc="seek">
              <p:cTn id="8" restart="whenNotActive" fill="hold" evtFilter="cancelBubble" nodeType="interactiveSeq">
                <p:stCondLst>
                  <p:cond evt="onClick" delay="0">
                    <p:tgtEl>
                      <p:spTgt spid="58369"/>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58369"/>
                                        </p:tgtEl>
                                      </p:cBhvr>
                                    </p:cmd>
                                  </p:childTnLst>
                                </p:cTn>
                              </p:par>
                            </p:childTnLst>
                          </p:cTn>
                        </p:par>
                      </p:childTnLst>
                    </p:cTn>
                  </p:par>
                </p:childTnLst>
              </p:cTn>
              <p:nextCondLst>
                <p:cond evt="onClick" delay="0">
                  <p:tgtEl>
                    <p:spTgt spid="58369"/>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p:cNvSpPr>
          <p:nvPr/>
        </p:nvSpPr>
        <p:spPr bwMode="auto">
          <a:xfrm>
            <a:off x="102932" y="6225925"/>
            <a:ext cx="624930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3200" dirty="0">
                <a:solidFill>
                  <a:srgbClr val="FF0000"/>
                </a:solidFill>
                <a:latin typeface="Helvetica"/>
                <a:ea typeface="ＭＳ Ｐゴシック" charset="0"/>
                <a:cs typeface="Helvetica"/>
              </a:rPr>
              <a:t>Rotor flow movie, Falkland Islands</a:t>
            </a:r>
          </a:p>
        </p:txBody>
      </p:sp>
      <p:pic>
        <p:nvPicPr>
          <p:cNvPr id="593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2900" y="4769337"/>
            <a:ext cx="9525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59396" name="Rectangle 4"/>
          <p:cNvSpPr>
            <a:spLocks/>
          </p:cNvSpPr>
          <p:nvPr/>
        </p:nvSpPr>
        <p:spPr bwMode="auto">
          <a:xfrm>
            <a:off x="7962900" y="5617536"/>
            <a:ext cx="1397000" cy="1240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1400" dirty="0">
                <a:solidFill>
                  <a:schemeClr val="tx1"/>
                </a:solidFill>
                <a:latin typeface="Helvetica"/>
                <a:ea typeface="ＭＳ Ｐゴシック" charset="0"/>
                <a:cs typeface="Helvetica"/>
              </a:rPr>
              <a:t>Prof. Stephen </a:t>
            </a:r>
          </a:p>
          <a:p>
            <a:r>
              <a:rPr lang="en-US" sz="1400" dirty="0" err="1" smtClean="0">
                <a:solidFill>
                  <a:schemeClr val="tx1"/>
                </a:solidFill>
                <a:latin typeface="Helvetica"/>
                <a:ea typeface="ＭＳ Ｐゴシック" charset="0"/>
                <a:cs typeface="Helvetica"/>
              </a:rPr>
              <a:t>Mobbs</a:t>
            </a:r>
            <a:r>
              <a:rPr lang="en-US" sz="1400" dirty="0" smtClean="0">
                <a:solidFill>
                  <a:schemeClr val="tx1"/>
                </a:solidFill>
                <a:latin typeface="Helvetica"/>
                <a:ea typeface="ＭＳ Ｐゴシック" charset="0"/>
                <a:cs typeface="Helvetica"/>
              </a:rPr>
              <a:t>, </a:t>
            </a:r>
            <a:r>
              <a:rPr lang="en-US" sz="1400" dirty="0" err="1" smtClean="0">
                <a:solidFill>
                  <a:schemeClr val="tx1"/>
                </a:solidFill>
                <a:latin typeface="Helvetica"/>
                <a:ea typeface="ＭＳ Ｐゴシック" charset="0"/>
                <a:cs typeface="Helvetica"/>
              </a:rPr>
              <a:t>Umiversity</a:t>
            </a:r>
            <a:r>
              <a:rPr lang="en-US" sz="1400" dirty="0" smtClean="0">
                <a:solidFill>
                  <a:schemeClr val="tx1"/>
                </a:solidFill>
                <a:latin typeface="Helvetica"/>
                <a:ea typeface="ＭＳ Ｐゴシック" charset="0"/>
                <a:cs typeface="Helvetica"/>
              </a:rPr>
              <a:t> of Leeds, UK</a:t>
            </a:r>
            <a:endParaRPr lang="en-US" sz="1400" dirty="0">
              <a:solidFill>
                <a:schemeClr val="tx1"/>
              </a:solidFill>
              <a:latin typeface="Helvetica"/>
              <a:ea typeface="ＭＳ Ｐゴシック" charset="0"/>
              <a:cs typeface="Helvetica"/>
            </a:endParaRPr>
          </a:p>
        </p:txBody>
      </p:sp>
      <p:pic>
        <p:nvPicPr>
          <p:cNvPr id="2" name="RotorStreaming-2.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2932" y="209358"/>
            <a:ext cx="7645656" cy="5734242"/>
          </a:xfrm>
          <a:prstGeom prst="rect">
            <a:avLst/>
          </a:prstGeom>
        </p:spPr>
      </p:pic>
    </p:spTree>
    <p:extLst>
      <p:ext uri="{BB962C8B-B14F-4D97-AF65-F5344CB8AC3E}">
        <p14:creationId xmlns:p14="http://schemas.microsoft.com/office/powerpoint/2010/main" val="4932128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11681" y="337187"/>
            <a:ext cx="4826861" cy="6130579"/>
          </a:xfrm>
          <a:prstGeom prst="rect">
            <a:avLst/>
          </a:prstGeom>
        </p:spPr>
      </p:pic>
      <p:sp>
        <p:nvSpPr>
          <p:cNvPr id="3" name="TextBox 2"/>
          <p:cNvSpPr txBox="1"/>
          <p:nvPr/>
        </p:nvSpPr>
        <p:spPr>
          <a:xfrm>
            <a:off x="5498304" y="337187"/>
            <a:ext cx="3521226" cy="5909311"/>
          </a:xfrm>
          <a:prstGeom prst="rect">
            <a:avLst/>
          </a:prstGeom>
          <a:noFill/>
        </p:spPr>
        <p:txBody>
          <a:bodyPr wrap="square" rtlCol="0">
            <a:spAutoFit/>
          </a:bodyPr>
          <a:lstStyle/>
          <a:p>
            <a:r>
              <a:rPr lang="en-US" dirty="0">
                <a:solidFill>
                  <a:srgbClr val="FF0000"/>
                </a:solidFill>
                <a:latin typeface="Helvetica"/>
              </a:rPr>
              <a:t>Chinook</a:t>
            </a:r>
            <a:r>
              <a:rPr lang="en-US" dirty="0">
                <a:latin typeface="Helvetica"/>
              </a:rPr>
              <a:t> winds usually occur on the east side of N American mountain ranges since winds aloft are usually westerly. But, they can occur on the west sides when upper-level winds are from the </a:t>
            </a:r>
            <a:r>
              <a:rPr lang="en-US" dirty="0">
                <a:solidFill>
                  <a:srgbClr val="0000FF"/>
                </a:solidFill>
                <a:latin typeface="Helvetica"/>
              </a:rPr>
              <a:t>east</a:t>
            </a:r>
            <a:r>
              <a:rPr lang="en-US" dirty="0">
                <a:latin typeface="Helvetica"/>
              </a:rPr>
              <a:t> (Ex: Santa Ana and Wasatch winds).</a:t>
            </a:r>
          </a:p>
          <a:p>
            <a:r>
              <a:rPr lang="en-US" i="1" dirty="0">
                <a:solidFill>
                  <a:srgbClr val="FF0000"/>
                </a:solidFill>
                <a:latin typeface="Helvetica"/>
              </a:rPr>
              <a:t>Santa Ana winds</a:t>
            </a:r>
            <a:r>
              <a:rPr lang="en-US" dirty="0">
                <a:solidFill>
                  <a:srgbClr val="FF0000"/>
                </a:solidFill>
                <a:latin typeface="Helvetica"/>
              </a:rPr>
              <a:t> </a:t>
            </a:r>
            <a:r>
              <a:rPr lang="en-US" dirty="0">
                <a:latin typeface="Helvetica"/>
              </a:rPr>
              <a:t>- late Fall and Winter, cause horrendous wildfires.</a:t>
            </a:r>
          </a:p>
          <a:p>
            <a:r>
              <a:rPr lang="en-US" i="1" dirty="0">
                <a:solidFill>
                  <a:srgbClr val="FF0000"/>
                </a:solidFill>
                <a:latin typeface="Helvetica"/>
              </a:rPr>
              <a:t>Wasatch or canyon winds</a:t>
            </a:r>
            <a:r>
              <a:rPr lang="en-US" dirty="0">
                <a:solidFill>
                  <a:srgbClr val="FF0000"/>
                </a:solidFill>
                <a:latin typeface="Helvetica"/>
              </a:rPr>
              <a:t> </a:t>
            </a:r>
            <a:r>
              <a:rPr lang="en-US" dirty="0">
                <a:latin typeface="Helvetica"/>
              </a:rPr>
              <a:t>- are of two types. Some come through gaps in the Wasatch ridgeline, affecting primarily the canyon exits. Others (less common) affect a more or less contiguous zone along the foothills. These are probably produced by strong mountain waves or hydraulic jumps.</a:t>
            </a:r>
          </a:p>
        </p:txBody>
      </p:sp>
      <p:sp>
        <p:nvSpPr>
          <p:cNvPr id="4" name="Rectangle 3"/>
          <p:cNvSpPr/>
          <p:nvPr/>
        </p:nvSpPr>
        <p:spPr>
          <a:xfrm>
            <a:off x="411681" y="6420054"/>
            <a:ext cx="7669818" cy="338554"/>
          </a:xfrm>
          <a:prstGeom prst="rect">
            <a:avLst/>
          </a:prstGeom>
        </p:spPr>
        <p:txBody>
          <a:bodyPr wrap="square">
            <a:spAutoFit/>
          </a:bodyPr>
          <a:lstStyle/>
          <a:p>
            <a:r>
              <a:rPr lang="en-US" sz="1600" dirty="0">
                <a:latin typeface="Helvetica"/>
              </a:rPr>
              <a:t>Whiteman (2000), adapted from Schroeder &amp; Buck (1970)</a:t>
            </a:r>
          </a:p>
        </p:txBody>
      </p:sp>
    </p:spTree>
    <p:extLst>
      <p:ext uri="{BB962C8B-B14F-4D97-AF65-F5344CB8AC3E}">
        <p14:creationId xmlns:p14="http://schemas.microsoft.com/office/powerpoint/2010/main" val="31954021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100" y="1296988"/>
            <a:ext cx="6946900" cy="415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62466" name="Rectangle 2"/>
          <p:cNvSpPr>
            <a:spLocks/>
          </p:cNvSpPr>
          <p:nvPr/>
        </p:nvSpPr>
        <p:spPr bwMode="auto">
          <a:xfrm>
            <a:off x="546100" y="5543322"/>
            <a:ext cx="47879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F8F8F8"/>
                </a:solidFill>
                <a:miter lim="800000"/>
                <a:headEnd type="none" w="med" len="med"/>
                <a:tailEnd type="none" w="med" len="med"/>
              </a14:hiddenLine>
            </a:ext>
          </a:extLst>
        </p:spPr>
        <p:txBody>
          <a:bodyPr lIns="0" tIns="0" rIns="0" bIns="0" anchor="ctr"/>
          <a:lstStyle/>
          <a:p>
            <a:pPr>
              <a:spcBef>
                <a:spcPts val="850"/>
              </a:spcBef>
            </a:pPr>
            <a:r>
              <a:rPr lang="en-US" sz="1400" dirty="0">
                <a:solidFill>
                  <a:schemeClr val="tx1"/>
                </a:solidFill>
                <a:latin typeface="Helvetica" charset="0"/>
                <a:ea typeface="ＭＳ Ｐゴシック" charset="0"/>
                <a:cs typeface="Helvetica" charset="0"/>
                <a:sym typeface="Helvetica" charset="0"/>
              </a:rPr>
              <a:t>Whiteman (2000), adapted from </a:t>
            </a:r>
            <a:r>
              <a:rPr lang="en-US" sz="1400" dirty="0" err="1">
                <a:solidFill>
                  <a:schemeClr val="tx1"/>
                </a:solidFill>
                <a:latin typeface="Helvetica" charset="0"/>
                <a:ea typeface="ＭＳ Ｐゴシック" charset="0"/>
                <a:cs typeface="Helvetica" charset="0"/>
                <a:sym typeface="Helvetica" charset="0"/>
              </a:rPr>
              <a:t>Wanner</a:t>
            </a:r>
            <a:r>
              <a:rPr lang="en-US" sz="1400" dirty="0">
                <a:solidFill>
                  <a:schemeClr val="tx1"/>
                </a:solidFill>
                <a:latin typeface="Helvetica" charset="0"/>
                <a:ea typeface="ＭＳ Ｐゴシック" charset="0"/>
                <a:cs typeface="Helvetica" charset="0"/>
                <a:sym typeface="Helvetica" charset="0"/>
              </a:rPr>
              <a:t> &amp; </a:t>
            </a:r>
            <a:r>
              <a:rPr lang="en-US" sz="1400" dirty="0" err="1">
                <a:solidFill>
                  <a:schemeClr val="tx1"/>
                </a:solidFill>
                <a:latin typeface="Helvetica" charset="0"/>
                <a:ea typeface="ＭＳ Ｐゴシック" charset="0"/>
                <a:cs typeface="Helvetica" charset="0"/>
                <a:sym typeface="Helvetica" charset="0"/>
              </a:rPr>
              <a:t>Furger</a:t>
            </a:r>
            <a:r>
              <a:rPr lang="en-US" sz="1400" dirty="0">
                <a:solidFill>
                  <a:schemeClr val="tx1"/>
                </a:solidFill>
                <a:latin typeface="Helvetica" charset="0"/>
                <a:ea typeface="ＭＳ Ｐゴシック" charset="0"/>
                <a:cs typeface="Helvetica" charset="0"/>
                <a:sym typeface="Helvetica" charset="0"/>
              </a:rPr>
              <a:t> (1990)</a:t>
            </a:r>
          </a:p>
        </p:txBody>
      </p:sp>
      <p:sp>
        <p:nvSpPr>
          <p:cNvPr id="62467" name="Rectangle 3"/>
          <p:cNvSpPr>
            <a:spLocks/>
          </p:cNvSpPr>
          <p:nvPr/>
        </p:nvSpPr>
        <p:spPr bwMode="auto">
          <a:xfrm>
            <a:off x="546100" y="467379"/>
            <a:ext cx="474428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3200" dirty="0">
                <a:solidFill>
                  <a:srgbClr val="FF0000"/>
                </a:solidFill>
                <a:latin typeface="Helvetica"/>
                <a:ea typeface="ＭＳ Ｐゴシック" charset="0"/>
                <a:cs typeface="Helvetica"/>
              </a:rPr>
              <a:t>Named Alpine windstorms</a:t>
            </a:r>
          </a:p>
        </p:txBody>
      </p:sp>
      <p:pic>
        <p:nvPicPr>
          <p:cNvPr id="624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0" y="3341688"/>
            <a:ext cx="1320800"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6246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6500" y="1296988"/>
            <a:ext cx="14478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62470" name="Rectangle 6"/>
          <p:cNvSpPr>
            <a:spLocks/>
          </p:cNvSpPr>
          <p:nvPr/>
        </p:nvSpPr>
        <p:spPr bwMode="auto">
          <a:xfrm>
            <a:off x="7712075" y="2802166"/>
            <a:ext cx="114133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1400" dirty="0">
                <a:solidFill>
                  <a:schemeClr val="tx1"/>
                </a:solidFill>
                <a:latin typeface="Helvetica"/>
                <a:ea typeface="ＭＳ Ｐゴシック" charset="0"/>
                <a:cs typeface="Helvetica"/>
              </a:rPr>
              <a:t>Heinz </a:t>
            </a:r>
            <a:r>
              <a:rPr lang="en-US" sz="1400" dirty="0" err="1">
                <a:solidFill>
                  <a:schemeClr val="tx1"/>
                </a:solidFill>
                <a:latin typeface="Helvetica"/>
                <a:ea typeface="ＭＳ Ｐゴシック" charset="0"/>
                <a:cs typeface="Helvetica"/>
              </a:rPr>
              <a:t>Wanner</a:t>
            </a:r>
            <a:endParaRPr lang="en-US" sz="1400" dirty="0">
              <a:solidFill>
                <a:schemeClr val="tx1"/>
              </a:solidFill>
              <a:latin typeface="Helvetica"/>
              <a:ea typeface="ＭＳ Ｐゴシック" charset="0"/>
              <a:cs typeface="Helvetica"/>
            </a:endParaRPr>
          </a:p>
        </p:txBody>
      </p:sp>
      <p:sp>
        <p:nvSpPr>
          <p:cNvPr id="62471" name="Rectangle 7"/>
          <p:cNvSpPr>
            <a:spLocks/>
          </p:cNvSpPr>
          <p:nvPr/>
        </p:nvSpPr>
        <p:spPr bwMode="auto">
          <a:xfrm>
            <a:off x="7696200" y="4719866"/>
            <a:ext cx="116724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1400" dirty="0">
                <a:solidFill>
                  <a:schemeClr val="tx1"/>
                </a:solidFill>
                <a:latin typeface="Helvetica"/>
                <a:ea typeface="ＭＳ Ｐゴシック" charset="0"/>
                <a:cs typeface="Helvetica"/>
              </a:rPr>
              <a:t>Markus </a:t>
            </a:r>
            <a:r>
              <a:rPr lang="en-US" sz="1400" dirty="0" err="1">
                <a:solidFill>
                  <a:schemeClr val="tx1"/>
                </a:solidFill>
                <a:latin typeface="Helvetica"/>
                <a:ea typeface="ＭＳ Ｐゴシック" charset="0"/>
                <a:cs typeface="Helvetica"/>
              </a:rPr>
              <a:t>Furger</a:t>
            </a:r>
            <a:endParaRPr lang="en-US" sz="1400" dirty="0">
              <a:solidFill>
                <a:schemeClr val="tx1"/>
              </a:solidFill>
              <a:latin typeface="Helvetica"/>
              <a:ea typeface="ＭＳ Ｐゴシック" charset="0"/>
              <a:cs typeface="Helvetica"/>
            </a:endParaRPr>
          </a:p>
        </p:txBody>
      </p:sp>
    </p:spTree>
    <p:extLst>
      <p:ext uri="{BB962C8B-B14F-4D97-AF65-F5344CB8AC3E}">
        <p14:creationId xmlns:p14="http://schemas.microsoft.com/office/powerpoint/2010/main" val="174905249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
          <p:cNvSpPr>
            <a:spLocks noGrp="1" noChangeArrowheads="1"/>
          </p:cNvSpPr>
          <p:nvPr>
            <p:ph type="body" idx="1"/>
          </p:nvPr>
        </p:nvSpPr>
        <p:spPr>
          <a:xfrm>
            <a:off x="470350" y="1296790"/>
            <a:ext cx="8098006" cy="5080000"/>
          </a:xfrm>
          <a:ln/>
        </p:spPr>
        <p:txBody>
          <a:bodyPr/>
          <a:lstStyle/>
          <a:p>
            <a:pPr marL="698500"/>
            <a:r>
              <a:rPr lang="en-US" dirty="0"/>
              <a:t>Introduction</a:t>
            </a:r>
          </a:p>
          <a:p>
            <a:pPr marL="698500">
              <a:spcBef>
                <a:spcPts val="1200"/>
              </a:spcBef>
            </a:pPr>
            <a:r>
              <a:rPr lang="en-US" dirty="0"/>
              <a:t>Topography</a:t>
            </a:r>
          </a:p>
          <a:p>
            <a:pPr marL="698500">
              <a:spcBef>
                <a:spcPts val="1200"/>
              </a:spcBef>
            </a:pPr>
            <a:r>
              <a:rPr lang="en-US" dirty="0"/>
              <a:t>Blocking/Obstruction of Air Masses </a:t>
            </a:r>
          </a:p>
          <a:p>
            <a:pPr marL="698500">
              <a:spcBef>
                <a:spcPts val="1200"/>
              </a:spcBef>
            </a:pPr>
            <a:r>
              <a:rPr lang="en-US" dirty="0"/>
              <a:t>Flow Over Mountains</a:t>
            </a:r>
          </a:p>
          <a:p>
            <a:pPr marL="698500">
              <a:spcBef>
                <a:spcPts val="1200"/>
              </a:spcBef>
            </a:pPr>
            <a:r>
              <a:rPr lang="en-US" dirty="0"/>
              <a:t>Flow Around Mountains</a:t>
            </a:r>
          </a:p>
          <a:p>
            <a:pPr marL="698500">
              <a:spcBef>
                <a:spcPts val="1200"/>
              </a:spcBef>
            </a:pPr>
            <a:r>
              <a:rPr lang="en-US" dirty="0"/>
              <a:t>Flow Through Passes, Channels and Gaps</a:t>
            </a:r>
          </a:p>
          <a:p>
            <a:pPr marL="698500">
              <a:spcBef>
                <a:spcPts val="1200"/>
              </a:spcBef>
            </a:pPr>
            <a:r>
              <a:rPr lang="en-US" dirty="0"/>
              <a:t>Other phenomena</a:t>
            </a:r>
          </a:p>
        </p:txBody>
      </p:sp>
      <p:sp>
        <p:nvSpPr>
          <p:cNvPr id="25602" name="Rectangle 2"/>
          <p:cNvSpPr>
            <a:spLocks/>
          </p:cNvSpPr>
          <p:nvPr/>
        </p:nvSpPr>
        <p:spPr bwMode="auto">
          <a:xfrm>
            <a:off x="818775" y="305061"/>
            <a:ext cx="195035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4800" dirty="0">
                <a:solidFill>
                  <a:srgbClr val="FF0000"/>
                </a:solidFill>
                <a:latin typeface="Helvetica"/>
                <a:ea typeface="ＭＳ Ｐゴシック" charset="0"/>
                <a:cs typeface="Helvetica"/>
              </a:rPr>
              <a:t>Outline</a:t>
            </a:r>
          </a:p>
        </p:txBody>
      </p:sp>
    </p:spTree>
    <p:extLst>
      <p:ext uri="{BB962C8B-B14F-4D97-AF65-F5344CB8AC3E}">
        <p14:creationId xmlns:p14="http://schemas.microsoft.com/office/powerpoint/2010/main" val="100016970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p:cNvSpPr>
          <p:nvPr/>
        </p:nvSpPr>
        <p:spPr bwMode="auto">
          <a:xfrm>
            <a:off x="378718" y="246492"/>
            <a:ext cx="8579272"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3200" dirty="0">
                <a:solidFill>
                  <a:srgbClr val="FF0000"/>
                </a:solidFill>
                <a:latin typeface="Helvetica"/>
                <a:ea typeface="ＭＳ Ｐゴシック" charset="0"/>
                <a:cs typeface="Helvetica"/>
              </a:rPr>
              <a:t>Downslope windstorms - Bora, </a:t>
            </a:r>
            <a:r>
              <a:rPr lang="en-US" sz="3200" dirty="0" err="1">
                <a:solidFill>
                  <a:srgbClr val="FF0000"/>
                </a:solidFill>
                <a:latin typeface="Helvetica"/>
                <a:ea typeface="ＭＳ Ｐゴシック" charset="0"/>
                <a:cs typeface="Helvetica"/>
              </a:rPr>
              <a:t>Foehn</a:t>
            </a:r>
            <a:r>
              <a:rPr lang="en-US" sz="3200" dirty="0">
                <a:solidFill>
                  <a:srgbClr val="FF0000"/>
                </a:solidFill>
                <a:latin typeface="Helvetica"/>
                <a:ea typeface="ＭＳ Ｐゴシック" charset="0"/>
                <a:cs typeface="Helvetica"/>
              </a:rPr>
              <a:t>, Chinook</a:t>
            </a:r>
          </a:p>
        </p:txBody>
      </p:sp>
      <p:sp>
        <p:nvSpPr>
          <p:cNvPr id="2" name="TextBox 1"/>
          <p:cNvSpPr txBox="1"/>
          <p:nvPr/>
        </p:nvSpPr>
        <p:spPr>
          <a:xfrm>
            <a:off x="219975" y="865818"/>
            <a:ext cx="8738015" cy="5377883"/>
          </a:xfrm>
          <a:prstGeom prst="rect">
            <a:avLst/>
          </a:prstGeom>
          <a:noFill/>
        </p:spPr>
        <p:txBody>
          <a:bodyPr wrap="square" rtlCol="0">
            <a:spAutoFit/>
          </a:bodyPr>
          <a:lstStyle/>
          <a:p>
            <a:pPr marL="404813" indent="-404813">
              <a:buFont typeface="Arial"/>
              <a:buChar char="•"/>
            </a:pPr>
            <a:r>
              <a:rPr lang="en-US" sz="2000" dirty="0">
                <a:latin typeface="Helvetica"/>
                <a:cs typeface="Helvetica"/>
              </a:rPr>
              <a:t>Are associated with large amplitude lee waves</a:t>
            </a:r>
          </a:p>
          <a:p>
            <a:pPr marL="404813" indent="-404813">
              <a:spcBef>
                <a:spcPts val="1088"/>
              </a:spcBef>
              <a:buFont typeface="Arial"/>
              <a:buChar char="•"/>
            </a:pPr>
            <a:r>
              <a:rPr lang="en-US" sz="2000" dirty="0">
                <a:latin typeface="Helvetica"/>
                <a:cs typeface="Helvetica"/>
              </a:rPr>
              <a:t>Form on the </a:t>
            </a:r>
            <a:r>
              <a:rPr lang="en-US" sz="2000" dirty="0">
                <a:solidFill>
                  <a:srgbClr val="FF0000"/>
                </a:solidFill>
                <a:latin typeface="Helvetica"/>
                <a:cs typeface="Helvetica"/>
              </a:rPr>
              <a:t>lee side </a:t>
            </a:r>
            <a:r>
              <a:rPr lang="en-US" sz="2000" dirty="0">
                <a:latin typeface="Helvetica"/>
                <a:cs typeface="Helvetica"/>
              </a:rPr>
              <a:t>of high-relief mountain barriers when a stable air mass is carried across the mountains by strong </a:t>
            </a:r>
            <a:r>
              <a:rPr lang="en-US" sz="2000" dirty="0">
                <a:solidFill>
                  <a:srgbClr val="FF0000"/>
                </a:solidFill>
                <a:latin typeface="Helvetica"/>
                <a:cs typeface="Helvetica"/>
              </a:rPr>
              <a:t>cross-barrier winds</a:t>
            </a:r>
          </a:p>
          <a:p>
            <a:pPr marL="404813" indent="-404813">
              <a:spcBef>
                <a:spcPts val="1088"/>
              </a:spcBef>
              <a:buFont typeface="Arial"/>
              <a:buChar char="•"/>
            </a:pPr>
            <a:r>
              <a:rPr lang="en-US" sz="2000" dirty="0">
                <a:latin typeface="Helvetica"/>
                <a:cs typeface="Helvetica"/>
              </a:rPr>
              <a:t>Strong winds are caused by intense surface pressure gradients (high upwind, low pressure trough downwind). Pressure difference is intensified by </a:t>
            </a:r>
            <a:r>
              <a:rPr lang="en-US" sz="2000" dirty="0">
                <a:solidFill>
                  <a:srgbClr val="FF0000"/>
                </a:solidFill>
                <a:latin typeface="Helvetica"/>
                <a:cs typeface="Helvetica"/>
              </a:rPr>
              <a:t>lee subsidence</a:t>
            </a:r>
            <a:r>
              <a:rPr lang="en-US" sz="2000" dirty="0">
                <a:latin typeface="Helvetica"/>
                <a:cs typeface="Helvetica"/>
              </a:rPr>
              <a:t> which produces </a:t>
            </a:r>
            <a:r>
              <a:rPr lang="en-US" sz="2000" dirty="0">
                <a:solidFill>
                  <a:srgbClr val="FF0000"/>
                </a:solidFill>
                <a:latin typeface="Helvetica"/>
                <a:cs typeface="Helvetica"/>
              </a:rPr>
              <a:t>warming</a:t>
            </a:r>
            <a:r>
              <a:rPr lang="en-US" sz="2000" dirty="0">
                <a:latin typeface="Helvetica"/>
                <a:cs typeface="Helvetica"/>
              </a:rPr>
              <a:t> and </a:t>
            </a:r>
            <a:r>
              <a:rPr lang="en-US" sz="2000" dirty="0">
                <a:solidFill>
                  <a:srgbClr val="FF0000"/>
                </a:solidFill>
                <a:latin typeface="Helvetica"/>
                <a:cs typeface="Helvetica"/>
              </a:rPr>
              <a:t>lower pressure</a:t>
            </a:r>
            <a:r>
              <a:rPr lang="en-US" sz="2000" dirty="0">
                <a:latin typeface="Helvetica"/>
                <a:cs typeface="Helvetica"/>
              </a:rPr>
              <a:t>.</a:t>
            </a:r>
          </a:p>
          <a:p>
            <a:pPr marL="404813" indent="-404813">
              <a:spcBef>
                <a:spcPts val="1088"/>
              </a:spcBef>
              <a:buFont typeface="Arial"/>
              <a:buChar char="•"/>
            </a:pPr>
            <a:r>
              <a:rPr lang="en-US" sz="2000" dirty="0">
                <a:latin typeface="Helvetica"/>
                <a:cs typeface="Helvetica"/>
              </a:rPr>
              <a:t>Elevated inversion layers near and just above mountaintop levels appear to play an important role.</a:t>
            </a:r>
          </a:p>
          <a:p>
            <a:pPr marL="404813" indent="-404813">
              <a:spcBef>
                <a:spcPts val="1088"/>
              </a:spcBef>
              <a:buFont typeface="Arial"/>
              <a:buChar char="•"/>
            </a:pPr>
            <a:r>
              <a:rPr lang="en-US" sz="2000" dirty="0">
                <a:latin typeface="Helvetica"/>
                <a:cs typeface="Helvetica"/>
              </a:rPr>
              <a:t>Occur primarily in winter</a:t>
            </a:r>
          </a:p>
          <a:p>
            <a:pPr marL="404813" indent="-404813">
              <a:spcBef>
                <a:spcPts val="1088"/>
              </a:spcBef>
              <a:buFont typeface="Arial"/>
              <a:buChar char="•"/>
            </a:pPr>
            <a:r>
              <a:rPr lang="en-US" sz="2000" dirty="0">
                <a:latin typeface="Helvetica"/>
                <a:cs typeface="Helvetica"/>
              </a:rPr>
              <a:t>May be associated with wave trapping, or wave breaking regions aloft.</a:t>
            </a:r>
          </a:p>
          <a:p>
            <a:pPr marL="404813" indent="-404813">
              <a:spcBef>
                <a:spcPts val="1088"/>
              </a:spcBef>
              <a:buFont typeface="Arial"/>
              <a:buChar char="•"/>
            </a:pPr>
            <a:r>
              <a:rPr lang="en-US" sz="2000" dirty="0">
                <a:latin typeface="Helvetica"/>
                <a:cs typeface="Helvetica"/>
              </a:rPr>
              <a:t>Local topography often plays an important role (Ex: Boulder, CO and Livingston, MT). Steep leeside slopes, canyons, concave ridgeline.</a:t>
            </a:r>
          </a:p>
          <a:p>
            <a:pPr marL="404813" indent="-404813">
              <a:spcBef>
                <a:spcPts val="1088"/>
              </a:spcBef>
              <a:buFont typeface="Arial"/>
              <a:buChar char="•"/>
            </a:pPr>
            <a:r>
              <a:rPr lang="en-US" sz="2000" dirty="0">
                <a:latin typeface="Helvetica"/>
                <a:cs typeface="Helvetica"/>
              </a:rPr>
              <a:t>Can bring </a:t>
            </a:r>
            <a:r>
              <a:rPr lang="en-US" sz="2000" dirty="0">
                <a:solidFill>
                  <a:srgbClr val="0000FF"/>
                </a:solidFill>
                <a:latin typeface="Helvetica"/>
                <a:cs typeface="Helvetica"/>
              </a:rPr>
              <a:t>cold (Bora)</a:t>
            </a:r>
            <a:r>
              <a:rPr lang="en-US" sz="2000" dirty="0">
                <a:latin typeface="Helvetica"/>
                <a:cs typeface="Helvetica"/>
              </a:rPr>
              <a:t> or </a:t>
            </a:r>
            <a:r>
              <a:rPr lang="en-US" sz="2000" dirty="0">
                <a:solidFill>
                  <a:srgbClr val="FF0000"/>
                </a:solidFill>
                <a:latin typeface="Helvetica"/>
                <a:cs typeface="Helvetica"/>
              </a:rPr>
              <a:t>warm (</a:t>
            </a:r>
            <a:r>
              <a:rPr lang="en-US" sz="2000" dirty="0" err="1">
                <a:solidFill>
                  <a:srgbClr val="FF0000"/>
                </a:solidFill>
                <a:latin typeface="Helvetica"/>
                <a:cs typeface="Helvetica"/>
              </a:rPr>
              <a:t>Foehn</a:t>
            </a:r>
            <a:r>
              <a:rPr lang="en-US" sz="2000" dirty="0">
                <a:solidFill>
                  <a:srgbClr val="FF0000"/>
                </a:solidFill>
                <a:latin typeface="Helvetica"/>
                <a:cs typeface="Helvetica"/>
              </a:rPr>
              <a:t>, Chinook) </a:t>
            </a:r>
            <a:r>
              <a:rPr lang="en-US" sz="2000" dirty="0">
                <a:latin typeface="Helvetica"/>
                <a:cs typeface="Helvetica"/>
              </a:rPr>
              <a:t>air to leeward foothills.</a:t>
            </a:r>
          </a:p>
        </p:txBody>
      </p:sp>
    </p:spTree>
    <p:extLst>
      <p:ext uri="{BB962C8B-B14F-4D97-AF65-F5344CB8AC3E}">
        <p14:creationId xmlns:p14="http://schemas.microsoft.com/office/powerpoint/2010/main" val="4605340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1"/>
          <p:cNvSpPr>
            <a:spLocks/>
          </p:cNvSpPr>
          <p:nvPr/>
        </p:nvSpPr>
        <p:spPr bwMode="auto">
          <a:xfrm>
            <a:off x="423863" y="1481138"/>
            <a:ext cx="8296275" cy="4064000"/>
          </a:xfrm>
          <a:prstGeom prst="rect">
            <a:avLst/>
          </a:prstGeom>
          <a:solidFill>
            <a:srgbClr val="F8F8F8"/>
          </a:solidFill>
          <a:ln w="25400" cap="flat">
            <a:solidFill>
              <a:schemeClr val="tx1"/>
            </a:solidFill>
            <a:prstDash val="solid"/>
            <a:miter lim="800000"/>
            <a:headEnd type="none" w="med" len="med"/>
            <a:tailEnd type="none" w="med" len="med"/>
          </a:ln>
        </p:spPr>
        <p:txBody>
          <a:bodyPr lIns="0" tIns="0" rIns="0" bIns="0"/>
          <a:lstStyle/>
          <a:p>
            <a:endParaRPr lang="en-US" dirty="0">
              <a:latin typeface="Helvetica"/>
            </a:endParaRPr>
          </a:p>
        </p:txBody>
      </p:sp>
      <p:pic>
        <p:nvPicPr>
          <p:cNvPr id="64514"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288" y="1612900"/>
            <a:ext cx="8037512" cy="380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64515" name="Rectangle 3"/>
          <p:cNvSpPr>
            <a:spLocks/>
          </p:cNvSpPr>
          <p:nvPr/>
        </p:nvSpPr>
        <p:spPr bwMode="auto">
          <a:xfrm>
            <a:off x="7332663" y="3627438"/>
            <a:ext cx="12700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F8F8F8"/>
                </a:solidFill>
                <a:miter lim="800000"/>
                <a:headEnd type="none" w="med" len="med"/>
                <a:tailEnd type="none" w="med" len="med"/>
              </a14:hiddenLine>
            </a:ext>
          </a:extLst>
        </p:spPr>
        <p:txBody>
          <a:bodyPr lIns="0" tIns="0" rIns="0" bIns="0" anchor="ctr"/>
          <a:lstStyle/>
          <a:p>
            <a:pPr>
              <a:spcBef>
                <a:spcPts val="850"/>
              </a:spcBef>
            </a:pPr>
            <a:r>
              <a:rPr lang="en-US" sz="1400">
                <a:solidFill>
                  <a:schemeClr val="tx1"/>
                </a:solidFill>
                <a:latin typeface="Helvetica" charset="0"/>
                <a:ea typeface="ＭＳ Ｐゴシック" charset="0"/>
                <a:cs typeface="Helvetica" charset="0"/>
                <a:sym typeface="Helvetica" charset="0"/>
              </a:rPr>
              <a:t>Beran (1967)</a:t>
            </a:r>
          </a:p>
        </p:txBody>
      </p:sp>
      <p:sp>
        <p:nvSpPr>
          <p:cNvPr id="64516" name="Rectangle 4"/>
          <p:cNvSpPr>
            <a:spLocks/>
          </p:cNvSpPr>
          <p:nvPr/>
        </p:nvSpPr>
        <p:spPr bwMode="auto">
          <a:xfrm>
            <a:off x="423863" y="5956300"/>
            <a:ext cx="72136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spcBef>
                <a:spcPts val="1100"/>
              </a:spcBef>
            </a:pPr>
            <a:r>
              <a:rPr lang="en-US" sz="1800" dirty="0">
                <a:solidFill>
                  <a:schemeClr val="tx1"/>
                </a:solidFill>
                <a:latin typeface="Helvetica" charset="0"/>
                <a:ea typeface="ＭＳ Ｐゴシック" charset="0"/>
                <a:cs typeface="Helvetica" charset="0"/>
                <a:sym typeface="Helvetica" charset="0"/>
              </a:rPr>
              <a:t>Four factors contribute to the warmth and dryness of Chinook winds</a:t>
            </a:r>
          </a:p>
        </p:txBody>
      </p:sp>
      <p:sp>
        <p:nvSpPr>
          <p:cNvPr id="64517" name="Rectangle 5"/>
          <p:cNvSpPr>
            <a:spLocks/>
          </p:cNvSpPr>
          <p:nvPr/>
        </p:nvSpPr>
        <p:spPr bwMode="auto">
          <a:xfrm>
            <a:off x="423863" y="296737"/>
            <a:ext cx="488074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3200" dirty="0">
                <a:solidFill>
                  <a:srgbClr val="FF0000"/>
                </a:solidFill>
                <a:latin typeface="Helvetica"/>
                <a:ea typeface="ＭＳ Ｐゴシック" charset="0"/>
                <a:cs typeface="Helvetica"/>
              </a:rPr>
              <a:t>Four Chinook mechanisms</a:t>
            </a:r>
          </a:p>
        </p:txBody>
      </p:sp>
    </p:spTree>
    <p:extLst>
      <p:ext uri="{BB962C8B-B14F-4D97-AF65-F5344CB8AC3E}">
        <p14:creationId xmlns:p14="http://schemas.microsoft.com/office/powerpoint/2010/main" val="18085948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5537"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3963" y="1143000"/>
            <a:ext cx="6661150" cy="497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65538" name="Rectangle 2"/>
          <p:cNvSpPr>
            <a:spLocks/>
          </p:cNvSpPr>
          <p:nvPr/>
        </p:nvSpPr>
        <p:spPr bwMode="auto">
          <a:xfrm>
            <a:off x="6278563" y="6059488"/>
            <a:ext cx="16764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F8F8F8"/>
                </a:solidFill>
                <a:miter lim="800000"/>
                <a:headEnd type="none" w="med" len="med"/>
                <a:tailEnd type="none" w="med" len="med"/>
              </a14:hiddenLine>
            </a:ext>
          </a:extLst>
        </p:spPr>
        <p:txBody>
          <a:bodyPr lIns="0" tIns="0" rIns="0" bIns="0" anchor="ctr"/>
          <a:lstStyle/>
          <a:p>
            <a:pPr>
              <a:spcBef>
                <a:spcPts val="850"/>
              </a:spcBef>
            </a:pPr>
            <a:r>
              <a:rPr lang="en-US" sz="1400">
                <a:solidFill>
                  <a:schemeClr val="tx1"/>
                </a:solidFill>
                <a:latin typeface="Helvetica" charset="0"/>
                <a:ea typeface="ＭＳ Ｐゴシック" charset="0"/>
                <a:cs typeface="Helvetica" charset="0"/>
                <a:sym typeface="Helvetica" charset="0"/>
              </a:rPr>
              <a:t>Rosenthal (1972)</a:t>
            </a:r>
          </a:p>
        </p:txBody>
      </p:sp>
      <p:sp>
        <p:nvSpPr>
          <p:cNvPr id="65539" name="Rectangle 3"/>
          <p:cNvSpPr>
            <a:spLocks/>
          </p:cNvSpPr>
          <p:nvPr/>
        </p:nvSpPr>
        <p:spPr bwMode="auto">
          <a:xfrm>
            <a:off x="1223963" y="383856"/>
            <a:ext cx="305732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3200" dirty="0">
                <a:solidFill>
                  <a:srgbClr val="FF0000"/>
                </a:solidFill>
                <a:latin typeface="Helvetica"/>
                <a:ea typeface="ＭＳ Ｐゴシック" charset="0"/>
                <a:cs typeface="Helvetica"/>
              </a:rPr>
              <a:t>Santa Ana winds</a:t>
            </a:r>
          </a:p>
        </p:txBody>
      </p:sp>
    </p:spTree>
    <p:extLst>
      <p:ext uri="{BB962C8B-B14F-4D97-AF65-F5344CB8AC3E}">
        <p14:creationId xmlns:p14="http://schemas.microsoft.com/office/powerpoint/2010/main" val="354851655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94480" y="3686882"/>
            <a:ext cx="7819549" cy="2951056"/>
          </a:xfrm>
          <a:prstGeom prst="rect">
            <a:avLst/>
          </a:prstGeom>
        </p:spPr>
      </p:pic>
      <p:pic>
        <p:nvPicPr>
          <p:cNvPr id="3" name="Picture 2"/>
          <p:cNvPicPr>
            <a:picLocks noChangeAspect="1"/>
          </p:cNvPicPr>
          <p:nvPr/>
        </p:nvPicPr>
        <p:blipFill>
          <a:blip r:embed="rId3"/>
          <a:stretch>
            <a:fillRect/>
          </a:stretch>
        </p:blipFill>
        <p:spPr>
          <a:xfrm>
            <a:off x="694480" y="935885"/>
            <a:ext cx="3479800" cy="2590800"/>
          </a:xfrm>
          <a:prstGeom prst="rect">
            <a:avLst/>
          </a:prstGeom>
        </p:spPr>
      </p:pic>
      <p:sp>
        <p:nvSpPr>
          <p:cNvPr id="4" name="TextBox 3"/>
          <p:cNvSpPr txBox="1"/>
          <p:nvPr/>
        </p:nvSpPr>
        <p:spPr>
          <a:xfrm>
            <a:off x="4862922" y="1647773"/>
            <a:ext cx="3651107" cy="1477328"/>
          </a:xfrm>
          <a:prstGeom prst="rect">
            <a:avLst/>
          </a:prstGeom>
          <a:noFill/>
        </p:spPr>
        <p:txBody>
          <a:bodyPr wrap="square" rtlCol="0">
            <a:spAutoFit/>
          </a:bodyPr>
          <a:lstStyle/>
          <a:p>
            <a:r>
              <a:rPr lang="en-US" dirty="0" err="1">
                <a:latin typeface="Helvetica"/>
              </a:rPr>
              <a:t>Foehn</a:t>
            </a:r>
            <a:r>
              <a:rPr lang="en-US" dirty="0">
                <a:latin typeface="Helvetica"/>
              </a:rPr>
              <a:t> (Chinook) pause: abrupt cessation of downslope winds.</a:t>
            </a:r>
          </a:p>
          <a:p>
            <a:r>
              <a:rPr lang="en-US" dirty="0">
                <a:latin typeface="Helvetica"/>
              </a:rPr>
              <a:t>Alternating strong wind break-ins and </a:t>
            </a:r>
            <a:r>
              <a:rPr lang="en-US" dirty="0" err="1">
                <a:latin typeface="Helvetica"/>
              </a:rPr>
              <a:t>foehn</a:t>
            </a:r>
            <a:r>
              <a:rPr lang="en-US" dirty="0">
                <a:latin typeface="Helvetica"/>
              </a:rPr>
              <a:t> pauses can cause temperatures to oscillate wildly.</a:t>
            </a:r>
          </a:p>
        </p:txBody>
      </p:sp>
      <p:sp>
        <p:nvSpPr>
          <p:cNvPr id="5" name="TextBox 4"/>
          <p:cNvSpPr txBox="1"/>
          <p:nvPr/>
        </p:nvSpPr>
        <p:spPr>
          <a:xfrm>
            <a:off x="694480" y="179019"/>
            <a:ext cx="8358779" cy="584776"/>
          </a:xfrm>
          <a:prstGeom prst="rect">
            <a:avLst/>
          </a:prstGeom>
          <a:noFill/>
        </p:spPr>
        <p:txBody>
          <a:bodyPr wrap="none" rtlCol="0">
            <a:spAutoFit/>
          </a:bodyPr>
          <a:lstStyle/>
          <a:p>
            <a:r>
              <a:rPr lang="en-US" sz="3200" dirty="0" err="1">
                <a:solidFill>
                  <a:srgbClr val="FF0000"/>
                </a:solidFill>
                <a:latin typeface="Helvetica"/>
              </a:rPr>
              <a:t>Foehn</a:t>
            </a:r>
            <a:r>
              <a:rPr lang="en-US" sz="3200" dirty="0">
                <a:solidFill>
                  <a:srgbClr val="FF0000"/>
                </a:solidFill>
                <a:latin typeface="Helvetica"/>
              </a:rPr>
              <a:t> pauses &amp; rapid T changes, Havre, MT</a:t>
            </a:r>
          </a:p>
        </p:txBody>
      </p:sp>
    </p:spTree>
    <p:extLst>
      <p:ext uri="{BB962C8B-B14F-4D97-AF65-F5344CB8AC3E}">
        <p14:creationId xmlns:p14="http://schemas.microsoft.com/office/powerpoint/2010/main" val="51577491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425" y="1060450"/>
            <a:ext cx="8432800" cy="516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67586" name="Rectangle 2"/>
          <p:cNvSpPr>
            <a:spLocks/>
          </p:cNvSpPr>
          <p:nvPr/>
        </p:nvSpPr>
        <p:spPr bwMode="auto">
          <a:xfrm>
            <a:off x="7199313" y="6251575"/>
            <a:ext cx="16764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F8F8F8"/>
                </a:solidFill>
                <a:miter lim="800000"/>
                <a:headEnd type="none" w="med" len="med"/>
                <a:tailEnd type="none" w="med" len="med"/>
              </a14:hiddenLine>
            </a:ext>
          </a:extLst>
        </p:spPr>
        <p:txBody>
          <a:bodyPr lIns="0" tIns="0" rIns="0" bIns="0" anchor="ctr"/>
          <a:lstStyle/>
          <a:p>
            <a:pPr>
              <a:spcBef>
                <a:spcPts val="850"/>
              </a:spcBef>
            </a:pPr>
            <a:r>
              <a:rPr lang="en-US" sz="1400">
                <a:solidFill>
                  <a:schemeClr val="tx1"/>
                </a:solidFill>
                <a:latin typeface="Helvetica" charset="0"/>
                <a:ea typeface="ＭＳ Ｐゴシック" charset="0"/>
                <a:cs typeface="Helvetica" charset="0"/>
                <a:sym typeface="Helvetica" charset="0"/>
              </a:rPr>
              <a:t>Whiteman (2000)</a:t>
            </a:r>
          </a:p>
        </p:txBody>
      </p:sp>
      <p:sp>
        <p:nvSpPr>
          <p:cNvPr id="67587" name="Rectangle 3"/>
          <p:cNvSpPr>
            <a:spLocks/>
          </p:cNvSpPr>
          <p:nvPr/>
        </p:nvSpPr>
        <p:spPr bwMode="auto">
          <a:xfrm>
            <a:off x="352425" y="286036"/>
            <a:ext cx="232655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3200" dirty="0">
                <a:solidFill>
                  <a:srgbClr val="FF0000"/>
                </a:solidFill>
                <a:latin typeface="Helvetica"/>
                <a:ea typeface="ＭＳ Ｐゴシック" charset="0"/>
                <a:cs typeface="Helvetica"/>
              </a:rPr>
              <a:t>Chinook wall</a:t>
            </a:r>
          </a:p>
        </p:txBody>
      </p:sp>
    </p:spTree>
    <p:extLst>
      <p:ext uri="{BB962C8B-B14F-4D97-AF65-F5344CB8AC3E}">
        <p14:creationId xmlns:p14="http://schemas.microsoft.com/office/powerpoint/2010/main" val="36442185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1"/>
          <p:cNvPicPr>
            <a:picLocks noChangeArrowheads="1"/>
          </p:cNvPicPr>
          <p:nvPr/>
        </p:nvPicPr>
        <p:blipFill>
          <a:blip r:embed="rId2">
            <a:extLst>
              <a:ext uri="{BEBA8EAE-BF5A-486C-A8C5-ECC9F3942E4B}">
                <a14:imgProps xmlns:a14="http://schemas.microsoft.com/office/drawing/2010/main">
                  <a14:imgLayer r:embed="rId3">
                    <a14:imgEffect>
                      <a14:colorTemperature colorTemp="6391"/>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939800" y="1196975"/>
            <a:ext cx="7110413" cy="465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68610" name="Rectangle 2"/>
          <p:cNvSpPr>
            <a:spLocks/>
          </p:cNvSpPr>
          <p:nvPr/>
        </p:nvSpPr>
        <p:spPr bwMode="auto">
          <a:xfrm>
            <a:off x="6453188" y="5854700"/>
            <a:ext cx="16764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F8F8F8"/>
                </a:solidFill>
                <a:miter lim="800000"/>
                <a:headEnd type="none" w="med" len="med"/>
                <a:tailEnd type="none" w="med" len="med"/>
              </a14:hiddenLine>
            </a:ext>
          </a:extLst>
        </p:spPr>
        <p:txBody>
          <a:bodyPr lIns="0" tIns="0" rIns="0" bIns="0" anchor="ctr"/>
          <a:lstStyle/>
          <a:p>
            <a:pPr>
              <a:spcBef>
                <a:spcPts val="850"/>
              </a:spcBef>
            </a:pPr>
            <a:r>
              <a:rPr lang="en-US" sz="1400">
                <a:solidFill>
                  <a:schemeClr val="tx1"/>
                </a:solidFill>
                <a:latin typeface="Helvetica" charset="0"/>
                <a:ea typeface="ＭＳ Ｐゴシック" charset="0"/>
                <a:cs typeface="Helvetica" charset="0"/>
                <a:sym typeface="Helvetica" charset="0"/>
              </a:rPr>
              <a:t>B. Martner photo</a:t>
            </a:r>
          </a:p>
        </p:txBody>
      </p:sp>
      <p:sp>
        <p:nvSpPr>
          <p:cNvPr id="68611" name="Rectangle 3"/>
          <p:cNvSpPr>
            <a:spLocks/>
          </p:cNvSpPr>
          <p:nvPr/>
        </p:nvSpPr>
        <p:spPr bwMode="auto">
          <a:xfrm>
            <a:off x="939800" y="529066"/>
            <a:ext cx="564858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3200" dirty="0">
                <a:solidFill>
                  <a:srgbClr val="FF0000"/>
                </a:solidFill>
                <a:latin typeface="Helvetica"/>
                <a:ea typeface="ＭＳ Ｐゴシック" charset="0"/>
                <a:cs typeface="Helvetica"/>
              </a:rPr>
              <a:t>Chinook wall cloud, RMNP, CO</a:t>
            </a:r>
          </a:p>
        </p:txBody>
      </p:sp>
    </p:spTree>
    <p:extLst>
      <p:ext uri="{BB962C8B-B14F-4D97-AF65-F5344CB8AC3E}">
        <p14:creationId xmlns:p14="http://schemas.microsoft.com/office/powerpoint/2010/main" val="7549141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863" y="1073150"/>
            <a:ext cx="8262937" cy="217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69634"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675" y="3473450"/>
            <a:ext cx="4467225" cy="311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69635" name="Rectangle 3"/>
          <p:cNvSpPr>
            <a:spLocks/>
          </p:cNvSpPr>
          <p:nvPr/>
        </p:nvSpPr>
        <p:spPr bwMode="auto">
          <a:xfrm>
            <a:off x="7151688" y="3276600"/>
            <a:ext cx="16764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F8F8F8"/>
                </a:solidFill>
                <a:miter lim="800000"/>
                <a:headEnd type="none" w="med" len="med"/>
                <a:tailEnd type="none" w="med" len="med"/>
              </a14:hiddenLine>
            </a:ext>
          </a:extLst>
        </p:spPr>
        <p:txBody>
          <a:bodyPr lIns="0" tIns="0" rIns="0" bIns="0" anchor="ctr"/>
          <a:lstStyle/>
          <a:p>
            <a:pPr>
              <a:spcBef>
                <a:spcPts val="850"/>
              </a:spcBef>
            </a:pPr>
            <a:r>
              <a:rPr lang="en-US" sz="1400">
                <a:solidFill>
                  <a:schemeClr val="tx1"/>
                </a:solidFill>
                <a:latin typeface="Helvetica" charset="0"/>
                <a:ea typeface="ＭＳ Ｐゴシック" charset="0"/>
                <a:cs typeface="Helvetica" charset="0"/>
                <a:sym typeface="Helvetica" charset="0"/>
              </a:rPr>
              <a:t>Whiteman photo</a:t>
            </a:r>
          </a:p>
        </p:txBody>
      </p:sp>
      <p:sp>
        <p:nvSpPr>
          <p:cNvPr id="69636" name="Rectangle 4"/>
          <p:cNvSpPr>
            <a:spLocks/>
          </p:cNvSpPr>
          <p:nvPr/>
        </p:nvSpPr>
        <p:spPr bwMode="auto">
          <a:xfrm>
            <a:off x="3076575" y="6434138"/>
            <a:ext cx="19812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F8F8F8"/>
                </a:solidFill>
                <a:miter lim="800000"/>
                <a:headEnd type="none" w="med" len="med"/>
                <a:tailEnd type="none" w="med" len="med"/>
              </a14:hiddenLine>
            </a:ext>
          </a:extLst>
        </p:spPr>
        <p:txBody>
          <a:bodyPr lIns="0" tIns="0" rIns="0" bIns="0" anchor="ctr"/>
          <a:lstStyle/>
          <a:p>
            <a:pPr>
              <a:spcBef>
                <a:spcPts val="850"/>
              </a:spcBef>
            </a:pPr>
            <a:r>
              <a:rPr lang="en-US" sz="1400">
                <a:solidFill>
                  <a:schemeClr val="tx1"/>
                </a:solidFill>
                <a:latin typeface="Helvetica" charset="0"/>
                <a:ea typeface="ＭＳ Ｐゴシック" charset="0"/>
                <a:cs typeface="Helvetica" charset="0"/>
                <a:sym typeface="Helvetica" charset="0"/>
              </a:rPr>
              <a:t>26 Mar 01, 0800 UTC</a:t>
            </a:r>
          </a:p>
        </p:txBody>
      </p:sp>
      <p:sp>
        <p:nvSpPr>
          <p:cNvPr id="69637" name="Rectangle 5"/>
          <p:cNvSpPr>
            <a:spLocks/>
          </p:cNvSpPr>
          <p:nvPr/>
        </p:nvSpPr>
        <p:spPr bwMode="auto">
          <a:xfrm>
            <a:off x="423863" y="218756"/>
            <a:ext cx="839212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3200" dirty="0">
                <a:solidFill>
                  <a:srgbClr val="FF0000"/>
                </a:solidFill>
                <a:latin typeface="Helvetica"/>
                <a:ea typeface="ＭＳ Ｐゴシック" charset="0"/>
                <a:cs typeface="Helvetica"/>
              </a:rPr>
              <a:t>NW arch, Canterbury Plains, Christchurch, NZ</a:t>
            </a:r>
          </a:p>
        </p:txBody>
      </p:sp>
      <p:pic>
        <p:nvPicPr>
          <p:cNvPr id="6963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2100" y="4178300"/>
            <a:ext cx="1397000"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69639" name="Rectangle 7"/>
          <p:cNvSpPr>
            <a:spLocks/>
          </p:cNvSpPr>
          <p:nvPr/>
        </p:nvSpPr>
        <p:spPr bwMode="auto">
          <a:xfrm>
            <a:off x="6784975" y="5632678"/>
            <a:ext cx="113761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1400" dirty="0">
                <a:solidFill>
                  <a:schemeClr val="tx1"/>
                </a:solidFill>
                <a:latin typeface="Helvetica"/>
                <a:ea typeface="ＭＳ Ｐゴシック" charset="0"/>
                <a:cs typeface="Helvetica"/>
              </a:rPr>
              <a:t>Andy </a:t>
            </a:r>
            <a:r>
              <a:rPr lang="en-US" sz="1400" dirty="0" err="1">
                <a:solidFill>
                  <a:schemeClr val="tx1"/>
                </a:solidFill>
                <a:latin typeface="Helvetica"/>
                <a:ea typeface="ＭＳ Ｐゴシック" charset="0"/>
                <a:cs typeface="Helvetica"/>
              </a:rPr>
              <a:t>Sturman</a:t>
            </a:r>
            <a:endParaRPr lang="en-US" sz="1400" dirty="0">
              <a:solidFill>
                <a:schemeClr val="tx1"/>
              </a:solidFill>
              <a:latin typeface="Helvetica"/>
              <a:ea typeface="ＭＳ Ｐゴシック" charset="0"/>
              <a:cs typeface="Helvetica"/>
            </a:endParaRPr>
          </a:p>
        </p:txBody>
      </p:sp>
    </p:spTree>
    <p:extLst>
      <p:ext uri="{BB962C8B-B14F-4D97-AF65-F5344CB8AC3E}">
        <p14:creationId xmlns:p14="http://schemas.microsoft.com/office/powerpoint/2010/main" val="9304726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0657"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8688" y="1090613"/>
            <a:ext cx="3762375"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70658"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600" y="1165225"/>
            <a:ext cx="4184650" cy="531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70659" name="Rectangle 3"/>
          <p:cNvSpPr>
            <a:spLocks/>
          </p:cNvSpPr>
          <p:nvPr/>
        </p:nvSpPr>
        <p:spPr bwMode="auto">
          <a:xfrm>
            <a:off x="674688" y="471100"/>
            <a:ext cx="530745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dirty="0">
                <a:solidFill>
                  <a:srgbClr val="FF0000"/>
                </a:solidFill>
                <a:latin typeface="Helvetica"/>
                <a:ea typeface="ＭＳ Ｐゴシック" charset="0"/>
                <a:cs typeface="Helvetica"/>
              </a:rPr>
              <a:t>Satellite photo - NW arch - 1700 NZST 16 Mar 2001</a:t>
            </a:r>
          </a:p>
        </p:txBody>
      </p:sp>
    </p:spTree>
    <p:extLst>
      <p:ext uri="{BB962C8B-B14F-4D97-AF65-F5344CB8AC3E}">
        <p14:creationId xmlns:p14="http://schemas.microsoft.com/office/powerpoint/2010/main" val="329804837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6841" y="597257"/>
            <a:ext cx="6487879" cy="3894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8674" name="Rectangle 2"/>
          <p:cNvSpPr>
            <a:spLocks/>
          </p:cNvSpPr>
          <p:nvPr/>
        </p:nvSpPr>
        <p:spPr bwMode="auto">
          <a:xfrm>
            <a:off x="489852" y="43259"/>
            <a:ext cx="690175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3600" dirty="0" smtClean="0">
                <a:latin typeface="Arial"/>
                <a:ea typeface="ＭＳ Ｐゴシック" charset="0"/>
                <a:cs typeface="Arial"/>
              </a:rPr>
              <a:t>METCRAX</a:t>
            </a:r>
            <a:r>
              <a:rPr lang="en-US" sz="3600" dirty="0" smtClean="0">
                <a:latin typeface="Arial"/>
                <a:ea typeface="ＭＳ Ｐゴシック" charset="0"/>
                <a:cs typeface="Arial"/>
              </a:rPr>
              <a:t>-II  / </a:t>
            </a:r>
            <a:r>
              <a:rPr lang="en-US" sz="3600" dirty="0" smtClean="0">
                <a:solidFill>
                  <a:schemeClr val="tx1"/>
                </a:solidFill>
                <a:latin typeface="Arial"/>
                <a:ea typeface="ＭＳ Ｐゴシック" charset="0"/>
                <a:cs typeface="Arial"/>
              </a:rPr>
              <a:t>Conceptual </a:t>
            </a:r>
            <a:r>
              <a:rPr lang="en-US" sz="3600" dirty="0">
                <a:solidFill>
                  <a:schemeClr val="tx1"/>
                </a:solidFill>
                <a:latin typeface="Arial"/>
                <a:ea typeface="ＭＳ Ｐゴシック" charset="0"/>
                <a:cs typeface="Arial"/>
              </a:rPr>
              <a:t>model </a:t>
            </a:r>
          </a:p>
        </p:txBody>
      </p:sp>
      <p:sp>
        <p:nvSpPr>
          <p:cNvPr id="3" name="TextBox 2"/>
          <p:cNvSpPr txBox="1"/>
          <p:nvPr/>
        </p:nvSpPr>
        <p:spPr>
          <a:xfrm>
            <a:off x="236211" y="4527882"/>
            <a:ext cx="8718267" cy="1754327"/>
          </a:xfrm>
          <a:prstGeom prst="rect">
            <a:avLst/>
          </a:prstGeom>
          <a:noFill/>
        </p:spPr>
        <p:txBody>
          <a:bodyPr wrap="square" rtlCol="0">
            <a:spAutoFit/>
          </a:bodyPr>
          <a:lstStyle/>
          <a:p>
            <a:pPr marL="285750" indent="-285750">
              <a:buFont typeface="Arial"/>
              <a:buChar char="•"/>
            </a:pPr>
            <a:r>
              <a:rPr lang="en-US" dirty="0">
                <a:latin typeface="Arial"/>
                <a:cs typeface="Arial"/>
              </a:rPr>
              <a:t>D</a:t>
            </a:r>
            <a:r>
              <a:rPr lang="en-US" dirty="0" smtClean="0">
                <a:latin typeface="Arial"/>
                <a:cs typeface="Arial"/>
              </a:rPr>
              <a:t>uring METCRAX-I in 2006 we found that intermittent </a:t>
            </a:r>
            <a:r>
              <a:rPr lang="en-US" b="1" dirty="0" smtClean="0">
                <a:latin typeface="Arial"/>
                <a:cs typeface="Arial"/>
              </a:rPr>
              <a:t>downslope-windstorm-type </a:t>
            </a:r>
            <a:r>
              <a:rPr lang="en-US" b="1" dirty="0">
                <a:latin typeface="Arial"/>
                <a:cs typeface="Arial"/>
              </a:rPr>
              <a:t>f</a:t>
            </a:r>
            <a:r>
              <a:rPr lang="en-US" b="1" dirty="0" smtClean="0">
                <a:latin typeface="Arial"/>
                <a:cs typeface="Arial"/>
              </a:rPr>
              <a:t>lows</a:t>
            </a:r>
            <a:r>
              <a:rPr lang="en-US" dirty="0" smtClean="0">
                <a:latin typeface="Arial"/>
                <a:cs typeface="Arial"/>
              </a:rPr>
              <a:t> developed over the crater’s SW sidewall on clear, undisturbed nights. (See Adler et al. 2012)</a:t>
            </a:r>
          </a:p>
          <a:p>
            <a:pPr marL="285750" indent="-285750">
              <a:buFont typeface="Arial"/>
              <a:buChar char="•"/>
            </a:pPr>
            <a:endParaRPr lang="en-US" dirty="0" smtClean="0">
              <a:latin typeface="Arial"/>
              <a:cs typeface="Arial"/>
            </a:endParaRPr>
          </a:p>
          <a:p>
            <a:pPr marL="285750" indent="-285750">
              <a:buFont typeface="Arial"/>
              <a:buChar char="•"/>
            </a:pPr>
            <a:r>
              <a:rPr lang="en-US" dirty="0" smtClean="0">
                <a:latin typeface="Arial"/>
                <a:cs typeface="Arial"/>
              </a:rPr>
              <a:t>METCRAX II, is investigating these flows. Laboratory-like experiment – continuous observations of approach flow and response of crater atmosphere.</a:t>
            </a:r>
            <a:endParaRPr lang="en-US" dirty="0">
              <a:latin typeface="Arial"/>
              <a:cs typeface="Arial"/>
            </a:endParaRPr>
          </a:p>
        </p:txBody>
      </p:sp>
    </p:spTree>
    <p:extLst>
      <p:ext uri="{BB962C8B-B14F-4D97-AF65-F5344CB8AC3E}">
        <p14:creationId xmlns:p14="http://schemas.microsoft.com/office/powerpoint/2010/main" val="18660588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a:grpSpLocks noChangeAspect="1"/>
          </p:cNvGrpSpPr>
          <p:nvPr/>
        </p:nvGrpSpPr>
        <p:grpSpPr>
          <a:xfrm>
            <a:off x="1167637" y="1412208"/>
            <a:ext cx="4382997" cy="3988934"/>
            <a:chOff x="-1890309" y="1115336"/>
            <a:chExt cx="3622360" cy="3298947"/>
          </a:xfrm>
        </p:grpSpPr>
        <p:pic>
          <p:nvPicPr>
            <p:cNvPr id="10" name="Picture 9" descr="map_lids.jpg"/>
            <p:cNvPicPr>
              <a:picLocks noChangeAspect="1"/>
            </p:cNvPicPr>
            <p:nvPr/>
          </p:nvPicPr>
          <p:blipFill rotWithShape="1">
            <a:blip r:embed="rId2">
              <a:extLst>
                <a:ext uri="{28A0092B-C50C-407E-A947-70E740481C1C}">
                  <a14:useLocalDpi xmlns:a14="http://schemas.microsoft.com/office/drawing/2010/main" val="0"/>
                </a:ext>
              </a:extLst>
            </a:blip>
            <a:srcRect l="22524" t="15403" r="20245" b="28989"/>
            <a:stretch/>
          </p:blipFill>
          <p:spPr>
            <a:xfrm>
              <a:off x="-1890309" y="1115336"/>
              <a:ext cx="3622360" cy="3256738"/>
            </a:xfrm>
            <a:prstGeom prst="rect">
              <a:avLst/>
            </a:prstGeom>
            <a:ln w="3175" cmpd="sng">
              <a:solidFill>
                <a:schemeClr val="tx1"/>
              </a:solidFill>
            </a:ln>
          </p:spPr>
        </p:pic>
        <p:grpSp>
          <p:nvGrpSpPr>
            <p:cNvPr id="11" name="Group 10"/>
            <p:cNvGrpSpPr/>
            <p:nvPr/>
          </p:nvGrpSpPr>
          <p:grpSpPr>
            <a:xfrm>
              <a:off x="-986038" y="1384879"/>
              <a:ext cx="1570932" cy="3029404"/>
              <a:chOff x="3893247" y="2687997"/>
              <a:chExt cx="1570932" cy="3029404"/>
            </a:xfrm>
          </p:grpSpPr>
          <p:cxnSp>
            <p:nvCxnSpPr>
              <p:cNvPr id="16" name="Straight Connector 15"/>
              <p:cNvCxnSpPr/>
              <p:nvPr/>
            </p:nvCxnSpPr>
            <p:spPr>
              <a:xfrm flipH="1">
                <a:off x="4301819" y="2687997"/>
                <a:ext cx="816710" cy="3029404"/>
              </a:xfrm>
              <a:prstGeom prst="line">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4439927" y="2919441"/>
                <a:ext cx="1024252" cy="309392"/>
              </a:xfrm>
              <a:prstGeom prst="rect">
                <a:avLst/>
              </a:prstGeom>
              <a:solidFill>
                <a:schemeClr val="bg1">
                  <a:alpha val="65000"/>
                </a:schemeClr>
              </a:solidFill>
              <a:ln w="3175" cmpd="sng">
                <a:solidFill>
                  <a:schemeClr val="tx1"/>
                </a:solidFill>
              </a:ln>
            </p:spPr>
            <p:txBody>
              <a:bodyPr wrap="none" rtlCol="0">
                <a:spAutoFit/>
              </a:bodyPr>
              <a:lstStyle/>
              <a:p>
                <a:r>
                  <a:rPr lang="en-US" dirty="0" smtClean="0">
                    <a:solidFill>
                      <a:srgbClr val="3366FF"/>
                    </a:solidFill>
                  </a:rPr>
                  <a:t>North Rim</a:t>
                </a:r>
                <a:endParaRPr lang="en-US" dirty="0">
                  <a:solidFill>
                    <a:srgbClr val="3366FF"/>
                  </a:solidFill>
                </a:endParaRPr>
              </a:p>
            </p:txBody>
          </p:sp>
          <p:sp>
            <p:nvSpPr>
              <p:cNvPr id="15" name="TextBox 14"/>
              <p:cNvSpPr txBox="1"/>
              <p:nvPr/>
            </p:nvSpPr>
            <p:spPr>
              <a:xfrm>
                <a:off x="4273901" y="3850761"/>
                <a:ext cx="594846" cy="309392"/>
              </a:xfrm>
              <a:prstGeom prst="rect">
                <a:avLst/>
              </a:prstGeom>
              <a:solidFill>
                <a:schemeClr val="bg1">
                  <a:alpha val="65000"/>
                </a:schemeClr>
              </a:solidFill>
              <a:ln w="3175" cmpd="sng">
                <a:solidFill>
                  <a:schemeClr val="tx1"/>
                </a:solidFill>
              </a:ln>
            </p:spPr>
            <p:txBody>
              <a:bodyPr wrap="none" rtlCol="0">
                <a:spAutoFit/>
              </a:bodyPr>
              <a:lstStyle/>
              <a:p>
                <a:r>
                  <a:rPr lang="en-US" dirty="0" smtClean="0">
                    <a:solidFill>
                      <a:srgbClr val="008000"/>
                    </a:solidFill>
                  </a:rPr>
                  <a:t>Floor</a:t>
                </a:r>
                <a:endParaRPr lang="en-US" sz="1400" dirty="0">
                  <a:solidFill>
                    <a:srgbClr val="008000"/>
                  </a:solidFill>
                </a:endParaRPr>
              </a:p>
            </p:txBody>
          </p:sp>
          <p:sp>
            <p:nvSpPr>
              <p:cNvPr id="17" name="TextBox 16"/>
              <p:cNvSpPr txBox="1"/>
              <p:nvPr/>
            </p:nvSpPr>
            <p:spPr>
              <a:xfrm>
                <a:off x="3893247" y="5089356"/>
                <a:ext cx="1067099" cy="309392"/>
              </a:xfrm>
              <a:prstGeom prst="rect">
                <a:avLst/>
              </a:prstGeom>
              <a:solidFill>
                <a:schemeClr val="bg1">
                  <a:alpha val="65000"/>
                </a:schemeClr>
              </a:solidFill>
              <a:ln w="3175" cmpd="sng">
                <a:solidFill>
                  <a:schemeClr val="tx1"/>
                </a:solidFill>
              </a:ln>
            </p:spPr>
            <p:txBody>
              <a:bodyPr wrap="none" rtlCol="0">
                <a:spAutoFit/>
              </a:bodyPr>
              <a:lstStyle/>
              <a:p>
                <a:r>
                  <a:rPr lang="en-US" dirty="0" smtClean="0">
                    <a:solidFill>
                      <a:schemeClr val="accent2">
                        <a:lumMod val="75000"/>
                      </a:schemeClr>
                    </a:solidFill>
                  </a:rPr>
                  <a:t>Rim Tower</a:t>
                </a:r>
                <a:endParaRPr lang="en-US" dirty="0">
                  <a:solidFill>
                    <a:schemeClr val="accent2">
                      <a:lumMod val="75000"/>
                    </a:schemeClr>
                  </a:solidFill>
                </a:endParaRPr>
              </a:p>
            </p:txBody>
          </p:sp>
          <p:sp>
            <p:nvSpPr>
              <p:cNvPr id="18" name="Oval 17"/>
              <p:cNvSpPr/>
              <p:nvPr/>
            </p:nvSpPr>
            <p:spPr>
              <a:xfrm>
                <a:off x="4439927" y="4963314"/>
                <a:ext cx="81280" cy="84028"/>
              </a:xfrm>
              <a:prstGeom prst="ellipse">
                <a:avLst/>
              </a:prstGeom>
              <a:solidFill>
                <a:schemeClr val="accent2"/>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4" name="TextBox 3"/>
          <p:cNvSpPr txBox="1"/>
          <p:nvPr/>
        </p:nvSpPr>
        <p:spPr>
          <a:xfrm>
            <a:off x="5789862" y="379576"/>
            <a:ext cx="3058687" cy="369332"/>
          </a:xfrm>
          <a:prstGeom prst="rect">
            <a:avLst/>
          </a:prstGeom>
          <a:noFill/>
        </p:spPr>
        <p:txBody>
          <a:bodyPr wrap="none" rtlCol="0">
            <a:spAutoFit/>
          </a:bodyPr>
          <a:lstStyle/>
          <a:p>
            <a:r>
              <a:rPr lang="en-US" dirty="0" smtClean="0"/>
              <a:t>IOP-4 (19-20 October 2013)</a:t>
            </a:r>
            <a:endParaRPr lang="en-US" dirty="0"/>
          </a:p>
        </p:txBody>
      </p:sp>
      <p:sp>
        <p:nvSpPr>
          <p:cNvPr id="5" name="TextBox 4"/>
          <p:cNvSpPr txBox="1"/>
          <p:nvPr/>
        </p:nvSpPr>
        <p:spPr>
          <a:xfrm>
            <a:off x="288670" y="163889"/>
            <a:ext cx="4335642" cy="584776"/>
          </a:xfrm>
          <a:prstGeom prst="rect">
            <a:avLst/>
          </a:prstGeom>
          <a:noFill/>
        </p:spPr>
        <p:txBody>
          <a:bodyPr wrap="none" rtlCol="0">
            <a:spAutoFit/>
          </a:bodyPr>
          <a:lstStyle/>
          <a:p>
            <a:r>
              <a:rPr lang="en-US" sz="3200" dirty="0" smtClean="0"/>
              <a:t>Dual-Doppler Retrieval</a:t>
            </a:r>
            <a:endParaRPr lang="en-US" sz="3200" dirty="0"/>
          </a:p>
        </p:txBody>
      </p:sp>
      <p:sp>
        <p:nvSpPr>
          <p:cNvPr id="3" name="TextBox 2"/>
          <p:cNvSpPr txBox="1"/>
          <p:nvPr/>
        </p:nvSpPr>
        <p:spPr>
          <a:xfrm>
            <a:off x="105192" y="6227203"/>
            <a:ext cx="9038239" cy="369332"/>
          </a:xfrm>
          <a:prstGeom prst="rect">
            <a:avLst/>
          </a:prstGeom>
          <a:noFill/>
        </p:spPr>
        <p:txBody>
          <a:bodyPr wrap="none" rtlCol="0">
            <a:spAutoFit/>
          </a:bodyPr>
          <a:lstStyle/>
          <a:p>
            <a:r>
              <a:rPr lang="en-US" dirty="0" smtClean="0"/>
              <a:t>Scans within a 2-3 min time window are averaged and used in a dual </a:t>
            </a:r>
            <a:r>
              <a:rPr lang="en-US" dirty="0" err="1" smtClean="0"/>
              <a:t>doppler</a:t>
            </a:r>
            <a:r>
              <a:rPr lang="en-US" dirty="0" smtClean="0"/>
              <a:t> analysis.</a:t>
            </a:r>
            <a:endParaRPr lang="en-US" dirty="0"/>
          </a:p>
        </p:txBody>
      </p:sp>
      <p:pic>
        <p:nvPicPr>
          <p:cNvPr id="13" name="Picture 12" descr="DSC0611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2758" y="1322967"/>
            <a:ext cx="2392742" cy="2091256"/>
          </a:xfrm>
          <a:prstGeom prst="rect">
            <a:avLst/>
          </a:prstGeom>
          <a:ln w="28575" cmpd="sng">
            <a:solidFill>
              <a:srgbClr val="FF0000"/>
            </a:solidFill>
          </a:ln>
        </p:spPr>
      </p:pic>
      <p:pic>
        <p:nvPicPr>
          <p:cNvPr id="14" name="Picture 13" descr="DSC06606.jpg"/>
          <p:cNvPicPr>
            <a:picLocks noChangeAspect="1"/>
          </p:cNvPicPr>
          <p:nvPr/>
        </p:nvPicPr>
        <p:blipFill rotWithShape="1">
          <a:blip r:embed="rId4">
            <a:extLst>
              <a:ext uri="{28A0092B-C50C-407E-A947-70E740481C1C}">
                <a14:useLocalDpi xmlns:a14="http://schemas.microsoft.com/office/drawing/2010/main" val="0"/>
              </a:ext>
            </a:extLst>
          </a:blip>
          <a:srcRect t="38240"/>
          <a:stretch/>
        </p:blipFill>
        <p:spPr>
          <a:xfrm>
            <a:off x="6052758" y="3583157"/>
            <a:ext cx="2392742" cy="2225547"/>
          </a:xfrm>
          <a:prstGeom prst="rect">
            <a:avLst/>
          </a:prstGeom>
          <a:ln w="38100" cmpd="sng">
            <a:solidFill>
              <a:srgbClr val="008000"/>
            </a:solidFill>
          </a:ln>
        </p:spPr>
      </p:pic>
    </p:spTree>
    <p:extLst>
      <p:ext uri="{BB962C8B-B14F-4D97-AF65-F5344CB8AC3E}">
        <p14:creationId xmlns:p14="http://schemas.microsoft.com/office/powerpoint/2010/main" val="28179470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
          <p:cNvSpPr>
            <a:spLocks noGrp="1" noChangeArrowheads="1"/>
          </p:cNvSpPr>
          <p:nvPr>
            <p:ph type="body" idx="1"/>
          </p:nvPr>
        </p:nvSpPr>
        <p:spPr>
          <a:xfrm>
            <a:off x="125595" y="914400"/>
            <a:ext cx="8815205" cy="5791200"/>
          </a:xfrm>
          <a:ln/>
        </p:spPr>
        <p:txBody>
          <a:bodyPr>
            <a:noAutofit/>
          </a:bodyPr>
          <a:lstStyle/>
          <a:p>
            <a:pPr marL="698500">
              <a:lnSpc>
                <a:spcPct val="90000"/>
              </a:lnSpc>
            </a:pPr>
            <a:r>
              <a:rPr lang="en-US" sz="2800" dirty="0"/>
              <a:t>Two types of mountain winds</a:t>
            </a:r>
          </a:p>
          <a:p>
            <a:pPr marL="1041400" lvl="1">
              <a:lnSpc>
                <a:spcPct val="90000"/>
              </a:lnSpc>
              <a:spcBef>
                <a:spcPts val="1000"/>
              </a:spcBef>
            </a:pPr>
            <a:r>
              <a:rPr lang="en-US" i="1" dirty="0">
                <a:solidFill>
                  <a:srgbClr val="0000FF"/>
                </a:solidFill>
              </a:rPr>
              <a:t>Diurnal mountain winds </a:t>
            </a:r>
            <a:r>
              <a:rPr lang="en-US" dirty="0"/>
              <a:t>(thermally driven circulations): produced by temperature contrasts that form within mountains or between mountains and surrounding </a:t>
            </a:r>
            <a:r>
              <a:rPr lang="en-US" dirty="0" smtClean="0"/>
              <a:t>plains </a:t>
            </a:r>
            <a:r>
              <a:rPr lang="en-US" dirty="0" smtClean="0"/>
              <a:t>[this </a:t>
            </a:r>
            <a:r>
              <a:rPr lang="en-US" dirty="0"/>
              <a:t>m</a:t>
            </a:r>
            <a:r>
              <a:rPr lang="en-US" dirty="0" smtClean="0"/>
              <a:t>orning]</a:t>
            </a:r>
            <a:endParaRPr lang="en-US" dirty="0"/>
          </a:p>
          <a:p>
            <a:pPr marL="1041400" lvl="1">
              <a:lnSpc>
                <a:spcPct val="90000"/>
              </a:lnSpc>
              <a:spcBef>
                <a:spcPts val="1000"/>
              </a:spcBef>
            </a:pPr>
            <a:r>
              <a:rPr lang="en-US" i="1" dirty="0" smtClean="0">
                <a:solidFill>
                  <a:srgbClr val="0000FF"/>
                </a:solidFill>
              </a:rPr>
              <a:t>Terrain</a:t>
            </a:r>
            <a:r>
              <a:rPr lang="en-US" i="1" dirty="0">
                <a:solidFill>
                  <a:srgbClr val="0000FF"/>
                </a:solidFill>
              </a:rPr>
              <a:t>-forced flows</a:t>
            </a:r>
            <a:r>
              <a:rPr lang="en-US" dirty="0"/>
              <a:t>: produced when large-scale winds are modified or channeled by underlying complex terrain</a:t>
            </a:r>
          </a:p>
          <a:p>
            <a:pPr marL="698500">
              <a:lnSpc>
                <a:spcPct val="90000"/>
              </a:lnSpc>
              <a:spcBef>
                <a:spcPts val="1000"/>
              </a:spcBef>
            </a:pPr>
            <a:r>
              <a:rPr lang="en-US" sz="2800" dirty="0" smtClean="0"/>
              <a:t>Terrain </a:t>
            </a:r>
            <a:r>
              <a:rPr lang="en-US" sz="2800" dirty="0"/>
              <a:t>forcing can cause an air flow approaching a barrier to be carried </a:t>
            </a:r>
            <a:r>
              <a:rPr lang="en-US" sz="2800" i="1" dirty="0">
                <a:solidFill>
                  <a:srgbClr val="FF0000"/>
                </a:solidFill>
              </a:rPr>
              <a:t>over</a:t>
            </a:r>
            <a:r>
              <a:rPr lang="en-US" sz="2800" dirty="0">
                <a:solidFill>
                  <a:srgbClr val="FF0000"/>
                </a:solidFill>
              </a:rPr>
              <a:t> </a:t>
            </a:r>
            <a:r>
              <a:rPr lang="en-US" sz="2800" dirty="0"/>
              <a:t>or </a:t>
            </a:r>
            <a:r>
              <a:rPr lang="en-US" sz="2800" i="1" dirty="0">
                <a:solidFill>
                  <a:srgbClr val="FF0000"/>
                </a:solidFill>
              </a:rPr>
              <a:t>around</a:t>
            </a:r>
            <a:r>
              <a:rPr lang="en-US" sz="2800" dirty="0">
                <a:solidFill>
                  <a:srgbClr val="FF0000"/>
                </a:solidFill>
              </a:rPr>
              <a:t> </a:t>
            </a:r>
            <a:r>
              <a:rPr lang="en-US" sz="2800" dirty="0"/>
              <a:t>the barrier, to be forced </a:t>
            </a:r>
            <a:r>
              <a:rPr lang="en-US" sz="2800" i="1" dirty="0">
                <a:solidFill>
                  <a:srgbClr val="FF0000"/>
                </a:solidFill>
              </a:rPr>
              <a:t>through gaps </a:t>
            </a:r>
            <a:r>
              <a:rPr lang="en-US" sz="2800" dirty="0"/>
              <a:t>in the barrier or to be </a:t>
            </a:r>
            <a:r>
              <a:rPr lang="en-US" sz="2800" i="1" dirty="0">
                <a:solidFill>
                  <a:srgbClr val="FF0000"/>
                </a:solidFill>
              </a:rPr>
              <a:t>blocked</a:t>
            </a:r>
            <a:r>
              <a:rPr lang="en-US" sz="2800" dirty="0">
                <a:solidFill>
                  <a:srgbClr val="FF0000"/>
                </a:solidFill>
              </a:rPr>
              <a:t> </a:t>
            </a:r>
            <a:r>
              <a:rPr lang="en-US" sz="2800" dirty="0"/>
              <a:t>by the barrier</a:t>
            </a:r>
            <a:r>
              <a:rPr lang="en-US" sz="2800" dirty="0" smtClean="0"/>
              <a:t>.</a:t>
            </a:r>
            <a:endParaRPr lang="en-US" sz="2800" dirty="0"/>
          </a:p>
        </p:txBody>
      </p:sp>
      <p:sp>
        <p:nvSpPr>
          <p:cNvPr id="26626" name="Rectangle 2"/>
          <p:cNvSpPr>
            <a:spLocks/>
          </p:cNvSpPr>
          <p:nvPr/>
        </p:nvSpPr>
        <p:spPr bwMode="auto">
          <a:xfrm>
            <a:off x="385358" y="177138"/>
            <a:ext cx="2680522"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4000" dirty="0">
                <a:solidFill>
                  <a:srgbClr val="FF0000"/>
                </a:solidFill>
                <a:latin typeface="Helvetica"/>
                <a:ea typeface="ＭＳ Ｐゴシック" charset="0"/>
                <a:cs typeface="Helvetica"/>
              </a:rPr>
              <a:t>Introduction</a:t>
            </a:r>
          </a:p>
        </p:txBody>
      </p:sp>
    </p:spTree>
    <p:extLst>
      <p:ext uri="{BB962C8B-B14F-4D97-AF65-F5344CB8AC3E}">
        <p14:creationId xmlns:p14="http://schemas.microsoft.com/office/powerpoint/2010/main" val="37209153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789862" y="194910"/>
            <a:ext cx="3058687" cy="369332"/>
          </a:xfrm>
          <a:prstGeom prst="rect">
            <a:avLst/>
          </a:prstGeom>
          <a:noFill/>
        </p:spPr>
        <p:txBody>
          <a:bodyPr wrap="none" rtlCol="0">
            <a:spAutoFit/>
          </a:bodyPr>
          <a:lstStyle/>
          <a:p>
            <a:r>
              <a:rPr lang="en-US" dirty="0" smtClean="0"/>
              <a:t>IOP-4 (19-20 October 2013)</a:t>
            </a:r>
            <a:endParaRPr lang="en-US" dirty="0"/>
          </a:p>
        </p:txBody>
      </p:sp>
      <p:sp>
        <p:nvSpPr>
          <p:cNvPr id="5" name="TextBox 4"/>
          <p:cNvSpPr txBox="1"/>
          <p:nvPr/>
        </p:nvSpPr>
        <p:spPr>
          <a:xfrm>
            <a:off x="288670" y="163889"/>
            <a:ext cx="4335642" cy="584776"/>
          </a:xfrm>
          <a:prstGeom prst="rect">
            <a:avLst/>
          </a:prstGeom>
          <a:noFill/>
        </p:spPr>
        <p:txBody>
          <a:bodyPr wrap="none" rtlCol="0">
            <a:spAutoFit/>
          </a:bodyPr>
          <a:lstStyle/>
          <a:p>
            <a:r>
              <a:rPr lang="en-US" sz="3200" dirty="0" smtClean="0"/>
              <a:t>Dual-Doppler Retrieval</a:t>
            </a:r>
            <a:endParaRPr lang="en-US" sz="3200" dirty="0"/>
          </a:p>
        </p:txBody>
      </p:sp>
      <p:sp>
        <p:nvSpPr>
          <p:cNvPr id="3" name="TextBox 2"/>
          <p:cNvSpPr txBox="1"/>
          <p:nvPr/>
        </p:nvSpPr>
        <p:spPr>
          <a:xfrm>
            <a:off x="105192" y="6227203"/>
            <a:ext cx="9038239" cy="369332"/>
          </a:xfrm>
          <a:prstGeom prst="rect">
            <a:avLst/>
          </a:prstGeom>
          <a:noFill/>
        </p:spPr>
        <p:txBody>
          <a:bodyPr wrap="none" rtlCol="0">
            <a:spAutoFit/>
          </a:bodyPr>
          <a:lstStyle/>
          <a:p>
            <a:r>
              <a:rPr lang="en-US" dirty="0" smtClean="0"/>
              <a:t>Scans within a 2-3 min time window are averaged and used in a dual </a:t>
            </a:r>
            <a:r>
              <a:rPr lang="en-US" dirty="0" err="1" smtClean="0"/>
              <a:t>doppler</a:t>
            </a:r>
            <a:r>
              <a:rPr lang="en-US" dirty="0" smtClean="0"/>
              <a:t> analysis.</a:t>
            </a:r>
            <a:endParaRPr lang="en-US" dirty="0"/>
          </a:p>
        </p:txBody>
      </p:sp>
      <p:pic>
        <p:nvPicPr>
          <p:cNvPr id="6" name="iop4_v3_movie_av450px_nowhite_cut.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603375"/>
            <a:ext cx="9144000" cy="3651250"/>
          </a:xfrm>
          <a:prstGeom prst="rect">
            <a:avLst/>
          </a:prstGeom>
        </p:spPr>
      </p:pic>
    </p:spTree>
    <p:extLst>
      <p:ext uri="{BB962C8B-B14F-4D97-AF65-F5344CB8AC3E}">
        <p14:creationId xmlns:p14="http://schemas.microsoft.com/office/powerpoint/2010/main" val="1202340499"/>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ydraulic_jum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85900"/>
            <a:ext cx="9144000" cy="3870894"/>
          </a:xfrm>
          <a:prstGeom prst="rect">
            <a:avLst/>
          </a:prstGeom>
        </p:spPr>
      </p:pic>
      <p:sp>
        <p:nvSpPr>
          <p:cNvPr id="3" name="Rectangle 2"/>
          <p:cNvSpPr/>
          <p:nvPr/>
        </p:nvSpPr>
        <p:spPr>
          <a:xfrm>
            <a:off x="892807" y="690880"/>
            <a:ext cx="3896019" cy="461665"/>
          </a:xfrm>
          <a:prstGeom prst="rect">
            <a:avLst/>
          </a:prstGeom>
        </p:spPr>
        <p:txBody>
          <a:bodyPr wrap="none">
            <a:spAutoFit/>
          </a:bodyPr>
          <a:lstStyle/>
          <a:p>
            <a:r>
              <a:rPr lang="en-US" sz="2400" dirty="0" smtClean="0"/>
              <a:t>Hydraulic Jumps, rotors, …</a:t>
            </a:r>
            <a:endParaRPr lang="en-US" sz="2400" dirty="0"/>
          </a:p>
        </p:txBody>
      </p:sp>
    </p:spTree>
    <p:extLst>
      <p:ext uri="{BB962C8B-B14F-4D97-AF65-F5344CB8AC3E}">
        <p14:creationId xmlns:p14="http://schemas.microsoft.com/office/powerpoint/2010/main" val="1724164784"/>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low_separati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85900"/>
            <a:ext cx="9144000" cy="3870894"/>
          </a:xfrm>
          <a:prstGeom prst="rect">
            <a:avLst/>
          </a:prstGeom>
        </p:spPr>
      </p:pic>
      <p:sp>
        <p:nvSpPr>
          <p:cNvPr id="3" name="Rectangle 2"/>
          <p:cNvSpPr/>
          <p:nvPr/>
        </p:nvSpPr>
        <p:spPr>
          <a:xfrm>
            <a:off x="933447" y="701486"/>
            <a:ext cx="2408682" cy="461665"/>
          </a:xfrm>
          <a:prstGeom prst="rect">
            <a:avLst/>
          </a:prstGeom>
        </p:spPr>
        <p:txBody>
          <a:bodyPr wrap="none">
            <a:spAutoFit/>
          </a:bodyPr>
          <a:lstStyle/>
          <a:p>
            <a:r>
              <a:rPr lang="en-US" sz="2400" dirty="0" smtClean="0"/>
              <a:t>Flow Separation</a:t>
            </a:r>
            <a:endParaRPr lang="en-US" sz="2400" dirty="0"/>
          </a:p>
        </p:txBody>
      </p:sp>
    </p:spTree>
    <p:extLst>
      <p:ext uri="{BB962C8B-B14F-4D97-AF65-F5344CB8AC3E}">
        <p14:creationId xmlns:p14="http://schemas.microsoft.com/office/powerpoint/2010/main" val="2835001067"/>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ig_wave_COI_WAI.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73240"/>
            <a:ext cx="9144000" cy="3993747"/>
          </a:xfrm>
          <a:prstGeom prst="rect">
            <a:avLst/>
          </a:prstGeom>
        </p:spPr>
      </p:pic>
      <p:sp>
        <p:nvSpPr>
          <p:cNvPr id="3" name="Rectangle 2"/>
          <p:cNvSpPr/>
          <p:nvPr/>
        </p:nvSpPr>
        <p:spPr>
          <a:xfrm>
            <a:off x="750567" y="444024"/>
            <a:ext cx="5423630" cy="461665"/>
          </a:xfrm>
          <a:prstGeom prst="rect">
            <a:avLst/>
          </a:prstGeom>
        </p:spPr>
        <p:txBody>
          <a:bodyPr wrap="none">
            <a:spAutoFit/>
          </a:bodyPr>
          <a:lstStyle/>
          <a:p>
            <a:r>
              <a:rPr lang="en-US" sz="2400" dirty="0" smtClean="0"/>
              <a:t>Warm-Air Intrusions &amp; Cold-Air Inflows</a:t>
            </a:r>
            <a:endParaRPr lang="en-US" sz="2400" dirty="0"/>
          </a:p>
        </p:txBody>
      </p:sp>
      <p:grpSp>
        <p:nvGrpSpPr>
          <p:cNvPr id="7" name="Group 6"/>
          <p:cNvGrpSpPr/>
          <p:nvPr/>
        </p:nvGrpSpPr>
        <p:grpSpPr>
          <a:xfrm>
            <a:off x="6857719" y="5072654"/>
            <a:ext cx="711062" cy="385842"/>
            <a:chOff x="6857719" y="5072654"/>
            <a:chExt cx="711062" cy="385842"/>
          </a:xfrm>
        </p:grpSpPr>
        <p:sp>
          <p:nvSpPr>
            <p:cNvPr id="6" name="TextBox 5"/>
            <p:cNvSpPr txBox="1"/>
            <p:nvPr/>
          </p:nvSpPr>
          <p:spPr>
            <a:xfrm>
              <a:off x="6857719" y="5072654"/>
              <a:ext cx="711062" cy="385842"/>
            </a:xfrm>
            <a:prstGeom prst="rect">
              <a:avLst/>
            </a:prstGeom>
            <a:solidFill>
              <a:schemeClr val="bg1"/>
            </a:solidFill>
          </p:spPr>
          <p:txBody>
            <a:bodyPr wrap="square" rtlCol="0">
              <a:spAutoFit/>
            </a:bodyPr>
            <a:lstStyle/>
            <a:p>
              <a:r>
                <a:rPr lang="en-US" dirty="0" smtClean="0"/>
                <a:t>10°C</a:t>
              </a:r>
              <a:endParaRPr lang="en-US" dirty="0"/>
            </a:p>
          </p:txBody>
        </p:sp>
        <p:cxnSp>
          <p:nvCxnSpPr>
            <p:cNvPr id="5" name="Straight Arrow Connector 4"/>
            <p:cNvCxnSpPr/>
            <p:nvPr/>
          </p:nvCxnSpPr>
          <p:spPr>
            <a:xfrm flipV="1">
              <a:off x="6991858" y="5087690"/>
              <a:ext cx="494003" cy="3925"/>
            </a:xfrm>
            <a:prstGeom prst="straightConnector1">
              <a:avLst/>
            </a:prstGeom>
            <a:ln>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grpSp>
      <p:grpSp>
        <p:nvGrpSpPr>
          <p:cNvPr id="8" name="Group 7"/>
          <p:cNvGrpSpPr/>
          <p:nvPr/>
        </p:nvGrpSpPr>
        <p:grpSpPr>
          <a:xfrm>
            <a:off x="1420344" y="5072654"/>
            <a:ext cx="711062" cy="385842"/>
            <a:chOff x="6857719" y="5072654"/>
            <a:chExt cx="711062" cy="385842"/>
          </a:xfrm>
        </p:grpSpPr>
        <p:sp>
          <p:nvSpPr>
            <p:cNvPr id="9" name="TextBox 8"/>
            <p:cNvSpPr txBox="1"/>
            <p:nvPr/>
          </p:nvSpPr>
          <p:spPr>
            <a:xfrm>
              <a:off x="6857719" y="5072654"/>
              <a:ext cx="711062" cy="385842"/>
            </a:xfrm>
            <a:prstGeom prst="rect">
              <a:avLst/>
            </a:prstGeom>
            <a:solidFill>
              <a:schemeClr val="bg1"/>
            </a:solidFill>
          </p:spPr>
          <p:txBody>
            <a:bodyPr wrap="square" rtlCol="0">
              <a:spAutoFit/>
            </a:bodyPr>
            <a:lstStyle/>
            <a:p>
              <a:r>
                <a:rPr lang="en-US" dirty="0" smtClean="0"/>
                <a:t>10°C</a:t>
              </a:r>
              <a:endParaRPr lang="en-US" dirty="0"/>
            </a:p>
          </p:txBody>
        </p:sp>
        <p:cxnSp>
          <p:nvCxnSpPr>
            <p:cNvPr id="10" name="Straight Arrow Connector 9"/>
            <p:cNvCxnSpPr/>
            <p:nvPr/>
          </p:nvCxnSpPr>
          <p:spPr>
            <a:xfrm flipV="1">
              <a:off x="6991858" y="5087690"/>
              <a:ext cx="494003" cy="3925"/>
            </a:xfrm>
            <a:prstGeom prst="straightConnector1">
              <a:avLst/>
            </a:prstGeom>
            <a:ln>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117652473"/>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1"/>
          <p:cNvSpPr>
            <a:spLocks noGrp="1" noChangeArrowheads="1"/>
          </p:cNvSpPr>
          <p:nvPr>
            <p:ph type="body" idx="1"/>
          </p:nvPr>
        </p:nvSpPr>
        <p:spPr>
          <a:xfrm>
            <a:off x="431800" y="282575"/>
            <a:ext cx="7391400" cy="571500"/>
          </a:xfrm>
          <a:ln/>
        </p:spPr>
        <p:txBody>
          <a:bodyPr>
            <a:noAutofit/>
          </a:bodyPr>
          <a:lstStyle/>
          <a:p>
            <a:pPr marL="0" indent="0">
              <a:buNone/>
            </a:pPr>
            <a:r>
              <a:rPr lang="en-US" dirty="0">
                <a:solidFill>
                  <a:srgbClr val="FF0000"/>
                </a:solidFill>
              </a:rPr>
              <a:t>Wakes, eddies, vortices</a:t>
            </a:r>
          </a:p>
        </p:txBody>
      </p:sp>
      <p:sp>
        <p:nvSpPr>
          <p:cNvPr id="71682" name="Rectangle 2"/>
          <p:cNvSpPr>
            <a:spLocks/>
          </p:cNvSpPr>
          <p:nvPr/>
        </p:nvSpPr>
        <p:spPr bwMode="auto">
          <a:xfrm>
            <a:off x="288925" y="1169988"/>
            <a:ext cx="8445500" cy="477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marL="406400" indent="-290513" algn="l">
              <a:spcBef>
                <a:spcPts val="1300"/>
              </a:spcBef>
              <a:buClr>
                <a:srgbClr val="000000"/>
              </a:buClr>
              <a:buSzPct val="125000"/>
              <a:buFont typeface="Symbol" charset="0"/>
              <a:buChar char="•"/>
            </a:pPr>
            <a:r>
              <a:rPr lang="en-US" sz="2400" dirty="0">
                <a:solidFill>
                  <a:schemeClr val="tx1"/>
                </a:solidFill>
                <a:latin typeface="Helvetica" charset="0"/>
                <a:ea typeface="ＭＳ Ｐゴシック" charset="0"/>
                <a:cs typeface="Helvetica" charset="0"/>
                <a:sym typeface="Helvetica" charset="0"/>
              </a:rPr>
              <a:t>Wakes, eddies and vortices are common in mountains</a:t>
            </a:r>
          </a:p>
          <a:p>
            <a:pPr marL="406400" indent="-290513" algn="l">
              <a:spcBef>
                <a:spcPts val="1300"/>
              </a:spcBef>
              <a:buClr>
                <a:srgbClr val="000000"/>
              </a:buClr>
              <a:buSzPct val="125000"/>
              <a:buFont typeface="Symbol" charset="0"/>
              <a:buChar char="•"/>
            </a:pPr>
            <a:r>
              <a:rPr lang="en-US" sz="2400" dirty="0">
                <a:solidFill>
                  <a:schemeClr val="tx1"/>
                </a:solidFill>
                <a:latin typeface="Helvetica" charset="0"/>
                <a:ea typeface="ＭＳ Ｐゴシック" charset="0"/>
                <a:cs typeface="Helvetica" charset="0"/>
                <a:sym typeface="Helvetica" charset="0"/>
              </a:rPr>
              <a:t>Vertical and horizontal dimensions a function of stability</a:t>
            </a:r>
          </a:p>
          <a:p>
            <a:pPr marL="406400" indent="-290513" algn="l">
              <a:spcBef>
                <a:spcPts val="1300"/>
              </a:spcBef>
              <a:buClr>
                <a:srgbClr val="000000"/>
              </a:buClr>
              <a:buSzPct val="125000"/>
              <a:buFont typeface="Symbol" charset="0"/>
              <a:buChar char="•"/>
            </a:pPr>
            <a:r>
              <a:rPr lang="en-US" sz="2400" dirty="0">
                <a:solidFill>
                  <a:schemeClr val="tx1"/>
                </a:solidFill>
                <a:latin typeface="Helvetica" charset="0"/>
                <a:ea typeface="ＭＳ Ｐゴシック" charset="0"/>
                <a:cs typeface="Helvetica" charset="0"/>
                <a:sym typeface="Helvetica" charset="0"/>
              </a:rPr>
              <a:t>They form behind terrain obstacles when the approach flow has sufficient speed</a:t>
            </a:r>
          </a:p>
          <a:p>
            <a:pPr marL="406400" indent="-290513" algn="l">
              <a:spcBef>
                <a:spcPts val="1300"/>
              </a:spcBef>
              <a:buClr>
                <a:srgbClr val="000000"/>
              </a:buClr>
              <a:buSzPct val="125000"/>
              <a:buFont typeface="Tahoma" charset="0"/>
              <a:buChar char="•"/>
            </a:pPr>
            <a:r>
              <a:rPr lang="en-US" sz="1800" i="1" dirty="0" smtClean="0">
                <a:solidFill>
                  <a:srgbClr val="FF0000"/>
                </a:solidFill>
                <a:latin typeface="Helvetica" charset="0"/>
                <a:ea typeface="ＭＳ Ｐゴシック" charset="0"/>
                <a:cs typeface="Helvetica" charset="0"/>
                <a:sym typeface="Helvetica" charset="0"/>
              </a:rPr>
              <a:t>Eddy</a:t>
            </a:r>
            <a:r>
              <a:rPr lang="en-US" sz="1800" dirty="0">
                <a:solidFill>
                  <a:schemeClr val="tx1"/>
                </a:solidFill>
                <a:latin typeface="Helvetica" charset="0"/>
                <a:ea typeface="ＭＳ Ｐゴシック" charset="0"/>
                <a:cs typeface="Helvetica" charset="0"/>
                <a:sym typeface="Helvetica" charset="0"/>
              </a:rPr>
              <a:t>: swirling current of air at variance with main current</a:t>
            </a:r>
          </a:p>
          <a:p>
            <a:pPr marL="406400" indent="-290513" algn="l">
              <a:spcBef>
                <a:spcPts val="1300"/>
              </a:spcBef>
              <a:buClr>
                <a:srgbClr val="000000"/>
              </a:buClr>
              <a:buSzPct val="125000"/>
              <a:buFont typeface="Tahoma" charset="0"/>
              <a:buChar char="•"/>
            </a:pPr>
            <a:r>
              <a:rPr lang="en-US" sz="1800" i="1" dirty="0" smtClean="0">
                <a:solidFill>
                  <a:srgbClr val="FF0000"/>
                </a:solidFill>
                <a:latin typeface="Helvetica" charset="0"/>
                <a:ea typeface="ＭＳ Ｐゴシック" charset="0"/>
                <a:cs typeface="Helvetica" charset="0"/>
                <a:sym typeface="Helvetica" charset="0"/>
              </a:rPr>
              <a:t>Wake</a:t>
            </a:r>
            <a:r>
              <a:rPr lang="en-US" sz="1800" dirty="0">
                <a:solidFill>
                  <a:schemeClr val="tx1"/>
                </a:solidFill>
                <a:latin typeface="Helvetica" charset="0"/>
                <a:ea typeface="ＭＳ Ｐゴシック" charset="0"/>
                <a:cs typeface="Helvetica" charset="0"/>
                <a:sym typeface="Helvetica" charset="0"/>
              </a:rPr>
              <a:t>: eddies shed off an obstacle cascading to smaller and smaller sizes. Characterized by low wind speeds and high turbulence.</a:t>
            </a:r>
          </a:p>
          <a:p>
            <a:pPr marL="406400" indent="-290513" algn="l">
              <a:spcBef>
                <a:spcPts val="1300"/>
              </a:spcBef>
              <a:buClr>
                <a:srgbClr val="000000"/>
              </a:buClr>
              <a:buSzPct val="125000"/>
              <a:buFont typeface="Tahoma" charset="0"/>
              <a:buChar char="•"/>
            </a:pPr>
            <a:r>
              <a:rPr lang="en-US" sz="1800" i="1" dirty="0">
                <a:solidFill>
                  <a:srgbClr val="FF0000"/>
                </a:solidFill>
                <a:latin typeface="Helvetica" charset="0"/>
                <a:ea typeface="ＭＳ Ｐゴシック" charset="0"/>
                <a:cs typeface="Helvetica" charset="0"/>
                <a:sym typeface="Helvetica" charset="0"/>
              </a:rPr>
              <a:t>Vortex</a:t>
            </a:r>
            <a:r>
              <a:rPr lang="en-US" sz="1800" dirty="0">
                <a:solidFill>
                  <a:schemeClr val="tx1"/>
                </a:solidFill>
                <a:latin typeface="Helvetica" charset="0"/>
                <a:ea typeface="ＭＳ Ｐゴシック" charset="0"/>
                <a:cs typeface="Helvetica" charset="0"/>
                <a:sym typeface="Helvetica" charset="0"/>
              </a:rPr>
              <a:t>: whirling masses of air in form of column or spiral, usually rotate around vertical or horizontal axis.</a:t>
            </a:r>
          </a:p>
          <a:p>
            <a:pPr marL="406400" indent="-290513" algn="l">
              <a:spcBef>
                <a:spcPts val="1300"/>
              </a:spcBef>
              <a:buClr>
                <a:srgbClr val="000000"/>
              </a:buClr>
              <a:buSzPct val="125000"/>
              <a:buFont typeface="Tahoma" charset="0"/>
              <a:buChar char="•"/>
            </a:pPr>
            <a:r>
              <a:rPr lang="en-US" sz="1800" dirty="0">
                <a:solidFill>
                  <a:schemeClr val="tx1"/>
                </a:solidFill>
                <a:latin typeface="Helvetica" charset="0"/>
                <a:ea typeface="ＭＳ Ｐゴシック" charset="0"/>
                <a:cs typeface="Helvetica" charset="0"/>
                <a:sym typeface="Helvetica" charset="0"/>
              </a:rPr>
              <a:t>Examples: rotors; rotor clouds; drifts behind snow fences, trees and other obstacles; cornices. Winds are slowed to distances of 15 (sometimes 60) times obstacle height.</a:t>
            </a:r>
          </a:p>
        </p:txBody>
      </p:sp>
    </p:spTree>
    <p:extLst>
      <p:ext uri="{BB962C8B-B14F-4D97-AF65-F5344CB8AC3E}">
        <p14:creationId xmlns:p14="http://schemas.microsoft.com/office/powerpoint/2010/main" val="32875077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5275" y="809625"/>
            <a:ext cx="5778500" cy="512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78850" name="Rectangle 2"/>
          <p:cNvSpPr>
            <a:spLocks/>
          </p:cNvSpPr>
          <p:nvPr/>
        </p:nvSpPr>
        <p:spPr bwMode="auto">
          <a:xfrm>
            <a:off x="5210175" y="6048375"/>
            <a:ext cx="21336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F8F8F8"/>
                </a:solidFill>
                <a:miter lim="800000"/>
                <a:headEnd type="none" w="med" len="med"/>
                <a:tailEnd type="none" w="med" len="med"/>
              </a14:hiddenLine>
            </a:ext>
          </a:extLst>
        </p:spPr>
        <p:txBody>
          <a:bodyPr lIns="0" tIns="0" rIns="0" bIns="0" anchor="ctr"/>
          <a:lstStyle/>
          <a:p>
            <a:pPr>
              <a:spcBef>
                <a:spcPts val="850"/>
              </a:spcBef>
            </a:pPr>
            <a:r>
              <a:rPr lang="en-US" sz="1400" dirty="0">
                <a:solidFill>
                  <a:schemeClr val="tx1"/>
                </a:solidFill>
                <a:latin typeface="Helvetica" charset="0"/>
                <a:ea typeface="ＭＳ Ｐゴシック" charset="0"/>
                <a:cs typeface="Helvetica" charset="0"/>
                <a:sym typeface="Helvetica" charset="0"/>
              </a:rPr>
              <a:t>From Erick </a:t>
            </a:r>
            <a:r>
              <a:rPr lang="en-US" sz="1400" dirty="0" err="1">
                <a:solidFill>
                  <a:schemeClr val="tx1"/>
                </a:solidFill>
                <a:latin typeface="Helvetica" charset="0"/>
                <a:ea typeface="ＭＳ Ｐゴシック" charset="0"/>
                <a:cs typeface="Helvetica" charset="0"/>
                <a:sym typeface="Helvetica" charset="0"/>
              </a:rPr>
              <a:t>Brenstrum</a:t>
            </a:r>
            <a:endParaRPr lang="en-US" sz="1400" dirty="0">
              <a:solidFill>
                <a:schemeClr val="tx1"/>
              </a:solidFill>
              <a:latin typeface="Helvetica" charset="0"/>
              <a:ea typeface="ＭＳ Ｐゴシック" charset="0"/>
              <a:cs typeface="Helvetica" charset="0"/>
              <a:sym typeface="Helvetica" charset="0"/>
            </a:endParaRPr>
          </a:p>
        </p:txBody>
      </p:sp>
      <p:sp>
        <p:nvSpPr>
          <p:cNvPr id="78851" name="Rectangle 3"/>
          <p:cNvSpPr>
            <a:spLocks/>
          </p:cNvSpPr>
          <p:nvPr/>
        </p:nvSpPr>
        <p:spPr bwMode="auto">
          <a:xfrm>
            <a:off x="284313" y="142556"/>
            <a:ext cx="857646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3200" dirty="0" err="1">
                <a:solidFill>
                  <a:srgbClr val="FF0000"/>
                </a:solidFill>
                <a:latin typeface="Helvetica"/>
                <a:ea typeface="ＭＳ Ｐゴシック" charset="0"/>
                <a:cs typeface="Helvetica"/>
              </a:rPr>
              <a:t>Kármán</a:t>
            </a:r>
            <a:r>
              <a:rPr lang="en-US" sz="3200" dirty="0">
                <a:solidFill>
                  <a:srgbClr val="FF0000"/>
                </a:solidFill>
                <a:latin typeface="Helvetica"/>
                <a:ea typeface="ＭＳ Ｐゴシック" charset="0"/>
                <a:cs typeface="Helvetica"/>
              </a:rPr>
              <a:t> vortices in lee of New Zealand volcano</a:t>
            </a:r>
          </a:p>
        </p:txBody>
      </p:sp>
    </p:spTree>
    <p:extLst>
      <p:ext uri="{BB962C8B-B14F-4D97-AF65-F5344CB8AC3E}">
        <p14:creationId xmlns:p14="http://schemas.microsoft.com/office/powerpoint/2010/main" val="34178480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3100" y="1104900"/>
            <a:ext cx="5546725" cy="523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72706" name="Rectangle 2"/>
          <p:cNvSpPr>
            <a:spLocks/>
          </p:cNvSpPr>
          <p:nvPr/>
        </p:nvSpPr>
        <p:spPr bwMode="auto">
          <a:xfrm>
            <a:off x="7399338" y="6326188"/>
            <a:ext cx="16764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F8F8F8"/>
                </a:solidFill>
                <a:miter lim="800000"/>
                <a:headEnd type="none" w="med" len="med"/>
                <a:tailEnd type="none" w="med" len="med"/>
              </a14:hiddenLine>
            </a:ext>
          </a:extLst>
        </p:spPr>
        <p:txBody>
          <a:bodyPr lIns="0" tIns="0" rIns="0" bIns="0" anchor="ctr"/>
          <a:lstStyle/>
          <a:p>
            <a:pPr>
              <a:spcBef>
                <a:spcPts val="850"/>
              </a:spcBef>
            </a:pPr>
            <a:r>
              <a:rPr lang="en-US" sz="1400">
                <a:solidFill>
                  <a:schemeClr val="tx1"/>
                </a:solidFill>
                <a:latin typeface="Helvetica" charset="0"/>
                <a:ea typeface="ＭＳ Ｐゴシック" charset="0"/>
                <a:cs typeface="Helvetica" charset="0"/>
                <a:sym typeface="Helvetica" charset="0"/>
              </a:rPr>
              <a:t>Orgill (1981)</a:t>
            </a:r>
          </a:p>
        </p:txBody>
      </p:sp>
      <p:sp>
        <p:nvSpPr>
          <p:cNvPr id="72707" name="Rectangle 3"/>
          <p:cNvSpPr>
            <a:spLocks/>
          </p:cNvSpPr>
          <p:nvPr/>
        </p:nvSpPr>
        <p:spPr bwMode="auto">
          <a:xfrm>
            <a:off x="184968" y="1049654"/>
            <a:ext cx="2842395" cy="5808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algn="l">
              <a:spcBef>
                <a:spcPts val="1100"/>
              </a:spcBef>
            </a:pPr>
            <a:r>
              <a:rPr lang="en-US" sz="2000" dirty="0">
                <a:solidFill>
                  <a:schemeClr val="tx1"/>
                </a:solidFill>
                <a:latin typeface="Helvetica" charset="0"/>
                <a:ea typeface="ＭＳ Ｐゴシック" charset="0"/>
                <a:cs typeface="Helvetica" charset="0"/>
                <a:sym typeface="Helvetica" charset="0"/>
              </a:rPr>
              <a:t>Large, generally isotropic vertical-axis eddies can be produced by the flow around mountains or through gaps as eddies are shed from the vertical edges of terrain obstructions.</a:t>
            </a:r>
          </a:p>
          <a:p>
            <a:pPr algn="l">
              <a:spcBef>
                <a:spcPts val="1100"/>
              </a:spcBef>
            </a:pPr>
            <a:endParaRPr lang="en-US" sz="2000" dirty="0">
              <a:solidFill>
                <a:schemeClr val="tx1"/>
              </a:solidFill>
              <a:latin typeface="Helvetica" charset="0"/>
              <a:ea typeface="ＭＳ Ｐゴシック" charset="0"/>
              <a:cs typeface="Helvetica" charset="0"/>
              <a:sym typeface="Helvetica" charset="0"/>
            </a:endParaRPr>
          </a:p>
          <a:p>
            <a:pPr algn="l">
              <a:spcBef>
                <a:spcPts val="1100"/>
              </a:spcBef>
            </a:pPr>
            <a:r>
              <a:rPr lang="en-US" sz="2000" dirty="0">
                <a:solidFill>
                  <a:schemeClr val="tx1"/>
                </a:solidFill>
                <a:latin typeface="Helvetica" charset="0"/>
                <a:ea typeface="ＭＳ Ｐゴシック" charset="0"/>
                <a:cs typeface="Helvetica" charset="0"/>
                <a:sym typeface="Helvetica" charset="0"/>
              </a:rPr>
              <a:t>Ex.: The Schultz eddy on the north side of the </a:t>
            </a:r>
            <a:r>
              <a:rPr lang="en-US" sz="2000" dirty="0" err="1">
                <a:solidFill>
                  <a:schemeClr val="tx1"/>
                </a:solidFill>
                <a:latin typeface="Helvetica" charset="0"/>
                <a:ea typeface="ＭＳ Ｐゴシック" charset="0"/>
                <a:cs typeface="Helvetica" charset="0"/>
                <a:sym typeface="Helvetica" charset="0"/>
              </a:rPr>
              <a:t>Caracena</a:t>
            </a:r>
            <a:r>
              <a:rPr lang="en-US" sz="2000" dirty="0">
                <a:solidFill>
                  <a:schemeClr val="tx1"/>
                </a:solidFill>
                <a:latin typeface="Helvetica" charset="0"/>
                <a:ea typeface="ＭＳ Ｐゴシック" charset="0"/>
                <a:cs typeface="Helvetica" charset="0"/>
                <a:sym typeface="Helvetica" charset="0"/>
              </a:rPr>
              <a:t> Strait in CA</a:t>
            </a:r>
            <a:r>
              <a:rPr lang="ja-JP" altLang="en-US" sz="2000" dirty="0">
                <a:solidFill>
                  <a:schemeClr val="tx1"/>
                </a:solidFill>
                <a:latin typeface="Helvetica"/>
                <a:ea typeface="ＭＳ Ｐゴシック" charset="0"/>
                <a:cs typeface="Helvetica" charset="0"/>
                <a:sym typeface="Helvetica" charset="0"/>
              </a:rPr>
              <a:t>’</a:t>
            </a:r>
            <a:r>
              <a:rPr lang="en-US" sz="2000" dirty="0">
                <a:solidFill>
                  <a:schemeClr val="tx1"/>
                </a:solidFill>
                <a:latin typeface="Helvetica" charset="0"/>
                <a:ea typeface="ＭＳ Ｐゴシック" charset="0"/>
                <a:cs typeface="Helvetica" charset="0"/>
                <a:sym typeface="Helvetica" charset="0"/>
              </a:rPr>
              <a:t>s Sacramento Valley or on either side of Parley</a:t>
            </a:r>
            <a:r>
              <a:rPr lang="ja-JP" altLang="en-US" sz="2000" dirty="0">
                <a:solidFill>
                  <a:schemeClr val="tx1"/>
                </a:solidFill>
                <a:latin typeface="Helvetica"/>
                <a:ea typeface="ＭＳ Ｐゴシック" charset="0"/>
                <a:cs typeface="Helvetica" charset="0"/>
                <a:sym typeface="Helvetica" charset="0"/>
              </a:rPr>
              <a:t>’</a:t>
            </a:r>
            <a:r>
              <a:rPr lang="en-US" sz="2000" dirty="0">
                <a:solidFill>
                  <a:schemeClr val="tx1"/>
                </a:solidFill>
                <a:latin typeface="Helvetica" charset="0"/>
                <a:ea typeface="ＭＳ Ｐゴシック" charset="0"/>
                <a:cs typeface="Helvetica" charset="0"/>
                <a:sym typeface="Helvetica" charset="0"/>
              </a:rPr>
              <a:t>s Canyon (Wasatch Range).</a:t>
            </a:r>
          </a:p>
        </p:txBody>
      </p:sp>
      <p:sp>
        <p:nvSpPr>
          <p:cNvPr id="72708" name="Rectangle 4"/>
          <p:cNvSpPr>
            <a:spLocks/>
          </p:cNvSpPr>
          <p:nvPr/>
        </p:nvSpPr>
        <p:spPr bwMode="auto">
          <a:xfrm>
            <a:off x="184968" y="71277"/>
            <a:ext cx="123912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3200" dirty="0">
                <a:solidFill>
                  <a:srgbClr val="FF0000"/>
                </a:solidFill>
                <a:latin typeface="Helvetica"/>
                <a:ea typeface="ＭＳ Ｐゴシック" charset="0"/>
                <a:cs typeface="Helvetica"/>
              </a:rPr>
              <a:t>Wakes</a:t>
            </a:r>
          </a:p>
        </p:txBody>
      </p:sp>
    </p:spTree>
    <p:extLst>
      <p:ext uri="{BB962C8B-B14F-4D97-AF65-F5344CB8AC3E}">
        <p14:creationId xmlns:p14="http://schemas.microsoft.com/office/powerpoint/2010/main" val="17322229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66252" y="375255"/>
            <a:ext cx="7886700" cy="5588000"/>
          </a:xfrm>
          <a:prstGeom prst="rect">
            <a:avLst/>
          </a:prstGeom>
        </p:spPr>
      </p:pic>
      <p:sp>
        <p:nvSpPr>
          <p:cNvPr id="74755" name="Rectangle 3"/>
          <p:cNvSpPr>
            <a:spLocks/>
          </p:cNvSpPr>
          <p:nvPr/>
        </p:nvSpPr>
        <p:spPr bwMode="auto">
          <a:xfrm>
            <a:off x="753737" y="553879"/>
            <a:ext cx="262351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3200" dirty="0">
                <a:solidFill>
                  <a:srgbClr val="FF0000"/>
                </a:solidFill>
                <a:latin typeface="Helvetica"/>
                <a:ea typeface="ＭＳ Ｐゴシック" charset="0"/>
                <a:cs typeface="Helvetica"/>
              </a:rPr>
              <a:t>Banner clouds</a:t>
            </a:r>
          </a:p>
        </p:txBody>
      </p:sp>
      <p:sp>
        <p:nvSpPr>
          <p:cNvPr id="3" name="Rectangle 2"/>
          <p:cNvSpPr/>
          <p:nvPr/>
        </p:nvSpPr>
        <p:spPr>
          <a:xfrm>
            <a:off x="6358170" y="6072673"/>
            <a:ext cx="2317612" cy="369332"/>
          </a:xfrm>
          <a:prstGeom prst="rect">
            <a:avLst/>
          </a:prstGeom>
        </p:spPr>
        <p:txBody>
          <a:bodyPr wrap="none">
            <a:spAutoFit/>
          </a:bodyPr>
          <a:lstStyle/>
          <a:p>
            <a:r>
              <a:rPr lang="en-US" dirty="0">
                <a:latin typeface="Helvetica"/>
              </a:rPr>
              <a:t>©  </a:t>
            </a:r>
            <a:r>
              <a:rPr lang="en-US" dirty="0" err="1">
                <a:latin typeface="Helvetica"/>
              </a:rPr>
              <a:t>Zacharie</a:t>
            </a:r>
            <a:r>
              <a:rPr lang="en-US" dirty="0">
                <a:latin typeface="Helvetica"/>
              </a:rPr>
              <a:t> </a:t>
            </a:r>
            <a:r>
              <a:rPr lang="en-US" dirty="0" err="1">
                <a:latin typeface="Helvetica"/>
              </a:rPr>
              <a:t>Grossen</a:t>
            </a:r>
            <a:endParaRPr lang="en-US" dirty="0">
              <a:latin typeface="Helvetica"/>
            </a:endParaRPr>
          </a:p>
        </p:txBody>
      </p:sp>
    </p:spTree>
    <p:extLst>
      <p:ext uri="{BB962C8B-B14F-4D97-AF65-F5344CB8AC3E}">
        <p14:creationId xmlns:p14="http://schemas.microsoft.com/office/powerpoint/2010/main" val="27210068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annercloud_smg_v4.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55936"/>
            <a:ext cx="8369824" cy="6702064"/>
          </a:xfrm>
          <a:prstGeom prst="rect">
            <a:avLst/>
          </a:prstGeom>
        </p:spPr>
      </p:pic>
      <p:sp>
        <p:nvSpPr>
          <p:cNvPr id="75778" name="Rectangle 2"/>
          <p:cNvSpPr>
            <a:spLocks/>
          </p:cNvSpPr>
          <p:nvPr/>
        </p:nvSpPr>
        <p:spPr bwMode="auto">
          <a:xfrm>
            <a:off x="7193115" y="6468190"/>
            <a:ext cx="188693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1600" b="1" dirty="0">
                <a:solidFill>
                  <a:schemeClr val="tx1"/>
                </a:solidFill>
                <a:latin typeface="Helvetica"/>
                <a:ea typeface="ＭＳ Ｐゴシック" charset="0"/>
                <a:cs typeface="Helvetica"/>
              </a:rPr>
              <a:t>from </a:t>
            </a:r>
            <a:r>
              <a:rPr lang="en-US" sz="1600" b="1" dirty="0" err="1">
                <a:solidFill>
                  <a:schemeClr val="tx1"/>
                </a:solidFill>
                <a:latin typeface="Helvetica"/>
                <a:ea typeface="ＭＳ Ｐゴシック" charset="0"/>
                <a:cs typeface="Helvetica"/>
              </a:rPr>
              <a:t>Volkmar</a:t>
            </a:r>
            <a:r>
              <a:rPr lang="en-US" sz="1600" b="1" dirty="0">
                <a:solidFill>
                  <a:schemeClr val="tx1"/>
                </a:solidFill>
                <a:latin typeface="Helvetica"/>
                <a:ea typeface="ＭＳ Ｐゴシック" charset="0"/>
                <a:cs typeface="Helvetica"/>
              </a:rPr>
              <a:t> Wirth</a:t>
            </a:r>
          </a:p>
        </p:txBody>
      </p:sp>
    </p:spTree>
    <p:extLst>
      <p:ext uri="{BB962C8B-B14F-4D97-AF65-F5344CB8AC3E}">
        <p14:creationId xmlns:p14="http://schemas.microsoft.com/office/powerpoint/2010/main" val="18991346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p:cNvSpPr>
          <p:nvPr/>
        </p:nvSpPr>
        <p:spPr bwMode="auto">
          <a:xfrm>
            <a:off x="5196940" y="5067300"/>
            <a:ext cx="199603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1600" dirty="0" err="1">
                <a:solidFill>
                  <a:schemeClr val="tx1"/>
                </a:solidFill>
                <a:latin typeface="Helvetica"/>
                <a:ea typeface="ＭＳ Ｐゴシック" charset="0"/>
                <a:cs typeface="Helvetica"/>
              </a:rPr>
              <a:t>Schween</a:t>
            </a:r>
            <a:r>
              <a:rPr lang="en-US" sz="1600" dirty="0">
                <a:solidFill>
                  <a:schemeClr val="tx1"/>
                </a:solidFill>
                <a:latin typeface="Helvetica"/>
                <a:ea typeface="ＭＳ Ｐゴシック" charset="0"/>
                <a:cs typeface="Helvetica"/>
              </a:rPr>
              <a:t> et al. (2007)</a:t>
            </a:r>
          </a:p>
        </p:txBody>
      </p:sp>
      <p:sp>
        <p:nvSpPr>
          <p:cNvPr id="76803" name="Rectangle 3"/>
          <p:cNvSpPr>
            <a:spLocks/>
          </p:cNvSpPr>
          <p:nvPr/>
        </p:nvSpPr>
        <p:spPr bwMode="auto">
          <a:xfrm>
            <a:off x="1930400" y="5598003"/>
            <a:ext cx="302730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dirty="0" err="1" smtClean="0">
                <a:solidFill>
                  <a:schemeClr val="tx1"/>
                </a:solidFill>
                <a:latin typeface="Helvetica"/>
                <a:ea typeface="ＭＳ Ｐゴシック" charset="0"/>
                <a:cs typeface="Helvetica"/>
              </a:rPr>
              <a:t>Volkmar</a:t>
            </a:r>
            <a:r>
              <a:rPr lang="en-US" dirty="0" smtClean="0">
                <a:solidFill>
                  <a:schemeClr val="tx1"/>
                </a:solidFill>
                <a:latin typeface="Helvetica"/>
                <a:ea typeface="ＭＳ Ｐゴシック" charset="0"/>
                <a:cs typeface="Helvetica"/>
              </a:rPr>
              <a:t> Wirth</a:t>
            </a:r>
          </a:p>
          <a:p>
            <a:r>
              <a:rPr lang="en-US" dirty="0" smtClean="0">
                <a:latin typeface="Helvetica"/>
                <a:ea typeface="ＭＳ Ｐゴシック" charset="0"/>
                <a:cs typeface="Helvetica"/>
              </a:rPr>
              <a:t>University of Mainz, Germany</a:t>
            </a:r>
            <a:endParaRPr lang="en-US" dirty="0" smtClean="0">
              <a:solidFill>
                <a:schemeClr val="tx1"/>
              </a:solidFill>
              <a:latin typeface="Helvetica"/>
              <a:ea typeface="ＭＳ Ｐゴシック" charset="0"/>
              <a:cs typeface="Helvetica"/>
            </a:endParaRPr>
          </a:p>
          <a:p>
            <a:endParaRPr lang="en-US" dirty="0">
              <a:solidFill>
                <a:schemeClr val="tx1"/>
              </a:solidFill>
              <a:latin typeface="Helvetica"/>
              <a:ea typeface="ＭＳ Ｐゴシック" charset="0"/>
              <a:cs typeface="Helvetica"/>
            </a:endParaRPr>
          </a:p>
        </p:txBody>
      </p:sp>
      <p:sp>
        <p:nvSpPr>
          <p:cNvPr id="76804" name="Rectangle 4"/>
          <p:cNvSpPr>
            <a:spLocks/>
          </p:cNvSpPr>
          <p:nvPr/>
        </p:nvSpPr>
        <p:spPr bwMode="auto">
          <a:xfrm>
            <a:off x="508000" y="52438"/>
            <a:ext cx="219290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1600" dirty="0">
                <a:solidFill>
                  <a:schemeClr val="tx1"/>
                </a:solidFill>
                <a:latin typeface="Helvetica"/>
                <a:ea typeface="ＭＳ Ｐゴシック" charset="0"/>
                <a:cs typeface="Helvetica"/>
              </a:rPr>
              <a:t>Mt. Zugspitze, Germany</a:t>
            </a:r>
          </a:p>
        </p:txBody>
      </p:sp>
      <p:pic>
        <p:nvPicPr>
          <p:cNvPr id="7680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000" y="5159633"/>
            <a:ext cx="1422400"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2" name="SchweenEtAl(2007)m04.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08000" y="379044"/>
            <a:ext cx="6684979" cy="4595923"/>
          </a:xfrm>
          <a:prstGeom prst="rect">
            <a:avLst/>
          </a:prstGeom>
        </p:spPr>
      </p:pic>
    </p:spTree>
    <p:extLst>
      <p:ext uri="{BB962C8B-B14F-4D97-AF65-F5344CB8AC3E}">
        <p14:creationId xmlns:p14="http://schemas.microsoft.com/office/powerpoint/2010/main" val="6722267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17515" y="817041"/>
            <a:ext cx="8555274" cy="5266057"/>
          </a:xfrm>
          <a:prstGeom prst="rect">
            <a:avLst/>
          </a:prstGeom>
        </p:spPr>
        <p:txBody>
          <a:bodyPr wrap="square">
            <a:spAutoFit/>
          </a:bodyPr>
          <a:lstStyle/>
          <a:p>
            <a:pPr marL="52388">
              <a:lnSpc>
                <a:spcPct val="90000"/>
              </a:lnSpc>
              <a:spcBef>
                <a:spcPts val="1000"/>
              </a:spcBef>
              <a:tabLst>
                <a:tab pos="52388" algn="l"/>
              </a:tabLst>
            </a:pPr>
            <a:r>
              <a:rPr lang="en-US" sz="2800" dirty="0"/>
              <a:t>Three main variables determine </a:t>
            </a:r>
            <a:r>
              <a:rPr lang="en-US" sz="2800" dirty="0" smtClean="0"/>
              <a:t>the reaction of the approach flow with the terrain barrier:</a:t>
            </a:r>
          </a:p>
          <a:p>
            <a:pPr marL="52388">
              <a:lnSpc>
                <a:spcPct val="90000"/>
              </a:lnSpc>
              <a:spcBef>
                <a:spcPts val="1000"/>
              </a:spcBef>
              <a:tabLst>
                <a:tab pos="52388" algn="l"/>
              </a:tabLst>
            </a:pPr>
            <a:endParaRPr lang="en-US" sz="2800" dirty="0"/>
          </a:p>
          <a:p>
            <a:pPr marL="458788" lvl="1" indent="-458788">
              <a:lnSpc>
                <a:spcPct val="90000"/>
              </a:lnSpc>
              <a:spcBef>
                <a:spcPts val="1000"/>
              </a:spcBef>
              <a:buFont typeface="Arial"/>
              <a:buChar char="•"/>
            </a:pPr>
            <a:r>
              <a:rPr lang="en-US" sz="2800" i="1" dirty="0">
                <a:solidFill>
                  <a:srgbClr val="0000FF"/>
                </a:solidFill>
              </a:rPr>
              <a:t>Stability</a:t>
            </a:r>
            <a:r>
              <a:rPr lang="en-US" sz="2800" dirty="0">
                <a:solidFill>
                  <a:srgbClr val="0000FF"/>
                </a:solidFill>
              </a:rPr>
              <a:t> </a:t>
            </a:r>
            <a:r>
              <a:rPr lang="en-US" sz="2800" dirty="0"/>
              <a:t>of approaching air </a:t>
            </a:r>
            <a:r>
              <a:rPr lang="en-US" sz="2800" dirty="0" smtClean="0"/>
              <a:t>(unstable </a:t>
            </a:r>
            <a:r>
              <a:rPr lang="en-US" sz="2800" dirty="0"/>
              <a:t>or neutral stability air can be easily forced over a barrier. The more stable, the more resistant to lifting. Concept of </a:t>
            </a:r>
            <a:r>
              <a:rPr lang="en-US" sz="2800" dirty="0">
                <a:latin typeface="Tahoma" charset="0"/>
                <a:cs typeface="Tahoma" charset="0"/>
                <a:sym typeface="Tahoma" charset="0"/>
              </a:rPr>
              <a:t>dividing streamline height</a:t>
            </a:r>
            <a:r>
              <a:rPr lang="en-US" sz="2800" dirty="0"/>
              <a:t>.</a:t>
            </a:r>
            <a:r>
              <a:rPr lang="en-US" sz="2800" dirty="0" smtClean="0"/>
              <a:t>)</a:t>
            </a:r>
            <a:endParaRPr lang="en-US" sz="2800" dirty="0"/>
          </a:p>
          <a:p>
            <a:pPr marL="458788" lvl="1" indent="-458788">
              <a:lnSpc>
                <a:spcPct val="90000"/>
              </a:lnSpc>
              <a:spcBef>
                <a:spcPts val="1000"/>
              </a:spcBef>
              <a:buFont typeface="Arial"/>
              <a:buChar char="•"/>
            </a:pPr>
            <a:r>
              <a:rPr lang="en-US" sz="2800" i="1" dirty="0">
                <a:solidFill>
                  <a:srgbClr val="0000FF"/>
                </a:solidFill>
              </a:rPr>
              <a:t>Wind speed </a:t>
            </a:r>
            <a:r>
              <a:rPr lang="en-US" sz="2800" dirty="0"/>
              <a:t>(Moderate to strong flows are necessary to produce TFFs. Therefore, most common in areas of </a:t>
            </a:r>
            <a:r>
              <a:rPr lang="en-US" sz="2800" dirty="0" err="1"/>
              <a:t>cyclogenesis</a:t>
            </a:r>
            <a:r>
              <a:rPr lang="en-US" sz="2800" dirty="0"/>
              <a:t>, low pressure, jet streams)</a:t>
            </a:r>
          </a:p>
          <a:p>
            <a:pPr marL="458788" lvl="1" indent="-458788">
              <a:lnSpc>
                <a:spcPct val="90000"/>
              </a:lnSpc>
              <a:spcBef>
                <a:spcPts val="1000"/>
              </a:spcBef>
              <a:buFont typeface="Arial"/>
              <a:buChar char="•"/>
            </a:pPr>
            <a:r>
              <a:rPr lang="en-US" sz="2800" i="1" dirty="0">
                <a:solidFill>
                  <a:srgbClr val="0000FF"/>
                </a:solidFill>
              </a:rPr>
              <a:t>Topographic characteristics </a:t>
            </a:r>
            <a:r>
              <a:rPr lang="en-US" sz="2800" dirty="0"/>
              <a:t>of </a:t>
            </a:r>
            <a:r>
              <a:rPr lang="en-US" sz="2800" dirty="0" smtClean="0"/>
              <a:t>barrier …</a:t>
            </a:r>
            <a:endParaRPr lang="en-US" sz="2800" dirty="0"/>
          </a:p>
        </p:txBody>
      </p:sp>
    </p:spTree>
    <p:extLst>
      <p:ext uri="{BB962C8B-B14F-4D97-AF65-F5344CB8AC3E}">
        <p14:creationId xmlns:p14="http://schemas.microsoft.com/office/powerpoint/2010/main" val="609256024"/>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7825"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4088" y="1225550"/>
            <a:ext cx="7159625" cy="463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77826" name="Rectangle 2"/>
          <p:cNvSpPr>
            <a:spLocks/>
          </p:cNvSpPr>
          <p:nvPr/>
        </p:nvSpPr>
        <p:spPr bwMode="auto">
          <a:xfrm>
            <a:off x="6618288" y="5892800"/>
            <a:ext cx="16764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F8F8F8"/>
                </a:solidFill>
                <a:miter lim="800000"/>
                <a:headEnd type="none" w="med" len="med"/>
                <a:tailEnd type="none" w="med" len="med"/>
              </a14:hiddenLine>
            </a:ext>
          </a:extLst>
        </p:spPr>
        <p:txBody>
          <a:bodyPr lIns="0" tIns="0" rIns="0" bIns="0" anchor="ctr"/>
          <a:lstStyle/>
          <a:p>
            <a:pPr>
              <a:spcBef>
                <a:spcPts val="850"/>
              </a:spcBef>
            </a:pPr>
            <a:r>
              <a:rPr lang="en-US" sz="1400">
                <a:solidFill>
                  <a:schemeClr val="tx1"/>
                </a:solidFill>
                <a:latin typeface="Helvetica" charset="0"/>
                <a:ea typeface="ＭＳ Ｐゴシック" charset="0"/>
                <a:cs typeface="Helvetica" charset="0"/>
                <a:sym typeface="Helvetica" charset="0"/>
              </a:rPr>
              <a:t>Whiteman (2000)</a:t>
            </a:r>
          </a:p>
        </p:txBody>
      </p:sp>
      <p:sp>
        <p:nvSpPr>
          <p:cNvPr id="77827" name="Rectangle 3"/>
          <p:cNvSpPr>
            <a:spLocks/>
          </p:cNvSpPr>
          <p:nvPr/>
        </p:nvSpPr>
        <p:spPr bwMode="auto">
          <a:xfrm>
            <a:off x="954088" y="574356"/>
            <a:ext cx="713997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3200" dirty="0">
                <a:solidFill>
                  <a:srgbClr val="FF0000"/>
                </a:solidFill>
                <a:latin typeface="Helvetica"/>
                <a:ea typeface="ＭＳ Ｐゴシック" charset="0"/>
                <a:cs typeface="Helvetica"/>
              </a:rPr>
              <a:t>Cloud eddy in lee of </a:t>
            </a:r>
            <a:r>
              <a:rPr lang="en-US" sz="3200" dirty="0" err="1">
                <a:solidFill>
                  <a:srgbClr val="FF0000"/>
                </a:solidFill>
                <a:latin typeface="Helvetica"/>
                <a:ea typeface="ＭＳ Ｐゴシック" charset="0"/>
                <a:cs typeface="Helvetica"/>
              </a:rPr>
              <a:t>Handies</a:t>
            </a:r>
            <a:r>
              <a:rPr lang="en-US" sz="3200" dirty="0">
                <a:solidFill>
                  <a:srgbClr val="FF0000"/>
                </a:solidFill>
                <a:latin typeface="Helvetica"/>
                <a:ea typeface="ＭＳ Ｐゴシック" charset="0"/>
                <a:cs typeface="Helvetica"/>
              </a:rPr>
              <a:t> Peak, CO</a:t>
            </a:r>
          </a:p>
        </p:txBody>
      </p:sp>
    </p:spTree>
    <p:extLst>
      <p:ext uri="{BB962C8B-B14F-4D97-AF65-F5344CB8AC3E}">
        <p14:creationId xmlns:p14="http://schemas.microsoft.com/office/powerpoint/2010/main" val="77112265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9845" y="128653"/>
            <a:ext cx="5545459" cy="707886"/>
          </a:xfrm>
          <a:prstGeom prst="rect">
            <a:avLst/>
          </a:prstGeom>
        </p:spPr>
        <p:txBody>
          <a:bodyPr wrap="none">
            <a:spAutoFit/>
          </a:bodyPr>
          <a:lstStyle/>
          <a:p>
            <a:r>
              <a:rPr lang="en-US" sz="4000" dirty="0">
                <a:solidFill>
                  <a:srgbClr val="FF0000"/>
                </a:solidFill>
                <a:latin typeface="Helvetica"/>
                <a:cs typeface="Helvetica"/>
              </a:rPr>
              <a:t>Flow Around Mountains</a:t>
            </a:r>
            <a:endParaRPr lang="en-US" sz="4000" dirty="0">
              <a:latin typeface="Helvetica"/>
              <a:cs typeface="Helvetica"/>
            </a:endParaRPr>
          </a:p>
        </p:txBody>
      </p:sp>
      <p:sp>
        <p:nvSpPr>
          <p:cNvPr id="3" name="TextBox 2"/>
          <p:cNvSpPr txBox="1"/>
          <p:nvPr/>
        </p:nvSpPr>
        <p:spPr>
          <a:xfrm>
            <a:off x="339846" y="898293"/>
            <a:ext cx="8621960" cy="5651932"/>
          </a:xfrm>
          <a:prstGeom prst="rect">
            <a:avLst/>
          </a:prstGeom>
          <a:noFill/>
        </p:spPr>
        <p:txBody>
          <a:bodyPr wrap="square" rtlCol="0">
            <a:spAutoFit/>
          </a:bodyPr>
          <a:lstStyle/>
          <a:p>
            <a:r>
              <a:rPr lang="en-US" sz="2400" dirty="0"/>
              <a:t>A flow approaching a mountain barrier tends to go around rather than over a barrier if</a:t>
            </a:r>
            <a:r>
              <a:rPr lang="en-US" sz="2400" dirty="0" smtClean="0"/>
              <a:t>:</a:t>
            </a:r>
            <a:endParaRPr lang="en-US" sz="2400" dirty="0"/>
          </a:p>
          <a:p>
            <a:pPr marL="285750" indent="-285750">
              <a:spcBef>
                <a:spcPts val="1200"/>
              </a:spcBef>
              <a:buFont typeface="Arial"/>
              <a:buChar char="•"/>
            </a:pPr>
            <a:r>
              <a:rPr lang="en-US" sz="2400" dirty="0" smtClean="0"/>
              <a:t>Ridgeline </a:t>
            </a:r>
            <a:r>
              <a:rPr lang="en-US" sz="2400" dirty="0"/>
              <a:t>is </a:t>
            </a:r>
            <a:r>
              <a:rPr lang="en-US" sz="2400" b="1" i="1" dirty="0"/>
              <a:t>convex</a:t>
            </a:r>
            <a:r>
              <a:rPr lang="en-US" sz="2400" dirty="0"/>
              <a:t> on windward side</a:t>
            </a:r>
          </a:p>
          <a:p>
            <a:pPr marL="285750" indent="-285750">
              <a:spcBef>
                <a:spcPts val="1200"/>
              </a:spcBef>
              <a:buFont typeface="Arial"/>
              <a:buChar char="•"/>
            </a:pPr>
            <a:r>
              <a:rPr lang="en-US" sz="2400" dirty="0" smtClean="0"/>
              <a:t>Mountains </a:t>
            </a:r>
            <a:r>
              <a:rPr lang="en-US" sz="2400" dirty="0"/>
              <a:t>are </a:t>
            </a:r>
            <a:r>
              <a:rPr lang="en-US" sz="2400" b="1" i="1" dirty="0"/>
              <a:t>high</a:t>
            </a:r>
          </a:p>
          <a:p>
            <a:pPr marL="285750" indent="-285750">
              <a:spcBef>
                <a:spcPts val="1200"/>
              </a:spcBef>
              <a:buFont typeface="Arial"/>
              <a:buChar char="•"/>
            </a:pPr>
            <a:r>
              <a:rPr lang="en-US" sz="2400" dirty="0" smtClean="0"/>
              <a:t>Barrier </a:t>
            </a:r>
            <a:r>
              <a:rPr lang="en-US" sz="2400" dirty="0"/>
              <a:t>is an </a:t>
            </a:r>
            <a:r>
              <a:rPr lang="en-US" sz="2400" b="1" i="1" dirty="0"/>
              <a:t>isolated</a:t>
            </a:r>
            <a:r>
              <a:rPr lang="en-US" sz="2400" b="1" dirty="0"/>
              <a:t> </a:t>
            </a:r>
            <a:r>
              <a:rPr lang="en-US" sz="2400" b="1" i="1" dirty="0"/>
              <a:t>peak</a:t>
            </a:r>
            <a:r>
              <a:rPr lang="en-US" sz="2400" b="1" dirty="0"/>
              <a:t> </a:t>
            </a:r>
            <a:r>
              <a:rPr lang="en-US" sz="2400" dirty="0"/>
              <a:t>or a short range</a:t>
            </a:r>
          </a:p>
          <a:p>
            <a:pPr marL="285750" indent="-285750">
              <a:spcBef>
                <a:spcPts val="1200"/>
              </a:spcBef>
              <a:buFont typeface="Arial"/>
              <a:buChar char="•"/>
            </a:pPr>
            <a:r>
              <a:rPr lang="en-US" sz="2400" dirty="0" smtClean="0"/>
              <a:t>Cross </a:t>
            </a:r>
            <a:r>
              <a:rPr lang="en-US" sz="2400" dirty="0"/>
              <a:t>barrier </a:t>
            </a:r>
            <a:r>
              <a:rPr lang="en-US" sz="2400" b="1" i="1" dirty="0"/>
              <a:t>wind</a:t>
            </a:r>
            <a:r>
              <a:rPr lang="en-US" sz="2400" dirty="0"/>
              <a:t> component is </a:t>
            </a:r>
            <a:r>
              <a:rPr lang="en-US" sz="2400" b="1" i="1" dirty="0"/>
              <a:t>weak</a:t>
            </a:r>
          </a:p>
          <a:p>
            <a:pPr marL="285750" indent="-285750">
              <a:spcBef>
                <a:spcPts val="1200"/>
              </a:spcBef>
              <a:buFont typeface="Arial"/>
              <a:buChar char="•"/>
            </a:pPr>
            <a:r>
              <a:rPr lang="en-US" sz="2400" dirty="0" smtClean="0"/>
              <a:t>Flow </a:t>
            </a:r>
            <a:r>
              <a:rPr lang="en-US" sz="2400" dirty="0"/>
              <a:t>is </a:t>
            </a:r>
            <a:r>
              <a:rPr lang="en-US" sz="2400" b="1" i="1" dirty="0"/>
              <a:t>very stable</a:t>
            </a:r>
          </a:p>
          <a:p>
            <a:pPr marL="285750" indent="-285750">
              <a:spcBef>
                <a:spcPts val="1200"/>
              </a:spcBef>
              <a:buFont typeface="Arial"/>
              <a:buChar char="•"/>
            </a:pPr>
            <a:r>
              <a:rPr lang="en-US" sz="2400" dirty="0" smtClean="0"/>
              <a:t>Approaching </a:t>
            </a:r>
            <a:r>
              <a:rPr lang="en-US" sz="2400" dirty="0"/>
              <a:t>low-level </a:t>
            </a:r>
            <a:r>
              <a:rPr lang="en-US" sz="2400" b="1" i="1" dirty="0"/>
              <a:t>air mass </a:t>
            </a:r>
            <a:r>
              <a:rPr lang="en-US" sz="2400" dirty="0"/>
              <a:t>is very </a:t>
            </a:r>
            <a:r>
              <a:rPr lang="en-US" sz="2400" b="1" i="1" dirty="0" smtClean="0"/>
              <a:t>shallow</a:t>
            </a:r>
            <a:endParaRPr lang="en-US" sz="2400" b="1" i="1" dirty="0"/>
          </a:p>
          <a:p>
            <a:pPr>
              <a:spcBef>
                <a:spcPts val="1113"/>
              </a:spcBef>
            </a:pPr>
            <a:r>
              <a:rPr lang="en-US" sz="2000" dirty="0"/>
              <a:t>Because Rockies and Appalachians are long, flow around them is uncommon.  But these types of flows are seen in the Aleutians, the Alaska Range, the Olympic Mountains and around isolated volcanoes. They should be expected to occur also around the </a:t>
            </a:r>
            <a:r>
              <a:rPr lang="en-US" sz="2000" dirty="0" err="1"/>
              <a:t>Uintas</a:t>
            </a:r>
            <a:r>
              <a:rPr lang="en-US" sz="2000" dirty="0"/>
              <a:t> and in southern Wyoming.</a:t>
            </a:r>
          </a:p>
        </p:txBody>
      </p:sp>
    </p:spTree>
    <p:extLst>
      <p:ext uri="{BB962C8B-B14F-4D97-AF65-F5344CB8AC3E}">
        <p14:creationId xmlns:p14="http://schemas.microsoft.com/office/powerpoint/2010/main" val="4784468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1"/>
          <p:cNvSpPr>
            <a:spLocks noGrp="1" noChangeArrowheads="1"/>
          </p:cNvSpPr>
          <p:nvPr>
            <p:ph type="body" idx="1"/>
          </p:nvPr>
        </p:nvSpPr>
        <p:spPr>
          <a:xfrm>
            <a:off x="-105164" y="1032750"/>
            <a:ext cx="8775700" cy="2626526"/>
          </a:xfrm>
          <a:ln/>
        </p:spPr>
        <p:txBody>
          <a:bodyPr>
            <a:noAutofit/>
          </a:bodyPr>
          <a:lstStyle/>
          <a:p>
            <a:pPr marL="698500">
              <a:lnSpc>
                <a:spcPct val="90000"/>
              </a:lnSpc>
            </a:pPr>
            <a:r>
              <a:rPr lang="en-US" sz="2400" dirty="0">
                <a:latin typeface="+mn-lt"/>
              </a:rPr>
              <a:t>Height and length can determine whether air goes around barrier; to carry air over a high mountain range or around an extended ridge requires strong winds</a:t>
            </a:r>
          </a:p>
          <a:p>
            <a:pPr marL="698500">
              <a:lnSpc>
                <a:spcPct val="90000"/>
              </a:lnSpc>
              <a:spcBef>
                <a:spcPts val="1200"/>
              </a:spcBef>
            </a:pPr>
            <a:r>
              <a:rPr lang="en-US" sz="2400" dirty="0">
                <a:latin typeface="+mn-lt"/>
              </a:rPr>
              <a:t>When stable air splits around an isolated peak, the strongest winds are usually on the edges of the mountain tangent to the flow</a:t>
            </a:r>
          </a:p>
        </p:txBody>
      </p:sp>
      <p:pic>
        <p:nvPicPr>
          <p:cNvPr id="80898"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813" y="3408363"/>
            <a:ext cx="4052887" cy="245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80899"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7425" y="3402013"/>
            <a:ext cx="3590925" cy="254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80900" name="Rectangle 4"/>
          <p:cNvSpPr>
            <a:spLocks/>
          </p:cNvSpPr>
          <p:nvPr/>
        </p:nvSpPr>
        <p:spPr bwMode="auto">
          <a:xfrm>
            <a:off x="587797" y="244158"/>
            <a:ext cx="756366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2800" dirty="0">
                <a:solidFill>
                  <a:srgbClr val="FF0000"/>
                </a:solidFill>
                <a:ea typeface="ＭＳ Ｐゴシック" charset="0"/>
                <a:cs typeface="Helvetica"/>
              </a:rPr>
              <a:t>Wind variations with </a:t>
            </a:r>
            <a:r>
              <a:rPr lang="en-US" sz="2800" dirty="0" smtClean="0">
                <a:solidFill>
                  <a:srgbClr val="FF0000"/>
                </a:solidFill>
                <a:ea typeface="ＭＳ Ｐゴシック" charset="0"/>
                <a:cs typeface="Helvetica"/>
              </a:rPr>
              <a:t>topographic </a:t>
            </a:r>
            <a:r>
              <a:rPr lang="en-US" sz="2800" dirty="0">
                <a:solidFill>
                  <a:srgbClr val="FF0000"/>
                </a:solidFill>
                <a:ea typeface="ＭＳ Ｐゴシック" charset="0"/>
                <a:cs typeface="Helvetica"/>
              </a:rPr>
              <a:t>characteristics</a:t>
            </a:r>
          </a:p>
        </p:txBody>
      </p:sp>
    </p:spTree>
    <p:extLst>
      <p:ext uri="{BB962C8B-B14F-4D97-AF65-F5344CB8AC3E}">
        <p14:creationId xmlns:p14="http://schemas.microsoft.com/office/powerpoint/2010/main" val="35963951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4050" y="1398588"/>
            <a:ext cx="4152900" cy="298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88066" name="Rectangle 2"/>
          <p:cNvSpPr>
            <a:spLocks/>
          </p:cNvSpPr>
          <p:nvPr/>
        </p:nvSpPr>
        <p:spPr bwMode="auto">
          <a:xfrm>
            <a:off x="7031038" y="4078288"/>
            <a:ext cx="16764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F8F8F8"/>
                </a:solidFill>
                <a:miter lim="800000"/>
                <a:headEnd type="none" w="med" len="med"/>
                <a:tailEnd type="none" w="med" len="med"/>
              </a14:hiddenLine>
            </a:ext>
          </a:extLst>
        </p:spPr>
        <p:txBody>
          <a:bodyPr lIns="0" tIns="0" rIns="0" bIns="0" anchor="ctr"/>
          <a:lstStyle/>
          <a:p>
            <a:pPr>
              <a:spcBef>
                <a:spcPts val="850"/>
              </a:spcBef>
            </a:pPr>
            <a:r>
              <a:rPr lang="en-US" sz="1400">
                <a:solidFill>
                  <a:schemeClr val="tx1"/>
                </a:solidFill>
                <a:latin typeface="Helvetica" charset="0"/>
                <a:ea typeface="ＭＳ Ｐゴシック" charset="0"/>
                <a:cs typeface="Helvetica" charset="0"/>
                <a:sym typeface="Helvetica" charset="0"/>
              </a:rPr>
              <a:t>Steinacker (1987)</a:t>
            </a:r>
          </a:p>
        </p:txBody>
      </p:sp>
      <p:sp>
        <p:nvSpPr>
          <p:cNvPr id="88067" name="Rectangle 3"/>
          <p:cNvSpPr>
            <a:spLocks/>
          </p:cNvSpPr>
          <p:nvPr/>
        </p:nvSpPr>
        <p:spPr bwMode="auto">
          <a:xfrm>
            <a:off x="460859" y="268357"/>
            <a:ext cx="207536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2800" dirty="0">
                <a:solidFill>
                  <a:srgbClr val="FF0000"/>
                </a:solidFill>
                <a:latin typeface="Helvetica"/>
                <a:ea typeface="ＭＳ Ｐゴシック" charset="0"/>
                <a:cs typeface="Helvetica"/>
              </a:rPr>
              <a:t>Flow splitting</a:t>
            </a:r>
          </a:p>
        </p:txBody>
      </p:sp>
      <p:pic>
        <p:nvPicPr>
          <p:cNvPr id="88068"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775" y="2032000"/>
            <a:ext cx="4051300"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88069" name="Rectangle 5"/>
          <p:cNvSpPr>
            <a:spLocks/>
          </p:cNvSpPr>
          <p:nvPr/>
        </p:nvSpPr>
        <p:spPr bwMode="auto">
          <a:xfrm>
            <a:off x="2476500" y="3744913"/>
            <a:ext cx="16764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F8F8F8"/>
                </a:solidFill>
                <a:miter lim="800000"/>
                <a:headEnd type="none" w="med" len="med"/>
                <a:tailEnd type="none" w="med" len="med"/>
              </a14:hiddenLine>
            </a:ext>
          </a:extLst>
        </p:spPr>
        <p:txBody>
          <a:bodyPr lIns="0" tIns="0" rIns="0" bIns="0" anchor="ctr"/>
          <a:lstStyle/>
          <a:p>
            <a:pPr>
              <a:spcBef>
                <a:spcPts val="850"/>
              </a:spcBef>
            </a:pPr>
            <a:r>
              <a:rPr lang="en-US" sz="1400">
                <a:solidFill>
                  <a:schemeClr val="tx1"/>
                </a:solidFill>
                <a:latin typeface="Helvetica" charset="0"/>
                <a:ea typeface="ＭＳ Ｐゴシック" charset="0"/>
                <a:cs typeface="Helvetica" charset="0"/>
                <a:sym typeface="Helvetica" charset="0"/>
              </a:rPr>
              <a:t>Whiteman (2000)</a:t>
            </a:r>
          </a:p>
        </p:txBody>
      </p:sp>
      <p:sp>
        <p:nvSpPr>
          <p:cNvPr id="88070" name="Rectangle 6"/>
          <p:cNvSpPr>
            <a:spLocks/>
          </p:cNvSpPr>
          <p:nvPr/>
        </p:nvSpPr>
        <p:spPr bwMode="auto">
          <a:xfrm>
            <a:off x="460858" y="4714874"/>
            <a:ext cx="3474613" cy="177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r>
              <a:rPr lang="en-US" sz="2400" dirty="0">
                <a:solidFill>
                  <a:schemeClr val="tx1"/>
                </a:solidFill>
                <a:latin typeface="Helvetica" charset="0"/>
                <a:ea typeface="ＭＳ Ｐゴシック" charset="0"/>
                <a:cs typeface="Helvetica" charset="0"/>
                <a:sym typeface="Helvetica" charset="0"/>
              </a:rPr>
              <a:t>Note: </a:t>
            </a:r>
            <a:r>
              <a:rPr lang="en-US" sz="2400" i="1" dirty="0">
                <a:solidFill>
                  <a:schemeClr val="tx1"/>
                </a:solidFill>
                <a:latin typeface="Helvetica" charset="0"/>
                <a:ea typeface="ＭＳ Ｐゴシック" charset="0"/>
                <a:cs typeface="Helvetica" charset="0"/>
                <a:sym typeface="Helvetica" charset="0"/>
              </a:rPr>
              <a:t>Convergence zones</a:t>
            </a:r>
            <a:r>
              <a:rPr lang="en-US" sz="2400" dirty="0">
                <a:solidFill>
                  <a:schemeClr val="tx1"/>
                </a:solidFill>
                <a:latin typeface="Helvetica" charset="0"/>
                <a:ea typeface="ＭＳ Ｐゴシック" charset="0"/>
                <a:cs typeface="Helvetica" charset="0"/>
                <a:sym typeface="Helvetica" charset="0"/>
              </a:rPr>
              <a:t> often form on the back side of isolated barriers (e.g., Puget Sound)</a:t>
            </a:r>
          </a:p>
        </p:txBody>
      </p:sp>
      <p:sp>
        <p:nvSpPr>
          <p:cNvPr id="88071" name="Rectangle 7"/>
          <p:cNvSpPr>
            <a:spLocks/>
          </p:cNvSpPr>
          <p:nvPr/>
        </p:nvSpPr>
        <p:spPr bwMode="auto">
          <a:xfrm>
            <a:off x="5473700" y="1117600"/>
            <a:ext cx="23622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F8F8F8"/>
                </a:solidFill>
                <a:miter lim="800000"/>
                <a:headEnd type="none" w="med" len="med"/>
                <a:tailEnd type="none" w="med" len="med"/>
              </a14:hiddenLine>
            </a:ext>
          </a:extLst>
        </p:spPr>
        <p:txBody>
          <a:bodyPr lIns="0" tIns="0" rIns="0" bIns="0" anchor="ctr"/>
          <a:lstStyle/>
          <a:p>
            <a:pPr>
              <a:spcBef>
                <a:spcPts val="850"/>
              </a:spcBef>
            </a:pPr>
            <a:r>
              <a:rPr lang="en-US" sz="1400">
                <a:solidFill>
                  <a:schemeClr val="tx1"/>
                </a:solidFill>
                <a:latin typeface="Helvetica" charset="0"/>
                <a:ea typeface="ＭＳ Ｐゴシック" charset="0"/>
                <a:cs typeface="Helvetica" charset="0"/>
                <a:sym typeface="Helvetica" charset="0"/>
              </a:rPr>
              <a:t>3-hourly frontal positions</a:t>
            </a:r>
          </a:p>
        </p:txBody>
      </p:sp>
      <p:pic>
        <p:nvPicPr>
          <p:cNvPr id="88072"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9575" y="5193406"/>
            <a:ext cx="1296294" cy="1296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88073" name="Rectangle 9"/>
          <p:cNvSpPr>
            <a:spLocks/>
          </p:cNvSpPr>
          <p:nvPr/>
        </p:nvSpPr>
        <p:spPr bwMode="auto">
          <a:xfrm>
            <a:off x="6583363" y="6229578"/>
            <a:ext cx="161582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1400" dirty="0">
                <a:solidFill>
                  <a:schemeClr val="tx1"/>
                </a:solidFill>
                <a:latin typeface="Helvetica"/>
                <a:ea typeface="ＭＳ Ｐゴシック" charset="0"/>
                <a:cs typeface="Helvetica"/>
              </a:rPr>
              <a:t>Reinhold </a:t>
            </a:r>
            <a:r>
              <a:rPr lang="en-US" sz="1400" dirty="0" err="1">
                <a:solidFill>
                  <a:schemeClr val="tx1"/>
                </a:solidFill>
                <a:latin typeface="Helvetica"/>
                <a:ea typeface="ＭＳ Ｐゴシック" charset="0"/>
                <a:cs typeface="Helvetica"/>
              </a:rPr>
              <a:t>Steinacker</a:t>
            </a:r>
            <a:endParaRPr lang="en-US" sz="1400" dirty="0">
              <a:solidFill>
                <a:schemeClr val="tx1"/>
              </a:solidFill>
              <a:latin typeface="Helvetica"/>
              <a:ea typeface="ＭＳ Ｐゴシック" charset="0"/>
              <a:cs typeface="Helvetica"/>
            </a:endParaRPr>
          </a:p>
        </p:txBody>
      </p:sp>
    </p:spTree>
    <p:extLst>
      <p:ext uri="{BB962C8B-B14F-4D97-AF65-F5344CB8AC3E}">
        <p14:creationId xmlns:p14="http://schemas.microsoft.com/office/powerpoint/2010/main" val="40653371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5-08-24 at 9.59.09 AM.png"/>
          <p:cNvPicPr>
            <a:picLocks noChangeAspect="1"/>
          </p:cNvPicPr>
          <p:nvPr/>
        </p:nvPicPr>
        <p:blipFill rotWithShape="1">
          <a:blip r:embed="rId2">
            <a:extLst>
              <a:ext uri="{28A0092B-C50C-407E-A947-70E740481C1C}">
                <a14:useLocalDpi xmlns:a14="http://schemas.microsoft.com/office/drawing/2010/main" val="0"/>
              </a:ext>
            </a:extLst>
          </a:blip>
          <a:srcRect l="16326" t="35845" r="6484" b="2514"/>
          <a:stretch/>
        </p:blipFill>
        <p:spPr>
          <a:xfrm>
            <a:off x="0" y="0"/>
            <a:ext cx="9144000" cy="6858000"/>
          </a:xfrm>
          <a:prstGeom prst="rect">
            <a:avLst/>
          </a:prstGeom>
        </p:spPr>
      </p:pic>
      <p:sp>
        <p:nvSpPr>
          <p:cNvPr id="2" name="Title 1"/>
          <p:cNvSpPr>
            <a:spLocks noGrp="1"/>
          </p:cNvSpPr>
          <p:nvPr>
            <p:ph type="title"/>
          </p:nvPr>
        </p:nvSpPr>
        <p:spPr>
          <a:xfrm>
            <a:off x="226321" y="4386609"/>
            <a:ext cx="8229600" cy="1143000"/>
          </a:xfrm>
        </p:spPr>
        <p:txBody>
          <a:bodyPr/>
          <a:lstStyle/>
          <a:p>
            <a:r>
              <a:rPr lang="en-US" dirty="0" smtClean="0"/>
              <a:t>Barrier Jets</a:t>
            </a:r>
            <a:endParaRPr lang="en-US" dirty="0"/>
          </a:p>
        </p:txBody>
      </p:sp>
    </p:spTree>
    <p:extLst>
      <p:ext uri="{BB962C8B-B14F-4D97-AF65-F5344CB8AC3E}">
        <p14:creationId xmlns:p14="http://schemas.microsoft.com/office/powerpoint/2010/main" val="2068454595"/>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841533" y="270117"/>
            <a:ext cx="2416572" cy="646331"/>
          </a:xfrm>
          <a:prstGeom prst="rect">
            <a:avLst/>
          </a:prstGeom>
          <a:noFill/>
        </p:spPr>
        <p:txBody>
          <a:bodyPr wrap="none" rtlCol="0">
            <a:spAutoFit/>
          </a:bodyPr>
          <a:lstStyle/>
          <a:p>
            <a:r>
              <a:rPr lang="en-US" sz="3600" dirty="0">
                <a:solidFill>
                  <a:srgbClr val="FF0000"/>
                </a:solidFill>
                <a:latin typeface="Helvetica"/>
              </a:rPr>
              <a:t>Barrier jets</a:t>
            </a:r>
          </a:p>
        </p:txBody>
      </p:sp>
      <p:sp>
        <p:nvSpPr>
          <p:cNvPr id="3" name="TextBox 2"/>
          <p:cNvSpPr txBox="1"/>
          <p:nvPr/>
        </p:nvSpPr>
        <p:spPr>
          <a:xfrm>
            <a:off x="5841533" y="4653207"/>
            <a:ext cx="2973761" cy="1477328"/>
          </a:xfrm>
          <a:prstGeom prst="rect">
            <a:avLst/>
          </a:prstGeom>
          <a:noFill/>
        </p:spPr>
        <p:txBody>
          <a:bodyPr wrap="square" rtlCol="0">
            <a:spAutoFit/>
          </a:bodyPr>
          <a:lstStyle/>
          <a:p>
            <a:r>
              <a:rPr lang="en-US" dirty="0" smtClean="0">
                <a:latin typeface="Helvetica"/>
              </a:rPr>
              <a:t>W </a:t>
            </a:r>
            <a:r>
              <a:rPr lang="en-US" dirty="0">
                <a:latin typeface="Helvetica"/>
              </a:rPr>
              <a:t>side of Cascades and Sierras, on E side of Rockies and Appalachians, and on N side of Brooks Range. </a:t>
            </a:r>
          </a:p>
        </p:txBody>
      </p:sp>
      <p:pic>
        <p:nvPicPr>
          <p:cNvPr id="5" name="Picture 4"/>
          <p:cNvPicPr>
            <a:picLocks noChangeAspect="1"/>
          </p:cNvPicPr>
          <p:nvPr/>
        </p:nvPicPr>
        <p:blipFill rotWithShape="1">
          <a:blip r:embed="rId2"/>
          <a:srcRect l="1853" t="2193" r="1822" b="2892"/>
          <a:stretch/>
        </p:blipFill>
        <p:spPr>
          <a:xfrm>
            <a:off x="5226607" y="1568824"/>
            <a:ext cx="3588687" cy="2768015"/>
          </a:xfrm>
          <a:prstGeom prst="rect">
            <a:avLst/>
          </a:prstGeom>
        </p:spPr>
      </p:pic>
      <p:sp>
        <p:nvSpPr>
          <p:cNvPr id="7" name="Rectangle 6"/>
          <p:cNvSpPr/>
          <p:nvPr/>
        </p:nvSpPr>
        <p:spPr>
          <a:xfrm>
            <a:off x="239300" y="270117"/>
            <a:ext cx="4815203" cy="5909309"/>
          </a:xfrm>
          <a:prstGeom prst="rect">
            <a:avLst/>
          </a:prstGeom>
        </p:spPr>
        <p:txBody>
          <a:bodyPr wrap="square">
            <a:spAutoFit/>
          </a:bodyPr>
          <a:lstStyle/>
          <a:p>
            <a:r>
              <a:rPr lang="en-US" sz="2400" dirty="0">
                <a:latin typeface="Helvetica"/>
              </a:rPr>
              <a:t>An </a:t>
            </a:r>
            <a:r>
              <a:rPr lang="en-US" sz="2400" b="1" dirty="0">
                <a:latin typeface="Helvetica"/>
              </a:rPr>
              <a:t>elevated wind maximum </a:t>
            </a:r>
            <a:r>
              <a:rPr lang="en-US" sz="2400" dirty="0">
                <a:latin typeface="Helvetica"/>
              </a:rPr>
              <a:t>on the </a:t>
            </a:r>
            <a:r>
              <a:rPr lang="en-US" sz="2400" b="1" dirty="0">
                <a:latin typeface="Helvetica"/>
              </a:rPr>
              <a:t>windward side of a mountain barrier </a:t>
            </a:r>
            <a:r>
              <a:rPr lang="en-US" sz="2400" dirty="0">
                <a:latin typeface="Helvetica"/>
              </a:rPr>
              <a:t>blowing </a:t>
            </a:r>
            <a:r>
              <a:rPr lang="en-US" sz="2400" b="1" dirty="0">
                <a:latin typeface="Helvetica"/>
              </a:rPr>
              <a:t>parallel</a:t>
            </a:r>
            <a:r>
              <a:rPr lang="en-US" sz="2400" dirty="0">
                <a:latin typeface="Helvetica"/>
              </a:rPr>
              <a:t> to the ridgeline. </a:t>
            </a:r>
            <a:endParaRPr lang="en-US" sz="2400" dirty="0" smtClean="0">
              <a:latin typeface="Helvetica"/>
            </a:endParaRPr>
          </a:p>
          <a:p>
            <a:endParaRPr lang="en-US" dirty="0">
              <a:latin typeface="Helvetica"/>
            </a:endParaRPr>
          </a:p>
          <a:p>
            <a:r>
              <a:rPr lang="en-US" sz="2400" dirty="0" smtClean="0">
                <a:latin typeface="Helvetica"/>
              </a:rPr>
              <a:t>Occurs </a:t>
            </a:r>
            <a:r>
              <a:rPr lang="en-US" sz="2400" dirty="0">
                <a:latin typeface="Helvetica"/>
              </a:rPr>
              <a:t>in the </a:t>
            </a:r>
            <a:r>
              <a:rPr lang="en-US" sz="2400" dirty="0" err="1">
                <a:latin typeface="Helvetica"/>
              </a:rPr>
              <a:t>extratropics</a:t>
            </a:r>
            <a:r>
              <a:rPr lang="en-US" sz="2400" dirty="0">
                <a:latin typeface="Helvetica"/>
              </a:rPr>
              <a:t> when a </a:t>
            </a:r>
            <a:r>
              <a:rPr lang="en-US" sz="2400" b="1" dirty="0">
                <a:latin typeface="Helvetica"/>
              </a:rPr>
              <a:t>stably stratified flow </a:t>
            </a:r>
            <a:r>
              <a:rPr lang="en-US" sz="2400" dirty="0">
                <a:latin typeface="Helvetica"/>
              </a:rPr>
              <a:t>is </a:t>
            </a:r>
            <a:r>
              <a:rPr lang="en-US" sz="2400" b="1" dirty="0">
                <a:latin typeface="Helvetica"/>
              </a:rPr>
              <a:t>blocked</a:t>
            </a:r>
            <a:r>
              <a:rPr lang="en-US" sz="2400" dirty="0">
                <a:latin typeface="Helvetica"/>
              </a:rPr>
              <a:t> by a barrier for hours or days. The flow lifted up the barrier is cooled, forming a </a:t>
            </a:r>
            <a:r>
              <a:rPr lang="en-US" sz="2400" b="1" dirty="0">
                <a:latin typeface="Helvetica"/>
              </a:rPr>
              <a:t>high pressure along the slope</a:t>
            </a:r>
            <a:r>
              <a:rPr lang="en-US" sz="2400" dirty="0">
                <a:latin typeface="Helvetica"/>
              </a:rPr>
              <a:t>, </a:t>
            </a:r>
            <a:r>
              <a:rPr lang="en-US" sz="2400" b="1" dirty="0">
                <a:latin typeface="Helvetica"/>
              </a:rPr>
              <a:t>decelerating</a:t>
            </a:r>
            <a:r>
              <a:rPr lang="en-US" sz="2400" dirty="0">
                <a:latin typeface="Helvetica"/>
              </a:rPr>
              <a:t> and </a:t>
            </a:r>
            <a:r>
              <a:rPr lang="en-US" sz="2400" b="1" dirty="0">
                <a:latin typeface="Helvetica"/>
              </a:rPr>
              <a:t>blocking</a:t>
            </a:r>
            <a:r>
              <a:rPr lang="en-US" sz="2400" dirty="0">
                <a:latin typeface="Helvetica"/>
              </a:rPr>
              <a:t> the flow. Geostrophic adjustment occurs between the flow and the high pressure, </a:t>
            </a:r>
            <a:r>
              <a:rPr lang="en-US" sz="2400" dirty="0">
                <a:solidFill>
                  <a:srgbClr val="FF0000"/>
                </a:solidFill>
                <a:latin typeface="Helvetica"/>
              </a:rPr>
              <a:t>turning the flow to the left (NH)</a:t>
            </a:r>
            <a:r>
              <a:rPr lang="en-US" sz="2400" dirty="0">
                <a:latin typeface="Helvetica"/>
              </a:rPr>
              <a:t> toward low pressure.</a:t>
            </a:r>
          </a:p>
        </p:txBody>
      </p:sp>
    </p:spTree>
    <p:extLst>
      <p:ext uri="{BB962C8B-B14F-4D97-AF65-F5344CB8AC3E}">
        <p14:creationId xmlns:p14="http://schemas.microsoft.com/office/powerpoint/2010/main" val="23274781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95720" y="274638"/>
            <a:ext cx="3950597" cy="558442"/>
          </a:xfrm>
        </p:spPr>
        <p:txBody>
          <a:bodyPr>
            <a:normAutofit fontScale="90000"/>
          </a:bodyPr>
          <a:lstStyle/>
          <a:p>
            <a:pPr algn="l"/>
            <a:r>
              <a:rPr lang="en-US" sz="3200" dirty="0" smtClean="0">
                <a:solidFill>
                  <a:srgbClr val="FF0000"/>
                </a:solidFill>
              </a:rPr>
              <a:t>Barrier Jets</a:t>
            </a:r>
            <a:endParaRPr lang="en-US" sz="3200" dirty="0">
              <a:solidFill>
                <a:srgbClr val="FF0000"/>
              </a:solidFill>
            </a:endParaRPr>
          </a:p>
        </p:txBody>
      </p:sp>
      <p:sp>
        <p:nvSpPr>
          <p:cNvPr id="5" name="Content Placeholder 4"/>
          <p:cNvSpPr>
            <a:spLocks noGrp="1"/>
          </p:cNvSpPr>
          <p:nvPr>
            <p:ph idx="1"/>
          </p:nvPr>
        </p:nvSpPr>
        <p:spPr>
          <a:xfrm>
            <a:off x="195720" y="1459558"/>
            <a:ext cx="5009665" cy="4953607"/>
          </a:xfrm>
        </p:spPr>
        <p:txBody>
          <a:bodyPr>
            <a:normAutofit/>
          </a:bodyPr>
          <a:lstStyle/>
          <a:p>
            <a:r>
              <a:rPr lang="en-US" sz="2400" dirty="0" err="1" smtClean="0"/>
              <a:t>Mesoscale</a:t>
            </a:r>
            <a:r>
              <a:rPr lang="en-US" sz="2400" dirty="0" smtClean="0"/>
              <a:t>, along-barrier winds that develop adjacent to steep terrain in the </a:t>
            </a:r>
            <a:r>
              <a:rPr lang="en-US" sz="2400" dirty="0" err="1" smtClean="0"/>
              <a:t>extratropics</a:t>
            </a:r>
            <a:endParaRPr lang="en-US" sz="2400" dirty="0" smtClean="0"/>
          </a:p>
          <a:p>
            <a:endParaRPr lang="en-US" sz="2400" dirty="0"/>
          </a:p>
          <a:p>
            <a:r>
              <a:rPr lang="en-US" sz="2400" dirty="0" smtClean="0"/>
              <a:t>Associated with low-level blocking</a:t>
            </a:r>
          </a:p>
          <a:p>
            <a:endParaRPr lang="en-US" sz="2400" dirty="0"/>
          </a:p>
          <a:p>
            <a:r>
              <a:rPr lang="en-US" sz="2400" dirty="0" smtClean="0"/>
              <a:t>Impacts: Cold-air damming, moisture transport, orographic precipitation, hazardous winds</a:t>
            </a:r>
            <a:endParaRPr lang="en-US" sz="2400" dirty="0"/>
          </a:p>
        </p:txBody>
      </p:sp>
      <p:pic>
        <p:nvPicPr>
          <p:cNvPr id="4" name="Picture 3"/>
          <p:cNvPicPr>
            <a:picLocks noChangeAspect="1"/>
          </p:cNvPicPr>
          <p:nvPr/>
        </p:nvPicPr>
        <p:blipFill rotWithShape="1">
          <a:blip r:embed="rId2"/>
          <a:srcRect l="1853" t="2193" r="1822" b="2892"/>
          <a:stretch/>
        </p:blipFill>
        <p:spPr>
          <a:xfrm>
            <a:off x="4922338" y="1799078"/>
            <a:ext cx="4017344" cy="3098645"/>
          </a:xfrm>
          <a:prstGeom prst="rect">
            <a:avLst/>
          </a:prstGeom>
        </p:spPr>
      </p:pic>
    </p:spTree>
    <p:extLst>
      <p:ext uri="{BB962C8B-B14F-4D97-AF65-F5344CB8AC3E}">
        <p14:creationId xmlns:p14="http://schemas.microsoft.com/office/powerpoint/2010/main" val="119911623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Discussion</a:t>
            </a:r>
            <a:endParaRPr lang="en-US" dirty="0"/>
          </a:p>
        </p:txBody>
      </p:sp>
      <p:sp>
        <p:nvSpPr>
          <p:cNvPr id="3" name="Content Placeholder 2"/>
          <p:cNvSpPr>
            <a:spLocks noGrp="1"/>
          </p:cNvSpPr>
          <p:nvPr>
            <p:ph idx="1"/>
          </p:nvPr>
        </p:nvSpPr>
        <p:spPr>
          <a:xfrm>
            <a:off x="457200" y="1831085"/>
            <a:ext cx="8229600" cy="4525963"/>
          </a:xfrm>
        </p:spPr>
        <p:txBody>
          <a:bodyPr>
            <a:normAutofit/>
          </a:bodyPr>
          <a:lstStyle/>
          <a:p>
            <a:r>
              <a:rPr lang="en-US" sz="2800" dirty="0" smtClean="0"/>
              <a:t>As flow approaches a mountain barrier, what factors are likely to lead to along-barrier flow and the formation of a barrier jet?</a:t>
            </a:r>
            <a:endParaRPr lang="en-US" sz="2800" dirty="0"/>
          </a:p>
        </p:txBody>
      </p:sp>
    </p:spTree>
    <p:extLst>
      <p:ext uri="{BB962C8B-B14F-4D97-AF65-F5344CB8AC3E}">
        <p14:creationId xmlns:p14="http://schemas.microsoft.com/office/powerpoint/2010/main" val="360206542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1165"/>
            <a:ext cx="8229600" cy="1143000"/>
          </a:xfrm>
        </p:spPr>
        <p:txBody>
          <a:bodyPr>
            <a:normAutofit/>
          </a:bodyPr>
          <a:lstStyle/>
          <a:p>
            <a:r>
              <a:rPr lang="en-US" sz="3600" dirty="0" smtClean="0"/>
              <a:t>Basic Dynamics</a:t>
            </a:r>
            <a:endParaRPr lang="en-US" sz="3600" dirty="0"/>
          </a:p>
        </p:txBody>
      </p:sp>
      <p:sp>
        <p:nvSpPr>
          <p:cNvPr id="5" name="TextBox 4"/>
          <p:cNvSpPr txBox="1"/>
          <p:nvPr/>
        </p:nvSpPr>
        <p:spPr>
          <a:xfrm>
            <a:off x="1718608" y="5370664"/>
            <a:ext cx="5730301" cy="646331"/>
          </a:xfrm>
          <a:prstGeom prst="rect">
            <a:avLst/>
          </a:prstGeom>
          <a:noFill/>
        </p:spPr>
        <p:txBody>
          <a:bodyPr wrap="square" rtlCol="0">
            <a:spAutoFit/>
          </a:bodyPr>
          <a:lstStyle/>
          <a:p>
            <a:r>
              <a:rPr lang="en-US" b="1" dirty="0">
                <a:solidFill>
                  <a:srgbClr val="FF0000"/>
                </a:solidFill>
                <a:effectLst>
                  <a:glow rad="101600">
                    <a:schemeClr val="bg1">
                      <a:alpha val="75000"/>
                    </a:schemeClr>
                  </a:glow>
                </a:effectLst>
              </a:rPr>
              <a:t>In the absence of topography and friction, </a:t>
            </a:r>
            <a:r>
              <a:rPr lang="en-US" b="1" dirty="0" smtClean="0">
                <a:solidFill>
                  <a:srgbClr val="FF0000"/>
                </a:solidFill>
                <a:effectLst>
                  <a:glow rad="101600">
                    <a:schemeClr val="bg1">
                      <a:alpha val="75000"/>
                    </a:schemeClr>
                  </a:glow>
                </a:effectLst>
              </a:rPr>
              <a:t>the flow exhibits </a:t>
            </a:r>
            <a:r>
              <a:rPr lang="en-US" b="1" u="sng" dirty="0" smtClean="0">
                <a:solidFill>
                  <a:srgbClr val="FF0000"/>
                </a:solidFill>
                <a:effectLst>
                  <a:glow rad="101600">
                    <a:schemeClr val="bg1">
                      <a:alpha val="75000"/>
                    </a:schemeClr>
                  </a:glow>
                </a:effectLst>
              </a:rPr>
              <a:t>geostrophic balance.</a:t>
            </a:r>
            <a:endParaRPr lang="en-US" b="1" u="sng" dirty="0">
              <a:solidFill>
                <a:srgbClr val="FF0000"/>
              </a:solidFill>
              <a:effectLst>
                <a:glow rad="101600">
                  <a:schemeClr val="bg1">
                    <a:alpha val="75000"/>
                  </a:schemeClr>
                </a:glow>
              </a:effectLst>
            </a:endParaRPr>
          </a:p>
        </p:txBody>
      </p:sp>
      <p:sp>
        <p:nvSpPr>
          <p:cNvPr id="6" name="Line 4"/>
          <p:cNvSpPr>
            <a:spLocks noChangeShapeType="1"/>
          </p:cNvSpPr>
          <p:nvPr/>
        </p:nvSpPr>
        <p:spPr bwMode="auto">
          <a:xfrm>
            <a:off x="2128061" y="2646528"/>
            <a:ext cx="4551362" cy="0"/>
          </a:xfrm>
          <a:prstGeom prst="line">
            <a:avLst/>
          </a:prstGeom>
          <a:noFill/>
          <a:ln w="31750" cap="sq">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 name="Line 5"/>
          <p:cNvSpPr>
            <a:spLocks noChangeShapeType="1"/>
          </p:cNvSpPr>
          <p:nvPr/>
        </p:nvSpPr>
        <p:spPr bwMode="auto">
          <a:xfrm>
            <a:off x="2161398" y="3986378"/>
            <a:ext cx="4551363" cy="0"/>
          </a:xfrm>
          <a:prstGeom prst="line">
            <a:avLst/>
          </a:prstGeom>
          <a:noFill/>
          <a:ln w="31750" cap="sq">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 name="Text Box 6"/>
          <p:cNvSpPr txBox="1">
            <a:spLocks noChangeArrowheads="1"/>
          </p:cNvSpPr>
          <p:nvPr/>
        </p:nvSpPr>
        <p:spPr bwMode="auto">
          <a:xfrm>
            <a:off x="1023006" y="2430956"/>
            <a:ext cx="97226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cap="sq">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dirty="0" smtClean="0"/>
              <a:t>996 </a:t>
            </a:r>
            <a:r>
              <a:rPr lang="en-US" sz="2000" dirty="0" err="1"/>
              <a:t>mb</a:t>
            </a:r>
            <a:endParaRPr lang="en-US" sz="2000" dirty="0"/>
          </a:p>
        </p:txBody>
      </p:sp>
      <p:sp>
        <p:nvSpPr>
          <p:cNvPr id="9" name="Text Box 7"/>
          <p:cNvSpPr txBox="1">
            <a:spLocks noChangeArrowheads="1"/>
          </p:cNvSpPr>
          <p:nvPr/>
        </p:nvSpPr>
        <p:spPr bwMode="auto">
          <a:xfrm>
            <a:off x="1054756" y="3769218"/>
            <a:ext cx="118278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cap="sq">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dirty="0" smtClean="0"/>
              <a:t>1000 </a:t>
            </a:r>
            <a:r>
              <a:rPr lang="en-US" sz="2000" dirty="0" err="1" smtClean="0"/>
              <a:t>mb</a:t>
            </a:r>
            <a:endParaRPr lang="en-US" sz="2000" dirty="0"/>
          </a:p>
        </p:txBody>
      </p:sp>
      <p:sp>
        <p:nvSpPr>
          <p:cNvPr id="11" name="Text Box 9"/>
          <p:cNvSpPr txBox="1">
            <a:spLocks noChangeArrowheads="1"/>
          </p:cNvSpPr>
          <p:nvPr/>
        </p:nvSpPr>
        <p:spPr bwMode="auto">
          <a:xfrm>
            <a:off x="3736950" y="2876797"/>
            <a:ext cx="404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cap="sq">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a:t>V</a:t>
            </a:r>
          </a:p>
        </p:txBody>
      </p:sp>
      <p:sp>
        <p:nvSpPr>
          <p:cNvPr id="12" name="Line 10"/>
          <p:cNvSpPr>
            <a:spLocks noChangeShapeType="1"/>
          </p:cNvSpPr>
          <p:nvPr/>
        </p:nvSpPr>
        <p:spPr bwMode="auto">
          <a:xfrm>
            <a:off x="2262988" y="3348284"/>
            <a:ext cx="0" cy="1273175"/>
          </a:xfrm>
          <a:prstGeom prst="line">
            <a:avLst/>
          </a:prstGeom>
          <a:noFill/>
          <a:ln w="31750" cap="sq">
            <a:solidFill>
              <a:srgbClr val="00FFFF"/>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 name="Line 11"/>
          <p:cNvSpPr>
            <a:spLocks noChangeShapeType="1"/>
          </p:cNvSpPr>
          <p:nvPr/>
        </p:nvSpPr>
        <p:spPr bwMode="auto">
          <a:xfrm flipV="1">
            <a:off x="2262988" y="2075109"/>
            <a:ext cx="0" cy="1273175"/>
          </a:xfrm>
          <a:prstGeom prst="line">
            <a:avLst/>
          </a:prstGeom>
          <a:noFill/>
          <a:ln w="31750" cap="sq">
            <a:solidFill>
              <a:srgbClr val="3366FF"/>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 name="Text Box 13"/>
          <p:cNvSpPr txBox="1">
            <a:spLocks noChangeArrowheads="1"/>
          </p:cNvSpPr>
          <p:nvPr/>
        </p:nvSpPr>
        <p:spPr bwMode="auto">
          <a:xfrm>
            <a:off x="941208" y="4458274"/>
            <a:ext cx="274972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cap="sq">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dirty="0" smtClean="0"/>
              <a:t>COR </a:t>
            </a:r>
            <a:r>
              <a:rPr lang="en-US" sz="2000" dirty="0" smtClean="0"/>
              <a:t>(</a:t>
            </a:r>
            <a:r>
              <a:rPr lang="en-US" sz="2000" dirty="0" err="1" smtClean="0"/>
              <a:t>Coriolis</a:t>
            </a:r>
            <a:r>
              <a:rPr lang="en-US" sz="2000" dirty="0" smtClean="0"/>
              <a:t> force) </a:t>
            </a:r>
            <a:endParaRPr lang="en-US" sz="2800" dirty="0"/>
          </a:p>
        </p:txBody>
      </p:sp>
      <p:sp>
        <p:nvSpPr>
          <p:cNvPr id="15" name="Text Box 14"/>
          <p:cNvSpPr txBox="1">
            <a:spLocks noChangeArrowheads="1"/>
          </p:cNvSpPr>
          <p:nvPr/>
        </p:nvSpPr>
        <p:spPr bwMode="auto">
          <a:xfrm>
            <a:off x="941208" y="1579762"/>
            <a:ext cx="368274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cap="sq">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dirty="0" smtClean="0"/>
              <a:t>PG </a:t>
            </a:r>
            <a:r>
              <a:rPr lang="en-US" sz="2000" dirty="0" smtClean="0"/>
              <a:t>(pressure gradient force ) </a:t>
            </a:r>
            <a:endParaRPr lang="en-US" sz="2800" dirty="0"/>
          </a:p>
        </p:txBody>
      </p:sp>
      <p:sp>
        <p:nvSpPr>
          <p:cNvPr id="16" name="Rectangle 12"/>
          <p:cNvSpPr>
            <a:spLocks noChangeArrowheads="1"/>
          </p:cNvSpPr>
          <p:nvPr/>
        </p:nvSpPr>
        <p:spPr bwMode="auto">
          <a:xfrm>
            <a:off x="2164563" y="3272084"/>
            <a:ext cx="174625" cy="161925"/>
          </a:xfrm>
          <a:prstGeom prst="rect">
            <a:avLst/>
          </a:prstGeom>
          <a:solidFill>
            <a:srgbClr val="00FF00"/>
          </a:solidFill>
          <a:ln w="31750" cap="sq">
            <a:solidFill>
              <a:srgbClr val="00FF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7" name="Line 8"/>
          <p:cNvSpPr>
            <a:spLocks noChangeShapeType="1"/>
          </p:cNvSpPr>
          <p:nvPr/>
        </p:nvSpPr>
        <p:spPr bwMode="auto">
          <a:xfrm>
            <a:off x="2262988" y="3348284"/>
            <a:ext cx="2676525" cy="0"/>
          </a:xfrm>
          <a:prstGeom prst="line">
            <a:avLst/>
          </a:prstGeom>
          <a:noFill/>
          <a:ln w="31750" cap="sq">
            <a:solidFill>
              <a:srgbClr val="FF33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623932928"/>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Basic Dynamics</a:t>
            </a:r>
            <a:endParaRPr lang="en-US" sz="3600" dirty="0"/>
          </a:p>
        </p:txBody>
      </p:sp>
      <p:sp>
        <p:nvSpPr>
          <p:cNvPr id="6" name="Line 4"/>
          <p:cNvSpPr>
            <a:spLocks noChangeShapeType="1"/>
          </p:cNvSpPr>
          <p:nvPr/>
        </p:nvSpPr>
        <p:spPr bwMode="auto">
          <a:xfrm>
            <a:off x="2128061" y="2646528"/>
            <a:ext cx="4551362" cy="0"/>
          </a:xfrm>
          <a:prstGeom prst="line">
            <a:avLst/>
          </a:prstGeom>
          <a:noFill/>
          <a:ln w="31750" cap="sq">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 name="Line 5"/>
          <p:cNvSpPr>
            <a:spLocks noChangeShapeType="1"/>
          </p:cNvSpPr>
          <p:nvPr/>
        </p:nvSpPr>
        <p:spPr bwMode="auto">
          <a:xfrm>
            <a:off x="2161398" y="3986378"/>
            <a:ext cx="4551363" cy="0"/>
          </a:xfrm>
          <a:prstGeom prst="line">
            <a:avLst/>
          </a:prstGeom>
          <a:noFill/>
          <a:ln w="31750" cap="sq">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 name="Text Box 6"/>
          <p:cNvSpPr txBox="1">
            <a:spLocks noChangeArrowheads="1"/>
          </p:cNvSpPr>
          <p:nvPr/>
        </p:nvSpPr>
        <p:spPr bwMode="auto">
          <a:xfrm>
            <a:off x="1023006" y="2430956"/>
            <a:ext cx="97226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cap="sq">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dirty="0" smtClean="0"/>
              <a:t>996 </a:t>
            </a:r>
            <a:r>
              <a:rPr lang="en-US" sz="2000" dirty="0" err="1"/>
              <a:t>mb</a:t>
            </a:r>
            <a:endParaRPr lang="en-US" sz="2000" dirty="0"/>
          </a:p>
        </p:txBody>
      </p:sp>
      <p:sp>
        <p:nvSpPr>
          <p:cNvPr id="9" name="Text Box 7"/>
          <p:cNvSpPr txBox="1">
            <a:spLocks noChangeArrowheads="1"/>
          </p:cNvSpPr>
          <p:nvPr/>
        </p:nvSpPr>
        <p:spPr bwMode="auto">
          <a:xfrm>
            <a:off x="1054756" y="3769218"/>
            <a:ext cx="118278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cap="sq">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dirty="0" smtClean="0"/>
              <a:t>1000 </a:t>
            </a:r>
            <a:r>
              <a:rPr lang="en-US" sz="2000" dirty="0" err="1" smtClean="0"/>
              <a:t>mb</a:t>
            </a:r>
            <a:endParaRPr lang="en-US" sz="2000" dirty="0"/>
          </a:p>
        </p:txBody>
      </p:sp>
      <p:sp>
        <p:nvSpPr>
          <p:cNvPr id="10" name="Line 8"/>
          <p:cNvSpPr>
            <a:spLocks noChangeShapeType="1"/>
          </p:cNvSpPr>
          <p:nvPr/>
        </p:nvSpPr>
        <p:spPr bwMode="auto">
          <a:xfrm>
            <a:off x="2262988" y="3348284"/>
            <a:ext cx="2676525" cy="0"/>
          </a:xfrm>
          <a:prstGeom prst="line">
            <a:avLst/>
          </a:prstGeom>
          <a:noFill/>
          <a:ln w="31750" cap="sq">
            <a:solidFill>
              <a:srgbClr val="FF33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 name="Text Box 9"/>
          <p:cNvSpPr txBox="1">
            <a:spLocks noChangeArrowheads="1"/>
          </p:cNvSpPr>
          <p:nvPr/>
        </p:nvSpPr>
        <p:spPr bwMode="auto">
          <a:xfrm>
            <a:off x="3736950" y="2876797"/>
            <a:ext cx="404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cap="sq">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a:t>V</a:t>
            </a:r>
          </a:p>
        </p:txBody>
      </p:sp>
      <p:sp>
        <p:nvSpPr>
          <p:cNvPr id="12" name="Line 10"/>
          <p:cNvSpPr>
            <a:spLocks noChangeShapeType="1"/>
          </p:cNvSpPr>
          <p:nvPr/>
        </p:nvSpPr>
        <p:spPr bwMode="auto">
          <a:xfrm>
            <a:off x="2262988" y="3348284"/>
            <a:ext cx="0" cy="1273175"/>
          </a:xfrm>
          <a:prstGeom prst="line">
            <a:avLst/>
          </a:prstGeom>
          <a:noFill/>
          <a:ln w="31750" cap="sq">
            <a:solidFill>
              <a:srgbClr val="00FFFF"/>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 name="Line 11"/>
          <p:cNvSpPr>
            <a:spLocks noChangeShapeType="1"/>
          </p:cNvSpPr>
          <p:nvPr/>
        </p:nvSpPr>
        <p:spPr bwMode="auto">
          <a:xfrm flipV="1">
            <a:off x="2262988" y="2075109"/>
            <a:ext cx="0" cy="1273175"/>
          </a:xfrm>
          <a:prstGeom prst="line">
            <a:avLst/>
          </a:prstGeom>
          <a:noFill/>
          <a:ln w="31750" cap="sq">
            <a:solidFill>
              <a:srgbClr val="3366FF"/>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 name="Text Box 13"/>
          <p:cNvSpPr txBox="1">
            <a:spLocks noChangeArrowheads="1"/>
          </p:cNvSpPr>
          <p:nvPr/>
        </p:nvSpPr>
        <p:spPr bwMode="auto">
          <a:xfrm>
            <a:off x="941208" y="4458274"/>
            <a:ext cx="80883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cap="sq">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dirty="0" smtClean="0"/>
              <a:t>COR</a:t>
            </a:r>
            <a:endParaRPr lang="en-US" sz="2800" dirty="0"/>
          </a:p>
        </p:txBody>
      </p:sp>
      <p:sp>
        <p:nvSpPr>
          <p:cNvPr id="15" name="Text Box 14"/>
          <p:cNvSpPr txBox="1">
            <a:spLocks noChangeArrowheads="1"/>
          </p:cNvSpPr>
          <p:nvPr/>
        </p:nvSpPr>
        <p:spPr bwMode="auto">
          <a:xfrm>
            <a:off x="891995" y="1813499"/>
            <a:ext cx="5966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cap="sq">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dirty="0" smtClean="0"/>
              <a:t>PG</a:t>
            </a:r>
            <a:endParaRPr lang="en-US" sz="2800" dirty="0"/>
          </a:p>
        </p:txBody>
      </p:sp>
      <p:sp>
        <p:nvSpPr>
          <p:cNvPr id="16" name="Rectangle 12"/>
          <p:cNvSpPr>
            <a:spLocks noChangeArrowheads="1"/>
          </p:cNvSpPr>
          <p:nvPr/>
        </p:nvSpPr>
        <p:spPr bwMode="auto">
          <a:xfrm>
            <a:off x="2164563" y="3272084"/>
            <a:ext cx="174625" cy="161925"/>
          </a:xfrm>
          <a:prstGeom prst="rect">
            <a:avLst/>
          </a:prstGeom>
          <a:solidFill>
            <a:srgbClr val="00FF00"/>
          </a:solidFill>
          <a:ln w="31750" cap="sq">
            <a:solidFill>
              <a:srgbClr val="00FF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17" name="Group 21"/>
          <p:cNvGrpSpPr>
            <a:grpSpLocks/>
          </p:cNvGrpSpPr>
          <p:nvPr/>
        </p:nvGrpSpPr>
        <p:grpSpPr bwMode="auto">
          <a:xfrm>
            <a:off x="7101168" y="2048428"/>
            <a:ext cx="1046162" cy="2120900"/>
            <a:chOff x="295" y="2038"/>
            <a:chExt cx="659" cy="1336"/>
          </a:xfrm>
        </p:grpSpPr>
        <p:sp>
          <p:nvSpPr>
            <p:cNvPr id="18" name="Freeform 17"/>
            <p:cNvSpPr>
              <a:spLocks/>
            </p:cNvSpPr>
            <p:nvPr/>
          </p:nvSpPr>
          <p:spPr bwMode="auto">
            <a:xfrm>
              <a:off x="295" y="2038"/>
              <a:ext cx="639" cy="561"/>
            </a:xfrm>
            <a:custGeom>
              <a:avLst/>
              <a:gdLst>
                <a:gd name="T0" fmla="*/ 0 w 940"/>
                <a:gd name="T1" fmla="*/ 356 h 356"/>
                <a:gd name="T2" fmla="*/ 460 w 940"/>
                <a:gd name="T3" fmla="*/ 0 h 356"/>
                <a:gd name="T4" fmla="*/ 940 w 940"/>
                <a:gd name="T5" fmla="*/ 343 h 356"/>
              </a:gdLst>
              <a:ahLst/>
              <a:cxnLst>
                <a:cxn ang="0">
                  <a:pos x="T0" y="T1"/>
                </a:cxn>
                <a:cxn ang="0">
                  <a:pos x="T2" y="T3"/>
                </a:cxn>
                <a:cxn ang="0">
                  <a:pos x="T4" y="T5"/>
                </a:cxn>
              </a:cxnLst>
              <a:rect l="0" t="0" r="r" b="b"/>
              <a:pathLst>
                <a:path w="940" h="356">
                  <a:moveTo>
                    <a:pt x="0" y="356"/>
                  </a:moveTo>
                  <a:lnTo>
                    <a:pt x="460" y="0"/>
                  </a:lnTo>
                  <a:lnTo>
                    <a:pt x="940" y="343"/>
                  </a:lnTo>
                </a:path>
              </a:pathLst>
            </a:custGeom>
            <a:noFill/>
            <a:ln w="31750" cap="sq"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a:p>
          </p:txBody>
        </p:sp>
        <p:sp>
          <p:nvSpPr>
            <p:cNvPr id="19" name="Freeform 18"/>
            <p:cNvSpPr>
              <a:spLocks/>
            </p:cNvSpPr>
            <p:nvPr/>
          </p:nvSpPr>
          <p:spPr bwMode="auto">
            <a:xfrm>
              <a:off x="315" y="2813"/>
              <a:ext cx="639" cy="561"/>
            </a:xfrm>
            <a:custGeom>
              <a:avLst/>
              <a:gdLst>
                <a:gd name="T0" fmla="*/ 0 w 940"/>
                <a:gd name="T1" fmla="*/ 356 h 356"/>
                <a:gd name="T2" fmla="*/ 460 w 940"/>
                <a:gd name="T3" fmla="*/ 0 h 356"/>
                <a:gd name="T4" fmla="*/ 940 w 940"/>
                <a:gd name="T5" fmla="*/ 343 h 356"/>
              </a:gdLst>
              <a:ahLst/>
              <a:cxnLst>
                <a:cxn ang="0">
                  <a:pos x="T0" y="T1"/>
                </a:cxn>
                <a:cxn ang="0">
                  <a:pos x="T2" y="T3"/>
                </a:cxn>
                <a:cxn ang="0">
                  <a:pos x="T4" y="T5"/>
                </a:cxn>
              </a:cxnLst>
              <a:rect l="0" t="0" r="r" b="b"/>
              <a:pathLst>
                <a:path w="940" h="356">
                  <a:moveTo>
                    <a:pt x="0" y="356"/>
                  </a:moveTo>
                  <a:lnTo>
                    <a:pt x="460" y="0"/>
                  </a:lnTo>
                  <a:lnTo>
                    <a:pt x="940" y="343"/>
                  </a:lnTo>
                </a:path>
              </a:pathLst>
            </a:custGeom>
            <a:noFill/>
            <a:ln w="31750" cap="sq"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a:p>
          </p:txBody>
        </p:sp>
        <p:sp>
          <p:nvSpPr>
            <p:cNvPr id="20" name="Freeform 19"/>
            <p:cNvSpPr>
              <a:spLocks/>
            </p:cNvSpPr>
            <p:nvPr/>
          </p:nvSpPr>
          <p:spPr bwMode="auto">
            <a:xfrm>
              <a:off x="302" y="2401"/>
              <a:ext cx="639" cy="561"/>
            </a:xfrm>
            <a:custGeom>
              <a:avLst/>
              <a:gdLst>
                <a:gd name="T0" fmla="*/ 0 w 940"/>
                <a:gd name="T1" fmla="*/ 356 h 356"/>
                <a:gd name="T2" fmla="*/ 460 w 940"/>
                <a:gd name="T3" fmla="*/ 0 h 356"/>
                <a:gd name="T4" fmla="*/ 940 w 940"/>
                <a:gd name="T5" fmla="*/ 343 h 356"/>
              </a:gdLst>
              <a:ahLst/>
              <a:cxnLst>
                <a:cxn ang="0">
                  <a:pos x="T0" y="T1"/>
                </a:cxn>
                <a:cxn ang="0">
                  <a:pos x="T2" y="T3"/>
                </a:cxn>
                <a:cxn ang="0">
                  <a:pos x="T4" y="T5"/>
                </a:cxn>
              </a:cxnLst>
              <a:rect l="0" t="0" r="r" b="b"/>
              <a:pathLst>
                <a:path w="940" h="356">
                  <a:moveTo>
                    <a:pt x="0" y="356"/>
                  </a:moveTo>
                  <a:lnTo>
                    <a:pt x="460" y="0"/>
                  </a:lnTo>
                  <a:lnTo>
                    <a:pt x="940" y="343"/>
                  </a:lnTo>
                </a:path>
              </a:pathLst>
            </a:custGeom>
            <a:noFill/>
            <a:ln w="31750" cap="sq"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a:p>
          </p:txBody>
        </p:sp>
      </p:grpSp>
      <p:sp>
        <p:nvSpPr>
          <p:cNvPr id="21" name="TextBox 20"/>
          <p:cNvSpPr txBox="1"/>
          <p:nvPr/>
        </p:nvSpPr>
        <p:spPr>
          <a:xfrm>
            <a:off x="1718608" y="5370664"/>
            <a:ext cx="6642698" cy="923330"/>
          </a:xfrm>
          <a:prstGeom prst="rect">
            <a:avLst/>
          </a:prstGeom>
          <a:noFill/>
        </p:spPr>
        <p:txBody>
          <a:bodyPr wrap="square" rtlCol="0">
            <a:spAutoFit/>
          </a:bodyPr>
          <a:lstStyle/>
          <a:p>
            <a:r>
              <a:rPr lang="en-US" b="1" dirty="0">
                <a:solidFill>
                  <a:srgbClr val="FF0000"/>
                </a:solidFill>
                <a:effectLst>
                  <a:glow rad="101600">
                    <a:schemeClr val="bg1">
                      <a:alpha val="75000"/>
                    </a:schemeClr>
                  </a:glow>
                </a:effectLst>
              </a:rPr>
              <a:t>If flow is characterized by a low Froude number (U/NH &lt; 1), the </a:t>
            </a:r>
            <a:r>
              <a:rPr lang="en-US" b="1" u="sng" dirty="0">
                <a:solidFill>
                  <a:srgbClr val="FF0000"/>
                </a:solidFill>
                <a:effectLst>
                  <a:glow rad="101600">
                    <a:schemeClr val="bg1">
                      <a:alpha val="75000"/>
                    </a:schemeClr>
                  </a:glow>
                </a:effectLst>
              </a:rPr>
              <a:t>the low-level flow </a:t>
            </a:r>
            <a:r>
              <a:rPr lang="en-US" b="1" dirty="0">
                <a:solidFill>
                  <a:srgbClr val="FF0000"/>
                </a:solidFill>
                <a:effectLst>
                  <a:glow rad="101600">
                    <a:schemeClr val="bg1">
                      <a:alpha val="75000"/>
                    </a:schemeClr>
                  </a:glow>
                </a:effectLst>
              </a:rPr>
              <a:t>will be </a:t>
            </a:r>
            <a:r>
              <a:rPr lang="en-US" b="1" u="sng" dirty="0">
                <a:solidFill>
                  <a:srgbClr val="FF0000"/>
                </a:solidFill>
                <a:effectLst>
                  <a:glow rad="101600">
                    <a:schemeClr val="bg1">
                      <a:alpha val="75000"/>
                    </a:schemeClr>
                  </a:glow>
                </a:effectLst>
              </a:rPr>
              <a:t>blocked</a:t>
            </a:r>
            <a:r>
              <a:rPr lang="en-US" b="1" dirty="0">
                <a:solidFill>
                  <a:srgbClr val="FF0000"/>
                </a:solidFill>
                <a:effectLst>
                  <a:glow rad="101600">
                    <a:schemeClr val="bg1">
                      <a:alpha val="75000"/>
                    </a:schemeClr>
                  </a:glow>
                </a:effectLst>
              </a:rPr>
              <a:t> and </a:t>
            </a:r>
            <a:r>
              <a:rPr lang="en-US" b="1" u="sng" dirty="0">
                <a:solidFill>
                  <a:srgbClr val="FF0000"/>
                </a:solidFill>
                <a:effectLst>
                  <a:glow rad="101600">
                    <a:schemeClr val="bg1">
                      <a:alpha val="75000"/>
                    </a:schemeClr>
                  </a:glow>
                </a:effectLst>
              </a:rPr>
              <a:t>decelerate</a:t>
            </a:r>
            <a:r>
              <a:rPr lang="en-US" b="1" dirty="0">
                <a:solidFill>
                  <a:srgbClr val="FF0000"/>
                </a:solidFill>
                <a:effectLst>
                  <a:glow rad="101600">
                    <a:schemeClr val="bg1">
                      <a:alpha val="75000"/>
                    </a:schemeClr>
                  </a:glow>
                </a:effectLst>
              </a:rPr>
              <a:t> as it approaches </a:t>
            </a:r>
            <a:r>
              <a:rPr lang="en-US" b="1" dirty="0" smtClean="0">
                <a:solidFill>
                  <a:srgbClr val="FF0000"/>
                </a:solidFill>
                <a:effectLst>
                  <a:glow rad="101600">
                    <a:schemeClr val="bg1">
                      <a:alpha val="75000"/>
                    </a:schemeClr>
                  </a:glow>
                </a:effectLst>
              </a:rPr>
              <a:t>mountains.</a:t>
            </a:r>
            <a:endParaRPr lang="en-US" b="1" dirty="0">
              <a:solidFill>
                <a:srgbClr val="FF0000"/>
              </a:solidFill>
              <a:effectLst>
                <a:glow rad="101600">
                  <a:schemeClr val="bg1">
                    <a:alpha val="75000"/>
                  </a:schemeClr>
                </a:glow>
              </a:effectLst>
            </a:endParaRPr>
          </a:p>
        </p:txBody>
      </p:sp>
      <p:sp>
        <p:nvSpPr>
          <p:cNvPr id="24" name="Line 15"/>
          <p:cNvSpPr>
            <a:spLocks noChangeShapeType="1"/>
          </p:cNvSpPr>
          <p:nvPr/>
        </p:nvSpPr>
        <p:spPr bwMode="auto">
          <a:xfrm flipV="1">
            <a:off x="5922610" y="3348284"/>
            <a:ext cx="790151" cy="0"/>
          </a:xfrm>
          <a:prstGeom prst="line">
            <a:avLst/>
          </a:prstGeom>
          <a:noFill/>
          <a:ln w="31750" cap="sq">
            <a:solidFill>
              <a:srgbClr val="FF33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 name="TextBox 2"/>
          <p:cNvSpPr txBox="1"/>
          <p:nvPr/>
        </p:nvSpPr>
        <p:spPr>
          <a:xfrm rot="5400000">
            <a:off x="6701619" y="3149331"/>
            <a:ext cx="1878602" cy="369332"/>
          </a:xfrm>
          <a:prstGeom prst="rect">
            <a:avLst/>
          </a:prstGeom>
          <a:noFill/>
        </p:spPr>
        <p:txBody>
          <a:bodyPr wrap="none" rtlCol="0">
            <a:spAutoFit/>
          </a:bodyPr>
          <a:lstStyle/>
          <a:p>
            <a:r>
              <a:rPr lang="en-US" dirty="0" smtClean="0">
                <a:solidFill>
                  <a:srgbClr val="008000"/>
                </a:solidFill>
              </a:rPr>
              <a:t>Mountain Range</a:t>
            </a:r>
            <a:endParaRPr lang="en-US" dirty="0">
              <a:solidFill>
                <a:srgbClr val="008000"/>
              </a:solidFill>
            </a:endParaRPr>
          </a:p>
        </p:txBody>
      </p:sp>
    </p:spTree>
    <p:extLst>
      <p:ext uri="{BB962C8B-B14F-4D97-AF65-F5344CB8AC3E}">
        <p14:creationId xmlns:p14="http://schemas.microsoft.com/office/powerpoint/2010/main" val="362528465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4425" y="3938588"/>
            <a:ext cx="5257800"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35842"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163" y="1055688"/>
            <a:ext cx="4419600" cy="270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35843" name="Rectangle 3"/>
          <p:cNvSpPr>
            <a:spLocks/>
          </p:cNvSpPr>
          <p:nvPr/>
        </p:nvSpPr>
        <p:spPr bwMode="auto">
          <a:xfrm>
            <a:off x="2995613" y="3792538"/>
            <a:ext cx="16764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F8F8F8"/>
                </a:solidFill>
                <a:miter lim="800000"/>
                <a:headEnd type="none" w="med" len="med"/>
                <a:tailEnd type="none" w="med" len="med"/>
              </a14:hiddenLine>
            </a:ext>
          </a:extLst>
        </p:spPr>
        <p:txBody>
          <a:bodyPr lIns="0" tIns="0" rIns="0" bIns="0" anchor="ctr"/>
          <a:lstStyle/>
          <a:p>
            <a:pPr>
              <a:spcBef>
                <a:spcPts val="850"/>
              </a:spcBef>
            </a:pPr>
            <a:r>
              <a:rPr lang="en-US" sz="1400" dirty="0">
                <a:solidFill>
                  <a:schemeClr val="tx1"/>
                </a:solidFill>
                <a:latin typeface="Helvetica" charset="0"/>
                <a:ea typeface="ＭＳ Ｐゴシック" charset="0"/>
                <a:cs typeface="Helvetica" charset="0"/>
                <a:sym typeface="Helvetica" charset="0"/>
              </a:rPr>
              <a:t>Whiteman (2000)</a:t>
            </a:r>
          </a:p>
        </p:txBody>
      </p:sp>
      <p:sp>
        <p:nvSpPr>
          <p:cNvPr id="35844" name="Rectangle 4"/>
          <p:cNvSpPr>
            <a:spLocks/>
          </p:cNvSpPr>
          <p:nvPr/>
        </p:nvSpPr>
        <p:spPr bwMode="auto">
          <a:xfrm>
            <a:off x="536383" y="160179"/>
            <a:ext cx="4789572"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3200" dirty="0">
                <a:solidFill>
                  <a:srgbClr val="FF0000"/>
                </a:solidFill>
                <a:latin typeface="Helvetica"/>
                <a:ea typeface="ＭＳ Ｐゴシック" charset="0"/>
                <a:cs typeface="Helvetica"/>
              </a:rPr>
              <a:t>Mountains as flow barriers</a:t>
            </a:r>
          </a:p>
        </p:txBody>
      </p:sp>
    </p:spTree>
    <p:extLst>
      <p:ext uri="{BB962C8B-B14F-4D97-AF65-F5344CB8AC3E}">
        <p14:creationId xmlns:p14="http://schemas.microsoft.com/office/powerpoint/2010/main" val="33880257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Basic Dynamics</a:t>
            </a:r>
            <a:endParaRPr lang="en-US" sz="3600" dirty="0"/>
          </a:p>
        </p:txBody>
      </p:sp>
      <p:sp>
        <p:nvSpPr>
          <p:cNvPr id="6" name="Line 4"/>
          <p:cNvSpPr>
            <a:spLocks noChangeShapeType="1"/>
          </p:cNvSpPr>
          <p:nvPr/>
        </p:nvSpPr>
        <p:spPr bwMode="auto">
          <a:xfrm>
            <a:off x="2128061" y="2646528"/>
            <a:ext cx="4551362" cy="0"/>
          </a:xfrm>
          <a:prstGeom prst="line">
            <a:avLst/>
          </a:prstGeom>
          <a:noFill/>
          <a:ln w="31750" cap="sq">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 name="Line 5"/>
          <p:cNvSpPr>
            <a:spLocks noChangeShapeType="1"/>
          </p:cNvSpPr>
          <p:nvPr/>
        </p:nvSpPr>
        <p:spPr bwMode="auto">
          <a:xfrm>
            <a:off x="2161398" y="3986378"/>
            <a:ext cx="4551363" cy="0"/>
          </a:xfrm>
          <a:prstGeom prst="line">
            <a:avLst/>
          </a:prstGeom>
          <a:noFill/>
          <a:ln w="31750" cap="sq">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 name="Text Box 6"/>
          <p:cNvSpPr txBox="1">
            <a:spLocks noChangeArrowheads="1"/>
          </p:cNvSpPr>
          <p:nvPr/>
        </p:nvSpPr>
        <p:spPr bwMode="auto">
          <a:xfrm>
            <a:off x="1023006" y="2430956"/>
            <a:ext cx="97226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cap="sq">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dirty="0" smtClean="0"/>
              <a:t>996 </a:t>
            </a:r>
            <a:r>
              <a:rPr lang="en-US" sz="2000" dirty="0" err="1"/>
              <a:t>mb</a:t>
            </a:r>
            <a:endParaRPr lang="en-US" sz="2000" dirty="0"/>
          </a:p>
        </p:txBody>
      </p:sp>
      <p:sp>
        <p:nvSpPr>
          <p:cNvPr id="9" name="Text Box 7"/>
          <p:cNvSpPr txBox="1">
            <a:spLocks noChangeArrowheads="1"/>
          </p:cNvSpPr>
          <p:nvPr/>
        </p:nvSpPr>
        <p:spPr bwMode="auto">
          <a:xfrm>
            <a:off x="1054756" y="3769218"/>
            <a:ext cx="118278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cap="sq">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dirty="0" smtClean="0"/>
              <a:t>1000 </a:t>
            </a:r>
            <a:r>
              <a:rPr lang="en-US" sz="2000" dirty="0" err="1" smtClean="0"/>
              <a:t>mb</a:t>
            </a:r>
            <a:endParaRPr lang="en-US" sz="2000" dirty="0"/>
          </a:p>
        </p:txBody>
      </p:sp>
      <p:sp>
        <p:nvSpPr>
          <p:cNvPr id="10" name="Line 8"/>
          <p:cNvSpPr>
            <a:spLocks noChangeShapeType="1"/>
          </p:cNvSpPr>
          <p:nvPr/>
        </p:nvSpPr>
        <p:spPr bwMode="auto">
          <a:xfrm>
            <a:off x="2262988" y="3348284"/>
            <a:ext cx="2676525" cy="0"/>
          </a:xfrm>
          <a:prstGeom prst="line">
            <a:avLst/>
          </a:prstGeom>
          <a:noFill/>
          <a:ln w="31750" cap="sq">
            <a:solidFill>
              <a:srgbClr val="FF33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 name="Text Box 9"/>
          <p:cNvSpPr txBox="1">
            <a:spLocks noChangeArrowheads="1"/>
          </p:cNvSpPr>
          <p:nvPr/>
        </p:nvSpPr>
        <p:spPr bwMode="auto">
          <a:xfrm>
            <a:off x="3736950" y="2876797"/>
            <a:ext cx="404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cap="sq">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a:t>V</a:t>
            </a:r>
          </a:p>
        </p:txBody>
      </p:sp>
      <p:sp>
        <p:nvSpPr>
          <p:cNvPr id="12" name="Line 10"/>
          <p:cNvSpPr>
            <a:spLocks noChangeShapeType="1"/>
          </p:cNvSpPr>
          <p:nvPr/>
        </p:nvSpPr>
        <p:spPr bwMode="auto">
          <a:xfrm>
            <a:off x="2262988" y="3348284"/>
            <a:ext cx="0" cy="1273175"/>
          </a:xfrm>
          <a:prstGeom prst="line">
            <a:avLst/>
          </a:prstGeom>
          <a:noFill/>
          <a:ln w="31750" cap="sq">
            <a:solidFill>
              <a:srgbClr val="00FFFF"/>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 name="Line 11"/>
          <p:cNvSpPr>
            <a:spLocks noChangeShapeType="1"/>
          </p:cNvSpPr>
          <p:nvPr/>
        </p:nvSpPr>
        <p:spPr bwMode="auto">
          <a:xfrm flipV="1">
            <a:off x="2262988" y="2075109"/>
            <a:ext cx="0" cy="1273175"/>
          </a:xfrm>
          <a:prstGeom prst="line">
            <a:avLst/>
          </a:prstGeom>
          <a:noFill/>
          <a:ln w="31750" cap="sq">
            <a:solidFill>
              <a:srgbClr val="3366FF"/>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 name="Text Box 13"/>
          <p:cNvSpPr txBox="1">
            <a:spLocks noChangeArrowheads="1"/>
          </p:cNvSpPr>
          <p:nvPr/>
        </p:nvSpPr>
        <p:spPr bwMode="auto">
          <a:xfrm>
            <a:off x="941208" y="4458274"/>
            <a:ext cx="80883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cap="sq">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dirty="0" smtClean="0"/>
              <a:t>COR</a:t>
            </a:r>
            <a:endParaRPr lang="en-US" sz="2800" dirty="0"/>
          </a:p>
        </p:txBody>
      </p:sp>
      <p:sp>
        <p:nvSpPr>
          <p:cNvPr id="15" name="Text Box 14"/>
          <p:cNvSpPr txBox="1">
            <a:spLocks noChangeArrowheads="1"/>
          </p:cNvSpPr>
          <p:nvPr/>
        </p:nvSpPr>
        <p:spPr bwMode="auto">
          <a:xfrm>
            <a:off x="891995" y="1813499"/>
            <a:ext cx="5966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cap="sq">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dirty="0" smtClean="0"/>
              <a:t>PG</a:t>
            </a:r>
            <a:endParaRPr lang="en-US" sz="2800" dirty="0"/>
          </a:p>
        </p:txBody>
      </p:sp>
      <p:sp>
        <p:nvSpPr>
          <p:cNvPr id="16" name="Rectangle 12"/>
          <p:cNvSpPr>
            <a:spLocks noChangeArrowheads="1"/>
          </p:cNvSpPr>
          <p:nvPr/>
        </p:nvSpPr>
        <p:spPr bwMode="auto">
          <a:xfrm>
            <a:off x="2164563" y="3272084"/>
            <a:ext cx="174625" cy="161925"/>
          </a:xfrm>
          <a:prstGeom prst="rect">
            <a:avLst/>
          </a:prstGeom>
          <a:solidFill>
            <a:srgbClr val="00FF00"/>
          </a:solidFill>
          <a:ln w="31750" cap="sq">
            <a:solidFill>
              <a:srgbClr val="00FF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17" name="Group 21"/>
          <p:cNvGrpSpPr>
            <a:grpSpLocks/>
          </p:cNvGrpSpPr>
          <p:nvPr/>
        </p:nvGrpSpPr>
        <p:grpSpPr bwMode="auto">
          <a:xfrm>
            <a:off x="7101168" y="2048428"/>
            <a:ext cx="1046162" cy="2120900"/>
            <a:chOff x="295" y="2038"/>
            <a:chExt cx="659" cy="1336"/>
          </a:xfrm>
        </p:grpSpPr>
        <p:sp>
          <p:nvSpPr>
            <p:cNvPr id="18" name="Freeform 17"/>
            <p:cNvSpPr>
              <a:spLocks/>
            </p:cNvSpPr>
            <p:nvPr/>
          </p:nvSpPr>
          <p:spPr bwMode="auto">
            <a:xfrm>
              <a:off x="295" y="2038"/>
              <a:ext cx="639" cy="561"/>
            </a:xfrm>
            <a:custGeom>
              <a:avLst/>
              <a:gdLst>
                <a:gd name="T0" fmla="*/ 0 w 940"/>
                <a:gd name="T1" fmla="*/ 356 h 356"/>
                <a:gd name="T2" fmla="*/ 460 w 940"/>
                <a:gd name="T3" fmla="*/ 0 h 356"/>
                <a:gd name="T4" fmla="*/ 940 w 940"/>
                <a:gd name="T5" fmla="*/ 343 h 356"/>
              </a:gdLst>
              <a:ahLst/>
              <a:cxnLst>
                <a:cxn ang="0">
                  <a:pos x="T0" y="T1"/>
                </a:cxn>
                <a:cxn ang="0">
                  <a:pos x="T2" y="T3"/>
                </a:cxn>
                <a:cxn ang="0">
                  <a:pos x="T4" y="T5"/>
                </a:cxn>
              </a:cxnLst>
              <a:rect l="0" t="0" r="r" b="b"/>
              <a:pathLst>
                <a:path w="940" h="356">
                  <a:moveTo>
                    <a:pt x="0" y="356"/>
                  </a:moveTo>
                  <a:lnTo>
                    <a:pt x="460" y="0"/>
                  </a:lnTo>
                  <a:lnTo>
                    <a:pt x="940" y="343"/>
                  </a:lnTo>
                </a:path>
              </a:pathLst>
            </a:custGeom>
            <a:noFill/>
            <a:ln w="31750" cap="sq"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a:p>
          </p:txBody>
        </p:sp>
        <p:sp>
          <p:nvSpPr>
            <p:cNvPr id="19" name="Freeform 18"/>
            <p:cNvSpPr>
              <a:spLocks/>
            </p:cNvSpPr>
            <p:nvPr/>
          </p:nvSpPr>
          <p:spPr bwMode="auto">
            <a:xfrm>
              <a:off x="315" y="2813"/>
              <a:ext cx="639" cy="561"/>
            </a:xfrm>
            <a:custGeom>
              <a:avLst/>
              <a:gdLst>
                <a:gd name="T0" fmla="*/ 0 w 940"/>
                <a:gd name="T1" fmla="*/ 356 h 356"/>
                <a:gd name="T2" fmla="*/ 460 w 940"/>
                <a:gd name="T3" fmla="*/ 0 h 356"/>
                <a:gd name="T4" fmla="*/ 940 w 940"/>
                <a:gd name="T5" fmla="*/ 343 h 356"/>
              </a:gdLst>
              <a:ahLst/>
              <a:cxnLst>
                <a:cxn ang="0">
                  <a:pos x="T0" y="T1"/>
                </a:cxn>
                <a:cxn ang="0">
                  <a:pos x="T2" y="T3"/>
                </a:cxn>
                <a:cxn ang="0">
                  <a:pos x="T4" y="T5"/>
                </a:cxn>
              </a:cxnLst>
              <a:rect l="0" t="0" r="r" b="b"/>
              <a:pathLst>
                <a:path w="940" h="356">
                  <a:moveTo>
                    <a:pt x="0" y="356"/>
                  </a:moveTo>
                  <a:lnTo>
                    <a:pt x="460" y="0"/>
                  </a:lnTo>
                  <a:lnTo>
                    <a:pt x="940" y="343"/>
                  </a:lnTo>
                </a:path>
              </a:pathLst>
            </a:custGeom>
            <a:noFill/>
            <a:ln w="31750" cap="sq"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a:p>
          </p:txBody>
        </p:sp>
        <p:sp>
          <p:nvSpPr>
            <p:cNvPr id="20" name="Freeform 19"/>
            <p:cNvSpPr>
              <a:spLocks/>
            </p:cNvSpPr>
            <p:nvPr/>
          </p:nvSpPr>
          <p:spPr bwMode="auto">
            <a:xfrm>
              <a:off x="302" y="2401"/>
              <a:ext cx="639" cy="561"/>
            </a:xfrm>
            <a:custGeom>
              <a:avLst/>
              <a:gdLst>
                <a:gd name="T0" fmla="*/ 0 w 940"/>
                <a:gd name="T1" fmla="*/ 356 h 356"/>
                <a:gd name="T2" fmla="*/ 460 w 940"/>
                <a:gd name="T3" fmla="*/ 0 h 356"/>
                <a:gd name="T4" fmla="*/ 940 w 940"/>
                <a:gd name="T5" fmla="*/ 343 h 356"/>
              </a:gdLst>
              <a:ahLst/>
              <a:cxnLst>
                <a:cxn ang="0">
                  <a:pos x="T0" y="T1"/>
                </a:cxn>
                <a:cxn ang="0">
                  <a:pos x="T2" y="T3"/>
                </a:cxn>
                <a:cxn ang="0">
                  <a:pos x="T4" y="T5"/>
                </a:cxn>
              </a:cxnLst>
              <a:rect l="0" t="0" r="r" b="b"/>
              <a:pathLst>
                <a:path w="940" h="356">
                  <a:moveTo>
                    <a:pt x="0" y="356"/>
                  </a:moveTo>
                  <a:lnTo>
                    <a:pt x="460" y="0"/>
                  </a:lnTo>
                  <a:lnTo>
                    <a:pt x="940" y="343"/>
                  </a:lnTo>
                </a:path>
              </a:pathLst>
            </a:custGeom>
            <a:noFill/>
            <a:ln w="31750" cap="sq"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a:p>
          </p:txBody>
        </p:sp>
      </p:grpSp>
      <p:sp>
        <p:nvSpPr>
          <p:cNvPr id="30" name="TextBox 29"/>
          <p:cNvSpPr txBox="1"/>
          <p:nvPr/>
        </p:nvSpPr>
        <p:spPr>
          <a:xfrm>
            <a:off x="1718608" y="5370664"/>
            <a:ext cx="5730301" cy="923330"/>
          </a:xfrm>
          <a:prstGeom prst="rect">
            <a:avLst/>
          </a:prstGeom>
          <a:noFill/>
        </p:spPr>
        <p:txBody>
          <a:bodyPr wrap="square" rtlCol="0">
            <a:spAutoFit/>
          </a:bodyPr>
          <a:lstStyle/>
          <a:p>
            <a:r>
              <a:rPr lang="en-US" b="1" dirty="0" smtClean="0">
                <a:solidFill>
                  <a:srgbClr val="FF0000"/>
                </a:solidFill>
                <a:effectLst>
                  <a:glow rad="101600">
                    <a:schemeClr val="bg1">
                      <a:alpha val="75000"/>
                    </a:schemeClr>
                  </a:glow>
                </a:effectLst>
              </a:rPr>
              <a:t>As the flow decelerates, the </a:t>
            </a:r>
            <a:r>
              <a:rPr lang="en-US" b="1" dirty="0" err="1" smtClean="0">
                <a:solidFill>
                  <a:srgbClr val="FF0000"/>
                </a:solidFill>
                <a:effectLst>
                  <a:glow rad="101600">
                    <a:schemeClr val="bg1">
                      <a:alpha val="75000"/>
                    </a:schemeClr>
                  </a:glow>
                </a:effectLst>
              </a:rPr>
              <a:t>Coriolis</a:t>
            </a:r>
            <a:r>
              <a:rPr lang="en-US" b="1" dirty="0" smtClean="0">
                <a:solidFill>
                  <a:srgbClr val="FF0000"/>
                </a:solidFill>
                <a:effectLst>
                  <a:glow rad="101600">
                    <a:schemeClr val="bg1">
                      <a:alpha val="75000"/>
                    </a:schemeClr>
                  </a:glow>
                </a:effectLst>
              </a:rPr>
              <a:t> force weakens, and the flow is deflected toward lower pressure.</a:t>
            </a:r>
            <a:endParaRPr lang="en-US" b="1" dirty="0">
              <a:solidFill>
                <a:srgbClr val="FF0000"/>
              </a:solidFill>
              <a:effectLst>
                <a:glow rad="101600">
                  <a:schemeClr val="bg1">
                    <a:alpha val="75000"/>
                  </a:schemeClr>
                </a:glow>
              </a:effectLst>
            </a:endParaRPr>
          </a:p>
        </p:txBody>
      </p:sp>
      <p:sp>
        <p:nvSpPr>
          <p:cNvPr id="31" name="Text Box 9"/>
          <p:cNvSpPr txBox="1">
            <a:spLocks noChangeArrowheads="1"/>
          </p:cNvSpPr>
          <p:nvPr/>
        </p:nvSpPr>
        <p:spPr bwMode="auto">
          <a:xfrm>
            <a:off x="6328380" y="2588407"/>
            <a:ext cx="404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cap="sq">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dirty="0"/>
              <a:t>V</a:t>
            </a:r>
          </a:p>
        </p:txBody>
      </p:sp>
      <p:sp>
        <p:nvSpPr>
          <p:cNvPr id="32" name="Text Box 20"/>
          <p:cNvSpPr txBox="1">
            <a:spLocks noChangeArrowheads="1"/>
          </p:cNvSpPr>
          <p:nvPr/>
        </p:nvSpPr>
        <p:spPr bwMode="auto">
          <a:xfrm>
            <a:off x="5900095" y="1555996"/>
            <a:ext cx="639762"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cap="sq">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a:t>PG</a:t>
            </a:r>
          </a:p>
        </p:txBody>
      </p:sp>
      <p:sp>
        <p:nvSpPr>
          <p:cNvPr id="33" name="Text Box 21"/>
          <p:cNvSpPr txBox="1">
            <a:spLocks noChangeArrowheads="1"/>
          </p:cNvSpPr>
          <p:nvPr/>
        </p:nvSpPr>
        <p:spPr bwMode="auto">
          <a:xfrm>
            <a:off x="6181082" y="3520324"/>
            <a:ext cx="7175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cap="sq">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dirty="0" err="1"/>
              <a:t>Cor</a:t>
            </a:r>
            <a:endParaRPr lang="en-US" sz="2800" dirty="0"/>
          </a:p>
        </p:txBody>
      </p:sp>
      <p:sp>
        <p:nvSpPr>
          <p:cNvPr id="34" name="Line 15"/>
          <p:cNvSpPr>
            <a:spLocks noChangeShapeType="1"/>
          </p:cNvSpPr>
          <p:nvPr/>
        </p:nvSpPr>
        <p:spPr bwMode="auto">
          <a:xfrm flipV="1">
            <a:off x="5900095" y="2991990"/>
            <a:ext cx="740160" cy="355785"/>
          </a:xfrm>
          <a:prstGeom prst="line">
            <a:avLst/>
          </a:prstGeom>
          <a:noFill/>
          <a:ln w="31750" cap="sq">
            <a:solidFill>
              <a:srgbClr val="FF33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5" name="Line 16"/>
          <p:cNvSpPr>
            <a:spLocks noChangeShapeType="1"/>
          </p:cNvSpPr>
          <p:nvPr/>
        </p:nvSpPr>
        <p:spPr bwMode="auto">
          <a:xfrm flipV="1">
            <a:off x="5900095" y="1988103"/>
            <a:ext cx="0" cy="1273175"/>
          </a:xfrm>
          <a:prstGeom prst="line">
            <a:avLst/>
          </a:prstGeom>
          <a:noFill/>
          <a:ln w="31750" cap="sq">
            <a:solidFill>
              <a:srgbClr val="3366FF"/>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6" name="Line 17"/>
          <p:cNvSpPr>
            <a:spLocks noChangeShapeType="1"/>
          </p:cNvSpPr>
          <p:nvPr/>
        </p:nvSpPr>
        <p:spPr bwMode="auto">
          <a:xfrm>
            <a:off x="5865010" y="3348284"/>
            <a:ext cx="327025" cy="576263"/>
          </a:xfrm>
          <a:prstGeom prst="line">
            <a:avLst/>
          </a:prstGeom>
          <a:noFill/>
          <a:ln w="31750" cap="sq">
            <a:solidFill>
              <a:srgbClr val="00FFFF"/>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7" name="Rectangle 22"/>
          <p:cNvSpPr>
            <a:spLocks noChangeArrowheads="1"/>
          </p:cNvSpPr>
          <p:nvPr/>
        </p:nvSpPr>
        <p:spPr bwMode="auto">
          <a:xfrm>
            <a:off x="5812782" y="3272084"/>
            <a:ext cx="174625" cy="161925"/>
          </a:xfrm>
          <a:prstGeom prst="rect">
            <a:avLst/>
          </a:prstGeom>
          <a:solidFill>
            <a:srgbClr val="00FF00"/>
          </a:solidFill>
          <a:ln w="31750" cap="sq">
            <a:solidFill>
              <a:srgbClr val="00FF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6" name="TextBox 25"/>
          <p:cNvSpPr txBox="1"/>
          <p:nvPr/>
        </p:nvSpPr>
        <p:spPr>
          <a:xfrm rot="5400000">
            <a:off x="6701619" y="3149331"/>
            <a:ext cx="1878602" cy="369332"/>
          </a:xfrm>
          <a:prstGeom prst="rect">
            <a:avLst/>
          </a:prstGeom>
          <a:noFill/>
        </p:spPr>
        <p:txBody>
          <a:bodyPr wrap="none" rtlCol="0">
            <a:spAutoFit/>
          </a:bodyPr>
          <a:lstStyle/>
          <a:p>
            <a:r>
              <a:rPr lang="en-US" dirty="0" smtClean="0">
                <a:solidFill>
                  <a:srgbClr val="008000"/>
                </a:solidFill>
              </a:rPr>
              <a:t>Mountain Range</a:t>
            </a:r>
            <a:endParaRPr lang="en-US" dirty="0">
              <a:solidFill>
                <a:srgbClr val="008000"/>
              </a:solidFill>
            </a:endParaRPr>
          </a:p>
        </p:txBody>
      </p:sp>
    </p:spTree>
    <p:extLst>
      <p:ext uri="{BB962C8B-B14F-4D97-AF65-F5344CB8AC3E}">
        <p14:creationId xmlns:p14="http://schemas.microsoft.com/office/powerpoint/2010/main" val="2997635298"/>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Basic Dynamics</a:t>
            </a:r>
            <a:endParaRPr lang="en-US" sz="3600" dirty="0"/>
          </a:p>
        </p:txBody>
      </p:sp>
      <p:sp>
        <p:nvSpPr>
          <p:cNvPr id="6" name="Line 4"/>
          <p:cNvSpPr>
            <a:spLocks noChangeShapeType="1"/>
          </p:cNvSpPr>
          <p:nvPr/>
        </p:nvSpPr>
        <p:spPr bwMode="auto">
          <a:xfrm>
            <a:off x="2128061" y="2646528"/>
            <a:ext cx="4551362" cy="0"/>
          </a:xfrm>
          <a:prstGeom prst="line">
            <a:avLst/>
          </a:prstGeom>
          <a:noFill/>
          <a:ln w="31750" cap="sq">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 name="Line 5"/>
          <p:cNvSpPr>
            <a:spLocks noChangeShapeType="1"/>
          </p:cNvSpPr>
          <p:nvPr/>
        </p:nvSpPr>
        <p:spPr bwMode="auto">
          <a:xfrm>
            <a:off x="2161398" y="3986378"/>
            <a:ext cx="4551363" cy="0"/>
          </a:xfrm>
          <a:prstGeom prst="line">
            <a:avLst/>
          </a:prstGeom>
          <a:noFill/>
          <a:ln w="31750" cap="sq">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 name="Text Box 6"/>
          <p:cNvSpPr txBox="1">
            <a:spLocks noChangeArrowheads="1"/>
          </p:cNvSpPr>
          <p:nvPr/>
        </p:nvSpPr>
        <p:spPr bwMode="auto">
          <a:xfrm>
            <a:off x="1023006" y="2430956"/>
            <a:ext cx="97226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cap="sq">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dirty="0" smtClean="0"/>
              <a:t>996 </a:t>
            </a:r>
            <a:r>
              <a:rPr lang="en-US" sz="2000" dirty="0" err="1"/>
              <a:t>mb</a:t>
            </a:r>
            <a:endParaRPr lang="en-US" sz="2000" dirty="0"/>
          </a:p>
        </p:txBody>
      </p:sp>
      <p:sp>
        <p:nvSpPr>
          <p:cNvPr id="9" name="Text Box 7"/>
          <p:cNvSpPr txBox="1">
            <a:spLocks noChangeArrowheads="1"/>
          </p:cNvSpPr>
          <p:nvPr/>
        </p:nvSpPr>
        <p:spPr bwMode="auto">
          <a:xfrm>
            <a:off x="1054756" y="3769218"/>
            <a:ext cx="118278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cap="sq">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dirty="0" smtClean="0"/>
              <a:t>1000 </a:t>
            </a:r>
            <a:r>
              <a:rPr lang="en-US" sz="2000" dirty="0" err="1" smtClean="0"/>
              <a:t>mb</a:t>
            </a:r>
            <a:endParaRPr lang="en-US" sz="2000" dirty="0"/>
          </a:p>
        </p:txBody>
      </p:sp>
      <p:sp>
        <p:nvSpPr>
          <p:cNvPr id="10" name="Line 8"/>
          <p:cNvSpPr>
            <a:spLocks noChangeShapeType="1"/>
          </p:cNvSpPr>
          <p:nvPr/>
        </p:nvSpPr>
        <p:spPr bwMode="auto">
          <a:xfrm>
            <a:off x="2262988" y="3348284"/>
            <a:ext cx="2676525" cy="0"/>
          </a:xfrm>
          <a:prstGeom prst="line">
            <a:avLst/>
          </a:prstGeom>
          <a:noFill/>
          <a:ln w="31750" cap="sq">
            <a:solidFill>
              <a:srgbClr val="FF33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 name="Text Box 9"/>
          <p:cNvSpPr txBox="1">
            <a:spLocks noChangeArrowheads="1"/>
          </p:cNvSpPr>
          <p:nvPr/>
        </p:nvSpPr>
        <p:spPr bwMode="auto">
          <a:xfrm>
            <a:off x="3736950" y="2876797"/>
            <a:ext cx="404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cap="sq">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a:t>V</a:t>
            </a:r>
          </a:p>
        </p:txBody>
      </p:sp>
      <p:sp>
        <p:nvSpPr>
          <p:cNvPr id="12" name="Line 10"/>
          <p:cNvSpPr>
            <a:spLocks noChangeShapeType="1"/>
          </p:cNvSpPr>
          <p:nvPr/>
        </p:nvSpPr>
        <p:spPr bwMode="auto">
          <a:xfrm>
            <a:off x="2262988" y="3348284"/>
            <a:ext cx="0" cy="1273175"/>
          </a:xfrm>
          <a:prstGeom prst="line">
            <a:avLst/>
          </a:prstGeom>
          <a:noFill/>
          <a:ln w="31750" cap="sq">
            <a:solidFill>
              <a:srgbClr val="00FFFF"/>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 name="Line 11"/>
          <p:cNvSpPr>
            <a:spLocks noChangeShapeType="1"/>
          </p:cNvSpPr>
          <p:nvPr/>
        </p:nvSpPr>
        <p:spPr bwMode="auto">
          <a:xfrm flipV="1">
            <a:off x="2262988" y="2075109"/>
            <a:ext cx="0" cy="1273175"/>
          </a:xfrm>
          <a:prstGeom prst="line">
            <a:avLst/>
          </a:prstGeom>
          <a:noFill/>
          <a:ln w="31750" cap="sq">
            <a:solidFill>
              <a:srgbClr val="3366FF"/>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 name="Text Box 13"/>
          <p:cNvSpPr txBox="1">
            <a:spLocks noChangeArrowheads="1"/>
          </p:cNvSpPr>
          <p:nvPr/>
        </p:nvSpPr>
        <p:spPr bwMode="auto">
          <a:xfrm>
            <a:off x="941208" y="4458274"/>
            <a:ext cx="80883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cap="sq">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dirty="0" smtClean="0"/>
              <a:t>COR</a:t>
            </a:r>
            <a:endParaRPr lang="en-US" sz="2800" dirty="0"/>
          </a:p>
        </p:txBody>
      </p:sp>
      <p:sp>
        <p:nvSpPr>
          <p:cNvPr id="15" name="Text Box 14"/>
          <p:cNvSpPr txBox="1">
            <a:spLocks noChangeArrowheads="1"/>
          </p:cNvSpPr>
          <p:nvPr/>
        </p:nvSpPr>
        <p:spPr bwMode="auto">
          <a:xfrm>
            <a:off x="891995" y="1813499"/>
            <a:ext cx="5966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cap="sq">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dirty="0" smtClean="0"/>
              <a:t>PG</a:t>
            </a:r>
            <a:endParaRPr lang="en-US" sz="2800" dirty="0"/>
          </a:p>
        </p:txBody>
      </p:sp>
      <p:sp>
        <p:nvSpPr>
          <p:cNvPr id="16" name="Rectangle 12"/>
          <p:cNvSpPr>
            <a:spLocks noChangeArrowheads="1"/>
          </p:cNvSpPr>
          <p:nvPr/>
        </p:nvSpPr>
        <p:spPr bwMode="auto">
          <a:xfrm>
            <a:off x="2164563" y="3272084"/>
            <a:ext cx="174625" cy="161925"/>
          </a:xfrm>
          <a:prstGeom prst="rect">
            <a:avLst/>
          </a:prstGeom>
          <a:solidFill>
            <a:srgbClr val="00FF00"/>
          </a:solidFill>
          <a:ln w="31750" cap="sq">
            <a:solidFill>
              <a:srgbClr val="00FF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17" name="Group 21"/>
          <p:cNvGrpSpPr>
            <a:grpSpLocks/>
          </p:cNvGrpSpPr>
          <p:nvPr/>
        </p:nvGrpSpPr>
        <p:grpSpPr bwMode="auto">
          <a:xfrm>
            <a:off x="7101168" y="2048428"/>
            <a:ext cx="1046162" cy="2120900"/>
            <a:chOff x="295" y="2038"/>
            <a:chExt cx="659" cy="1336"/>
          </a:xfrm>
        </p:grpSpPr>
        <p:sp>
          <p:nvSpPr>
            <p:cNvPr id="18" name="Freeform 17"/>
            <p:cNvSpPr>
              <a:spLocks/>
            </p:cNvSpPr>
            <p:nvPr/>
          </p:nvSpPr>
          <p:spPr bwMode="auto">
            <a:xfrm>
              <a:off x="295" y="2038"/>
              <a:ext cx="639" cy="561"/>
            </a:xfrm>
            <a:custGeom>
              <a:avLst/>
              <a:gdLst>
                <a:gd name="T0" fmla="*/ 0 w 940"/>
                <a:gd name="T1" fmla="*/ 356 h 356"/>
                <a:gd name="T2" fmla="*/ 460 w 940"/>
                <a:gd name="T3" fmla="*/ 0 h 356"/>
                <a:gd name="T4" fmla="*/ 940 w 940"/>
                <a:gd name="T5" fmla="*/ 343 h 356"/>
              </a:gdLst>
              <a:ahLst/>
              <a:cxnLst>
                <a:cxn ang="0">
                  <a:pos x="T0" y="T1"/>
                </a:cxn>
                <a:cxn ang="0">
                  <a:pos x="T2" y="T3"/>
                </a:cxn>
                <a:cxn ang="0">
                  <a:pos x="T4" y="T5"/>
                </a:cxn>
              </a:cxnLst>
              <a:rect l="0" t="0" r="r" b="b"/>
              <a:pathLst>
                <a:path w="940" h="356">
                  <a:moveTo>
                    <a:pt x="0" y="356"/>
                  </a:moveTo>
                  <a:lnTo>
                    <a:pt x="460" y="0"/>
                  </a:lnTo>
                  <a:lnTo>
                    <a:pt x="940" y="343"/>
                  </a:lnTo>
                </a:path>
              </a:pathLst>
            </a:custGeom>
            <a:noFill/>
            <a:ln w="31750" cap="sq"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a:p>
          </p:txBody>
        </p:sp>
        <p:sp>
          <p:nvSpPr>
            <p:cNvPr id="19" name="Freeform 18"/>
            <p:cNvSpPr>
              <a:spLocks/>
            </p:cNvSpPr>
            <p:nvPr/>
          </p:nvSpPr>
          <p:spPr bwMode="auto">
            <a:xfrm>
              <a:off x="315" y="2813"/>
              <a:ext cx="639" cy="561"/>
            </a:xfrm>
            <a:custGeom>
              <a:avLst/>
              <a:gdLst>
                <a:gd name="T0" fmla="*/ 0 w 940"/>
                <a:gd name="T1" fmla="*/ 356 h 356"/>
                <a:gd name="T2" fmla="*/ 460 w 940"/>
                <a:gd name="T3" fmla="*/ 0 h 356"/>
                <a:gd name="T4" fmla="*/ 940 w 940"/>
                <a:gd name="T5" fmla="*/ 343 h 356"/>
              </a:gdLst>
              <a:ahLst/>
              <a:cxnLst>
                <a:cxn ang="0">
                  <a:pos x="T0" y="T1"/>
                </a:cxn>
                <a:cxn ang="0">
                  <a:pos x="T2" y="T3"/>
                </a:cxn>
                <a:cxn ang="0">
                  <a:pos x="T4" y="T5"/>
                </a:cxn>
              </a:cxnLst>
              <a:rect l="0" t="0" r="r" b="b"/>
              <a:pathLst>
                <a:path w="940" h="356">
                  <a:moveTo>
                    <a:pt x="0" y="356"/>
                  </a:moveTo>
                  <a:lnTo>
                    <a:pt x="460" y="0"/>
                  </a:lnTo>
                  <a:lnTo>
                    <a:pt x="940" y="343"/>
                  </a:lnTo>
                </a:path>
              </a:pathLst>
            </a:custGeom>
            <a:noFill/>
            <a:ln w="31750" cap="sq"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a:p>
          </p:txBody>
        </p:sp>
        <p:sp>
          <p:nvSpPr>
            <p:cNvPr id="20" name="Freeform 19"/>
            <p:cNvSpPr>
              <a:spLocks/>
            </p:cNvSpPr>
            <p:nvPr/>
          </p:nvSpPr>
          <p:spPr bwMode="auto">
            <a:xfrm>
              <a:off x="302" y="2401"/>
              <a:ext cx="639" cy="561"/>
            </a:xfrm>
            <a:custGeom>
              <a:avLst/>
              <a:gdLst>
                <a:gd name="T0" fmla="*/ 0 w 940"/>
                <a:gd name="T1" fmla="*/ 356 h 356"/>
                <a:gd name="T2" fmla="*/ 460 w 940"/>
                <a:gd name="T3" fmla="*/ 0 h 356"/>
                <a:gd name="T4" fmla="*/ 940 w 940"/>
                <a:gd name="T5" fmla="*/ 343 h 356"/>
              </a:gdLst>
              <a:ahLst/>
              <a:cxnLst>
                <a:cxn ang="0">
                  <a:pos x="T0" y="T1"/>
                </a:cxn>
                <a:cxn ang="0">
                  <a:pos x="T2" y="T3"/>
                </a:cxn>
                <a:cxn ang="0">
                  <a:pos x="T4" y="T5"/>
                </a:cxn>
              </a:cxnLst>
              <a:rect l="0" t="0" r="r" b="b"/>
              <a:pathLst>
                <a:path w="940" h="356">
                  <a:moveTo>
                    <a:pt x="0" y="356"/>
                  </a:moveTo>
                  <a:lnTo>
                    <a:pt x="460" y="0"/>
                  </a:lnTo>
                  <a:lnTo>
                    <a:pt x="940" y="343"/>
                  </a:lnTo>
                </a:path>
              </a:pathLst>
            </a:custGeom>
            <a:noFill/>
            <a:ln w="31750" cap="sq"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a:p>
          </p:txBody>
        </p:sp>
      </p:grpSp>
      <p:sp>
        <p:nvSpPr>
          <p:cNvPr id="22" name="Text Box 9"/>
          <p:cNvSpPr txBox="1">
            <a:spLocks noChangeArrowheads="1"/>
          </p:cNvSpPr>
          <p:nvPr/>
        </p:nvSpPr>
        <p:spPr bwMode="auto">
          <a:xfrm>
            <a:off x="6328380" y="2588407"/>
            <a:ext cx="404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cap="sq">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dirty="0"/>
              <a:t>V</a:t>
            </a:r>
          </a:p>
        </p:txBody>
      </p:sp>
      <p:sp>
        <p:nvSpPr>
          <p:cNvPr id="24" name="Text Box 20"/>
          <p:cNvSpPr txBox="1">
            <a:spLocks noChangeArrowheads="1"/>
          </p:cNvSpPr>
          <p:nvPr/>
        </p:nvSpPr>
        <p:spPr bwMode="auto">
          <a:xfrm>
            <a:off x="5900095" y="1555996"/>
            <a:ext cx="639762"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cap="sq">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a:t>PG</a:t>
            </a:r>
          </a:p>
        </p:txBody>
      </p:sp>
      <p:sp>
        <p:nvSpPr>
          <p:cNvPr id="25" name="Text Box 21"/>
          <p:cNvSpPr txBox="1">
            <a:spLocks noChangeArrowheads="1"/>
          </p:cNvSpPr>
          <p:nvPr/>
        </p:nvSpPr>
        <p:spPr bwMode="auto">
          <a:xfrm>
            <a:off x="6181082" y="3520324"/>
            <a:ext cx="7175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cap="sq">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dirty="0" err="1"/>
              <a:t>Cor</a:t>
            </a:r>
            <a:endParaRPr lang="en-US" sz="2800" dirty="0"/>
          </a:p>
        </p:txBody>
      </p:sp>
      <p:sp>
        <p:nvSpPr>
          <p:cNvPr id="26" name="Line 15"/>
          <p:cNvSpPr>
            <a:spLocks noChangeShapeType="1"/>
          </p:cNvSpPr>
          <p:nvPr/>
        </p:nvSpPr>
        <p:spPr bwMode="auto">
          <a:xfrm flipV="1">
            <a:off x="5900095" y="2991990"/>
            <a:ext cx="740160" cy="355785"/>
          </a:xfrm>
          <a:prstGeom prst="line">
            <a:avLst/>
          </a:prstGeom>
          <a:noFill/>
          <a:ln w="31750" cap="sq">
            <a:solidFill>
              <a:srgbClr val="FF33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7" name="Line 16"/>
          <p:cNvSpPr>
            <a:spLocks noChangeShapeType="1"/>
          </p:cNvSpPr>
          <p:nvPr/>
        </p:nvSpPr>
        <p:spPr bwMode="auto">
          <a:xfrm flipV="1">
            <a:off x="5900095" y="1988103"/>
            <a:ext cx="0" cy="1273175"/>
          </a:xfrm>
          <a:prstGeom prst="line">
            <a:avLst/>
          </a:prstGeom>
          <a:noFill/>
          <a:ln w="31750" cap="sq">
            <a:solidFill>
              <a:srgbClr val="3366FF"/>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8" name="Line 17"/>
          <p:cNvSpPr>
            <a:spLocks noChangeShapeType="1"/>
          </p:cNvSpPr>
          <p:nvPr/>
        </p:nvSpPr>
        <p:spPr bwMode="auto">
          <a:xfrm>
            <a:off x="5865010" y="3348284"/>
            <a:ext cx="327025" cy="576263"/>
          </a:xfrm>
          <a:prstGeom prst="line">
            <a:avLst/>
          </a:prstGeom>
          <a:noFill/>
          <a:ln w="31750" cap="sq">
            <a:solidFill>
              <a:srgbClr val="00FFFF"/>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9" name="Rectangle 22"/>
          <p:cNvSpPr>
            <a:spLocks noChangeArrowheads="1"/>
          </p:cNvSpPr>
          <p:nvPr/>
        </p:nvSpPr>
        <p:spPr bwMode="auto">
          <a:xfrm>
            <a:off x="5812782" y="3272084"/>
            <a:ext cx="174625" cy="161925"/>
          </a:xfrm>
          <a:prstGeom prst="rect">
            <a:avLst/>
          </a:prstGeom>
          <a:solidFill>
            <a:srgbClr val="00FF00"/>
          </a:solidFill>
          <a:ln w="31750" cap="sq">
            <a:solidFill>
              <a:srgbClr val="00FF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1" name="TextBox 30"/>
          <p:cNvSpPr txBox="1"/>
          <p:nvPr/>
        </p:nvSpPr>
        <p:spPr>
          <a:xfrm>
            <a:off x="1706849" y="5370664"/>
            <a:ext cx="5730301" cy="1200329"/>
          </a:xfrm>
          <a:prstGeom prst="rect">
            <a:avLst/>
          </a:prstGeom>
          <a:noFill/>
        </p:spPr>
        <p:txBody>
          <a:bodyPr wrap="square" rtlCol="0">
            <a:spAutoFit/>
          </a:bodyPr>
          <a:lstStyle/>
          <a:p>
            <a:r>
              <a:rPr lang="en-US" b="1" dirty="0" smtClean="0">
                <a:solidFill>
                  <a:srgbClr val="FF0000"/>
                </a:solidFill>
                <a:effectLst>
                  <a:glow rad="101600">
                    <a:schemeClr val="bg1">
                      <a:alpha val="75000"/>
                    </a:schemeClr>
                  </a:glow>
                </a:effectLst>
              </a:rPr>
              <a:t>Flow </a:t>
            </a:r>
            <a:r>
              <a:rPr lang="en-US" b="1" dirty="0">
                <a:solidFill>
                  <a:srgbClr val="FF0000"/>
                </a:solidFill>
                <a:effectLst>
                  <a:glow rad="101600">
                    <a:schemeClr val="bg1">
                      <a:alpha val="75000"/>
                    </a:schemeClr>
                  </a:glow>
                </a:effectLst>
              </a:rPr>
              <a:t>deceleration results in a </a:t>
            </a:r>
            <a:r>
              <a:rPr lang="en-US" b="1" u="sng" dirty="0">
                <a:solidFill>
                  <a:srgbClr val="FF0000"/>
                </a:solidFill>
                <a:effectLst>
                  <a:glow rad="101600">
                    <a:schemeClr val="bg1">
                      <a:alpha val="75000"/>
                    </a:schemeClr>
                  </a:glow>
                </a:effectLst>
              </a:rPr>
              <a:t>piling up of mass </a:t>
            </a:r>
            <a:r>
              <a:rPr lang="en-US" b="1" dirty="0">
                <a:solidFill>
                  <a:srgbClr val="FF0000"/>
                </a:solidFill>
                <a:effectLst>
                  <a:glow rad="101600">
                    <a:schemeClr val="bg1">
                      <a:alpha val="75000"/>
                    </a:schemeClr>
                  </a:glow>
                </a:effectLst>
              </a:rPr>
              <a:t>and development of a </a:t>
            </a:r>
            <a:r>
              <a:rPr lang="en-US" b="1" u="sng" dirty="0" err="1">
                <a:solidFill>
                  <a:srgbClr val="FF0000"/>
                </a:solidFill>
                <a:effectLst>
                  <a:glow rad="101600">
                    <a:schemeClr val="bg1">
                      <a:alpha val="75000"/>
                    </a:schemeClr>
                  </a:glow>
                </a:effectLst>
              </a:rPr>
              <a:t>mesoscale</a:t>
            </a:r>
            <a:r>
              <a:rPr lang="en-US" b="1" u="sng" dirty="0">
                <a:solidFill>
                  <a:srgbClr val="FF0000"/>
                </a:solidFill>
                <a:effectLst>
                  <a:glow rad="101600">
                    <a:schemeClr val="bg1">
                      <a:alpha val="75000"/>
                    </a:schemeClr>
                  </a:glow>
                </a:effectLst>
              </a:rPr>
              <a:t> pressure ridge </a:t>
            </a:r>
            <a:r>
              <a:rPr lang="en-US" b="1" dirty="0">
                <a:solidFill>
                  <a:srgbClr val="FF0000"/>
                </a:solidFill>
                <a:effectLst>
                  <a:glow rad="101600">
                    <a:schemeClr val="bg1">
                      <a:alpha val="75000"/>
                    </a:schemeClr>
                  </a:glow>
                </a:effectLst>
              </a:rPr>
              <a:t>near the mountains (mutual adjustment of mass and momentum)</a:t>
            </a:r>
          </a:p>
        </p:txBody>
      </p:sp>
      <p:sp>
        <p:nvSpPr>
          <p:cNvPr id="30" name="TextBox 29"/>
          <p:cNvSpPr txBox="1"/>
          <p:nvPr/>
        </p:nvSpPr>
        <p:spPr>
          <a:xfrm rot="5400000">
            <a:off x="6701619" y="3149331"/>
            <a:ext cx="1878602" cy="369332"/>
          </a:xfrm>
          <a:prstGeom prst="rect">
            <a:avLst/>
          </a:prstGeom>
          <a:noFill/>
        </p:spPr>
        <p:txBody>
          <a:bodyPr wrap="none" rtlCol="0">
            <a:spAutoFit/>
          </a:bodyPr>
          <a:lstStyle/>
          <a:p>
            <a:r>
              <a:rPr lang="en-US" dirty="0" smtClean="0">
                <a:solidFill>
                  <a:srgbClr val="008000"/>
                </a:solidFill>
              </a:rPr>
              <a:t>Mountain Range</a:t>
            </a:r>
            <a:endParaRPr lang="en-US" dirty="0">
              <a:solidFill>
                <a:srgbClr val="008000"/>
              </a:solidFill>
            </a:endParaRPr>
          </a:p>
        </p:txBody>
      </p:sp>
    </p:spTree>
    <p:extLst>
      <p:ext uri="{BB962C8B-B14F-4D97-AF65-F5344CB8AC3E}">
        <p14:creationId xmlns:p14="http://schemas.microsoft.com/office/powerpoint/2010/main" val="1932302265"/>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Basic Dynamics</a:t>
            </a:r>
            <a:endParaRPr lang="en-US" dirty="0"/>
          </a:p>
        </p:txBody>
      </p:sp>
      <p:sp>
        <p:nvSpPr>
          <p:cNvPr id="8" name="Text Box 6"/>
          <p:cNvSpPr txBox="1">
            <a:spLocks noChangeArrowheads="1"/>
          </p:cNvSpPr>
          <p:nvPr/>
        </p:nvSpPr>
        <p:spPr bwMode="auto">
          <a:xfrm>
            <a:off x="1023006" y="2430956"/>
            <a:ext cx="97226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cap="sq">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dirty="0" smtClean="0"/>
              <a:t>996 </a:t>
            </a:r>
            <a:r>
              <a:rPr lang="en-US" sz="2000" dirty="0" err="1"/>
              <a:t>mb</a:t>
            </a:r>
            <a:endParaRPr lang="en-US" sz="2000" dirty="0"/>
          </a:p>
        </p:txBody>
      </p:sp>
      <p:sp>
        <p:nvSpPr>
          <p:cNvPr id="9" name="Text Box 7"/>
          <p:cNvSpPr txBox="1">
            <a:spLocks noChangeArrowheads="1"/>
          </p:cNvSpPr>
          <p:nvPr/>
        </p:nvSpPr>
        <p:spPr bwMode="auto">
          <a:xfrm>
            <a:off x="1054756" y="3769218"/>
            <a:ext cx="118278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cap="sq">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dirty="0" smtClean="0"/>
              <a:t>1000 </a:t>
            </a:r>
            <a:r>
              <a:rPr lang="en-US" sz="2000" dirty="0" err="1" smtClean="0"/>
              <a:t>mb</a:t>
            </a:r>
            <a:endParaRPr lang="en-US" sz="2000" dirty="0"/>
          </a:p>
        </p:txBody>
      </p:sp>
      <p:sp>
        <p:nvSpPr>
          <p:cNvPr id="10" name="Line 8"/>
          <p:cNvSpPr>
            <a:spLocks noChangeShapeType="1"/>
          </p:cNvSpPr>
          <p:nvPr/>
        </p:nvSpPr>
        <p:spPr bwMode="auto">
          <a:xfrm>
            <a:off x="2262988" y="3348284"/>
            <a:ext cx="2676525" cy="0"/>
          </a:xfrm>
          <a:prstGeom prst="line">
            <a:avLst/>
          </a:prstGeom>
          <a:noFill/>
          <a:ln w="31750" cap="sq">
            <a:solidFill>
              <a:srgbClr val="FF33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 name="Text Box 9"/>
          <p:cNvSpPr txBox="1">
            <a:spLocks noChangeArrowheads="1"/>
          </p:cNvSpPr>
          <p:nvPr/>
        </p:nvSpPr>
        <p:spPr bwMode="auto">
          <a:xfrm>
            <a:off x="3736950" y="2876797"/>
            <a:ext cx="404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cap="sq">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a:t>V</a:t>
            </a:r>
          </a:p>
        </p:txBody>
      </p:sp>
      <p:sp>
        <p:nvSpPr>
          <p:cNvPr id="12" name="Line 10"/>
          <p:cNvSpPr>
            <a:spLocks noChangeShapeType="1"/>
          </p:cNvSpPr>
          <p:nvPr/>
        </p:nvSpPr>
        <p:spPr bwMode="auto">
          <a:xfrm>
            <a:off x="2262988" y="3348284"/>
            <a:ext cx="0" cy="1273175"/>
          </a:xfrm>
          <a:prstGeom prst="line">
            <a:avLst/>
          </a:prstGeom>
          <a:noFill/>
          <a:ln w="31750" cap="sq">
            <a:solidFill>
              <a:srgbClr val="00FFFF"/>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 name="Line 11"/>
          <p:cNvSpPr>
            <a:spLocks noChangeShapeType="1"/>
          </p:cNvSpPr>
          <p:nvPr/>
        </p:nvSpPr>
        <p:spPr bwMode="auto">
          <a:xfrm flipV="1">
            <a:off x="2262988" y="2075109"/>
            <a:ext cx="0" cy="1273175"/>
          </a:xfrm>
          <a:prstGeom prst="line">
            <a:avLst/>
          </a:prstGeom>
          <a:noFill/>
          <a:ln w="31750" cap="sq">
            <a:solidFill>
              <a:srgbClr val="3366FF"/>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 name="Text Box 13"/>
          <p:cNvSpPr txBox="1">
            <a:spLocks noChangeArrowheads="1"/>
          </p:cNvSpPr>
          <p:nvPr/>
        </p:nvSpPr>
        <p:spPr bwMode="auto">
          <a:xfrm>
            <a:off x="941208" y="4458274"/>
            <a:ext cx="80883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cap="sq">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dirty="0" smtClean="0"/>
              <a:t>COR</a:t>
            </a:r>
            <a:endParaRPr lang="en-US" sz="2800" dirty="0"/>
          </a:p>
        </p:txBody>
      </p:sp>
      <p:sp>
        <p:nvSpPr>
          <p:cNvPr id="15" name="Text Box 14"/>
          <p:cNvSpPr txBox="1">
            <a:spLocks noChangeArrowheads="1"/>
          </p:cNvSpPr>
          <p:nvPr/>
        </p:nvSpPr>
        <p:spPr bwMode="auto">
          <a:xfrm>
            <a:off x="891995" y="1813499"/>
            <a:ext cx="5966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cap="sq">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dirty="0" smtClean="0"/>
              <a:t>PG</a:t>
            </a:r>
            <a:endParaRPr lang="en-US" sz="2800" dirty="0"/>
          </a:p>
        </p:txBody>
      </p:sp>
      <p:sp>
        <p:nvSpPr>
          <p:cNvPr id="16" name="Rectangle 12"/>
          <p:cNvSpPr>
            <a:spLocks noChangeArrowheads="1"/>
          </p:cNvSpPr>
          <p:nvPr/>
        </p:nvSpPr>
        <p:spPr bwMode="auto">
          <a:xfrm>
            <a:off x="2164563" y="3272084"/>
            <a:ext cx="174625" cy="161925"/>
          </a:xfrm>
          <a:prstGeom prst="rect">
            <a:avLst/>
          </a:prstGeom>
          <a:solidFill>
            <a:srgbClr val="00FF00"/>
          </a:solidFill>
          <a:ln w="31750" cap="sq">
            <a:solidFill>
              <a:srgbClr val="00FF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17" name="Group 21"/>
          <p:cNvGrpSpPr>
            <a:grpSpLocks/>
          </p:cNvGrpSpPr>
          <p:nvPr/>
        </p:nvGrpSpPr>
        <p:grpSpPr bwMode="auto">
          <a:xfrm>
            <a:off x="7101168" y="2048428"/>
            <a:ext cx="1046162" cy="2120900"/>
            <a:chOff x="295" y="2038"/>
            <a:chExt cx="659" cy="1336"/>
          </a:xfrm>
        </p:grpSpPr>
        <p:sp>
          <p:nvSpPr>
            <p:cNvPr id="18" name="Freeform 17"/>
            <p:cNvSpPr>
              <a:spLocks/>
            </p:cNvSpPr>
            <p:nvPr/>
          </p:nvSpPr>
          <p:spPr bwMode="auto">
            <a:xfrm>
              <a:off x="295" y="2038"/>
              <a:ext cx="639" cy="561"/>
            </a:xfrm>
            <a:custGeom>
              <a:avLst/>
              <a:gdLst>
                <a:gd name="T0" fmla="*/ 0 w 940"/>
                <a:gd name="T1" fmla="*/ 356 h 356"/>
                <a:gd name="T2" fmla="*/ 460 w 940"/>
                <a:gd name="T3" fmla="*/ 0 h 356"/>
                <a:gd name="T4" fmla="*/ 940 w 940"/>
                <a:gd name="T5" fmla="*/ 343 h 356"/>
              </a:gdLst>
              <a:ahLst/>
              <a:cxnLst>
                <a:cxn ang="0">
                  <a:pos x="T0" y="T1"/>
                </a:cxn>
                <a:cxn ang="0">
                  <a:pos x="T2" y="T3"/>
                </a:cxn>
                <a:cxn ang="0">
                  <a:pos x="T4" y="T5"/>
                </a:cxn>
              </a:cxnLst>
              <a:rect l="0" t="0" r="r" b="b"/>
              <a:pathLst>
                <a:path w="940" h="356">
                  <a:moveTo>
                    <a:pt x="0" y="356"/>
                  </a:moveTo>
                  <a:lnTo>
                    <a:pt x="460" y="0"/>
                  </a:lnTo>
                  <a:lnTo>
                    <a:pt x="940" y="343"/>
                  </a:lnTo>
                </a:path>
              </a:pathLst>
            </a:custGeom>
            <a:noFill/>
            <a:ln w="31750" cap="sq"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a:p>
          </p:txBody>
        </p:sp>
        <p:sp>
          <p:nvSpPr>
            <p:cNvPr id="19" name="Freeform 18"/>
            <p:cNvSpPr>
              <a:spLocks/>
            </p:cNvSpPr>
            <p:nvPr/>
          </p:nvSpPr>
          <p:spPr bwMode="auto">
            <a:xfrm>
              <a:off x="315" y="2813"/>
              <a:ext cx="639" cy="561"/>
            </a:xfrm>
            <a:custGeom>
              <a:avLst/>
              <a:gdLst>
                <a:gd name="T0" fmla="*/ 0 w 940"/>
                <a:gd name="T1" fmla="*/ 356 h 356"/>
                <a:gd name="T2" fmla="*/ 460 w 940"/>
                <a:gd name="T3" fmla="*/ 0 h 356"/>
                <a:gd name="T4" fmla="*/ 940 w 940"/>
                <a:gd name="T5" fmla="*/ 343 h 356"/>
              </a:gdLst>
              <a:ahLst/>
              <a:cxnLst>
                <a:cxn ang="0">
                  <a:pos x="T0" y="T1"/>
                </a:cxn>
                <a:cxn ang="0">
                  <a:pos x="T2" y="T3"/>
                </a:cxn>
                <a:cxn ang="0">
                  <a:pos x="T4" y="T5"/>
                </a:cxn>
              </a:cxnLst>
              <a:rect l="0" t="0" r="r" b="b"/>
              <a:pathLst>
                <a:path w="940" h="356">
                  <a:moveTo>
                    <a:pt x="0" y="356"/>
                  </a:moveTo>
                  <a:lnTo>
                    <a:pt x="460" y="0"/>
                  </a:lnTo>
                  <a:lnTo>
                    <a:pt x="940" y="343"/>
                  </a:lnTo>
                </a:path>
              </a:pathLst>
            </a:custGeom>
            <a:noFill/>
            <a:ln w="31750" cap="sq"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a:p>
          </p:txBody>
        </p:sp>
        <p:sp>
          <p:nvSpPr>
            <p:cNvPr id="20" name="Freeform 19"/>
            <p:cNvSpPr>
              <a:spLocks/>
            </p:cNvSpPr>
            <p:nvPr/>
          </p:nvSpPr>
          <p:spPr bwMode="auto">
            <a:xfrm>
              <a:off x="302" y="2401"/>
              <a:ext cx="639" cy="561"/>
            </a:xfrm>
            <a:custGeom>
              <a:avLst/>
              <a:gdLst>
                <a:gd name="T0" fmla="*/ 0 w 940"/>
                <a:gd name="T1" fmla="*/ 356 h 356"/>
                <a:gd name="T2" fmla="*/ 460 w 940"/>
                <a:gd name="T3" fmla="*/ 0 h 356"/>
                <a:gd name="T4" fmla="*/ 940 w 940"/>
                <a:gd name="T5" fmla="*/ 343 h 356"/>
              </a:gdLst>
              <a:ahLst/>
              <a:cxnLst>
                <a:cxn ang="0">
                  <a:pos x="T0" y="T1"/>
                </a:cxn>
                <a:cxn ang="0">
                  <a:pos x="T2" y="T3"/>
                </a:cxn>
                <a:cxn ang="0">
                  <a:pos x="T4" y="T5"/>
                </a:cxn>
              </a:cxnLst>
              <a:rect l="0" t="0" r="r" b="b"/>
              <a:pathLst>
                <a:path w="940" h="356">
                  <a:moveTo>
                    <a:pt x="0" y="356"/>
                  </a:moveTo>
                  <a:lnTo>
                    <a:pt x="460" y="0"/>
                  </a:lnTo>
                  <a:lnTo>
                    <a:pt x="940" y="343"/>
                  </a:lnTo>
                </a:path>
              </a:pathLst>
            </a:custGeom>
            <a:noFill/>
            <a:ln w="31750" cap="sq"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a:p>
          </p:txBody>
        </p:sp>
      </p:grpSp>
      <p:sp>
        <p:nvSpPr>
          <p:cNvPr id="30" name="Line 4"/>
          <p:cNvSpPr>
            <a:spLocks noChangeShapeType="1"/>
          </p:cNvSpPr>
          <p:nvPr/>
        </p:nvSpPr>
        <p:spPr bwMode="auto">
          <a:xfrm flipH="1" flipV="1">
            <a:off x="2164561" y="2640441"/>
            <a:ext cx="2194497" cy="0"/>
          </a:xfrm>
          <a:prstGeom prst="line">
            <a:avLst/>
          </a:prstGeom>
          <a:noFill/>
          <a:ln w="31750" cap="sq">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3" name="Freeform 21"/>
          <p:cNvSpPr>
            <a:spLocks/>
          </p:cNvSpPr>
          <p:nvPr/>
        </p:nvSpPr>
        <p:spPr bwMode="auto">
          <a:xfrm flipH="1" flipV="1">
            <a:off x="3736950" y="1250145"/>
            <a:ext cx="2774950" cy="1408112"/>
          </a:xfrm>
          <a:custGeom>
            <a:avLst/>
            <a:gdLst>
              <a:gd name="T0" fmla="*/ 0 w 1748"/>
              <a:gd name="T1" fmla="*/ 854 h 887"/>
              <a:gd name="T2" fmla="*/ 493 w 1748"/>
              <a:gd name="T3" fmla="*/ 779 h 887"/>
              <a:gd name="T4" fmla="*/ 884 w 1748"/>
              <a:gd name="T5" fmla="*/ 203 h 887"/>
              <a:gd name="T6" fmla="*/ 1193 w 1748"/>
              <a:gd name="T7" fmla="*/ 32 h 887"/>
              <a:gd name="T8" fmla="*/ 1748 w 1748"/>
              <a:gd name="T9" fmla="*/ 11 h 887"/>
            </a:gdLst>
            <a:ahLst/>
            <a:cxnLst>
              <a:cxn ang="0">
                <a:pos x="T0" y="T1"/>
              </a:cxn>
              <a:cxn ang="0">
                <a:pos x="T2" y="T3"/>
              </a:cxn>
              <a:cxn ang="0">
                <a:pos x="T4" y="T5"/>
              </a:cxn>
              <a:cxn ang="0">
                <a:pos x="T6" y="T7"/>
              </a:cxn>
              <a:cxn ang="0">
                <a:pos x="T8" y="T9"/>
              </a:cxn>
            </a:cxnLst>
            <a:rect l="0" t="0" r="r" b="b"/>
            <a:pathLst>
              <a:path w="1748" h="887">
                <a:moveTo>
                  <a:pt x="0" y="854"/>
                </a:moveTo>
                <a:cubicBezTo>
                  <a:pt x="82" y="842"/>
                  <a:pt x="346" y="887"/>
                  <a:pt x="493" y="779"/>
                </a:cubicBezTo>
                <a:cubicBezTo>
                  <a:pt x="640" y="671"/>
                  <a:pt x="767" y="327"/>
                  <a:pt x="884" y="203"/>
                </a:cubicBezTo>
                <a:cubicBezTo>
                  <a:pt x="1001" y="79"/>
                  <a:pt x="1049" y="64"/>
                  <a:pt x="1193" y="32"/>
                </a:cubicBezTo>
                <a:cubicBezTo>
                  <a:pt x="1337" y="0"/>
                  <a:pt x="1633" y="15"/>
                  <a:pt x="1748" y="11"/>
                </a:cubicBezTo>
              </a:path>
            </a:pathLst>
          </a:custGeom>
          <a:noFill/>
          <a:ln w="31750" cap="sq"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a:p>
        </p:txBody>
      </p:sp>
      <p:sp>
        <p:nvSpPr>
          <p:cNvPr id="34" name="Freeform 23"/>
          <p:cNvSpPr>
            <a:spLocks/>
          </p:cNvSpPr>
          <p:nvPr/>
        </p:nvSpPr>
        <p:spPr bwMode="auto">
          <a:xfrm flipH="1" flipV="1">
            <a:off x="4194150" y="2588407"/>
            <a:ext cx="2774950" cy="1408113"/>
          </a:xfrm>
          <a:custGeom>
            <a:avLst/>
            <a:gdLst>
              <a:gd name="T0" fmla="*/ 0 w 1748"/>
              <a:gd name="T1" fmla="*/ 854 h 887"/>
              <a:gd name="T2" fmla="*/ 493 w 1748"/>
              <a:gd name="T3" fmla="*/ 779 h 887"/>
              <a:gd name="T4" fmla="*/ 884 w 1748"/>
              <a:gd name="T5" fmla="*/ 203 h 887"/>
              <a:gd name="T6" fmla="*/ 1193 w 1748"/>
              <a:gd name="T7" fmla="*/ 32 h 887"/>
              <a:gd name="T8" fmla="*/ 1748 w 1748"/>
              <a:gd name="T9" fmla="*/ 11 h 887"/>
            </a:gdLst>
            <a:ahLst/>
            <a:cxnLst>
              <a:cxn ang="0">
                <a:pos x="T0" y="T1"/>
              </a:cxn>
              <a:cxn ang="0">
                <a:pos x="T2" y="T3"/>
              </a:cxn>
              <a:cxn ang="0">
                <a:pos x="T4" y="T5"/>
              </a:cxn>
              <a:cxn ang="0">
                <a:pos x="T6" y="T7"/>
              </a:cxn>
              <a:cxn ang="0">
                <a:pos x="T8" y="T9"/>
              </a:cxn>
            </a:cxnLst>
            <a:rect l="0" t="0" r="r" b="b"/>
            <a:pathLst>
              <a:path w="1748" h="887">
                <a:moveTo>
                  <a:pt x="0" y="854"/>
                </a:moveTo>
                <a:cubicBezTo>
                  <a:pt x="82" y="842"/>
                  <a:pt x="346" y="887"/>
                  <a:pt x="493" y="779"/>
                </a:cubicBezTo>
                <a:cubicBezTo>
                  <a:pt x="640" y="671"/>
                  <a:pt x="767" y="327"/>
                  <a:pt x="884" y="203"/>
                </a:cubicBezTo>
                <a:cubicBezTo>
                  <a:pt x="1001" y="79"/>
                  <a:pt x="1049" y="64"/>
                  <a:pt x="1193" y="32"/>
                </a:cubicBezTo>
                <a:cubicBezTo>
                  <a:pt x="1337" y="0"/>
                  <a:pt x="1633" y="15"/>
                  <a:pt x="1748" y="11"/>
                </a:cubicBezTo>
              </a:path>
            </a:pathLst>
          </a:custGeom>
          <a:noFill/>
          <a:ln w="31750" cap="sq"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a:p>
        </p:txBody>
      </p:sp>
      <p:sp>
        <p:nvSpPr>
          <p:cNvPr id="35" name="Line 4"/>
          <p:cNvSpPr>
            <a:spLocks noChangeShapeType="1"/>
          </p:cNvSpPr>
          <p:nvPr/>
        </p:nvSpPr>
        <p:spPr bwMode="auto">
          <a:xfrm flipH="1" flipV="1">
            <a:off x="2164562" y="3978378"/>
            <a:ext cx="2194496" cy="0"/>
          </a:xfrm>
          <a:prstGeom prst="line">
            <a:avLst/>
          </a:prstGeom>
          <a:noFill/>
          <a:ln w="31750" cap="sq">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6" name="Text Box 19"/>
          <p:cNvSpPr txBox="1">
            <a:spLocks noChangeArrowheads="1"/>
          </p:cNvSpPr>
          <p:nvPr/>
        </p:nvSpPr>
        <p:spPr bwMode="auto">
          <a:xfrm>
            <a:off x="6251550" y="2842698"/>
            <a:ext cx="7175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cap="sq">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dirty="0" err="1"/>
              <a:t>Cor</a:t>
            </a:r>
            <a:endParaRPr lang="en-US" sz="2800" dirty="0"/>
          </a:p>
        </p:txBody>
      </p:sp>
      <p:sp>
        <p:nvSpPr>
          <p:cNvPr id="37" name="Text Box 9"/>
          <p:cNvSpPr txBox="1">
            <a:spLocks noChangeArrowheads="1"/>
          </p:cNvSpPr>
          <p:nvPr/>
        </p:nvSpPr>
        <p:spPr bwMode="auto">
          <a:xfrm>
            <a:off x="5932904" y="1998909"/>
            <a:ext cx="404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cap="sq">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a:t>V</a:t>
            </a:r>
          </a:p>
        </p:txBody>
      </p:sp>
      <p:sp>
        <p:nvSpPr>
          <p:cNvPr id="38" name="Line 15"/>
          <p:cNvSpPr>
            <a:spLocks noChangeShapeType="1"/>
          </p:cNvSpPr>
          <p:nvPr/>
        </p:nvSpPr>
        <p:spPr bwMode="auto">
          <a:xfrm flipH="1" flipV="1">
            <a:off x="5890947" y="2227509"/>
            <a:ext cx="0" cy="1120775"/>
          </a:xfrm>
          <a:prstGeom prst="line">
            <a:avLst/>
          </a:prstGeom>
          <a:noFill/>
          <a:ln w="31750" cap="sq">
            <a:solidFill>
              <a:srgbClr val="FF33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 name="Line 16"/>
          <p:cNvSpPr>
            <a:spLocks noChangeShapeType="1"/>
          </p:cNvSpPr>
          <p:nvPr/>
        </p:nvSpPr>
        <p:spPr bwMode="auto">
          <a:xfrm flipH="1" flipV="1">
            <a:off x="4939137" y="2675190"/>
            <a:ext cx="957262" cy="631825"/>
          </a:xfrm>
          <a:prstGeom prst="line">
            <a:avLst/>
          </a:prstGeom>
          <a:noFill/>
          <a:ln w="31750" cap="sq">
            <a:solidFill>
              <a:srgbClr val="3366FF"/>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0" name="Line 17"/>
          <p:cNvSpPr>
            <a:spLocks noChangeShapeType="1"/>
          </p:cNvSpPr>
          <p:nvPr/>
        </p:nvSpPr>
        <p:spPr bwMode="auto">
          <a:xfrm flipV="1">
            <a:off x="5896399" y="3333997"/>
            <a:ext cx="936625" cy="0"/>
          </a:xfrm>
          <a:prstGeom prst="line">
            <a:avLst/>
          </a:prstGeom>
          <a:noFill/>
          <a:ln w="31750" cap="sq">
            <a:solidFill>
              <a:srgbClr val="00FFFF"/>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 name="Text Box 18"/>
          <p:cNvSpPr txBox="1">
            <a:spLocks noChangeArrowheads="1"/>
          </p:cNvSpPr>
          <p:nvPr/>
        </p:nvSpPr>
        <p:spPr bwMode="auto">
          <a:xfrm>
            <a:off x="4422964" y="2617240"/>
            <a:ext cx="639762"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cap="sq">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dirty="0"/>
              <a:t>PG</a:t>
            </a:r>
          </a:p>
        </p:txBody>
      </p:sp>
      <p:sp>
        <p:nvSpPr>
          <p:cNvPr id="43" name="Line 24"/>
          <p:cNvSpPr>
            <a:spLocks noChangeShapeType="1"/>
          </p:cNvSpPr>
          <p:nvPr/>
        </p:nvSpPr>
        <p:spPr bwMode="auto">
          <a:xfrm rot="16200000" flipH="1">
            <a:off x="5666845" y="3584060"/>
            <a:ext cx="446087" cy="1588"/>
          </a:xfrm>
          <a:prstGeom prst="line">
            <a:avLst/>
          </a:prstGeom>
          <a:noFill/>
          <a:ln w="31750" cap="sq">
            <a:solidFill>
              <a:srgbClr val="B3A2C7"/>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 name="Text Box 25"/>
          <p:cNvSpPr txBox="1">
            <a:spLocks noChangeArrowheads="1"/>
          </p:cNvSpPr>
          <p:nvPr/>
        </p:nvSpPr>
        <p:spPr bwMode="auto">
          <a:xfrm>
            <a:off x="5857056" y="3644547"/>
            <a:ext cx="1309688"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cap="sq">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dirty="0"/>
              <a:t>Friction</a:t>
            </a:r>
          </a:p>
        </p:txBody>
      </p:sp>
      <p:sp>
        <p:nvSpPr>
          <p:cNvPr id="42" name="Rectangle 20"/>
          <p:cNvSpPr>
            <a:spLocks noChangeArrowheads="1"/>
          </p:cNvSpPr>
          <p:nvPr/>
        </p:nvSpPr>
        <p:spPr bwMode="auto">
          <a:xfrm>
            <a:off x="5803634" y="3253034"/>
            <a:ext cx="174625" cy="161925"/>
          </a:xfrm>
          <a:prstGeom prst="rect">
            <a:avLst/>
          </a:prstGeom>
          <a:solidFill>
            <a:srgbClr val="00FF00"/>
          </a:solidFill>
          <a:ln w="31750" cap="sq">
            <a:solidFill>
              <a:srgbClr val="00FF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5" name="TextBox 44"/>
          <p:cNvSpPr txBox="1"/>
          <p:nvPr/>
        </p:nvSpPr>
        <p:spPr>
          <a:xfrm>
            <a:off x="1708437" y="5555330"/>
            <a:ext cx="5730301" cy="338554"/>
          </a:xfrm>
          <a:prstGeom prst="rect">
            <a:avLst/>
          </a:prstGeom>
          <a:noFill/>
        </p:spPr>
        <p:txBody>
          <a:bodyPr wrap="square" rtlCol="0">
            <a:spAutoFit/>
          </a:bodyPr>
          <a:lstStyle/>
          <a:p>
            <a:r>
              <a:rPr lang="en-US" sz="1600" b="1" dirty="0" smtClean="0">
                <a:solidFill>
                  <a:srgbClr val="FF0000"/>
                </a:solidFill>
                <a:effectLst>
                  <a:glow rad="101600">
                    <a:schemeClr val="bg1">
                      <a:alpha val="75000"/>
                    </a:schemeClr>
                  </a:glow>
                </a:effectLst>
              </a:rPr>
              <a:t>The final near-barrier force balance.</a:t>
            </a:r>
            <a:endParaRPr lang="en-US" sz="1600" b="1" dirty="0">
              <a:solidFill>
                <a:srgbClr val="FF0000"/>
              </a:solidFill>
              <a:effectLst>
                <a:glow rad="101600">
                  <a:schemeClr val="bg1">
                    <a:alpha val="75000"/>
                  </a:schemeClr>
                </a:glow>
              </a:effectLst>
            </a:endParaRPr>
          </a:p>
        </p:txBody>
      </p:sp>
      <p:sp>
        <p:nvSpPr>
          <p:cNvPr id="31" name="TextBox 30"/>
          <p:cNvSpPr txBox="1"/>
          <p:nvPr/>
        </p:nvSpPr>
        <p:spPr>
          <a:xfrm rot="5400000">
            <a:off x="6701619" y="3149331"/>
            <a:ext cx="1878602" cy="369332"/>
          </a:xfrm>
          <a:prstGeom prst="rect">
            <a:avLst/>
          </a:prstGeom>
          <a:noFill/>
        </p:spPr>
        <p:txBody>
          <a:bodyPr wrap="none" rtlCol="0">
            <a:spAutoFit/>
          </a:bodyPr>
          <a:lstStyle/>
          <a:p>
            <a:r>
              <a:rPr lang="en-US" dirty="0" smtClean="0">
                <a:solidFill>
                  <a:srgbClr val="008000"/>
                </a:solidFill>
              </a:rPr>
              <a:t>Mountain Range</a:t>
            </a:r>
            <a:endParaRPr lang="en-US" dirty="0">
              <a:solidFill>
                <a:srgbClr val="008000"/>
              </a:solidFill>
            </a:endParaRPr>
          </a:p>
        </p:txBody>
      </p:sp>
    </p:spTree>
    <p:extLst>
      <p:ext uri="{BB962C8B-B14F-4D97-AF65-F5344CB8AC3E}">
        <p14:creationId xmlns:p14="http://schemas.microsoft.com/office/powerpoint/2010/main" val="265013217"/>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3626"/>
            <a:ext cx="7577430" cy="857510"/>
          </a:xfrm>
        </p:spPr>
        <p:txBody>
          <a:bodyPr>
            <a:normAutofit/>
          </a:bodyPr>
          <a:lstStyle/>
          <a:p>
            <a:r>
              <a:rPr lang="en-US" sz="4000" dirty="0" smtClean="0"/>
              <a:t>Mature Force Balance</a:t>
            </a:r>
            <a:endParaRPr lang="en-US" sz="4000" dirty="0"/>
          </a:p>
        </p:txBody>
      </p:sp>
      <p:sp>
        <p:nvSpPr>
          <p:cNvPr id="4" name="Content Placeholder 3"/>
          <p:cNvSpPr>
            <a:spLocks noGrp="1"/>
          </p:cNvSpPr>
          <p:nvPr>
            <p:ph sz="half" idx="1"/>
          </p:nvPr>
        </p:nvSpPr>
        <p:spPr/>
        <p:txBody>
          <a:bodyPr/>
          <a:lstStyle/>
          <a:p>
            <a:r>
              <a:rPr lang="en-US" dirty="0" smtClean="0"/>
              <a:t>Along-barrier </a:t>
            </a:r>
            <a:r>
              <a:rPr lang="en-US" b="1" dirty="0" err="1" smtClean="0"/>
              <a:t>antitriptic</a:t>
            </a:r>
            <a:endParaRPr lang="en-US" b="1" dirty="0" smtClean="0"/>
          </a:p>
          <a:p>
            <a:pPr lvl="1"/>
            <a:r>
              <a:rPr lang="en-US" dirty="0" smtClean="0"/>
              <a:t>Pressure gradient balances friction</a:t>
            </a:r>
          </a:p>
          <a:p>
            <a:pPr lvl="1"/>
            <a:endParaRPr lang="en-US" dirty="0"/>
          </a:p>
          <a:p>
            <a:r>
              <a:rPr lang="en-US" dirty="0" smtClean="0"/>
              <a:t>Cross-barrier geostrophic</a:t>
            </a:r>
          </a:p>
          <a:p>
            <a:pPr marL="0" indent="0">
              <a:buNone/>
            </a:pPr>
            <a:endParaRPr lang="en-US" dirty="0"/>
          </a:p>
        </p:txBody>
      </p:sp>
      <p:sp>
        <p:nvSpPr>
          <p:cNvPr id="11" name="Text Box 9"/>
          <p:cNvSpPr txBox="1">
            <a:spLocks noChangeArrowheads="1"/>
          </p:cNvSpPr>
          <p:nvPr/>
        </p:nvSpPr>
        <p:spPr bwMode="auto">
          <a:xfrm>
            <a:off x="4276420" y="3392231"/>
            <a:ext cx="404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cap="sq">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a:t>V</a:t>
            </a:r>
          </a:p>
        </p:txBody>
      </p:sp>
      <p:grpSp>
        <p:nvGrpSpPr>
          <p:cNvPr id="17" name="Group 21"/>
          <p:cNvGrpSpPr>
            <a:grpSpLocks/>
          </p:cNvGrpSpPr>
          <p:nvPr/>
        </p:nvGrpSpPr>
        <p:grpSpPr bwMode="auto">
          <a:xfrm>
            <a:off x="7640638" y="2563862"/>
            <a:ext cx="1046162" cy="2120900"/>
            <a:chOff x="295" y="2038"/>
            <a:chExt cx="659" cy="1336"/>
          </a:xfrm>
        </p:grpSpPr>
        <p:sp>
          <p:nvSpPr>
            <p:cNvPr id="18" name="Freeform 17"/>
            <p:cNvSpPr>
              <a:spLocks/>
            </p:cNvSpPr>
            <p:nvPr/>
          </p:nvSpPr>
          <p:spPr bwMode="auto">
            <a:xfrm>
              <a:off x="295" y="2038"/>
              <a:ext cx="639" cy="561"/>
            </a:xfrm>
            <a:custGeom>
              <a:avLst/>
              <a:gdLst>
                <a:gd name="T0" fmla="*/ 0 w 940"/>
                <a:gd name="T1" fmla="*/ 356 h 356"/>
                <a:gd name="T2" fmla="*/ 460 w 940"/>
                <a:gd name="T3" fmla="*/ 0 h 356"/>
                <a:gd name="T4" fmla="*/ 940 w 940"/>
                <a:gd name="T5" fmla="*/ 343 h 356"/>
              </a:gdLst>
              <a:ahLst/>
              <a:cxnLst>
                <a:cxn ang="0">
                  <a:pos x="T0" y="T1"/>
                </a:cxn>
                <a:cxn ang="0">
                  <a:pos x="T2" y="T3"/>
                </a:cxn>
                <a:cxn ang="0">
                  <a:pos x="T4" y="T5"/>
                </a:cxn>
              </a:cxnLst>
              <a:rect l="0" t="0" r="r" b="b"/>
              <a:pathLst>
                <a:path w="940" h="356">
                  <a:moveTo>
                    <a:pt x="0" y="356"/>
                  </a:moveTo>
                  <a:lnTo>
                    <a:pt x="460" y="0"/>
                  </a:lnTo>
                  <a:lnTo>
                    <a:pt x="940" y="343"/>
                  </a:lnTo>
                </a:path>
              </a:pathLst>
            </a:custGeom>
            <a:noFill/>
            <a:ln w="31750" cap="sq"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a:p>
          </p:txBody>
        </p:sp>
        <p:sp>
          <p:nvSpPr>
            <p:cNvPr id="19" name="Freeform 18"/>
            <p:cNvSpPr>
              <a:spLocks/>
            </p:cNvSpPr>
            <p:nvPr/>
          </p:nvSpPr>
          <p:spPr bwMode="auto">
            <a:xfrm>
              <a:off x="315" y="2813"/>
              <a:ext cx="639" cy="561"/>
            </a:xfrm>
            <a:custGeom>
              <a:avLst/>
              <a:gdLst>
                <a:gd name="T0" fmla="*/ 0 w 940"/>
                <a:gd name="T1" fmla="*/ 356 h 356"/>
                <a:gd name="T2" fmla="*/ 460 w 940"/>
                <a:gd name="T3" fmla="*/ 0 h 356"/>
                <a:gd name="T4" fmla="*/ 940 w 940"/>
                <a:gd name="T5" fmla="*/ 343 h 356"/>
              </a:gdLst>
              <a:ahLst/>
              <a:cxnLst>
                <a:cxn ang="0">
                  <a:pos x="T0" y="T1"/>
                </a:cxn>
                <a:cxn ang="0">
                  <a:pos x="T2" y="T3"/>
                </a:cxn>
                <a:cxn ang="0">
                  <a:pos x="T4" y="T5"/>
                </a:cxn>
              </a:cxnLst>
              <a:rect l="0" t="0" r="r" b="b"/>
              <a:pathLst>
                <a:path w="940" h="356">
                  <a:moveTo>
                    <a:pt x="0" y="356"/>
                  </a:moveTo>
                  <a:lnTo>
                    <a:pt x="460" y="0"/>
                  </a:lnTo>
                  <a:lnTo>
                    <a:pt x="940" y="343"/>
                  </a:lnTo>
                </a:path>
              </a:pathLst>
            </a:custGeom>
            <a:noFill/>
            <a:ln w="31750" cap="sq"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a:p>
          </p:txBody>
        </p:sp>
        <p:sp>
          <p:nvSpPr>
            <p:cNvPr id="20" name="Freeform 19"/>
            <p:cNvSpPr>
              <a:spLocks/>
            </p:cNvSpPr>
            <p:nvPr/>
          </p:nvSpPr>
          <p:spPr bwMode="auto">
            <a:xfrm>
              <a:off x="302" y="2401"/>
              <a:ext cx="639" cy="561"/>
            </a:xfrm>
            <a:custGeom>
              <a:avLst/>
              <a:gdLst>
                <a:gd name="T0" fmla="*/ 0 w 940"/>
                <a:gd name="T1" fmla="*/ 356 h 356"/>
                <a:gd name="T2" fmla="*/ 460 w 940"/>
                <a:gd name="T3" fmla="*/ 0 h 356"/>
                <a:gd name="T4" fmla="*/ 940 w 940"/>
                <a:gd name="T5" fmla="*/ 343 h 356"/>
              </a:gdLst>
              <a:ahLst/>
              <a:cxnLst>
                <a:cxn ang="0">
                  <a:pos x="T0" y="T1"/>
                </a:cxn>
                <a:cxn ang="0">
                  <a:pos x="T2" y="T3"/>
                </a:cxn>
                <a:cxn ang="0">
                  <a:pos x="T4" y="T5"/>
                </a:cxn>
              </a:cxnLst>
              <a:rect l="0" t="0" r="r" b="b"/>
              <a:pathLst>
                <a:path w="940" h="356">
                  <a:moveTo>
                    <a:pt x="0" y="356"/>
                  </a:moveTo>
                  <a:lnTo>
                    <a:pt x="460" y="0"/>
                  </a:lnTo>
                  <a:lnTo>
                    <a:pt x="940" y="343"/>
                  </a:lnTo>
                </a:path>
              </a:pathLst>
            </a:custGeom>
            <a:noFill/>
            <a:ln w="31750" cap="sq"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a:p>
          </p:txBody>
        </p:sp>
      </p:grpSp>
      <p:sp>
        <p:nvSpPr>
          <p:cNvPr id="33" name="Freeform 21"/>
          <p:cNvSpPr>
            <a:spLocks/>
          </p:cNvSpPr>
          <p:nvPr/>
        </p:nvSpPr>
        <p:spPr bwMode="auto">
          <a:xfrm flipH="1" flipV="1">
            <a:off x="4276420" y="1765579"/>
            <a:ext cx="2774950" cy="1408112"/>
          </a:xfrm>
          <a:custGeom>
            <a:avLst/>
            <a:gdLst>
              <a:gd name="T0" fmla="*/ 0 w 1748"/>
              <a:gd name="T1" fmla="*/ 854 h 887"/>
              <a:gd name="T2" fmla="*/ 493 w 1748"/>
              <a:gd name="T3" fmla="*/ 779 h 887"/>
              <a:gd name="T4" fmla="*/ 884 w 1748"/>
              <a:gd name="T5" fmla="*/ 203 h 887"/>
              <a:gd name="T6" fmla="*/ 1193 w 1748"/>
              <a:gd name="T7" fmla="*/ 32 h 887"/>
              <a:gd name="T8" fmla="*/ 1748 w 1748"/>
              <a:gd name="T9" fmla="*/ 11 h 887"/>
            </a:gdLst>
            <a:ahLst/>
            <a:cxnLst>
              <a:cxn ang="0">
                <a:pos x="T0" y="T1"/>
              </a:cxn>
              <a:cxn ang="0">
                <a:pos x="T2" y="T3"/>
              </a:cxn>
              <a:cxn ang="0">
                <a:pos x="T4" y="T5"/>
              </a:cxn>
              <a:cxn ang="0">
                <a:pos x="T6" y="T7"/>
              </a:cxn>
              <a:cxn ang="0">
                <a:pos x="T8" y="T9"/>
              </a:cxn>
            </a:cxnLst>
            <a:rect l="0" t="0" r="r" b="b"/>
            <a:pathLst>
              <a:path w="1748" h="887">
                <a:moveTo>
                  <a:pt x="0" y="854"/>
                </a:moveTo>
                <a:cubicBezTo>
                  <a:pt x="82" y="842"/>
                  <a:pt x="346" y="887"/>
                  <a:pt x="493" y="779"/>
                </a:cubicBezTo>
                <a:cubicBezTo>
                  <a:pt x="640" y="671"/>
                  <a:pt x="767" y="327"/>
                  <a:pt x="884" y="203"/>
                </a:cubicBezTo>
                <a:cubicBezTo>
                  <a:pt x="1001" y="79"/>
                  <a:pt x="1049" y="64"/>
                  <a:pt x="1193" y="32"/>
                </a:cubicBezTo>
                <a:cubicBezTo>
                  <a:pt x="1337" y="0"/>
                  <a:pt x="1633" y="15"/>
                  <a:pt x="1748" y="11"/>
                </a:cubicBezTo>
              </a:path>
            </a:pathLst>
          </a:custGeom>
          <a:noFill/>
          <a:ln w="31750" cap="sq"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a:p>
        </p:txBody>
      </p:sp>
      <p:sp>
        <p:nvSpPr>
          <p:cNvPr id="34" name="Freeform 23"/>
          <p:cNvSpPr>
            <a:spLocks/>
          </p:cNvSpPr>
          <p:nvPr/>
        </p:nvSpPr>
        <p:spPr bwMode="auto">
          <a:xfrm flipH="1" flipV="1">
            <a:off x="4328047" y="3764340"/>
            <a:ext cx="2774950" cy="1408113"/>
          </a:xfrm>
          <a:custGeom>
            <a:avLst/>
            <a:gdLst>
              <a:gd name="T0" fmla="*/ 0 w 1748"/>
              <a:gd name="T1" fmla="*/ 854 h 887"/>
              <a:gd name="T2" fmla="*/ 493 w 1748"/>
              <a:gd name="T3" fmla="*/ 779 h 887"/>
              <a:gd name="T4" fmla="*/ 884 w 1748"/>
              <a:gd name="T5" fmla="*/ 203 h 887"/>
              <a:gd name="T6" fmla="*/ 1193 w 1748"/>
              <a:gd name="T7" fmla="*/ 32 h 887"/>
              <a:gd name="T8" fmla="*/ 1748 w 1748"/>
              <a:gd name="T9" fmla="*/ 11 h 887"/>
            </a:gdLst>
            <a:ahLst/>
            <a:cxnLst>
              <a:cxn ang="0">
                <a:pos x="T0" y="T1"/>
              </a:cxn>
              <a:cxn ang="0">
                <a:pos x="T2" y="T3"/>
              </a:cxn>
              <a:cxn ang="0">
                <a:pos x="T4" y="T5"/>
              </a:cxn>
              <a:cxn ang="0">
                <a:pos x="T6" y="T7"/>
              </a:cxn>
              <a:cxn ang="0">
                <a:pos x="T8" y="T9"/>
              </a:cxn>
            </a:cxnLst>
            <a:rect l="0" t="0" r="r" b="b"/>
            <a:pathLst>
              <a:path w="1748" h="887">
                <a:moveTo>
                  <a:pt x="0" y="854"/>
                </a:moveTo>
                <a:cubicBezTo>
                  <a:pt x="82" y="842"/>
                  <a:pt x="346" y="887"/>
                  <a:pt x="493" y="779"/>
                </a:cubicBezTo>
                <a:cubicBezTo>
                  <a:pt x="640" y="671"/>
                  <a:pt x="767" y="327"/>
                  <a:pt x="884" y="203"/>
                </a:cubicBezTo>
                <a:cubicBezTo>
                  <a:pt x="1001" y="79"/>
                  <a:pt x="1049" y="64"/>
                  <a:pt x="1193" y="32"/>
                </a:cubicBezTo>
                <a:cubicBezTo>
                  <a:pt x="1337" y="0"/>
                  <a:pt x="1633" y="15"/>
                  <a:pt x="1748" y="11"/>
                </a:cubicBezTo>
              </a:path>
            </a:pathLst>
          </a:custGeom>
          <a:noFill/>
          <a:ln w="31750" cap="sq"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a:p>
        </p:txBody>
      </p:sp>
      <p:sp>
        <p:nvSpPr>
          <p:cNvPr id="36" name="Text Box 19"/>
          <p:cNvSpPr txBox="1">
            <a:spLocks noChangeArrowheads="1"/>
          </p:cNvSpPr>
          <p:nvPr/>
        </p:nvSpPr>
        <p:spPr bwMode="auto">
          <a:xfrm>
            <a:off x="6791020" y="3358132"/>
            <a:ext cx="7175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cap="sq">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dirty="0" err="1"/>
              <a:t>Cor</a:t>
            </a:r>
            <a:endParaRPr lang="en-US" sz="2800" dirty="0"/>
          </a:p>
        </p:txBody>
      </p:sp>
      <p:sp>
        <p:nvSpPr>
          <p:cNvPr id="37" name="Text Box 9"/>
          <p:cNvSpPr txBox="1">
            <a:spLocks noChangeArrowheads="1"/>
          </p:cNvSpPr>
          <p:nvPr/>
        </p:nvSpPr>
        <p:spPr bwMode="auto">
          <a:xfrm>
            <a:off x="6472374" y="2514343"/>
            <a:ext cx="404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cap="sq">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a:t>V</a:t>
            </a:r>
          </a:p>
        </p:txBody>
      </p:sp>
      <p:sp>
        <p:nvSpPr>
          <p:cNvPr id="38" name="Line 15"/>
          <p:cNvSpPr>
            <a:spLocks noChangeShapeType="1"/>
          </p:cNvSpPr>
          <p:nvPr/>
        </p:nvSpPr>
        <p:spPr bwMode="auto">
          <a:xfrm flipH="1" flipV="1">
            <a:off x="6430417" y="2742943"/>
            <a:ext cx="0" cy="1120775"/>
          </a:xfrm>
          <a:prstGeom prst="line">
            <a:avLst/>
          </a:prstGeom>
          <a:noFill/>
          <a:ln w="31750" cap="sq">
            <a:solidFill>
              <a:srgbClr val="FF33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 name="Line 16"/>
          <p:cNvSpPr>
            <a:spLocks noChangeShapeType="1"/>
          </p:cNvSpPr>
          <p:nvPr/>
        </p:nvSpPr>
        <p:spPr bwMode="auto">
          <a:xfrm flipH="1" flipV="1">
            <a:off x="5478607" y="3190624"/>
            <a:ext cx="957262" cy="631825"/>
          </a:xfrm>
          <a:prstGeom prst="line">
            <a:avLst/>
          </a:prstGeom>
          <a:noFill/>
          <a:ln w="31750" cap="sq">
            <a:solidFill>
              <a:srgbClr val="3366FF"/>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0" name="Line 17"/>
          <p:cNvSpPr>
            <a:spLocks noChangeShapeType="1"/>
          </p:cNvSpPr>
          <p:nvPr/>
        </p:nvSpPr>
        <p:spPr bwMode="auto">
          <a:xfrm flipV="1">
            <a:off x="6435869" y="3849431"/>
            <a:ext cx="936625" cy="0"/>
          </a:xfrm>
          <a:prstGeom prst="line">
            <a:avLst/>
          </a:prstGeom>
          <a:noFill/>
          <a:ln w="31750" cap="sq">
            <a:solidFill>
              <a:srgbClr val="00FFFF"/>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 name="Text Box 18"/>
          <p:cNvSpPr txBox="1">
            <a:spLocks noChangeArrowheads="1"/>
          </p:cNvSpPr>
          <p:nvPr/>
        </p:nvSpPr>
        <p:spPr bwMode="auto">
          <a:xfrm>
            <a:off x="4962434" y="3132674"/>
            <a:ext cx="639762"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cap="sq">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dirty="0"/>
              <a:t>PG</a:t>
            </a:r>
          </a:p>
        </p:txBody>
      </p:sp>
      <p:sp>
        <p:nvSpPr>
          <p:cNvPr id="43" name="Line 24"/>
          <p:cNvSpPr>
            <a:spLocks noChangeShapeType="1"/>
          </p:cNvSpPr>
          <p:nvPr/>
        </p:nvSpPr>
        <p:spPr bwMode="auto">
          <a:xfrm rot="16200000" flipH="1">
            <a:off x="6206315" y="4099494"/>
            <a:ext cx="446087" cy="1588"/>
          </a:xfrm>
          <a:prstGeom prst="line">
            <a:avLst/>
          </a:prstGeom>
          <a:noFill/>
          <a:ln w="31750" cap="sq">
            <a:solidFill>
              <a:schemeClr val="accent4">
                <a:lumMod val="60000"/>
                <a:lumOff val="40000"/>
              </a:schemeClr>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 name="Text Box 25"/>
          <p:cNvSpPr txBox="1">
            <a:spLocks noChangeArrowheads="1"/>
          </p:cNvSpPr>
          <p:nvPr/>
        </p:nvSpPr>
        <p:spPr bwMode="auto">
          <a:xfrm>
            <a:off x="6396526" y="4159981"/>
            <a:ext cx="1309688"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cap="sq">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dirty="0"/>
              <a:t>Friction</a:t>
            </a:r>
          </a:p>
        </p:txBody>
      </p:sp>
      <p:sp>
        <p:nvSpPr>
          <p:cNvPr id="42" name="Rectangle 20"/>
          <p:cNvSpPr>
            <a:spLocks noChangeArrowheads="1"/>
          </p:cNvSpPr>
          <p:nvPr/>
        </p:nvSpPr>
        <p:spPr bwMode="auto">
          <a:xfrm>
            <a:off x="6343104" y="3768468"/>
            <a:ext cx="174625" cy="161925"/>
          </a:xfrm>
          <a:prstGeom prst="rect">
            <a:avLst/>
          </a:prstGeom>
          <a:solidFill>
            <a:srgbClr val="00FF00"/>
          </a:solidFill>
          <a:ln w="31750" cap="sq">
            <a:solidFill>
              <a:srgbClr val="00FF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 name="TextBox 21"/>
          <p:cNvSpPr txBox="1"/>
          <p:nvPr/>
        </p:nvSpPr>
        <p:spPr>
          <a:xfrm rot="5400000">
            <a:off x="7279995" y="3637783"/>
            <a:ext cx="1878602" cy="369332"/>
          </a:xfrm>
          <a:prstGeom prst="rect">
            <a:avLst/>
          </a:prstGeom>
          <a:noFill/>
        </p:spPr>
        <p:txBody>
          <a:bodyPr wrap="none" rtlCol="0">
            <a:spAutoFit/>
          </a:bodyPr>
          <a:lstStyle/>
          <a:p>
            <a:r>
              <a:rPr lang="en-US" dirty="0" smtClean="0">
                <a:solidFill>
                  <a:srgbClr val="008000"/>
                </a:solidFill>
              </a:rPr>
              <a:t>Mountain Range</a:t>
            </a:r>
            <a:endParaRPr lang="en-US" dirty="0">
              <a:solidFill>
                <a:srgbClr val="008000"/>
              </a:solidFill>
            </a:endParaRPr>
          </a:p>
        </p:txBody>
      </p:sp>
    </p:spTree>
    <p:extLst>
      <p:ext uri="{BB962C8B-B14F-4D97-AF65-F5344CB8AC3E}">
        <p14:creationId xmlns:p14="http://schemas.microsoft.com/office/powerpoint/2010/main" val="1191122920"/>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239302" y="192192"/>
            <a:ext cx="1920593" cy="523220"/>
          </a:xfrm>
          <a:prstGeom prst="rect">
            <a:avLst/>
          </a:prstGeom>
          <a:noFill/>
        </p:spPr>
        <p:txBody>
          <a:bodyPr wrap="none" rtlCol="0">
            <a:spAutoFit/>
          </a:bodyPr>
          <a:lstStyle/>
          <a:p>
            <a:r>
              <a:rPr lang="en-US" sz="2800" dirty="0">
                <a:solidFill>
                  <a:srgbClr val="FF0000"/>
                </a:solidFill>
                <a:latin typeface="Helvetica"/>
              </a:rPr>
              <a:t>Barrier jets</a:t>
            </a:r>
          </a:p>
        </p:txBody>
      </p:sp>
      <p:sp>
        <p:nvSpPr>
          <p:cNvPr id="3" name="TextBox 2"/>
          <p:cNvSpPr txBox="1"/>
          <p:nvPr/>
        </p:nvSpPr>
        <p:spPr>
          <a:xfrm>
            <a:off x="239302" y="977341"/>
            <a:ext cx="3879348" cy="5632312"/>
          </a:xfrm>
          <a:prstGeom prst="rect">
            <a:avLst/>
          </a:prstGeom>
          <a:noFill/>
        </p:spPr>
        <p:txBody>
          <a:bodyPr wrap="square" rtlCol="0">
            <a:spAutoFit/>
          </a:bodyPr>
          <a:lstStyle/>
          <a:p>
            <a:r>
              <a:rPr lang="en-US" dirty="0">
                <a:latin typeface="Helvetica"/>
              </a:rPr>
              <a:t>An elevated wind maximum on the windward side of a mountain barrier blowing parallel to the ridgeline. Occurs in the </a:t>
            </a:r>
            <a:r>
              <a:rPr lang="en-US" dirty="0" err="1">
                <a:latin typeface="Helvetica"/>
              </a:rPr>
              <a:t>extratropics</a:t>
            </a:r>
            <a:r>
              <a:rPr lang="en-US" dirty="0">
                <a:latin typeface="Helvetica"/>
              </a:rPr>
              <a:t> when a stably stratified flow is blocked by a barrier for hours or days. The flow lifted up the barrier is cooled, forming a high pressure along the slope, decelerating and blocking the flow. Geostrophic adjustment occurs between the flow and the high pressure, turning the flow to the left (NH) toward low pressure.</a:t>
            </a:r>
          </a:p>
          <a:p>
            <a:endParaRPr lang="en-US" dirty="0" smtClean="0">
              <a:latin typeface="Helvetica"/>
            </a:endParaRPr>
          </a:p>
          <a:p>
            <a:r>
              <a:rPr lang="en-US" dirty="0" smtClean="0">
                <a:latin typeface="Helvetica"/>
              </a:rPr>
              <a:t>In </a:t>
            </a:r>
            <a:r>
              <a:rPr lang="en-US" dirty="0">
                <a:latin typeface="Helvetica"/>
              </a:rPr>
              <a:t>US, barrier jets have been noted on W side of Cascades and Sierras, on E side of Rockies and Appalachians, and on N side of Brooks Range. They probably occur elsewhere in N America.</a:t>
            </a:r>
          </a:p>
        </p:txBody>
      </p:sp>
      <p:sp>
        <p:nvSpPr>
          <p:cNvPr id="4" name="TextBox 3"/>
          <p:cNvSpPr txBox="1"/>
          <p:nvPr/>
        </p:nvSpPr>
        <p:spPr>
          <a:xfrm>
            <a:off x="4657579" y="340521"/>
            <a:ext cx="2377574" cy="923330"/>
          </a:xfrm>
          <a:prstGeom prst="rect">
            <a:avLst/>
          </a:prstGeom>
          <a:noFill/>
        </p:spPr>
        <p:txBody>
          <a:bodyPr wrap="none" rtlCol="0">
            <a:spAutoFit/>
          </a:bodyPr>
          <a:lstStyle/>
          <a:p>
            <a:pPr marL="285750" indent="-285750">
              <a:buFont typeface="Arial"/>
              <a:buChar char="•"/>
            </a:pPr>
            <a:r>
              <a:rPr lang="en-US" dirty="0">
                <a:latin typeface="Helvetica"/>
              </a:rPr>
              <a:t>Classic barrier jets</a:t>
            </a:r>
          </a:p>
          <a:p>
            <a:pPr marL="285750" indent="-285750">
              <a:buFont typeface="Arial"/>
              <a:buChar char="•"/>
            </a:pPr>
            <a:r>
              <a:rPr lang="en-US" dirty="0">
                <a:latin typeface="Helvetica"/>
              </a:rPr>
              <a:t>Hybrid barrier jets</a:t>
            </a:r>
          </a:p>
          <a:p>
            <a:pPr marL="285750" indent="-285750">
              <a:buFont typeface="Arial"/>
              <a:buChar char="•"/>
            </a:pPr>
            <a:r>
              <a:rPr lang="en-US" dirty="0">
                <a:latin typeface="Helvetica"/>
              </a:rPr>
              <a:t>Cold air damming</a:t>
            </a:r>
          </a:p>
        </p:txBody>
      </p:sp>
      <p:pic>
        <p:nvPicPr>
          <p:cNvPr id="5" name="Picture 4"/>
          <p:cNvPicPr>
            <a:picLocks noChangeAspect="1"/>
          </p:cNvPicPr>
          <p:nvPr/>
        </p:nvPicPr>
        <p:blipFill rotWithShape="1">
          <a:blip r:embed="rId2"/>
          <a:srcRect l="1853" t="2193" r="1822" b="2892"/>
          <a:stretch/>
        </p:blipFill>
        <p:spPr>
          <a:xfrm>
            <a:off x="4330281" y="1810585"/>
            <a:ext cx="4617999" cy="3561941"/>
          </a:xfrm>
          <a:prstGeom prst="rect">
            <a:avLst/>
          </a:prstGeom>
        </p:spPr>
      </p:pic>
      <p:sp>
        <p:nvSpPr>
          <p:cNvPr id="6" name="TextBox 5"/>
          <p:cNvSpPr txBox="1"/>
          <p:nvPr/>
        </p:nvSpPr>
        <p:spPr>
          <a:xfrm>
            <a:off x="5518159" y="5723406"/>
            <a:ext cx="2539577" cy="461665"/>
          </a:xfrm>
          <a:prstGeom prst="rect">
            <a:avLst/>
          </a:prstGeom>
          <a:noFill/>
        </p:spPr>
        <p:txBody>
          <a:bodyPr wrap="none" rtlCol="0">
            <a:spAutoFit/>
          </a:bodyPr>
          <a:lstStyle/>
          <a:p>
            <a:r>
              <a:rPr lang="en-US" sz="2400" dirty="0" err="1" smtClean="0">
                <a:latin typeface="Helvetica"/>
              </a:rPr>
              <a:t>Rossby</a:t>
            </a:r>
            <a:r>
              <a:rPr lang="en-US" sz="2400" dirty="0" smtClean="0">
                <a:latin typeface="Helvetica"/>
              </a:rPr>
              <a:t> radius L</a:t>
            </a:r>
            <a:r>
              <a:rPr lang="en-US" sz="2400" baseline="-25000" dirty="0" smtClean="0">
                <a:latin typeface="Helvetica"/>
              </a:rPr>
              <a:t>R</a:t>
            </a:r>
            <a:endParaRPr lang="en-US" sz="2400" dirty="0">
              <a:latin typeface="Helvetica"/>
            </a:endParaRPr>
          </a:p>
        </p:txBody>
      </p:sp>
    </p:spTree>
    <p:extLst>
      <p:ext uri="{BB962C8B-B14F-4D97-AF65-F5344CB8AC3E}">
        <p14:creationId xmlns:p14="http://schemas.microsoft.com/office/powerpoint/2010/main" val="9375559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396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443" y="169709"/>
            <a:ext cx="3758704" cy="314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839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443" y="3311023"/>
            <a:ext cx="3225746" cy="3552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839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4965" y="1090385"/>
            <a:ext cx="4330700" cy="499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83972" name="Rectangle 4"/>
          <p:cNvSpPr>
            <a:spLocks/>
          </p:cNvSpPr>
          <p:nvPr/>
        </p:nvSpPr>
        <p:spPr bwMode="auto">
          <a:xfrm>
            <a:off x="1665288" y="429496"/>
            <a:ext cx="100053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1800" dirty="0">
                <a:solidFill>
                  <a:schemeClr val="tx1"/>
                </a:solidFill>
                <a:latin typeface="Helvetica"/>
                <a:ea typeface="ＭＳ Ｐゴシック" charset="0"/>
                <a:cs typeface="Helvetica"/>
              </a:rPr>
              <a:t>Barrier jet</a:t>
            </a:r>
          </a:p>
        </p:txBody>
      </p:sp>
      <p:sp>
        <p:nvSpPr>
          <p:cNvPr id="83973" name="Rectangle 5"/>
          <p:cNvSpPr>
            <a:spLocks/>
          </p:cNvSpPr>
          <p:nvPr/>
        </p:nvSpPr>
        <p:spPr bwMode="auto">
          <a:xfrm>
            <a:off x="1665288" y="3666350"/>
            <a:ext cx="180890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1800" dirty="0">
                <a:solidFill>
                  <a:schemeClr val="tx1"/>
                </a:solidFill>
                <a:latin typeface="Helvetica"/>
                <a:ea typeface="ＭＳ Ｐゴシック" charset="0"/>
                <a:cs typeface="Helvetica"/>
              </a:rPr>
              <a:t>Cold air damming</a:t>
            </a:r>
          </a:p>
        </p:txBody>
      </p:sp>
      <p:sp>
        <p:nvSpPr>
          <p:cNvPr id="83974" name="Rectangle 6"/>
          <p:cNvSpPr>
            <a:spLocks/>
          </p:cNvSpPr>
          <p:nvPr/>
        </p:nvSpPr>
        <p:spPr bwMode="auto">
          <a:xfrm>
            <a:off x="4836468" y="275608"/>
            <a:ext cx="381146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2800" dirty="0">
                <a:solidFill>
                  <a:srgbClr val="D90B00"/>
                </a:solidFill>
                <a:latin typeface="Helvetica"/>
                <a:ea typeface="ＭＳ Ｐゴシック" charset="0"/>
                <a:cs typeface="Helvetica"/>
              </a:rPr>
              <a:t>Barrier </a:t>
            </a:r>
            <a:r>
              <a:rPr lang="en-US" sz="2800" dirty="0" smtClean="0">
                <a:solidFill>
                  <a:srgbClr val="D90B00"/>
                </a:solidFill>
                <a:latin typeface="Helvetica"/>
                <a:ea typeface="ＭＳ Ｐゴシック" charset="0"/>
                <a:cs typeface="Helvetica"/>
              </a:rPr>
              <a:t>jet / cold </a:t>
            </a:r>
            <a:r>
              <a:rPr lang="en-US" sz="2800" dirty="0">
                <a:solidFill>
                  <a:srgbClr val="D90B00"/>
                </a:solidFill>
                <a:latin typeface="Helvetica"/>
                <a:ea typeface="ＭＳ Ｐゴシック" charset="0"/>
                <a:cs typeface="Helvetica"/>
              </a:rPr>
              <a:t>air dam</a:t>
            </a:r>
          </a:p>
        </p:txBody>
      </p:sp>
      <p:sp>
        <p:nvSpPr>
          <p:cNvPr id="83975" name="Rectangle 7"/>
          <p:cNvSpPr>
            <a:spLocks/>
          </p:cNvSpPr>
          <p:nvPr/>
        </p:nvSpPr>
        <p:spPr bwMode="auto">
          <a:xfrm>
            <a:off x="4007147" y="6484054"/>
            <a:ext cx="41051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dirty="0" smtClean="0">
                <a:solidFill>
                  <a:schemeClr val="tx1"/>
                </a:solidFill>
                <a:latin typeface="Helvetica"/>
                <a:ea typeface="ＭＳ Ｐゴシック" charset="0"/>
                <a:cs typeface="Helvetica"/>
              </a:rPr>
              <a:t>From </a:t>
            </a:r>
            <a:r>
              <a:rPr lang="en-US" dirty="0" err="1" smtClean="0">
                <a:solidFill>
                  <a:schemeClr val="tx1"/>
                </a:solidFill>
                <a:latin typeface="Helvetica"/>
                <a:ea typeface="ＭＳ Ｐゴシック" charset="0"/>
                <a:cs typeface="Helvetica"/>
              </a:rPr>
              <a:t>Markowski</a:t>
            </a:r>
            <a:r>
              <a:rPr lang="en-US" dirty="0" smtClean="0">
                <a:solidFill>
                  <a:schemeClr val="tx1"/>
                </a:solidFill>
                <a:latin typeface="Helvetica"/>
                <a:ea typeface="ＭＳ Ｐゴシック" charset="0"/>
                <a:cs typeface="Helvetica"/>
              </a:rPr>
              <a:t> </a:t>
            </a:r>
            <a:r>
              <a:rPr lang="en-US" dirty="0">
                <a:solidFill>
                  <a:schemeClr val="tx1"/>
                </a:solidFill>
                <a:latin typeface="Helvetica"/>
                <a:ea typeface="ＭＳ Ｐゴシック" charset="0"/>
                <a:cs typeface="Helvetica"/>
              </a:rPr>
              <a:t>and Richardson (2010)</a:t>
            </a:r>
          </a:p>
        </p:txBody>
      </p:sp>
      <p:sp>
        <p:nvSpPr>
          <p:cNvPr id="83976" name="Rectangle 8"/>
          <p:cNvSpPr>
            <a:spLocks/>
          </p:cNvSpPr>
          <p:nvPr/>
        </p:nvSpPr>
        <p:spPr bwMode="auto">
          <a:xfrm>
            <a:off x="6829882" y="5536659"/>
            <a:ext cx="196578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1400" dirty="0">
                <a:solidFill>
                  <a:schemeClr val="tx1"/>
                </a:solidFill>
                <a:latin typeface="Helvetica"/>
                <a:ea typeface="ＭＳ Ｐゴシック" charset="0"/>
                <a:cs typeface="Helvetica"/>
              </a:rPr>
              <a:t>from Nathaniel </a:t>
            </a:r>
            <a:r>
              <a:rPr lang="en-US" sz="1400" dirty="0" err="1">
                <a:solidFill>
                  <a:schemeClr val="tx1"/>
                </a:solidFill>
                <a:latin typeface="Helvetica"/>
                <a:ea typeface="ＭＳ Ｐゴシック" charset="0"/>
                <a:cs typeface="Helvetica"/>
              </a:rPr>
              <a:t>Winstead</a:t>
            </a:r>
            <a:endParaRPr lang="en-US" sz="1400" dirty="0">
              <a:solidFill>
                <a:schemeClr val="tx1"/>
              </a:solidFill>
              <a:latin typeface="Helvetica"/>
              <a:ea typeface="ＭＳ Ｐゴシック" charset="0"/>
              <a:cs typeface="Helvetica"/>
            </a:endParaRPr>
          </a:p>
        </p:txBody>
      </p:sp>
    </p:spTree>
    <p:extLst>
      <p:ext uri="{BB962C8B-B14F-4D97-AF65-F5344CB8AC3E}">
        <p14:creationId xmlns:p14="http://schemas.microsoft.com/office/powerpoint/2010/main" val="287019408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499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400" y="254000"/>
            <a:ext cx="4254500" cy="63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84994" name="Rectangle 2"/>
          <p:cNvSpPr>
            <a:spLocks/>
          </p:cNvSpPr>
          <p:nvPr/>
        </p:nvSpPr>
        <p:spPr bwMode="auto">
          <a:xfrm>
            <a:off x="5291138" y="1056839"/>
            <a:ext cx="3712104"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l"/>
            <a:r>
              <a:rPr lang="en-US" sz="2400" dirty="0">
                <a:solidFill>
                  <a:schemeClr val="tx1"/>
                </a:solidFill>
                <a:latin typeface="Helvetica"/>
                <a:ea typeface="ＭＳ Ｐゴシック" charset="0"/>
                <a:cs typeface="Helvetica"/>
              </a:rPr>
              <a:t>a) classical barrier jet</a:t>
            </a:r>
          </a:p>
          <a:p>
            <a:pPr algn="l"/>
            <a:r>
              <a:rPr lang="en-US" sz="2400" dirty="0">
                <a:solidFill>
                  <a:schemeClr val="tx1"/>
                </a:solidFill>
                <a:latin typeface="Helvetica"/>
                <a:ea typeface="ＭＳ Ｐゴシック" charset="0"/>
                <a:cs typeface="Helvetica"/>
              </a:rPr>
              <a:t>b) lull season barrier jet</a:t>
            </a:r>
          </a:p>
          <a:p>
            <a:pPr algn="l"/>
            <a:r>
              <a:rPr lang="en-US" sz="2400" dirty="0">
                <a:solidFill>
                  <a:schemeClr val="tx1"/>
                </a:solidFill>
                <a:latin typeface="Helvetica"/>
                <a:ea typeface="ＭＳ Ｐゴシック" charset="0"/>
                <a:cs typeface="Helvetica"/>
              </a:rPr>
              <a:t>c) hybrid jet (note gap flow)</a:t>
            </a:r>
          </a:p>
          <a:p>
            <a:pPr algn="l"/>
            <a:r>
              <a:rPr lang="en-US" sz="2400" dirty="0">
                <a:solidFill>
                  <a:schemeClr val="tx1"/>
                </a:solidFill>
                <a:latin typeface="Helvetica"/>
                <a:ea typeface="ＭＳ Ｐゴシック" charset="0"/>
                <a:cs typeface="Helvetica"/>
              </a:rPr>
              <a:t>d) pure gap flow</a:t>
            </a:r>
          </a:p>
          <a:p>
            <a:pPr algn="l"/>
            <a:r>
              <a:rPr lang="en-US" sz="2400" dirty="0">
                <a:solidFill>
                  <a:schemeClr val="tx1"/>
                </a:solidFill>
                <a:latin typeface="Helvetica"/>
                <a:ea typeface="ＭＳ Ｐゴシック" charset="0"/>
                <a:cs typeface="Helvetica"/>
              </a:rPr>
              <a:t>e) shock barrier jet</a:t>
            </a:r>
          </a:p>
          <a:p>
            <a:pPr algn="l"/>
            <a:r>
              <a:rPr lang="en-US" sz="2400" dirty="0">
                <a:solidFill>
                  <a:schemeClr val="tx1"/>
                </a:solidFill>
                <a:latin typeface="Helvetica"/>
                <a:ea typeface="ＭＳ Ｐゴシック" charset="0"/>
                <a:cs typeface="Helvetica"/>
              </a:rPr>
              <a:t>f) variable barrier jet</a:t>
            </a:r>
          </a:p>
          <a:p>
            <a:pPr algn="l"/>
            <a:endParaRPr lang="en-US" sz="2400" dirty="0">
              <a:solidFill>
                <a:schemeClr val="tx1"/>
              </a:solidFill>
              <a:latin typeface="Helvetica"/>
              <a:ea typeface="ＭＳ Ｐゴシック" charset="0"/>
              <a:cs typeface="Helvetica"/>
            </a:endParaRPr>
          </a:p>
        </p:txBody>
      </p:sp>
      <p:sp>
        <p:nvSpPr>
          <p:cNvPr id="84995" name="Rectangle 3"/>
          <p:cNvSpPr>
            <a:spLocks/>
          </p:cNvSpPr>
          <p:nvPr/>
        </p:nvSpPr>
        <p:spPr bwMode="auto">
          <a:xfrm>
            <a:off x="6688138" y="5895201"/>
            <a:ext cx="224554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l"/>
            <a:r>
              <a:rPr lang="en-US" sz="1800" dirty="0" err="1">
                <a:solidFill>
                  <a:schemeClr val="tx1"/>
                </a:solidFill>
                <a:latin typeface="Helvetica"/>
                <a:ea typeface="ＭＳ Ｐゴシック" charset="0"/>
                <a:cs typeface="Helvetica"/>
              </a:rPr>
              <a:t>Loescher</a:t>
            </a:r>
            <a:r>
              <a:rPr lang="en-US" sz="1800" dirty="0">
                <a:solidFill>
                  <a:schemeClr val="tx1"/>
                </a:solidFill>
                <a:latin typeface="Helvetica"/>
                <a:ea typeface="ＭＳ Ｐゴシック" charset="0"/>
                <a:cs typeface="Helvetica"/>
              </a:rPr>
              <a:t> et al. (2006)</a:t>
            </a:r>
          </a:p>
          <a:p>
            <a:pPr algn="l"/>
            <a:r>
              <a:rPr lang="en-US" sz="1800" dirty="0" err="1">
                <a:solidFill>
                  <a:schemeClr val="tx1"/>
                </a:solidFill>
                <a:latin typeface="Helvetica"/>
                <a:ea typeface="ＭＳ Ｐゴシック" charset="0"/>
                <a:cs typeface="Helvetica"/>
              </a:rPr>
              <a:t>Colle</a:t>
            </a:r>
            <a:r>
              <a:rPr lang="en-US" sz="1800" dirty="0">
                <a:solidFill>
                  <a:schemeClr val="tx1"/>
                </a:solidFill>
                <a:latin typeface="Helvetica"/>
                <a:ea typeface="ＭＳ Ｐゴシック" charset="0"/>
                <a:cs typeface="Helvetica"/>
              </a:rPr>
              <a:t> et al. (2006</a:t>
            </a:r>
          </a:p>
        </p:txBody>
      </p:sp>
      <p:sp>
        <p:nvSpPr>
          <p:cNvPr id="84996" name="Rectangle 4"/>
          <p:cNvSpPr>
            <a:spLocks/>
          </p:cNvSpPr>
          <p:nvPr/>
        </p:nvSpPr>
        <p:spPr bwMode="auto">
          <a:xfrm>
            <a:off x="5137150" y="445700"/>
            <a:ext cx="268094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dirty="0">
                <a:solidFill>
                  <a:schemeClr val="tx1"/>
                </a:solidFill>
                <a:latin typeface="Helvetica"/>
                <a:ea typeface="ＭＳ Ｐゴシック" charset="0"/>
                <a:cs typeface="Helvetica"/>
              </a:rPr>
              <a:t>Barrier Jets from SAR </a:t>
            </a:r>
            <a:r>
              <a:rPr lang="en-US" dirty="0" err="1">
                <a:solidFill>
                  <a:schemeClr val="tx1"/>
                </a:solidFill>
                <a:latin typeface="Helvetica"/>
                <a:ea typeface="ＭＳ Ｐゴシック" charset="0"/>
                <a:cs typeface="Helvetica"/>
              </a:rPr>
              <a:t>obs</a:t>
            </a:r>
            <a:endParaRPr lang="en-US" dirty="0">
              <a:solidFill>
                <a:schemeClr val="tx1"/>
              </a:solidFill>
              <a:latin typeface="Helvetica"/>
              <a:ea typeface="ＭＳ Ｐゴシック" charset="0"/>
              <a:cs typeface="Helvetica"/>
            </a:endParaRPr>
          </a:p>
        </p:txBody>
      </p:sp>
      <p:sp>
        <p:nvSpPr>
          <p:cNvPr id="84997" name="Rectangle 5"/>
          <p:cNvSpPr>
            <a:spLocks/>
          </p:cNvSpPr>
          <p:nvPr/>
        </p:nvSpPr>
        <p:spPr bwMode="auto">
          <a:xfrm>
            <a:off x="5267325" y="3619837"/>
            <a:ext cx="3803888"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l"/>
            <a:r>
              <a:rPr lang="en-US" sz="2400" dirty="0">
                <a:solidFill>
                  <a:schemeClr val="tx1"/>
                </a:solidFill>
                <a:latin typeface="Helvetica"/>
                <a:ea typeface="ＭＳ Ｐゴシック" charset="0"/>
                <a:cs typeface="Helvetica"/>
              </a:rPr>
              <a:t>Climatology</a:t>
            </a:r>
            <a:r>
              <a:rPr lang="en-US" sz="1800" dirty="0">
                <a:solidFill>
                  <a:schemeClr val="tx1"/>
                </a:solidFill>
                <a:latin typeface="Helvetica"/>
                <a:ea typeface="ＭＳ Ｐゴシック" charset="0"/>
                <a:cs typeface="Helvetica"/>
              </a:rPr>
              <a:t>: </a:t>
            </a:r>
          </a:p>
          <a:p>
            <a:pPr algn="l"/>
            <a:r>
              <a:rPr lang="en-US" sz="1800" dirty="0">
                <a:solidFill>
                  <a:schemeClr val="tx1"/>
                </a:solidFill>
                <a:latin typeface="Helvetica"/>
                <a:ea typeface="ＭＳ Ｐゴシック" charset="0"/>
                <a:cs typeface="Helvetica"/>
              </a:rPr>
              <a:t>cool season</a:t>
            </a:r>
          </a:p>
          <a:p>
            <a:pPr algn="l"/>
            <a:r>
              <a:rPr lang="en-US" sz="1800" dirty="0">
                <a:solidFill>
                  <a:schemeClr val="tx1"/>
                </a:solidFill>
                <a:latin typeface="Helvetica"/>
                <a:ea typeface="ＭＳ Ｐゴシック" charset="0"/>
                <a:cs typeface="Helvetica"/>
              </a:rPr>
              <a:t>Mt. </a:t>
            </a:r>
            <a:r>
              <a:rPr lang="en-US" sz="1800" dirty="0" err="1">
                <a:solidFill>
                  <a:schemeClr val="tx1"/>
                </a:solidFill>
                <a:latin typeface="Helvetica"/>
                <a:ea typeface="ＭＳ Ｐゴシック" charset="0"/>
                <a:cs typeface="Helvetica"/>
              </a:rPr>
              <a:t>Fairweather</a:t>
            </a:r>
            <a:r>
              <a:rPr lang="en-US" sz="1800" dirty="0">
                <a:solidFill>
                  <a:schemeClr val="tx1"/>
                </a:solidFill>
                <a:latin typeface="Helvetica"/>
                <a:ea typeface="ＭＳ Ｐゴシック" charset="0"/>
                <a:cs typeface="Helvetica"/>
              </a:rPr>
              <a:t> and Valdez-Cordova</a:t>
            </a:r>
          </a:p>
          <a:p>
            <a:pPr algn="l"/>
            <a:r>
              <a:rPr lang="en-US" sz="1800" dirty="0">
                <a:solidFill>
                  <a:schemeClr val="tx1"/>
                </a:solidFill>
                <a:latin typeface="Helvetica"/>
                <a:ea typeface="ＭＳ Ｐゴシック" charset="0"/>
                <a:cs typeface="Helvetica"/>
              </a:rPr>
              <a:t>half exceed 20 m/s</a:t>
            </a:r>
          </a:p>
          <a:p>
            <a:pPr algn="l"/>
            <a:r>
              <a:rPr lang="en-US" sz="1800" dirty="0">
                <a:solidFill>
                  <a:schemeClr val="tx1"/>
                </a:solidFill>
                <a:latin typeface="Helvetica"/>
                <a:ea typeface="ＭＳ Ｐゴシック" charset="0"/>
                <a:cs typeface="Helvetica"/>
              </a:rPr>
              <a:t>typically width &lt; 100 km</a:t>
            </a:r>
          </a:p>
          <a:p>
            <a:pPr algn="l"/>
            <a:r>
              <a:rPr lang="en-US" sz="1800" dirty="0">
                <a:solidFill>
                  <a:schemeClr val="tx1"/>
                </a:solidFill>
                <a:latin typeface="Helvetica"/>
                <a:ea typeface="ＭＳ Ｐゴシック" charset="0"/>
                <a:cs typeface="Helvetica"/>
              </a:rPr>
              <a:t>max speed is 2-3 x synoptic flow</a:t>
            </a:r>
          </a:p>
          <a:p>
            <a:pPr algn="l"/>
            <a:r>
              <a:rPr lang="en-US" sz="1800" dirty="0">
                <a:solidFill>
                  <a:schemeClr val="tx1"/>
                </a:solidFill>
                <a:latin typeface="Helvetica"/>
                <a:ea typeface="ＭＳ Ｐゴシック" charset="0"/>
                <a:cs typeface="Helvetica"/>
              </a:rPr>
              <a:t>some detach from coastline (&lt;10 km)</a:t>
            </a:r>
          </a:p>
        </p:txBody>
      </p:sp>
    </p:spTree>
    <p:extLst>
      <p:ext uri="{BB962C8B-B14F-4D97-AF65-F5344CB8AC3E}">
        <p14:creationId xmlns:p14="http://schemas.microsoft.com/office/powerpoint/2010/main" val="86523902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601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5600" y="190500"/>
            <a:ext cx="5451475" cy="598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86018" name="Rectangle 2"/>
          <p:cNvSpPr>
            <a:spLocks/>
          </p:cNvSpPr>
          <p:nvPr/>
        </p:nvSpPr>
        <p:spPr bwMode="auto">
          <a:xfrm>
            <a:off x="1625600" y="6286500"/>
            <a:ext cx="4460751"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dirty="0">
                <a:solidFill>
                  <a:schemeClr val="tx1"/>
                </a:solidFill>
                <a:latin typeface="Helvetica"/>
                <a:ea typeface="ＭＳ Ｐゴシック" charset="0"/>
                <a:cs typeface="Helvetica"/>
              </a:rPr>
              <a:t>From </a:t>
            </a:r>
            <a:r>
              <a:rPr lang="en-US" dirty="0" err="1">
                <a:solidFill>
                  <a:schemeClr val="tx1"/>
                </a:solidFill>
                <a:latin typeface="Helvetica"/>
                <a:ea typeface="ＭＳ Ｐゴシック" charset="0"/>
                <a:cs typeface="Helvetica"/>
              </a:rPr>
              <a:t>Markowski</a:t>
            </a:r>
            <a:r>
              <a:rPr lang="en-US" dirty="0">
                <a:solidFill>
                  <a:schemeClr val="tx1"/>
                </a:solidFill>
                <a:latin typeface="Helvetica"/>
                <a:ea typeface="ＭＳ Ｐゴシック" charset="0"/>
                <a:cs typeface="Helvetica"/>
              </a:rPr>
              <a:t> and Richardson (2010)</a:t>
            </a:r>
          </a:p>
        </p:txBody>
      </p:sp>
    </p:spTree>
    <p:extLst>
      <p:ext uri="{BB962C8B-B14F-4D97-AF65-F5344CB8AC3E}">
        <p14:creationId xmlns:p14="http://schemas.microsoft.com/office/powerpoint/2010/main" val="385381827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704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275" y="163514"/>
            <a:ext cx="7909650" cy="6205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87042" name="Rectangle 2"/>
          <p:cNvSpPr>
            <a:spLocks/>
          </p:cNvSpPr>
          <p:nvPr/>
        </p:nvSpPr>
        <p:spPr bwMode="auto">
          <a:xfrm>
            <a:off x="4266291" y="6254417"/>
            <a:ext cx="4191525" cy="63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dirty="0">
                <a:solidFill>
                  <a:schemeClr val="tx1"/>
                </a:solidFill>
                <a:latin typeface="Helvetica"/>
                <a:ea typeface="ＭＳ Ｐゴシック" charset="0"/>
                <a:cs typeface="Helvetica"/>
              </a:rPr>
              <a:t>From </a:t>
            </a:r>
            <a:r>
              <a:rPr lang="en-US" dirty="0" err="1">
                <a:solidFill>
                  <a:schemeClr val="tx1"/>
                </a:solidFill>
                <a:latin typeface="Helvetica"/>
                <a:ea typeface="ＭＳ Ｐゴシック" charset="0"/>
                <a:cs typeface="Helvetica"/>
              </a:rPr>
              <a:t>Markowski</a:t>
            </a:r>
            <a:r>
              <a:rPr lang="en-US" dirty="0">
                <a:solidFill>
                  <a:schemeClr val="tx1"/>
                </a:solidFill>
                <a:latin typeface="Helvetica"/>
                <a:ea typeface="ＭＳ Ｐゴシック" charset="0"/>
                <a:cs typeface="Helvetica"/>
              </a:rPr>
              <a:t> and Richardson (2010)</a:t>
            </a:r>
          </a:p>
        </p:txBody>
      </p:sp>
    </p:spTree>
    <p:extLst>
      <p:ext uri="{BB962C8B-B14F-4D97-AF65-F5344CB8AC3E}">
        <p14:creationId xmlns:p14="http://schemas.microsoft.com/office/powerpoint/2010/main" val="34306902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1"/>
          <p:cNvSpPr>
            <a:spLocks noGrp="1" noChangeArrowheads="1"/>
          </p:cNvSpPr>
          <p:nvPr>
            <p:ph type="title"/>
          </p:nvPr>
        </p:nvSpPr>
        <p:spPr>
          <a:xfrm>
            <a:off x="125733" y="0"/>
            <a:ext cx="8876815" cy="1536700"/>
          </a:xfrm>
          <a:ln/>
        </p:spPr>
        <p:txBody>
          <a:bodyPr>
            <a:normAutofit/>
          </a:bodyPr>
          <a:lstStyle/>
          <a:p>
            <a:r>
              <a:rPr lang="en-US" sz="3200" dirty="0">
                <a:solidFill>
                  <a:srgbClr val="FF0000"/>
                </a:solidFill>
                <a:latin typeface="+mn-lt"/>
              </a:rPr>
              <a:t>Flow through Passes, </a:t>
            </a:r>
            <a:br>
              <a:rPr lang="en-US" sz="3200" dirty="0">
                <a:solidFill>
                  <a:srgbClr val="FF0000"/>
                </a:solidFill>
                <a:latin typeface="+mn-lt"/>
              </a:rPr>
            </a:br>
            <a:r>
              <a:rPr lang="en-US" sz="3200" dirty="0">
                <a:solidFill>
                  <a:srgbClr val="FF0000"/>
                </a:solidFill>
                <a:latin typeface="+mn-lt"/>
              </a:rPr>
              <a:t>Channels and Gaps</a:t>
            </a:r>
          </a:p>
        </p:txBody>
      </p:sp>
      <p:sp>
        <p:nvSpPr>
          <p:cNvPr id="89090" name="Rectangle 2"/>
          <p:cNvSpPr>
            <a:spLocks noGrp="1" noChangeArrowheads="1"/>
          </p:cNvSpPr>
          <p:nvPr>
            <p:ph type="body" idx="1"/>
          </p:nvPr>
        </p:nvSpPr>
        <p:spPr>
          <a:xfrm>
            <a:off x="441630" y="1536699"/>
            <a:ext cx="8422611" cy="5178261"/>
          </a:xfrm>
          <a:ln/>
        </p:spPr>
        <p:txBody>
          <a:bodyPr>
            <a:noAutofit/>
          </a:bodyPr>
          <a:lstStyle/>
          <a:p>
            <a:pPr algn="l"/>
            <a:r>
              <a:rPr lang="en-US" sz="2400" b="1" i="1" dirty="0">
                <a:latin typeface="+mn-lt"/>
              </a:rPr>
              <a:t>Gaps</a:t>
            </a:r>
            <a:r>
              <a:rPr lang="en-US" sz="2400" dirty="0">
                <a:latin typeface="+mn-lt"/>
              </a:rPr>
              <a:t> - major erosional openings through mountain ranges</a:t>
            </a:r>
          </a:p>
          <a:p>
            <a:pPr algn="l">
              <a:spcBef>
                <a:spcPts val="988"/>
              </a:spcBef>
            </a:pPr>
            <a:r>
              <a:rPr lang="en-US" sz="2400" b="1" i="1" dirty="0">
                <a:latin typeface="+mn-lt"/>
              </a:rPr>
              <a:t>Channels</a:t>
            </a:r>
            <a:r>
              <a:rPr lang="en-US" sz="2400" dirty="0">
                <a:latin typeface="+mn-lt"/>
              </a:rPr>
              <a:t> - low altitude paths between mountain ranges (usually with the sea as the base of the channel)</a:t>
            </a:r>
          </a:p>
          <a:p>
            <a:pPr algn="l">
              <a:spcBef>
                <a:spcPts val="988"/>
              </a:spcBef>
            </a:pPr>
            <a:r>
              <a:rPr lang="en-US" sz="2400" b="1" i="1" dirty="0">
                <a:latin typeface="+mn-lt"/>
              </a:rPr>
              <a:t>Mountain passes</a:t>
            </a:r>
            <a:r>
              <a:rPr lang="en-US" sz="2400" b="1" dirty="0">
                <a:latin typeface="+mn-lt"/>
              </a:rPr>
              <a:t> </a:t>
            </a:r>
            <a:r>
              <a:rPr lang="en-US" sz="2400" dirty="0">
                <a:latin typeface="+mn-lt"/>
              </a:rPr>
              <a:t>- routes over or through </a:t>
            </a:r>
            <a:r>
              <a:rPr lang="en-US" sz="2400" dirty="0" smtClean="0">
                <a:latin typeface="+mn-lt"/>
              </a:rPr>
              <a:t>mountains</a:t>
            </a:r>
            <a:endParaRPr lang="en-US" sz="2400" dirty="0">
              <a:latin typeface="+mn-lt"/>
            </a:endParaRPr>
          </a:p>
          <a:p>
            <a:pPr algn="l">
              <a:spcBef>
                <a:spcPts val="988"/>
              </a:spcBef>
            </a:pPr>
            <a:r>
              <a:rPr lang="en-US" sz="2400" dirty="0">
                <a:latin typeface="+mn-lt"/>
              </a:rPr>
              <a:t>Strong winds in a gap, channel or pass are usually </a:t>
            </a:r>
            <a:r>
              <a:rPr lang="en-US" sz="2400" b="1" i="1" u="sng" dirty="0">
                <a:latin typeface="+mn-lt"/>
              </a:rPr>
              <a:t>pressure driven</a:t>
            </a:r>
            <a:r>
              <a:rPr lang="en-US" sz="2400" b="1" u="sng" dirty="0">
                <a:latin typeface="+mn-lt"/>
              </a:rPr>
              <a:t> </a:t>
            </a:r>
            <a:r>
              <a:rPr lang="en-US" sz="2400" dirty="0">
                <a:latin typeface="+mn-lt"/>
              </a:rPr>
              <a:t>- i.e., caused by a strong pressure gradient across the gap, channel or pass.</a:t>
            </a:r>
          </a:p>
          <a:p>
            <a:pPr algn="l">
              <a:spcBef>
                <a:spcPts val="988"/>
              </a:spcBef>
            </a:pPr>
            <a:r>
              <a:rPr lang="en-US" sz="2400" dirty="0">
                <a:latin typeface="+mn-lt"/>
              </a:rPr>
              <a:t>Regional pressure gradients occur frequently across </a:t>
            </a:r>
            <a:r>
              <a:rPr lang="en-US" sz="2400" i="1" u="sng" dirty="0">
                <a:latin typeface="+mn-lt"/>
              </a:rPr>
              <a:t>coastal mountain ranges </a:t>
            </a:r>
            <a:r>
              <a:rPr lang="en-US" sz="2400" dirty="0">
                <a:latin typeface="+mn-lt"/>
              </a:rPr>
              <a:t>because of the differing characteristics of </a:t>
            </a:r>
            <a:r>
              <a:rPr lang="en-US" sz="2400" i="1" u="sng" dirty="0">
                <a:latin typeface="+mn-lt"/>
              </a:rPr>
              <a:t>marine and continental air</a:t>
            </a:r>
            <a:r>
              <a:rPr lang="en-US" sz="2400" dirty="0">
                <a:latin typeface="+mn-lt"/>
              </a:rPr>
              <a:t>. These pressure gradients usually reverse seasonally.</a:t>
            </a:r>
          </a:p>
        </p:txBody>
      </p:sp>
    </p:spTree>
    <p:extLst>
      <p:ext uri="{BB962C8B-B14F-4D97-AF65-F5344CB8AC3E}">
        <p14:creationId xmlns:p14="http://schemas.microsoft.com/office/powerpoint/2010/main" val="29467033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150" y="168275"/>
            <a:ext cx="5232400" cy="627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38914" name="Rectangle 2"/>
          <p:cNvSpPr>
            <a:spLocks/>
          </p:cNvSpPr>
          <p:nvPr/>
        </p:nvSpPr>
        <p:spPr bwMode="auto">
          <a:xfrm>
            <a:off x="6121400" y="6140450"/>
            <a:ext cx="16764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F8F8F8"/>
                </a:solidFill>
                <a:miter lim="800000"/>
                <a:headEnd type="none" w="med" len="med"/>
                <a:tailEnd type="none" w="med" len="med"/>
              </a14:hiddenLine>
            </a:ext>
          </a:extLst>
        </p:spPr>
        <p:txBody>
          <a:bodyPr lIns="0" tIns="0" rIns="0" bIns="0" anchor="ctr"/>
          <a:lstStyle/>
          <a:p>
            <a:pPr>
              <a:spcBef>
                <a:spcPts val="850"/>
              </a:spcBef>
            </a:pPr>
            <a:r>
              <a:rPr lang="en-US" sz="1400">
                <a:solidFill>
                  <a:schemeClr val="tx1"/>
                </a:solidFill>
                <a:latin typeface="Helvetica" charset="0"/>
                <a:ea typeface="ＭＳ Ｐゴシック" charset="0"/>
                <a:cs typeface="Helvetica" charset="0"/>
                <a:sym typeface="Helvetica" charset="0"/>
              </a:rPr>
              <a:t>Whiteman photo</a:t>
            </a:r>
          </a:p>
        </p:txBody>
      </p:sp>
      <p:sp>
        <p:nvSpPr>
          <p:cNvPr id="38915" name="Rectangle 3"/>
          <p:cNvSpPr>
            <a:spLocks/>
          </p:cNvSpPr>
          <p:nvPr/>
        </p:nvSpPr>
        <p:spPr bwMode="auto">
          <a:xfrm>
            <a:off x="6121400" y="180300"/>
            <a:ext cx="2308324"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3200" dirty="0">
                <a:solidFill>
                  <a:srgbClr val="FF0000"/>
                </a:solidFill>
                <a:latin typeface="Helvetica"/>
                <a:ea typeface="ＭＳ Ｐゴシック" charset="0"/>
                <a:cs typeface="Helvetica"/>
              </a:rPr>
              <a:t>Blocked flow </a:t>
            </a:r>
          </a:p>
          <a:p>
            <a:r>
              <a:rPr lang="en-US" dirty="0">
                <a:solidFill>
                  <a:srgbClr val="FF0000"/>
                </a:solidFill>
                <a:latin typeface="Helvetica"/>
                <a:ea typeface="ＭＳ Ｐゴシック" charset="0"/>
                <a:cs typeface="Helvetica"/>
              </a:rPr>
              <a:t>New Zealand</a:t>
            </a:r>
          </a:p>
        </p:txBody>
      </p:sp>
    </p:spTree>
    <p:extLst>
      <p:ext uri="{BB962C8B-B14F-4D97-AF65-F5344CB8AC3E}">
        <p14:creationId xmlns:p14="http://schemas.microsoft.com/office/powerpoint/2010/main" val="38957107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133600"/>
            <a:ext cx="7696200" cy="350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90114" name="Rectangle 2"/>
          <p:cNvSpPr>
            <a:spLocks/>
          </p:cNvSpPr>
          <p:nvPr/>
        </p:nvSpPr>
        <p:spPr bwMode="auto">
          <a:xfrm>
            <a:off x="6746875" y="5711825"/>
            <a:ext cx="16764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F8F8F8"/>
                </a:solidFill>
                <a:miter lim="800000"/>
                <a:headEnd type="none" w="med" len="med"/>
                <a:tailEnd type="none" w="med" len="med"/>
              </a14:hiddenLine>
            </a:ext>
          </a:extLst>
        </p:spPr>
        <p:txBody>
          <a:bodyPr lIns="0" tIns="0" rIns="0" bIns="0" anchor="ctr"/>
          <a:lstStyle/>
          <a:p>
            <a:pPr>
              <a:spcBef>
                <a:spcPts val="850"/>
              </a:spcBef>
            </a:pPr>
            <a:r>
              <a:rPr lang="en-US" sz="1400">
                <a:solidFill>
                  <a:schemeClr val="tx1"/>
                </a:solidFill>
                <a:latin typeface="Helvetica" charset="0"/>
                <a:ea typeface="ＭＳ Ｐゴシック" charset="0"/>
                <a:cs typeface="Helvetica" charset="0"/>
                <a:sym typeface="Helvetica" charset="0"/>
              </a:rPr>
              <a:t>Whiteman (2000)</a:t>
            </a:r>
          </a:p>
        </p:txBody>
      </p:sp>
      <p:sp>
        <p:nvSpPr>
          <p:cNvPr id="90115" name="Rectangle 3"/>
          <p:cNvSpPr>
            <a:spLocks/>
          </p:cNvSpPr>
          <p:nvPr/>
        </p:nvSpPr>
        <p:spPr bwMode="auto">
          <a:xfrm>
            <a:off x="515879" y="400665"/>
            <a:ext cx="489043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2800" dirty="0">
                <a:solidFill>
                  <a:srgbClr val="FF0000"/>
                </a:solidFill>
                <a:latin typeface="Helvetica"/>
                <a:ea typeface="ＭＳ Ｐゴシック" charset="0"/>
                <a:cs typeface="Helvetica"/>
              </a:rPr>
              <a:t>Flow through passes and gaps</a:t>
            </a:r>
          </a:p>
        </p:txBody>
      </p:sp>
    </p:spTree>
    <p:extLst>
      <p:ext uri="{BB962C8B-B14F-4D97-AF65-F5344CB8AC3E}">
        <p14:creationId xmlns:p14="http://schemas.microsoft.com/office/powerpoint/2010/main" val="7578537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7313" y="1092200"/>
            <a:ext cx="6427787" cy="464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92162" name="Rectangle 2"/>
          <p:cNvSpPr>
            <a:spLocks/>
          </p:cNvSpPr>
          <p:nvPr/>
        </p:nvSpPr>
        <p:spPr bwMode="auto">
          <a:xfrm>
            <a:off x="6721475" y="5759450"/>
            <a:ext cx="852488"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900">
                <a:solidFill>
                  <a:schemeClr val="tx1"/>
                </a:solidFill>
                <a:latin typeface="Helvetica" charset="0"/>
                <a:ea typeface="ＭＳ Ｐゴシック" charset="0"/>
                <a:cs typeface="Helvetica" charset="0"/>
                <a:sym typeface="Helvetica" charset="0"/>
              </a:rPr>
              <a:t>© Nick Groves</a:t>
            </a:r>
          </a:p>
        </p:txBody>
      </p:sp>
      <p:sp>
        <p:nvSpPr>
          <p:cNvPr id="92163" name="Rectangle 3"/>
          <p:cNvSpPr>
            <a:spLocks/>
          </p:cNvSpPr>
          <p:nvPr/>
        </p:nvSpPr>
        <p:spPr bwMode="auto">
          <a:xfrm>
            <a:off x="3338513" y="717163"/>
            <a:ext cx="163363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dirty="0">
                <a:solidFill>
                  <a:srgbClr val="D90B00"/>
                </a:solidFill>
                <a:latin typeface="Helvetica"/>
                <a:ea typeface="ＭＳ Ｐゴシック" charset="0"/>
                <a:cs typeface="Helvetica"/>
              </a:rPr>
              <a:t>Waterfall clouds</a:t>
            </a:r>
          </a:p>
        </p:txBody>
      </p:sp>
    </p:spTree>
    <p:extLst>
      <p:ext uri="{BB962C8B-B14F-4D97-AF65-F5344CB8AC3E}">
        <p14:creationId xmlns:p14="http://schemas.microsoft.com/office/powerpoint/2010/main" val="36419305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 y="812800"/>
            <a:ext cx="4684842" cy="4712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94210" name="Rectangle 2"/>
          <p:cNvSpPr>
            <a:spLocks/>
          </p:cNvSpPr>
          <p:nvPr/>
        </p:nvSpPr>
        <p:spPr bwMode="auto">
          <a:xfrm>
            <a:off x="581025" y="5778728"/>
            <a:ext cx="272416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1400" dirty="0" err="1">
                <a:solidFill>
                  <a:schemeClr val="tx1"/>
                </a:solidFill>
                <a:latin typeface="Helvetica"/>
                <a:ea typeface="ＭＳ Ｐゴシック" charset="0"/>
                <a:cs typeface="Helvetica"/>
              </a:rPr>
              <a:t>Markowski</a:t>
            </a:r>
            <a:r>
              <a:rPr lang="en-US" sz="1400" dirty="0">
                <a:solidFill>
                  <a:schemeClr val="tx1"/>
                </a:solidFill>
                <a:latin typeface="Helvetica"/>
                <a:ea typeface="ＭＳ Ｐゴシック" charset="0"/>
                <a:cs typeface="Helvetica"/>
              </a:rPr>
              <a:t> and Richardson (2010)</a:t>
            </a:r>
          </a:p>
        </p:txBody>
      </p:sp>
      <p:sp>
        <p:nvSpPr>
          <p:cNvPr id="94211" name="Rectangle 3"/>
          <p:cNvSpPr>
            <a:spLocks/>
          </p:cNvSpPr>
          <p:nvPr/>
        </p:nvSpPr>
        <p:spPr bwMode="auto">
          <a:xfrm>
            <a:off x="419100" y="175414"/>
            <a:ext cx="316230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2800" dirty="0">
                <a:solidFill>
                  <a:srgbClr val="D90B00"/>
                </a:solidFill>
                <a:latin typeface="Helvetica"/>
                <a:ea typeface="ＭＳ Ｐゴシック" charset="0"/>
                <a:cs typeface="Helvetica"/>
              </a:rPr>
              <a:t>Gap flow</a:t>
            </a:r>
          </a:p>
        </p:txBody>
      </p:sp>
      <p:sp>
        <p:nvSpPr>
          <p:cNvPr id="94212" name="Rectangle 4"/>
          <p:cNvSpPr>
            <a:spLocks/>
          </p:cNvSpPr>
          <p:nvPr/>
        </p:nvSpPr>
        <p:spPr bwMode="auto">
          <a:xfrm>
            <a:off x="5190528" y="777067"/>
            <a:ext cx="3862315" cy="556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spcAft>
                <a:spcPts val="1800"/>
              </a:spcAft>
            </a:pPr>
            <a:r>
              <a:rPr lang="en-US" sz="2400" dirty="0">
                <a:solidFill>
                  <a:schemeClr val="tx1"/>
                </a:solidFill>
                <a:latin typeface="Helvetica"/>
                <a:ea typeface="ＭＳ Ｐゴシック" charset="0"/>
                <a:cs typeface="Helvetica"/>
              </a:rPr>
              <a:t>Gap flows are associated with </a:t>
            </a:r>
            <a:r>
              <a:rPr lang="en-US" sz="2400" b="1" dirty="0">
                <a:solidFill>
                  <a:schemeClr val="tx1"/>
                </a:solidFill>
                <a:latin typeface="Helvetica"/>
                <a:ea typeface="ＭＳ Ｐゴシック" charset="0"/>
                <a:cs typeface="Helvetica"/>
              </a:rPr>
              <a:t>along-gap pressure gradient forces</a:t>
            </a:r>
            <a:r>
              <a:rPr lang="en-US" sz="2400" dirty="0">
                <a:solidFill>
                  <a:schemeClr val="tx1"/>
                </a:solidFill>
                <a:latin typeface="Helvetica"/>
                <a:ea typeface="ＭＳ Ｐゴシック" charset="0"/>
                <a:cs typeface="Helvetica"/>
              </a:rPr>
              <a:t>, but also arise from low-level temperature differences between </a:t>
            </a:r>
            <a:r>
              <a:rPr lang="en-US" sz="2400" b="1" dirty="0">
                <a:solidFill>
                  <a:schemeClr val="tx1"/>
                </a:solidFill>
                <a:latin typeface="Helvetica"/>
                <a:ea typeface="ＭＳ Ｐゴシック" charset="0"/>
                <a:cs typeface="Helvetica"/>
              </a:rPr>
              <a:t>air masses </a:t>
            </a:r>
            <a:r>
              <a:rPr lang="en-US" sz="2400" dirty="0">
                <a:solidFill>
                  <a:schemeClr val="tx1"/>
                </a:solidFill>
                <a:latin typeface="Helvetica"/>
                <a:ea typeface="ＭＳ Ｐゴシック" charset="0"/>
                <a:cs typeface="Helvetica"/>
              </a:rPr>
              <a:t>on different sides of the gap</a:t>
            </a:r>
            <a:r>
              <a:rPr lang="en-US" sz="2400" dirty="0" smtClean="0">
                <a:solidFill>
                  <a:schemeClr val="tx1"/>
                </a:solidFill>
                <a:latin typeface="Helvetica"/>
                <a:ea typeface="ＭＳ Ｐゴシック" charset="0"/>
                <a:cs typeface="Helvetica"/>
              </a:rPr>
              <a:t>.</a:t>
            </a:r>
            <a:endParaRPr lang="en-US" sz="2400" dirty="0">
              <a:solidFill>
                <a:schemeClr val="tx1"/>
              </a:solidFill>
              <a:latin typeface="Helvetica"/>
              <a:ea typeface="ＭＳ Ｐゴシック" charset="0"/>
              <a:cs typeface="Helvetica"/>
            </a:endParaRPr>
          </a:p>
          <a:p>
            <a:pPr algn="l">
              <a:spcAft>
                <a:spcPts val="1800"/>
              </a:spcAft>
            </a:pPr>
            <a:r>
              <a:rPr lang="en-US" sz="2400" dirty="0">
                <a:solidFill>
                  <a:schemeClr val="tx1"/>
                </a:solidFill>
                <a:latin typeface="Helvetica"/>
                <a:ea typeface="ＭＳ Ｐゴシック" charset="0"/>
                <a:cs typeface="Helvetica"/>
              </a:rPr>
              <a:t>The fastest winds are not generally within the gap, but at the </a:t>
            </a:r>
            <a:r>
              <a:rPr lang="en-US" sz="2400" b="1" dirty="0">
                <a:solidFill>
                  <a:schemeClr val="tx1"/>
                </a:solidFill>
                <a:latin typeface="Helvetica"/>
                <a:ea typeface="ＭＳ Ｐゴシック" charset="0"/>
                <a:cs typeface="Helvetica"/>
              </a:rPr>
              <a:t>gap exit</a:t>
            </a:r>
            <a:r>
              <a:rPr lang="en-US" sz="2400" dirty="0" smtClean="0">
                <a:solidFill>
                  <a:schemeClr val="tx1"/>
                </a:solidFill>
                <a:latin typeface="Helvetica"/>
                <a:ea typeface="ＭＳ Ｐゴシック" charset="0"/>
                <a:cs typeface="Helvetica"/>
              </a:rPr>
              <a:t>.</a:t>
            </a:r>
            <a:endParaRPr lang="en-US" sz="2400" dirty="0">
              <a:solidFill>
                <a:schemeClr val="tx1"/>
              </a:solidFill>
              <a:latin typeface="Helvetica"/>
              <a:ea typeface="ＭＳ Ｐゴシック" charset="0"/>
              <a:cs typeface="Helvetica"/>
            </a:endParaRPr>
          </a:p>
          <a:p>
            <a:pPr algn="l">
              <a:spcAft>
                <a:spcPts val="1800"/>
              </a:spcAft>
            </a:pPr>
            <a:r>
              <a:rPr lang="en-US" sz="2400" dirty="0">
                <a:solidFill>
                  <a:schemeClr val="tx1"/>
                </a:solidFill>
                <a:latin typeface="Helvetica"/>
                <a:ea typeface="ＭＳ Ｐゴシック" charset="0"/>
                <a:cs typeface="Helvetica"/>
              </a:rPr>
              <a:t>An inversion is often present below the </a:t>
            </a:r>
            <a:r>
              <a:rPr lang="en-US" sz="2400" dirty="0" smtClean="0">
                <a:solidFill>
                  <a:schemeClr val="tx1"/>
                </a:solidFill>
                <a:latin typeface="Helvetica"/>
                <a:ea typeface="ＭＳ Ｐゴシック" charset="0"/>
                <a:cs typeface="Helvetica"/>
              </a:rPr>
              <a:t>crest.</a:t>
            </a:r>
            <a:endParaRPr lang="en-US" sz="2400" dirty="0">
              <a:solidFill>
                <a:schemeClr val="tx1"/>
              </a:solidFill>
              <a:latin typeface="Helvetica"/>
              <a:ea typeface="ＭＳ Ｐゴシック" charset="0"/>
              <a:cs typeface="Helvetica"/>
            </a:endParaRPr>
          </a:p>
        </p:txBody>
      </p:sp>
      <p:sp>
        <p:nvSpPr>
          <p:cNvPr id="94213" name="Rectangle 5"/>
          <p:cNvSpPr>
            <a:spLocks/>
          </p:cNvSpPr>
          <p:nvPr/>
        </p:nvSpPr>
        <p:spPr bwMode="auto">
          <a:xfrm>
            <a:off x="581025" y="6253775"/>
            <a:ext cx="30110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2400" dirty="0">
                <a:solidFill>
                  <a:schemeClr val="tx1"/>
                </a:solidFill>
                <a:latin typeface="Helvetica"/>
                <a:ea typeface="ＭＳ Ｐゴシック" charset="0"/>
                <a:cs typeface="Helvetica"/>
              </a:rPr>
              <a:t>Strait of </a:t>
            </a:r>
            <a:r>
              <a:rPr lang="en-US" altLang="ja-JP" sz="2400" dirty="0" smtClean="0">
                <a:solidFill>
                  <a:schemeClr val="tx1"/>
                </a:solidFill>
                <a:latin typeface="Helvetica"/>
                <a:ea typeface="ＭＳ Ｐゴシック" charset="0"/>
                <a:cs typeface="Helvetica"/>
              </a:rPr>
              <a:t>Juan de </a:t>
            </a:r>
            <a:r>
              <a:rPr lang="en-US" sz="2400" dirty="0" smtClean="0">
                <a:solidFill>
                  <a:schemeClr val="tx1"/>
                </a:solidFill>
                <a:latin typeface="Helvetica"/>
                <a:ea typeface="ＭＳ Ｐゴシック" charset="0"/>
                <a:cs typeface="Helvetica"/>
              </a:rPr>
              <a:t>Fuca</a:t>
            </a:r>
            <a:endParaRPr lang="en-US" sz="2400" dirty="0">
              <a:solidFill>
                <a:schemeClr val="tx1"/>
              </a:solidFill>
              <a:latin typeface="Helvetica"/>
              <a:ea typeface="ＭＳ Ｐゴシック" charset="0"/>
              <a:cs typeface="Helvetica"/>
            </a:endParaRPr>
          </a:p>
        </p:txBody>
      </p:sp>
    </p:spTree>
    <p:extLst>
      <p:ext uri="{BB962C8B-B14F-4D97-AF65-F5344CB8AC3E}">
        <p14:creationId xmlns:p14="http://schemas.microsoft.com/office/powerpoint/2010/main" val="17521842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5233" name="Rectangle 1"/>
          <p:cNvSpPr>
            <a:spLocks/>
          </p:cNvSpPr>
          <p:nvPr/>
        </p:nvSpPr>
        <p:spPr bwMode="auto">
          <a:xfrm>
            <a:off x="5376863" y="1187450"/>
            <a:ext cx="3365500" cy="360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spcBef>
                <a:spcPts val="400"/>
              </a:spcBef>
            </a:pPr>
            <a:r>
              <a:rPr lang="en-US" sz="1800">
                <a:solidFill>
                  <a:schemeClr val="tx1"/>
                </a:solidFill>
                <a:latin typeface="Helvetica" charset="0"/>
                <a:ea typeface="ＭＳ Ｐゴシック" charset="0"/>
                <a:cs typeface="Helvetica" charset="0"/>
                <a:sym typeface="Helvetica" charset="0"/>
              </a:rPr>
              <a:t>Other well-known gap winds:</a:t>
            </a:r>
          </a:p>
          <a:p>
            <a:pPr algn="l">
              <a:spcBef>
                <a:spcPts val="400"/>
              </a:spcBef>
            </a:pPr>
            <a:r>
              <a:rPr lang="en-US" sz="1800">
                <a:solidFill>
                  <a:schemeClr val="tx1"/>
                </a:solidFill>
                <a:latin typeface="Helvetica" charset="0"/>
                <a:ea typeface="ＭＳ Ｐゴシック" charset="0"/>
                <a:cs typeface="Helvetica" charset="0"/>
                <a:sym typeface="Helvetica" charset="0"/>
              </a:rPr>
              <a:t>Caracena Strait, CA</a:t>
            </a:r>
          </a:p>
          <a:p>
            <a:pPr algn="l">
              <a:spcBef>
                <a:spcPts val="400"/>
              </a:spcBef>
            </a:pPr>
            <a:r>
              <a:rPr lang="en-US" sz="1800">
                <a:solidFill>
                  <a:schemeClr val="tx1"/>
                </a:solidFill>
                <a:latin typeface="Helvetica" charset="0"/>
                <a:ea typeface="ＭＳ Ｐゴシック" charset="0"/>
                <a:cs typeface="Helvetica" charset="0"/>
                <a:sym typeface="Helvetica" charset="0"/>
              </a:rPr>
              <a:t>Strait of Juan de Fuca</a:t>
            </a:r>
          </a:p>
          <a:p>
            <a:pPr algn="l">
              <a:spcBef>
                <a:spcPts val="400"/>
              </a:spcBef>
            </a:pPr>
            <a:r>
              <a:rPr lang="en-US" sz="1800">
                <a:solidFill>
                  <a:schemeClr val="tx1"/>
                </a:solidFill>
                <a:latin typeface="Helvetica" charset="0"/>
                <a:ea typeface="ＭＳ Ｐゴシック" charset="0"/>
                <a:cs typeface="Helvetica" charset="0"/>
                <a:sym typeface="Helvetica" charset="0"/>
              </a:rPr>
              <a:t>Fraser Valley, BC</a:t>
            </a:r>
          </a:p>
          <a:p>
            <a:pPr algn="l">
              <a:spcBef>
                <a:spcPts val="400"/>
              </a:spcBef>
            </a:pPr>
            <a:r>
              <a:rPr lang="en-US" sz="1800">
                <a:solidFill>
                  <a:schemeClr val="tx1"/>
                </a:solidFill>
                <a:latin typeface="Helvetica" charset="0"/>
                <a:ea typeface="ＭＳ Ｐゴシック" charset="0"/>
                <a:cs typeface="Helvetica" charset="0"/>
                <a:sym typeface="Helvetica" charset="0"/>
              </a:rPr>
              <a:t>Stikine Valley (near Wrangell)</a:t>
            </a:r>
          </a:p>
          <a:p>
            <a:pPr algn="l">
              <a:spcBef>
                <a:spcPts val="400"/>
              </a:spcBef>
            </a:pPr>
            <a:r>
              <a:rPr lang="en-US" sz="1800">
                <a:solidFill>
                  <a:schemeClr val="tx1"/>
                </a:solidFill>
                <a:latin typeface="Helvetica" charset="0"/>
                <a:ea typeface="ＭＳ Ｐゴシック" charset="0"/>
                <a:cs typeface="Helvetica" charset="0"/>
                <a:sym typeface="Helvetica" charset="0"/>
              </a:rPr>
              <a:t>Taku Straits (near juneau)</a:t>
            </a:r>
          </a:p>
          <a:p>
            <a:pPr algn="l">
              <a:spcBef>
                <a:spcPts val="400"/>
              </a:spcBef>
            </a:pPr>
            <a:r>
              <a:rPr lang="en-US" sz="1800">
                <a:solidFill>
                  <a:schemeClr val="tx1"/>
                </a:solidFill>
                <a:latin typeface="Helvetica" charset="0"/>
                <a:ea typeface="ＭＳ Ｐゴシック" charset="0"/>
                <a:cs typeface="Helvetica" charset="0"/>
                <a:sym typeface="Helvetica" charset="0"/>
              </a:rPr>
              <a:t>Copper River Valley (near Cordova)</a:t>
            </a:r>
          </a:p>
          <a:p>
            <a:pPr algn="l">
              <a:spcBef>
                <a:spcPts val="400"/>
              </a:spcBef>
            </a:pPr>
            <a:r>
              <a:rPr lang="en-US" sz="1800">
                <a:solidFill>
                  <a:schemeClr val="tx1"/>
                </a:solidFill>
                <a:latin typeface="Helvetica" charset="0"/>
                <a:ea typeface="ＭＳ Ｐゴシック" charset="0"/>
                <a:cs typeface="Helvetica" charset="0"/>
                <a:sym typeface="Helvetica" charset="0"/>
              </a:rPr>
              <a:t>Turnagain Arm (Anchorage)</a:t>
            </a:r>
          </a:p>
          <a:p>
            <a:pPr algn="l">
              <a:spcBef>
                <a:spcPts val="400"/>
              </a:spcBef>
            </a:pPr>
            <a:r>
              <a:rPr lang="en-US" sz="1800">
                <a:solidFill>
                  <a:schemeClr val="tx1"/>
                </a:solidFill>
                <a:latin typeface="Helvetica" charset="0"/>
                <a:ea typeface="ＭＳ Ｐゴシック" charset="0"/>
                <a:cs typeface="Helvetica" charset="0"/>
                <a:sym typeface="Helvetica" charset="0"/>
              </a:rPr>
              <a:t>Gibraltor Strait</a:t>
            </a:r>
          </a:p>
          <a:p>
            <a:pPr algn="l">
              <a:spcBef>
                <a:spcPts val="400"/>
              </a:spcBef>
            </a:pPr>
            <a:r>
              <a:rPr lang="en-US" sz="1800">
                <a:solidFill>
                  <a:schemeClr val="tx1"/>
                </a:solidFill>
                <a:latin typeface="Helvetica" charset="0"/>
                <a:ea typeface="ＭＳ Ｐゴシック" charset="0"/>
                <a:cs typeface="Helvetica" charset="0"/>
                <a:sym typeface="Helvetica" charset="0"/>
              </a:rPr>
              <a:t>Brenner Pass, Austria</a:t>
            </a:r>
          </a:p>
        </p:txBody>
      </p:sp>
      <p:sp>
        <p:nvSpPr>
          <p:cNvPr id="95234" name="Rectangle 2"/>
          <p:cNvSpPr>
            <a:spLocks/>
          </p:cNvSpPr>
          <p:nvPr/>
        </p:nvSpPr>
        <p:spPr bwMode="auto">
          <a:xfrm>
            <a:off x="3040063" y="5203825"/>
            <a:ext cx="4813300"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spcBef>
                <a:spcPts val="1100"/>
              </a:spcBef>
            </a:pPr>
            <a:r>
              <a:rPr lang="en-US" sz="1800" dirty="0">
                <a:solidFill>
                  <a:schemeClr val="tx1"/>
                </a:solidFill>
                <a:latin typeface="Helvetica" charset="0"/>
                <a:ea typeface="ＭＳ Ｐゴシック" charset="0"/>
                <a:cs typeface="Helvetica" charset="0"/>
                <a:sym typeface="Helvetica" charset="0"/>
              </a:rPr>
              <a:t>Ex.: The Columbia Gorge:</a:t>
            </a:r>
          </a:p>
          <a:p>
            <a:pPr algn="l">
              <a:spcBef>
                <a:spcPts val="1100"/>
              </a:spcBef>
            </a:pPr>
            <a:r>
              <a:rPr lang="en-US" sz="1800" dirty="0">
                <a:solidFill>
                  <a:schemeClr val="tx1"/>
                </a:solidFill>
                <a:latin typeface="Helvetica" charset="0"/>
                <a:ea typeface="ＭＳ Ｐゴシック" charset="0"/>
                <a:cs typeface="Helvetica" charset="0"/>
                <a:sym typeface="Helvetica" charset="0"/>
              </a:rPr>
              <a:t>Pacific High, heat low in Columbia Basin</a:t>
            </a:r>
          </a:p>
          <a:p>
            <a:pPr algn="l">
              <a:spcBef>
                <a:spcPts val="1100"/>
              </a:spcBef>
            </a:pPr>
            <a:r>
              <a:rPr lang="en-US" sz="1800" dirty="0">
                <a:solidFill>
                  <a:schemeClr val="tx1"/>
                </a:solidFill>
                <a:latin typeface="Helvetica" charset="0"/>
                <a:ea typeface="ＭＳ Ｐゴシック" charset="0"/>
                <a:cs typeface="Helvetica" charset="0"/>
                <a:sym typeface="Helvetica" charset="0"/>
              </a:rPr>
              <a:t>Excellent windsurfing as wind blows counter to the river current with high speeds.</a:t>
            </a:r>
          </a:p>
        </p:txBody>
      </p:sp>
      <p:sp>
        <p:nvSpPr>
          <p:cNvPr id="95235" name="Rectangle 3"/>
          <p:cNvSpPr>
            <a:spLocks/>
          </p:cNvSpPr>
          <p:nvPr/>
        </p:nvSpPr>
        <p:spPr bwMode="auto">
          <a:xfrm>
            <a:off x="290213" y="269557"/>
            <a:ext cx="161943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3200" dirty="0">
                <a:solidFill>
                  <a:srgbClr val="FF0000"/>
                </a:solidFill>
                <a:latin typeface="Helvetica"/>
                <a:ea typeface="ＭＳ Ｐゴシック" charset="0"/>
                <a:cs typeface="Helvetica"/>
              </a:rPr>
              <a:t>Gap flow</a:t>
            </a:r>
          </a:p>
        </p:txBody>
      </p:sp>
      <p:pic>
        <p:nvPicPr>
          <p:cNvPr id="9523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0800" y="3352800"/>
            <a:ext cx="1397000"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9523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3352800"/>
            <a:ext cx="1397000"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95238" name="Rectangle 6"/>
          <p:cNvSpPr>
            <a:spLocks/>
          </p:cNvSpPr>
          <p:nvPr/>
        </p:nvSpPr>
        <p:spPr bwMode="auto">
          <a:xfrm>
            <a:off x="1546225" y="4870678"/>
            <a:ext cx="88803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1400" dirty="0">
                <a:solidFill>
                  <a:schemeClr val="tx1"/>
                </a:solidFill>
                <a:latin typeface="Helvetica"/>
                <a:ea typeface="ＭＳ Ｐゴシック" charset="0"/>
                <a:cs typeface="Helvetica"/>
              </a:rPr>
              <a:t>Alex </a:t>
            </a:r>
            <a:r>
              <a:rPr lang="en-US" sz="1400" dirty="0" err="1">
                <a:solidFill>
                  <a:schemeClr val="tx1"/>
                </a:solidFill>
                <a:latin typeface="Helvetica"/>
                <a:ea typeface="ＭＳ Ｐゴシック" charset="0"/>
                <a:cs typeface="Helvetica"/>
              </a:rPr>
              <a:t>Gohm</a:t>
            </a:r>
            <a:endParaRPr lang="en-US" sz="1400" dirty="0">
              <a:solidFill>
                <a:schemeClr val="tx1"/>
              </a:solidFill>
              <a:latin typeface="Helvetica"/>
              <a:ea typeface="ＭＳ Ｐゴシック" charset="0"/>
              <a:cs typeface="Helvetica"/>
            </a:endParaRPr>
          </a:p>
        </p:txBody>
      </p:sp>
      <p:sp>
        <p:nvSpPr>
          <p:cNvPr id="95239" name="Rectangle 7"/>
          <p:cNvSpPr>
            <a:spLocks/>
          </p:cNvSpPr>
          <p:nvPr/>
        </p:nvSpPr>
        <p:spPr bwMode="auto">
          <a:xfrm>
            <a:off x="3108325" y="4870678"/>
            <a:ext cx="94897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1400" dirty="0">
                <a:solidFill>
                  <a:schemeClr val="tx1"/>
                </a:solidFill>
                <a:latin typeface="Helvetica"/>
                <a:ea typeface="ＭＳ Ｐゴシック" charset="0"/>
                <a:cs typeface="Helvetica"/>
              </a:rPr>
              <a:t>Georg </a:t>
            </a:r>
            <a:r>
              <a:rPr lang="en-US" sz="1400" dirty="0" err="1">
                <a:solidFill>
                  <a:schemeClr val="tx1"/>
                </a:solidFill>
                <a:latin typeface="Helvetica"/>
                <a:ea typeface="ＭＳ Ｐゴシック" charset="0"/>
                <a:cs typeface="Helvetica"/>
              </a:rPr>
              <a:t>Mayr</a:t>
            </a:r>
            <a:endParaRPr lang="en-US" sz="1400" dirty="0">
              <a:solidFill>
                <a:schemeClr val="tx1"/>
              </a:solidFill>
              <a:latin typeface="Helvetica"/>
              <a:ea typeface="ＭＳ Ｐゴシック" charset="0"/>
              <a:cs typeface="Helvetica"/>
            </a:endParaRPr>
          </a:p>
        </p:txBody>
      </p:sp>
      <p:pic>
        <p:nvPicPr>
          <p:cNvPr id="9524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44600"/>
            <a:ext cx="5256213"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121681316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313" y="315913"/>
            <a:ext cx="6059487" cy="622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96258" name="Rectangle 2"/>
          <p:cNvSpPr>
            <a:spLocks/>
          </p:cNvSpPr>
          <p:nvPr/>
        </p:nvSpPr>
        <p:spPr bwMode="auto">
          <a:xfrm>
            <a:off x="631825" y="6451828"/>
            <a:ext cx="272416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1400" dirty="0" err="1">
                <a:solidFill>
                  <a:schemeClr val="tx1"/>
                </a:solidFill>
                <a:latin typeface="Helvetica"/>
                <a:ea typeface="ＭＳ Ｐゴシック" charset="0"/>
                <a:cs typeface="Helvetica"/>
              </a:rPr>
              <a:t>Markowski</a:t>
            </a:r>
            <a:r>
              <a:rPr lang="en-US" sz="1400" dirty="0">
                <a:solidFill>
                  <a:schemeClr val="tx1"/>
                </a:solidFill>
                <a:latin typeface="Helvetica"/>
                <a:ea typeface="ＭＳ Ｐゴシック" charset="0"/>
                <a:cs typeface="Helvetica"/>
              </a:rPr>
              <a:t> and Richardson (2010)</a:t>
            </a:r>
          </a:p>
        </p:txBody>
      </p:sp>
      <p:sp>
        <p:nvSpPr>
          <p:cNvPr id="96259" name="Rectangle 3"/>
          <p:cNvSpPr>
            <a:spLocks/>
          </p:cNvSpPr>
          <p:nvPr/>
        </p:nvSpPr>
        <p:spPr bwMode="auto">
          <a:xfrm>
            <a:off x="6705600" y="1079500"/>
            <a:ext cx="21717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r>
              <a:rPr lang="en-US" sz="1800" dirty="0">
                <a:solidFill>
                  <a:schemeClr val="tx1"/>
                </a:solidFill>
                <a:latin typeface="Helvetica"/>
                <a:ea typeface="ＭＳ Ｐゴシック" charset="0"/>
                <a:cs typeface="Helvetica"/>
              </a:rPr>
              <a:t>Gap flows observed by synthetic aperture radar (SAR) in the Dixon Entrance between Grand Island, BC, and Prince of Wales Is,  AK. (From Nathaniel </a:t>
            </a:r>
            <a:r>
              <a:rPr lang="en-US" sz="1800" dirty="0" err="1">
                <a:solidFill>
                  <a:schemeClr val="tx1"/>
                </a:solidFill>
                <a:latin typeface="Helvetica"/>
                <a:ea typeface="ＭＳ Ｐゴシック" charset="0"/>
                <a:cs typeface="Helvetica"/>
              </a:rPr>
              <a:t>Winstead</a:t>
            </a:r>
            <a:r>
              <a:rPr lang="en-US" sz="1800" dirty="0">
                <a:solidFill>
                  <a:schemeClr val="tx1"/>
                </a:solidFill>
                <a:latin typeface="Helvetica"/>
                <a:ea typeface="ＭＳ Ｐゴシック" charset="0"/>
                <a:cs typeface="Helvetica"/>
              </a:rPr>
              <a:t>)</a:t>
            </a:r>
          </a:p>
        </p:txBody>
      </p:sp>
      <p:pic>
        <p:nvPicPr>
          <p:cNvPr id="9626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2900" y="3568700"/>
            <a:ext cx="195897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96261" name="Rectangle 5"/>
          <p:cNvSpPr>
            <a:spLocks/>
          </p:cNvSpPr>
          <p:nvPr/>
        </p:nvSpPr>
        <p:spPr bwMode="auto">
          <a:xfrm>
            <a:off x="6705600" y="302108"/>
            <a:ext cx="142346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2800" dirty="0">
                <a:solidFill>
                  <a:srgbClr val="D90B00"/>
                </a:solidFill>
                <a:latin typeface="Helvetica"/>
                <a:ea typeface="ＭＳ Ｐゴシック" charset="0"/>
                <a:cs typeface="Helvetica"/>
              </a:rPr>
              <a:t>Gap flow</a:t>
            </a:r>
          </a:p>
        </p:txBody>
      </p:sp>
      <p:sp>
        <p:nvSpPr>
          <p:cNvPr id="96262" name="Rectangle 6"/>
          <p:cNvSpPr>
            <a:spLocks/>
          </p:cNvSpPr>
          <p:nvPr/>
        </p:nvSpPr>
        <p:spPr bwMode="auto">
          <a:xfrm>
            <a:off x="4275138" y="5607278"/>
            <a:ext cx="196578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1400" dirty="0">
                <a:solidFill>
                  <a:srgbClr val="FFFFFF"/>
                </a:solidFill>
                <a:latin typeface="Helvetica"/>
                <a:ea typeface="ＭＳ Ｐゴシック" charset="0"/>
                <a:cs typeface="Helvetica"/>
              </a:rPr>
              <a:t>from Nathaniel </a:t>
            </a:r>
            <a:r>
              <a:rPr lang="en-US" sz="1400" dirty="0" err="1">
                <a:solidFill>
                  <a:srgbClr val="FFFFFF"/>
                </a:solidFill>
                <a:latin typeface="Helvetica"/>
                <a:ea typeface="ＭＳ Ｐゴシック" charset="0"/>
                <a:cs typeface="Helvetica"/>
              </a:rPr>
              <a:t>Winstead</a:t>
            </a:r>
            <a:endParaRPr lang="en-US" sz="1400" dirty="0">
              <a:solidFill>
                <a:srgbClr val="FFFFFF"/>
              </a:solidFill>
              <a:latin typeface="Helvetica"/>
              <a:ea typeface="ＭＳ Ｐゴシック" charset="0"/>
              <a:cs typeface="Helvetica"/>
            </a:endParaRPr>
          </a:p>
        </p:txBody>
      </p:sp>
    </p:spTree>
    <p:extLst>
      <p:ext uri="{BB962C8B-B14F-4D97-AF65-F5344CB8AC3E}">
        <p14:creationId xmlns:p14="http://schemas.microsoft.com/office/powerpoint/2010/main" val="7298814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728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700" y="330200"/>
            <a:ext cx="5414963"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97282" name="Rectangle 2"/>
          <p:cNvSpPr>
            <a:spLocks/>
          </p:cNvSpPr>
          <p:nvPr/>
        </p:nvSpPr>
        <p:spPr bwMode="auto">
          <a:xfrm>
            <a:off x="530225" y="6223228"/>
            <a:ext cx="272416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1400" dirty="0" err="1">
                <a:solidFill>
                  <a:schemeClr val="tx1"/>
                </a:solidFill>
                <a:latin typeface="Helvetica"/>
                <a:ea typeface="ＭＳ Ｐゴシック" charset="0"/>
                <a:cs typeface="Helvetica"/>
              </a:rPr>
              <a:t>Markowski</a:t>
            </a:r>
            <a:r>
              <a:rPr lang="en-US" sz="1400" dirty="0">
                <a:solidFill>
                  <a:schemeClr val="tx1"/>
                </a:solidFill>
                <a:latin typeface="Helvetica"/>
                <a:ea typeface="ＭＳ Ｐゴシック" charset="0"/>
                <a:cs typeface="Helvetica"/>
              </a:rPr>
              <a:t> and Richardson (2010)</a:t>
            </a:r>
          </a:p>
        </p:txBody>
      </p:sp>
      <p:sp>
        <p:nvSpPr>
          <p:cNvPr id="97283" name="Rectangle 3"/>
          <p:cNvSpPr>
            <a:spLocks/>
          </p:cNvSpPr>
          <p:nvPr/>
        </p:nvSpPr>
        <p:spPr bwMode="auto">
          <a:xfrm>
            <a:off x="6077756" y="832252"/>
            <a:ext cx="27051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r>
              <a:rPr lang="en-US" sz="1800" dirty="0">
                <a:solidFill>
                  <a:schemeClr val="tx1"/>
                </a:solidFill>
                <a:latin typeface="Helvetica"/>
                <a:ea typeface="ＭＳ Ｐゴシック" charset="0"/>
                <a:cs typeface="Helvetica"/>
              </a:rPr>
              <a:t>Westerly winds encountering a gap, with </a:t>
            </a:r>
          </a:p>
          <a:p>
            <a:pPr algn="l"/>
            <a:r>
              <a:rPr lang="en-US" sz="1800" dirty="0" err="1" smtClean="0">
                <a:solidFill>
                  <a:schemeClr val="tx1"/>
                </a:solidFill>
                <a:latin typeface="Helvetica"/>
                <a:ea typeface="ＭＳ Ｐゴシック" charset="0"/>
                <a:cs typeface="Helvetica"/>
              </a:rPr>
              <a:t>Fr</a:t>
            </a:r>
            <a:r>
              <a:rPr lang="en-US" sz="1800" baseline="-25000" dirty="0" err="1" smtClean="0">
                <a:solidFill>
                  <a:schemeClr val="tx1"/>
                </a:solidFill>
                <a:latin typeface="Helvetica"/>
                <a:ea typeface="ＭＳ Ｐゴシック" charset="0"/>
                <a:cs typeface="Helvetica"/>
              </a:rPr>
              <a:t>m</a:t>
            </a:r>
            <a:r>
              <a:rPr lang="en-US" sz="1800" dirty="0" smtClean="0">
                <a:solidFill>
                  <a:schemeClr val="tx1"/>
                </a:solidFill>
                <a:latin typeface="Helvetica"/>
                <a:ea typeface="ＭＳ Ｐゴシック" charset="0"/>
                <a:cs typeface="Helvetica"/>
              </a:rPr>
              <a:t>  </a:t>
            </a:r>
            <a:r>
              <a:rPr lang="en-US" sz="1800" dirty="0">
                <a:solidFill>
                  <a:schemeClr val="tx1"/>
                </a:solidFill>
                <a:latin typeface="Helvetica"/>
                <a:ea typeface="ＭＳ Ｐゴシック" charset="0"/>
                <a:cs typeface="Helvetica"/>
              </a:rPr>
              <a:t>= (a) 4.0, (b) 0.7, (c) 0.4, and (d) 0.2.</a:t>
            </a:r>
          </a:p>
          <a:p>
            <a:pPr algn="l"/>
            <a:endParaRPr lang="en-US" sz="1800" dirty="0">
              <a:solidFill>
                <a:schemeClr val="tx1"/>
              </a:solidFill>
              <a:latin typeface="Helvetica"/>
              <a:ea typeface="ＭＳ Ｐゴシック" charset="0"/>
              <a:cs typeface="Helvetica"/>
            </a:endParaRPr>
          </a:p>
          <a:p>
            <a:pPr algn="l"/>
            <a:r>
              <a:rPr lang="en-US" sz="1800" dirty="0">
                <a:solidFill>
                  <a:schemeClr val="tx1"/>
                </a:solidFill>
                <a:latin typeface="Helvetica"/>
                <a:ea typeface="ＭＳ Ｐゴシック" charset="0"/>
                <a:cs typeface="Helvetica"/>
              </a:rPr>
              <a:t>Shown are horizontal streamlines and normalized perturbation velocity [(u-U)/U, colors], where u is the zonal </a:t>
            </a:r>
            <a:r>
              <a:rPr lang="en-US" sz="1800" dirty="0" err="1">
                <a:solidFill>
                  <a:schemeClr val="tx1"/>
                </a:solidFill>
                <a:latin typeface="Helvetica"/>
                <a:ea typeface="ＭＳ Ｐゴシック" charset="0"/>
                <a:cs typeface="Helvetica"/>
              </a:rPr>
              <a:t>windspeed</a:t>
            </a:r>
            <a:r>
              <a:rPr lang="en-US" sz="1800" dirty="0">
                <a:solidFill>
                  <a:schemeClr val="tx1"/>
                </a:solidFill>
                <a:latin typeface="Helvetica"/>
                <a:ea typeface="ＭＳ Ｐゴシック" charset="0"/>
                <a:cs typeface="Helvetica"/>
              </a:rPr>
              <a:t> and U is the zonal </a:t>
            </a:r>
            <a:r>
              <a:rPr lang="en-US" sz="1800" dirty="0" err="1">
                <a:solidFill>
                  <a:schemeClr val="tx1"/>
                </a:solidFill>
                <a:latin typeface="Helvetica"/>
                <a:ea typeface="ＭＳ Ｐゴシック" charset="0"/>
                <a:cs typeface="Helvetica"/>
              </a:rPr>
              <a:t>windspeed</a:t>
            </a:r>
            <a:r>
              <a:rPr lang="en-US" sz="1800" dirty="0">
                <a:solidFill>
                  <a:schemeClr val="tx1"/>
                </a:solidFill>
                <a:latin typeface="Helvetica"/>
                <a:ea typeface="ＭＳ Ｐゴシック" charset="0"/>
                <a:cs typeface="Helvetica"/>
              </a:rPr>
              <a:t> far upstream.</a:t>
            </a:r>
          </a:p>
        </p:txBody>
      </p:sp>
      <p:pic>
        <p:nvPicPr>
          <p:cNvPr id="972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1100" y="4610100"/>
            <a:ext cx="10541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9728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6500" y="4610100"/>
            <a:ext cx="757238"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97287" name="Rectangle 7"/>
          <p:cNvSpPr>
            <a:spLocks/>
          </p:cNvSpPr>
          <p:nvPr/>
        </p:nvSpPr>
        <p:spPr bwMode="auto">
          <a:xfrm>
            <a:off x="4651717" y="6378920"/>
            <a:ext cx="123749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1800" dirty="0" err="1" smtClean="0">
                <a:solidFill>
                  <a:schemeClr val="tx1"/>
                </a:solidFill>
                <a:latin typeface="Helvetica"/>
                <a:ea typeface="ＭＳ Ｐゴシック" charset="0"/>
                <a:cs typeface="Helvetica"/>
              </a:rPr>
              <a:t>Fr</a:t>
            </a:r>
            <a:r>
              <a:rPr lang="en-US" sz="1800" baseline="-25000" dirty="0" err="1" smtClean="0">
                <a:solidFill>
                  <a:schemeClr val="tx1"/>
                </a:solidFill>
                <a:latin typeface="Helvetica"/>
                <a:ea typeface="ＭＳ Ｐゴシック" charset="0"/>
                <a:cs typeface="Helvetica"/>
              </a:rPr>
              <a:t>m</a:t>
            </a:r>
            <a:r>
              <a:rPr lang="en-US" sz="1800" dirty="0" smtClean="0">
                <a:solidFill>
                  <a:schemeClr val="tx1"/>
                </a:solidFill>
                <a:latin typeface="Helvetica"/>
                <a:ea typeface="ＭＳ Ｐゴシック" charset="0"/>
                <a:cs typeface="Helvetica"/>
              </a:rPr>
              <a:t>  </a:t>
            </a:r>
            <a:r>
              <a:rPr lang="en-US" sz="1800" dirty="0">
                <a:solidFill>
                  <a:schemeClr val="tx1"/>
                </a:solidFill>
                <a:latin typeface="Helvetica"/>
                <a:ea typeface="ＭＳ Ｐゴシック" charset="0"/>
                <a:cs typeface="Helvetica"/>
              </a:rPr>
              <a:t>= U/NH</a:t>
            </a:r>
          </a:p>
        </p:txBody>
      </p:sp>
      <p:sp>
        <p:nvSpPr>
          <p:cNvPr id="97289" name="Rectangle 9"/>
          <p:cNvSpPr>
            <a:spLocks/>
          </p:cNvSpPr>
          <p:nvPr/>
        </p:nvSpPr>
        <p:spPr bwMode="auto">
          <a:xfrm>
            <a:off x="6108936" y="114757"/>
            <a:ext cx="142346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2800" dirty="0">
                <a:solidFill>
                  <a:srgbClr val="D90B00"/>
                </a:solidFill>
                <a:latin typeface="Helvetica"/>
                <a:ea typeface="ＭＳ Ｐゴシック" charset="0"/>
                <a:cs typeface="Helvetica"/>
              </a:rPr>
              <a:t>Gap flow</a:t>
            </a:r>
          </a:p>
        </p:txBody>
      </p:sp>
      <p:sp>
        <p:nvSpPr>
          <p:cNvPr id="97290" name="Rectangle 10"/>
          <p:cNvSpPr>
            <a:spLocks/>
          </p:cNvSpPr>
          <p:nvPr/>
        </p:nvSpPr>
        <p:spPr bwMode="auto">
          <a:xfrm>
            <a:off x="2127250" y="2952978"/>
            <a:ext cx="252446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1400" dirty="0">
                <a:solidFill>
                  <a:schemeClr val="tx1"/>
                </a:solidFill>
                <a:latin typeface="Helvetica"/>
                <a:ea typeface="ＭＳ Ｐゴシック" charset="0"/>
                <a:cs typeface="Helvetica"/>
              </a:rPr>
              <a:t>from </a:t>
            </a:r>
            <a:r>
              <a:rPr lang="en-US" sz="1400" dirty="0" err="1">
                <a:solidFill>
                  <a:schemeClr val="tx1"/>
                </a:solidFill>
                <a:latin typeface="Helvetica"/>
                <a:ea typeface="ＭＳ Ｐゴシック" charset="0"/>
                <a:cs typeface="Helvetica"/>
              </a:rPr>
              <a:t>Gaberšek</a:t>
            </a:r>
            <a:r>
              <a:rPr lang="en-US" sz="1400" dirty="0">
                <a:solidFill>
                  <a:schemeClr val="tx1"/>
                </a:solidFill>
                <a:latin typeface="Helvetica"/>
                <a:ea typeface="ＭＳ Ｐゴシック" charset="0"/>
                <a:cs typeface="Helvetica"/>
              </a:rPr>
              <a:t> &amp; </a:t>
            </a:r>
            <a:r>
              <a:rPr lang="en-US" sz="1400" dirty="0" err="1">
                <a:solidFill>
                  <a:schemeClr val="tx1"/>
                </a:solidFill>
                <a:latin typeface="Helvetica"/>
                <a:ea typeface="ＭＳ Ｐゴシック" charset="0"/>
                <a:cs typeface="Helvetica"/>
              </a:rPr>
              <a:t>Durran</a:t>
            </a:r>
            <a:r>
              <a:rPr lang="en-US" sz="1400" dirty="0">
                <a:solidFill>
                  <a:schemeClr val="tx1"/>
                </a:solidFill>
                <a:latin typeface="Helvetica"/>
                <a:ea typeface="ＭＳ Ｐゴシック" charset="0"/>
                <a:cs typeface="Helvetica"/>
              </a:rPr>
              <a:t> (2004)</a:t>
            </a:r>
          </a:p>
        </p:txBody>
      </p:sp>
      <p:sp>
        <p:nvSpPr>
          <p:cNvPr id="97291" name="Rectangle 11"/>
          <p:cNvSpPr>
            <a:spLocks/>
          </p:cNvSpPr>
          <p:nvPr/>
        </p:nvSpPr>
        <p:spPr bwMode="auto">
          <a:xfrm>
            <a:off x="6192838" y="5772378"/>
            <a:ext cx="123746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1400" dirty="0" err="1">
                <a:solidFill>
                  <a:schemeClr val="tx1"/>
                </a:solidFill>
                <a:latin typeface="Helvetica"/>
                <a:ea typeface="ＭＳ Ｐゴシック" charset="0"/>
                <a:cs typeface="Helvetica"/>
              </a:rPr>
              <a:t>Saša</a:t>
            </a:r>
            <a:r>
              <a:rPr lang="en-US" sz="1400" dirty="0">
                <a:solidFill>
                  <a:schemeClr val="tx1"/>
                </a:solidFill>
                <a:latin typeface="Helvetica"/>
                <a:ea typeface="ＭＳ Ｐゴシック" charset="0"/>
                <a:cs typeface="Helvetica"/>
              </a:rPr>
              <a:t> </a:t>
            </a:r>
            <a:r>
              <a:rPr lang="en-US" sz="1400" dirty="0" err="1">
                <a:solidFill>
                  <a:schemeClr val="tx1"/>
                </a:solidFill>
                <a:latin typeface="Helvetica"/>
                <a:ea typeface="ＭＳ Ｐゴシック" charset="0"/>
                <a:cs typeface="Helvetica"/>
              </a:rPr>
              <a:t>Gaberšek</a:t>
            </a:r>
            <a:endParaRPr lang="en-US" sz="1400" dirty="0">
              <a:solidFill>
                <a:schemeClr val="tx1"/>
              </a:solidFill>
              <a:latin typeface="Helvetica"/>
              <a:ea typeface="ＭＳ Ｐゴシック" charset="0"/>
              <a:cs typeface="Helvetica"/>
            </a:endParaRPr>
          </a:p>
        </p:txBody>
      </p:sp>
      <p:sp>
        <p:nvSpPr>
          <p:cNvPr id="97292" name="Rectangle 12"/>
          <p:cNvSpPr>
            <a:spLocks/>
          </p:cNvSpPr>
          <p:nvPr/>
        </p:nvSpPr>
        <p:spPr bwMode="auto">
          <a:xfrm>
            <a:off x="7558088" y="5772378"/>
            <a:ext cx="96790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1400" dirty="0">
                <a:solidFill>
                  <a:schemeClr val="tx1"/>
                </a:solidFill>
                <a:latin typeface="Helvetica"/>
                <a:ea typeface="ＭＳ Ｐゴシック" charset="0"/>
                <a:cs typeface="Helvetica"/>
              </a:rPr>
              <a:t>Dale </a:t>
            </a:r>
            <a:r>
              <a:rPr lang="en-US" sz="1400" dirty="0" err="1">
                <a:solidFill>
                  <a:schemeClr val="tx1"/>
                </a:solidFill>
                <a:latin typeface="Helvetica"/>
                <a:ea typeface="ＭＳ Ｐゴシック" charset="0"/>
                <a:cs typeface="Helvetica"/>
              </a:rPr>
              <a:t>Durran</a:t>
            </a:r>
            <a:endParaRPr lang="en-US" sz="1400" dirty="0">
              <a:solidFill>
                <a:schemeClr val="tx1"/>
              </a:solidFill>
              <a:latin typeface="Helvetica"/>
              <a:ea typeface="ＭＳ Ｐゴシック" charset="0"/>
              <a:cs typeface="Helvetica"/>
            </a:endParaRPr>
          </a:p>
        </p:txBody>
      </p:sp>
    </p:spTree>
    <p:extLst>
      <p:ext uri="{BB962C8B-B14F-4D97-AF65-F5344CB8AC3E}">
        <p14:creationId xmlns:p14="http://schemas.microsoft.com/office/powerpoint/2010/main" val="416380704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78796" y="1547664"/>
            <a:ext cx="7531100" cy="4584700"/>
          </a:xfrm>
          <a:prstGeom prst="rect">
            <a:avLst/>
          </a:prstGeom>
        </p:spPr>
      </p:pic>
      <p:sp>
        <p:nvSpPr>
          <p:cNvPr id="3" name="TextBox 2"/>
          <p:cNvSpPr txBox="1"/>
          <p:nvPr/>
        </p:nvSpPr>
        <p:spPr>
          <a:xfrm>
            <a:off x="5440581" y="6179096"/>
            <a:ext cx="3430409" cy="369332"/>
          </a:xfrm>
          <a:prstGeom prst="rect">
            <a:avLst/>
          </a:prstGeom>
          <a:noFill/>
        </p:spPr>
        <p:txBody>
          <a:bodyPr wrap="none" rtlCol="0">
            <a:spAutoFit/>
          </a:bodyPr>
          <a:lstStyle/>
          <a:p>
            <a:r>
              <a:rPr lang="en-US" dirty="0">
                <a:latin typeface="Helvetica"/>
              </a:rPr>
              <a:t>from </a:t>
            </a:r>
            <a:r>
              <a:rPr lang="en-US" dirty="0" err="1">
                <a:latin typeface="Helvetica"/>
              </a:rPr>
              <a:t>Gaberšek</a:t>
            </a:r>
            <a:r>
              <a:rPr lang="en-US" dirty="0">
                <a:latin typeface="Helvetica"/>
              </a:rPr>
              <a:t> &amp; </a:t>
            </a:r>
            <a:r>
              <a:rPr lang="en-US" dirty="0" err="1">
                <a:latin typeface="Helvetica"/>
              </a:rPr>
              <a:t>Durran</a:t>
            </a:r>
            <a:r>
              <a:rPr lang="en-US" dirty="0">
                <a:latin typeface="Helvetica"/>
              </a:rPr>
              <a:t> (2004)</a:t>
            </a:r>
          </a:p>
        </p:txBody>
      </p:sp>
      <p:sp>
        <p:nvSpPr>
          <p:cNvPr id="4" name="TextBox 3"/>
          <p:cNvSpPr txBox="1"/>
          <p:nvPr/>
        </p:nvSpPr>
        <p:spPr>
          <a:xfrm>
            <a:off x="978796" y="6132364"/>
            <a:ext cx="3687165" cy="369332"/>
          </a:xfrm>
          <a:prstGeom prst="rect">
            <a:avLst/>
          </a:prstGeom>
          <a:noFill/>
        </p:spPr>
        <p:txBody>
          <a:bodyPr wrap="none" rtlCol="0">
            <a:spAutoFit/>
          </a:bodyPr>
          <a:lstStyle/>
          <a:p>
            <a:r>
              <a:rPr lang="en-US" dirty="0" err="1">
                <a:latin typeface="Helvetica"/>
              </a:rPr>
              <a:t>Markowski</a:t>
            </a:r>
            <a:r>
              <a:rPr lang="en-US" dirty="0">
                <a:latin typeface="Helvetica"/>
              </a:rPr>
              <a:t> and Richardson (2010)</a:t>
            </a:r>
          </a:p>
        </p:txBody>
      </p:sp>
      <p:sp>
        <p:nvSpPr>
          <p:cNvPr id="5" name="TextBox 4"/>
          <p:cNvSpPr txBox="1"/>
          <p:nvPr/>
        </p:nvSpPr>
        <p:spPr>
          <a:xfrm>
            <a:off x="206407" y="179020"/>
            <a:ext cx="4940949" cy="923330"/>
          </a:xfrm>
          <a:prstGeom prst="rect">
            <a:avLst/>
          </a:prstGeom>
          <a:noFill/>
        </p:spPr>
        <p:txBody>
          <a:bodyPr wrap="square" rtlCol="0">
            <a:spAutoFit/>
          </a:bodyPr>
          <a:lstStyle/>
          <a:p>
            <a:r>
              <a:rPr lang="en-US" dirty="0">
                <a:latin typeface="Helvetica"/>
              </a:rPr>
              <a:t>Shown are normalized pressure perturbations (lines) and normalized perturbation velocity (colors)</a:t>
            </a:r>
          </a:p>
        </p:txBody>
      </p:sp>
      <p:pic>
        <p:nvPicPr>
          <p:cNvPr id="6" name="Picture 5"/>
          <p:cNvPicPr>
            <a:picLocks noChangeAspect="1"/>
          </p:cNvPicPr>
          <p:nvPr/>
        </p:nvPicPr>
        <p:blipFill>
          <a:blip r:embed="rId3"/>
          <a:stretch>
            <a:fillRect/>
          </a:stretch>
        </p:blipFill>
        <p:spPr>
          <a:xfrm>
            <a:off x="5543590" y="239564"/>
            <a:ext cx="3225800" cy="1308100"/>
          </a:xfrm>
          <a:prstGeom prst="rect">
            <a:avLst/>
          </a:prstGeom>
        </p:spPr>
      </p:pic>
      <p:sp>
        <p:nvSpPr>
          <p:cNvPr id="7" name="TextBox 6"/>
          <p:cNvSpPr txBox="1"/>
          <p:nvPr/>
        </p:nvSpPr>
        <p:spPr>
          <a:xfrm>
            <a:off x="4963809" y="1547664"/>
            <a:ext cx="1056700" cy="646331"/>
          </a:xfrm>
          <a:prstGeom prst="rect">
            <a:avLst/>
          </a:prstGeom>
          <a:noFill/>
        </p:spPr>
        <p:txBody>
          <a:bodyPr wrap="none" rtlCol="0">
            <a:spAutoFit/>
          </a:bodyPr>
          <a:lstStyle/>
          <a:p>
            <a:r>
              <a:rPr lang="en-US" dirty="0" err="1" smtClean="0">
                <a:latin typeface="Helvetica"/>
              </a:rPr>
              <a:t>Fr</a:t>
            </a:r>
            <a:r>
              <a:rPr lang="en-US" baseline="-25000" dirty="0" err="1" smtClean="0">
                <a:latin typeface="Helvetica"/>
              </a:rPr>
              <a:t>m</a:t>
            </a:r>
            <a:r>
              <a:rPr lang="en-US" dirty="0" smtClean="0">
                <a:latin typeface="Helvetica"/>
              </a:rPr>
              <a:t>= 0.7</a:t>
            </a:r>
          </a:p>
          <a:p>
            <a:endParaRPr lang="en-US" dirty="0">
              <a:latin typeface="Helvetica"/>
            </a:endParaRPr>
          </a:p>
        </p:txBody>
      </p:sp>
      <p:sp>
        <p:nvSpPr>
          <p:cNvPr id="8" name="TextBox 7"/>
          <p:cNvSpPr txBox="1"/>
          <p:nvPr/>
        </p:nvSpPr>
        <p:spPr>
          <a:xfrm>
            <a:off x="1696566" y="1512470"/>
            <a:ext cx="1056700" cy="369332"/>
          </a:xfrm>
          <a:prstGeom prst="rect">
            <a:avLst/>
          </a:prstGeom>
          <a:noFill/>
        </p:spPr>
        <p:txBody>
          <a:bodyPr wrap="none" rtlCol="0">
            <a:spAutoFit/>
          </a:bodyPr>
          <a:lstStyle/>
          <a:p>
            <a:r>
              <a:rPr lang="en-US" dirty="0" err="1" smtClean="0">
                <a:latin typeface="Helvetica"/>
              </a:rPr>
              <a:t>Fr</a:t>
            </a:r>
            <a:r>
              <a:rPr lang="en-US" baseline="-25000" dirty="0" err="1" smtClean="0">
                <a:latin typeface="Helvetica"/>
              </a:rPr>
              <a:t>m</a:t>
            </a:r>
            <a:r>
              <a:rPr lang="en-US" dirty="0" smtClean="0">
                <a:latin typeface="Helvetica"/>
              </a:rPr>
              <a:t>= 4.0</a:t>
            </a:r>
            <a:endParaRPr lang="en-US" dirty="0">
              <a:latin typeface="Helvetica"/>
            </a:endParaRPr>
          </a:p>
        </p:txBody>
      </p:sp>
      <p:sp>
        <p:nvSpPr>
          <p:cNvPr id="9" name="TextBox 8"/>
          <p:cNvSpPr txBox="1"/>
          <p:nvPr/>
        </p:nvSpPr>
        <p:spPr>
          <a:xfrm>
            <a:off x="1696003" y="3619198"/>
            <a:ext cx="1050551" cy="369332"/>
          </a:xfrm>
          <a:prstGeom prst="rect">
            <a:avLst/>
          </a:prstGeom>
          <a:noFill/>
        </p:spPr>
        <p:txBody>
          <a:bodyPr wrap="none" rtlCol="0">
            <a:spAutoFit/>
          </a:bodyPr>
          <a:lstStyle/>
          <a:p>
            <a:r>
              <a:rPr lang="en-US" dirty="0" err="1" smtClean="0">
                <a:latin typeface="Helvetica"/>
              </a:rPr>
              <a:t>Fr</a:t>
            </a:r>
            <a:r>
              <a:rPr lang="en-US" baseline="-25000" dirty="0" err="1" smtClean="0">
                <a:latin typeface="Helvetica"/>
              </a:rPr>
              <a:t>m</a:t>
            </a:r>
            <a:r>
              <a:rPr lang="en-US" dirty="0" smtClean="0">
                <a:latin typeface="Helvetica"/>
              </a:rPr>
              <a:t>= 0.4</a:t>
            </a:r>
            <a:endParaRPr lang="en-US" dirty="0">
              <a:latin typeface="Helvetica"/>
            </a:endParaRPr>
          </a:p>
        </p:txBody>
      </p:sp>
      <p:sp>
        <p:nvSpPr>
          <p:cNvPr id="10" name="TextBox 9"/>
          <p:cNvSpPr txBox="1"/>
          <p:nvPr/>
        </p:nvSpPr>
        <p:spPr>
          <a:xfrm>
            <a:off x="5147356" y="3631865"/>
            <a:ext cx="1056700" cy="369332"/>
          </a:xfrm>
          <a:prstGeom prst="rect">
            <a:avLst/>
          </a:prstGeom>
          <a:noFill/>
        </p:spPr>
        <p:txBody>
          <a:bodyPr wrap="none" rtlCol="0">
            <a:spAutoFit/>
          </a:bodyPr>
          <a:lstStyle/>
          <a:p>
            <a:r>
              <a:rPr lang="en-US" dirty="0" err="1" smtClean="0">
                <a:latin typeface="Helvetica"/>
              </a:rPr>
              <a:t>Fr</a:t>
            </a:r>
            <a:r>
              <a:rPr lang="en-US" baseline="-25000" dirty="0" err="1" smtClean="0">
                <a:latin typeface="Helvetica"/>
              </a:rPr>
              <a:t>m</a:t>
            </a:r>
            <a:r>
              <a:rPr lang="en-US" dirty="0" smtClean="0">
                <a:latin typeface="Helvetica"/>
              </a:rPr>
              <a:t>= 0.2</a:t>
            </a:r>
            <a:endParaRPr lang="en-US" dirty="0">
              <a:latin typeface="Helvetica"/>
            </a:endParaRPr>
          </a:p>
        </p:txBody>
      </p:sp>
    </p:spTree>
    <p:extLst>
      <p:ext uri="{BB962C8B-B14F-4D97-AF65-F5344CB8AC3E}">
        <p14:creationId xmlns:p14="http://schemas.microsoft.com/office/powerpoint/2010/main" val="340397301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912" y="1201738"/>
            <a:ext cx="5080001" cy="508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F8F8F8"/>
                </a:solidFill>
                <a:miter lim="800000"/>
                <a:headEnd/>
                <a:tailEnd/>
              </a14:hiddenLine>
            </a:ext>
          </a:extLst>
        </p:spPr>
      </p:pic>
      <p:pic>
        <p:nvPicPr>
          <p:cNvPr id="99330"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3289300"/>
            <a:ext cx="29591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99331" name="Rectangle 3"/>
          <p:cNvSpPr>
            <a:spLocks/>
          </p:cNvSpPr>
          <p:nvPr/>
        </p:nvSpPr>
        <p:spPr bwMode="auto">
          <a:xfrm>
            <a:off x="6102350" y="5757863"/>
            <a:ext cx="2020888"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1800">
                <a:solidFill>
                  <a:schemeClr val="tx1"/>
                </a:solidFill>
                <a:latin typeface="Helvetica" charset="0"/>
                <a:ea typeface="ＭＳ Ｐゴシック" charset="0"/>
                <a:cs typeface="Helvetica" charset="0"/>
                <a:sym typeface="Helvetica" charset="0"/>
              </a:rPr>
              <a:t>Forced Channeling</a:t>
            </a:r>
          </a:p>
        </p:txBody>
      </p:sp>
      <p:sp>
        <p:nvSpPr>
          <p:cNvPr id="99332" name="Rectangle 4"/>
          <p:cNvSpPr>
            <a:spLocks/>
          </p:cNvSpPr>
          <p:nvPr/>
        </p:nvSpPr>
        <p:spPr bwMode="auto">
          <a:xfrm>
            <a:off x="950913" y="5753100"/>
            <a:ext cx="2859087"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1800">
                <a:solidFill>
                  <a:schemeClr val="tx1"/>
                </a:solidFill>
                <a:latin typeface="Helvetica" charset="0"/>
                <a:ea typeface="ＭＳ Ｐゴシック" charset="0"/>
                <a:cs typeface="Helvetica" charset="0"/>
                <a:sym typeface="Helvetica" charset="0"/>
              </a:rPr>
              <a:t>Pressure driven channeling</a:t>
            </a:r>
          </a:p>
        </p:txBody>
      </p:sp>
      <p:sp>
        <p:nvSpPr>
          <p:cNvPr id="99333" name="Rectangle 5"/>
          <p:cNvSpPr>
            <a:spLocks/>
          </p:cNvSpPr>
          <p:nvPr/>
        </p:nvSpPr>
        <p:spPr bwMode="auto">
          <a:xfrm>
            <a:off x="726909" y="1155572"/>
            <a:ext cx="77648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2400" b="1" dirty="0">
                <a:solidFill>
                  <a:srgbClr val="A40800"/>
                </a:solidFill>
                <a:latin typeface="Helvetica"/>
                <a:ea typeface="ＭＳ Ｐゴシック" charset="0"/>
                <a:cs typeface="Helvetica"/>
              </a:rPr>
              <a:t>Pressure driven </a:t>
            </a:r>
            <a:r>
              <a:rPr lang="en-US" sz="2400" b="1" dirty="0" smtClean="0">
                <a:solidFill>
                  <a:srgbClr val="A40800"/>
                </a:solidFill>
                <a:latin typeface="Helvetica"/>
                <a:ea typeface="ＭＳ Ｐゴシック" charset="0"/>
                <a:cs typeface="Helvetica"/>
              </a:rPr>
              <a:t>channeling </a:t>
            </a:r>
            <a:r>
              <a:rPr lang="en-US" sz="2400" dirty="0" smtClean="0">
                <a:solidFill>
                  <a:srgbClr val="A40800"/>
                </a:solidFill>
                <a:latin typeface="Helvetica"/>
                <a:ea typeface="ＭＳ Ｐゴシック" charset="0"/>
                <a:cs typeface="Helvetica"/>
              </a:rPr>
              <a:t>versus </a:t>
            </a:r>
            <a:r>
              <a:rPr lang="en-US" sz="2400" b="1" dirty="0">
                <a:solidFill>
                  <a:srgbClr val="A40800"/>
                </a:solidFill>
                <a:latin typeface="Helvetica"/>
                <a:ea typeface="ＭＳ Ｐゴシック" charset="0"/>
                <a:cs typeface="Helvetica"/>
              </a:rPr>
              <a:t>forced channeling</a:t>
            </a:r>
          </a:p>
        </p:txBody>
      </p:sp>
      <p:sp>
        <p:nvSpPr>
          <p:cNvPr id="99334" name="Rectangle 6"/>
          <p:cNvSpPr>
            <a:spLocks/>
          </p:cNvSpPr>
          <p:nvPr/>
        </p:nvSpPr>
        <p:spPr bwMode="auto">
          <a:xfrm>
            <a:off x="2235200" y="314523"/>
            <a:ext cx="4191853"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4000" dirty="0">
                <a:solidFill>
                  <a:srgbClr val="D90B00"/>
                </a:solidFill>
                <a:latin typeface="Helvetica"/>
                <a:ea typeface="ＭＳ Ｐゴシック" charset="0"/>
                <a:cs typeface="Helvetica"/>
              </a:rPr>
              <a:t>Other Phenomena</a:t>
            </a:r>
          </a:p>
        </p:txBody>
      </p:sp>
    </p:spTree>
    <p:extLst>
      <p:ext uri="{BB962C8B-B14F-4D97-AF65-F5344CB8AC3E}">
        <p14:creationId xmlns:p14="http://schemas.microsoft.com/office/powerpoint/2010/main" val="16744206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5"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3287" y="1225550"/>
            <a:ext cx="3492500" cy="492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08546" name="Rectangle 2"/>
          <p:cNvSpPr>
            <a:spLocks/>
          </p:cNvSpPr>
          <p:nvPr/>
        </p:nvSpPr>
        <p:spPr bwMode="auto">
          <a:xfrm>
            <a:off x="6680200" y="5880100"/>
            <a:ext cx="16764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F8F8F8"/>
                </a:solidFill>
                <a:miter lim="800000"/>
                <a:headEnd type="none" w="med" len="med"/>
                <a:tailEnd type="none" w="med" len="med"/>
              </a14:hiddenLine>
            </a:ext>
          </a:extLst>
        </p:spPr>
        <p:txBody>
          <a:bodyPr lIns="0" tIns="0" rIns="0" bIns="0" anchor="ctr"/>
          <a:lstStyle/>
          <a:p>
            <a:pPr>
              <a:spcBef>
                <a:spcPts val="850"/>
              </a:spcBef>
            </a:pPr>
            <a:r>
              <a:rPr lang="en-US" sz="1400">
                <a:solidFill>
                  <a:schemeClr val="tx1"/>
                </a:solidFill>
                <a:latin typeface="Helvetica" charset="0"/>
                <a:ea typeface="ＭＳ Ｐゴシック" charset="0"/>
                <a:cs typeface="Helvetica" charset="0"/>
                <a:sym typeface="Helvetica" charset="0"/>
              </a:rPr>
              <a:t>Whiteman (2000)</a:t>
            </a:r>
          </a:p>
        </p:txBody>
      </p:sp>
      <p:sp>
        <p:nvSpPr>
          <p:cNvPr id="108547" name="Rectangle 3"/>
          <p:cNvSpPr>
            <a:spLocks/>
          </p:cNvSpPr>
          <p:nvPr/>
        </p:nvSpPr>
        <p:spPr bwMode="auto">
          <a:xfrm>
            <a:off x="1707284" y="217588"/>
            <a:ext cx="497291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3200" dirty="0">
                <a:solidFill>
                  <a:srgbClr val="FF0000"/>
                </a:solidFill>
                <a:latin typeface="Helvetica"/>
                <a:ea typeface="ＭＳ Ｐゴシック" charset="0"/>
                <a:cs typeface="Helvetica"/>
              </a:rPr>
              <a:t>Pressure driven channeling</a:t>
            </a:r>
          </a:p>
        </p:txBody>
      </p:sp>
    </p:spTree>
    <p:extLst>
      <p:ext uri="{BB962C8B-B14F-4D97-AF65-F5344CB8AC3E}">
        <p14:creationId xmlns:p14="http://schemas.microsoft.com/office/powerpoint/2010/main" val="13427958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7600" y="838200"/>
            <a:ext cx="51054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110594"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7075" y="3209925"/>
            <a:ext cx="3848100" cy="290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10595" name="Rectangle 3"/>
          <p:cNvSpPr>
            <a:spLocks/>
          </p:cNvSpPr>
          <p:nvPr/>
        </p:nvSpPr>
        <p:spPr bwMode="auto">
          <a:xfrm>
            <a:off x="6369050" y="1998663"/>
            <a:ext cx="2020888"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1800">
                <a:solidFill>
                  <a:schemeClr val="tx1"/>
                </a:solidFill>
                <a:latin typeface="Helvetica" charset="0"/>
                <a:ea typeface="ＭＳ Ｐゴシック" charset="0"/>
                <a:cs typeface="Helvetica" charset="0"/>
                <a:sym typeface="Helvetica" charset="0"/>
              </a:rPr>
              <a:t>Forced Channeling</a:t>
            </a:r>
          </a:p>
        </p:txBody>
      </p:sp>
      <p:sp>
        <p:nvSpPr>
          <p:cNvPr id="110596" name="Rectangle 4"/>
          <p:cNvSpPr>
            <a:spLocks/>
          </p:cNvSpPr>
          <p:nvPr/>
        </p:nvSpPr>
        <p:spPr bwMode="auto">
          <a:xfrm>
            <a:off x="5919788" y="4216400"/>
            <a:ext cx="2947987"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1800">
                <a:solidFill>
                  <a:schemeClr val="tx1"/>
                </a:solidFill>
                <a:latin typeface="Helvetica" charset="0"/>
                <a:ea typeface="ＭＳ Ｐゴシック" charset="0"/>
                <a:cs typeface="Helvetica" charset="0"/>
                <a:sym typeface="Helvetica" charset="0"/>
              </a:rPr>
              <a:t>Pressure Driven Channeling</a:t>
            </a:r>
          </a:p>
        </p:txBody>
      </p:sp>
      <p:sp>
        <p:nvSpPr>
          <p:cNvPr id="110597" name="Rectangle 5"/>
          <p:cNvSpPr>
            <a:spLocks/>
          </p:cNvSpPr>
          <p:nvPr/>
        </p:nvSpPr>
        <p:spPr bwMode="auto">
          <a:xfrm>
            <a:off x="3359150" y="69850"/>
            <a:ext cx="2401888"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3600">
                <a:solidFill>
                  <a:schemeClr val="tx1"/>
                </a:solidFill>
                <a:latin typeface="Helvetica" charset="0"/>
                <a:ea typeface="ＭＳ Ｐゴシック" charset="0"/>
                <a:cs typeface="Helvetica" charset="0"/>
                <a:sym typeface="Helvetica" charset="0"/>
              </a:rPr>
              <a:t>Channeling</a:t>
            </a:r>
          </a:p>
        </p:txBody>
      </p:sp>
    </p:spTree>
    <p:extLst>
      <p:ext uri="{BB962C8B-B14F-4D97-AF65-F5344CB8AC3E}">
        <p14:creationId xmlns:p14="http://schemas.microsoft.com/office/powerpoint/2010/main" val="9037659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5159</TotalTime>
  <Words>5127</Words>
  <Application>Microsoft Macintosh PowerPoint</Application>
  <PresentationFormat>Letter Paper (8.5x11 in)</PresentationFormat>
  <Paragraphs>580</Paragraphs>
  <Slides>113</Slides>
  <Notes>17</Notes>
  <HiddenSlides>35</HiddenSlides>
  <MMClips>8</MMClips>
  <ScaleCrop>false</ScaleCrop>
  <HeadingPairs>
    <vt:vector size="4" baseType="variant">
      <vt:variant>
        <vt:lpstr>Theme</vt:lpstr>
      </vt:variant>
      <vt:variant>
        <vt:i4>1</vt:i4>
      </vt:variant>
      <vt:variant>
        <vt:lpstr>Slide Titles</vt:lpstr>
      </vt:variant>
      <vt:variant>
        <vt:i4>113</vt:i4>
      </vt:variant>
    </vt:vector>
  </HeadingPairs>
  <TitlesOfParts>
    <vt:vector size="11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Blocking / Obstruction of Air Masses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Barrier Jets</vt:lpstr>
      <vt:lpstr>PowerPoint Presentation</vt:lpstr>
      <vt:lpstr>Barrier Jets</vt:lpstr>
      <vt:lpstr>Discussion</vt:lpstr>
      <vt:lpstr>Basic Dynamics</vt:lpstr>
      <vt:lpstr>Basic Dynamics</vt:lpstr>
      <vt:lpstr>Basic Dynamics</vt:lpstr>
      <vt:lpstr>Basic Dynamics</vt:lpstr>
      <vt:lpstr>Basic Dynamics</vt:lpstr>
      <vt:lpstr>Mature Force Balance</vt:lpstr>
      <vt:lpstr>PowerPoint Presentation</vt:lpstr>
      <vt:lpstr>PowerPoint Presentation</vt:lpstr>
      <vt:lpstr>PowerPoint Presentation</vt:lpstr>
      <vt:lpstr>PowerPoint Presentation</vt:lpstr>
      <vt:lpstr>PowerPoint Presentation</vt:lpstr>
      <vt:lpstr>Flow through Passes,  Channels and Gaps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End</vt:lpstr>
      <vt:lpstr>PowerPoint Presentation</vt:lpstr>
      <vt:lpstr>PowerPoint Presentation</vt:lpstr>
    </vt:vector>
  </TitlesOfParts>
  <Company>U of Utah</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Sebastian Hoch</dc:creator>
  <cp:lastModifiedBy>Sebastian Hoch</cp:lastModifiedBy>
  <cp:revision>106</cp:revision>
  <cp:lastPrinted>2016-09-20T22:39:46Z</cp:lastPrinted>
  <dcterms:created xsi:type="dcterms:W3CDTF">2014-09-20T20:52:57Z</dcterms:created>
  <dcterms:modified xsi:type="dcterms:W3CDTF">2016-09-20T22:43:32Z</dcterms:modified>
</cp:coreProperties>
</file>