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30275213" cy="42556113"/>
  <p:notesSz cx="6858000" cy="9144000"/>
  <p:defaultTextStyle>
    <a:defPPr>
      <a:defRPr lang="en-US"/>
    </a:defPPr>
    <a:lvl1pPr marL="0" algn="l" defTabSz="2080854" rtl="0" eaLnBrk="1" latinLnBrk="0" hangingPunct="1">
      <a:defRPr sz="8200" kern="1200">
        <a:solidFill>
          <a:schemeClr val="tx1"/>
        </a:solidFill>
        <a:latin typeface="+mn-lt"/>
        <a:ea typeface="+mn-ea"/>
        <a:cs typeface="+mn-cs"/>
      </a:defRPr>
    </a:lvl1pPr>
    <a:lvl2pPr marL="2080854" algn="l" defTabSz="2080854" rtl="0" eaLnBrk="1" latinLnBrk="0" hangingPunct="1">
      <a:defRPr sz="8200" kern="1200">
        <a:solidFill>
          <a:schemeClr val="tx1"/>
        </a:solidFill>
        <a:latin typeface="+mn-lt"/>
        <a:ea typeface="+mn-ea"/>
        <a:cs typeface="+mn-cs"/>
      </a:defRPr>
    </a:lvl2pPr>
    <a:lvl3pPr marL="4161709" algn="l" defTabSz="2080854" rtl="0" eaLnBrk="1" latinLnBrk="0" hangingPunct="1">
      <a:defRPr sz="8200" kern="1200">
        <a:solidFill>
          <a:schemeClr val="tx1"/>
        </a:solidFill>
        <a:latin typeface="+mn-lt"/>
        <a:ea typeface="+mn-ea"/>
        <a:cs typeface="+mn-cs"/>
      </a:defRPr>
    </a:lvl3pPr>
    <a:lvl4pPr marL="6242563" algn="l" defTabSz="2080854" rtl="0" eaLnBrk="1" latinLnBrk="0" hangingPunct="1">
      <a:defRPr sz="8200" kern="1200">
        <a:solidFill>
          <a:schemeClr val="tx1"/>
        </a:solidFill>
        <a:latin typeface="+mn-lt"/>
        <a:ea typeface="+mn-ea"/>
        <a:cs typeface="+mn-cs"/>
      </a:defRPr>
    </a:lvl4pPr>
    <a:lvl5pPr marL="8323417" algn="l" defTabSz="2080854" rtl="0" eaLnBrk="1" latinLnBrk="0" hangingPunct="1">
      <a:defRPr sz="8200" kern="1200">
        <a:solidFill>
          <a:schemeClr val="tx1"/>
        </a:solidFill>
        <a:latin typeface="+mn-lt"/>
        <a:ea typeface="+mn-ea"/>
        <a:cs typeface="+mn-cs"/>
      </a:defRPr>
    </a:lvl5pPr>
    <a:lvl6pPr marL="10404272" algn="l" defTabSz="2080854" rtl="0" eaLnBrk="1" latinLnBrk="0" hangingPunct="1">
      <a:defRPr sz="8200" kern="1200">
        <a:solidFill>
          <a:schemeClr val="tx1"/>
        </a:solidFill>
        <a:latin typeface="+mn-lt"/>
        <a:ea typeface="+mn-ea"/>
        <a:cs typeface="+mn-cs"/>
      </a:defRPr>
    </a:lvl6pPr>
    <a:lvl7pPr marL="12485126" algn="l" defTabSz="2080854" rtl="0" eaLnBrk="1" latinLnBrk="0" hangingPunct="1">
      <a:defRPr sz="8200" kern="1200">
        <a:solidFill>
          <a:schemeClr val="tx1"/>
        </a:solidFill>
        <a:latin typeface="+mn-lt"/>
        <a:ea typeface="+mn-ea"/>
        <a:cs typeface="+mn-cs"/>
      </a:defRPr>
    </a:lvl7pPr>
    <a:lvl8pPr marL="14565981" algn="l" defTabSz="2080854" rtl="0" eaLnBrk="1" latinLnBrk="0" hangingPunct="1">
      <a:defRPr sz="8200" kern="1200">
        <a:solidFill>
          <a:schemeClr val="tx1"/>
        </a:solidFill>
        <a:latin typeface="+mn-lt"/>
        <a:ea typeface="+mn-ea"/>
        <a:cs typeface="+mn-cs"/>
      </a:defRPr>
    </a:lvl8pPr>
    <a:lvl9pPr marL="16646835" algn="l" defTabSz="2080854" rtl="0" eaLnBrk="1" latinLnBrk="0" hangingPunct="1">
      <a:defRPr sz="8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246" autoAdjust="0"/>
    <p:restoredTop sz="94660"/>
  </p:normalViewPr>
  <p:slideViewPr>
    <p:cSldViewPr snapToGrid="0" snapToObjects="1">
      <p:cViewPr>
        <p:scale>
          <a:sx n="33" d="100"/>
          <a:sy n="33" d="100"/>
        </p:scale>
        <p:origin x="-904" y="3200"/>
      </p:cViewPr>
      <p:guideLst>
        <p:guide orient="horz" pos="13404"/>
        <p:guide pos="9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13219981"/>
            <a:ext cx="25733931" cy="9121982"/>
          </a:xfrm>
        </p:spPr>
        <p:txBody>
          <a:bodyPr/>
          <a:lstStyle/>
          <a:p>
            <a:r>
              <a:rPr lang="en-US" smtClean="0"/>
              <a:t>Click to edit Master title style</a:t>
            </a:r>
            <a:endParaRPr lang="en-US"/>
          </a:p>
        </p:txBody>
      </p:sp>
      <p:sp>
        <p:nvSpPr>
          <p:cNvPr id="3" name="Subtitle 2"/>
          <p:cNvSpPr>
            <a:spLocks noGrp="1"/>
          </p:cNvSpPr>
          <p:nvPr>
            <p:ph type="subTitle" idx="1"/>
          </p:nvPr>
        </p:nvSpPr>
        <p:spPr>
          <a:xfrm>
            <a:off x="4541282" y="24115131"/>
            <a:ext cx="21192649" cy="10875451"/>
          </a:xfrm>
        </p:spPr>
        <p:txBody>
          <a:bodyPr/>
          <a:lstStyle>
            <a:lvl1pPr marL="0" indent="0" algn="ctr">
              <a:buNone/>
              <a:defRPr>
                <a:solidFill>
                  <a:schemeClr val="tx1">
                    <a:tint val="75000"/>
                  </a:schemeClr>
                </a:solidFill>
              </a:defRPr>
            </a:lvl1pPr>
            <a:lvl2pPr marL="2080854" indent="0" algn="ctr">
              <a:buNone/>
              <a:defRPr>
                <a:solidFill>
                  <a:schemeClr val="tx1">
                    <a:tint val="75000"/>
                  </a:schemeClr>
                </a:solidFill>
              </a:defRPr>
            </a:lvl2pPr>
            <a:lvl3pPr marL="4161709" indent="0" algn="ctr">
              <a:buNone/>
              <a:defRPr>
                <a:solidFill>
                  <a:schemeClr val="tx1">
                    <a:tint val="75000"/>
                  </a:schemeClr>
                </a:solidFill>
              </a:defRPr>
            </a:lvl3pPr>
            <a:lvl4pPr marL="6242563" indent="0" algn="ctr">
              <a:buNone/>
              <a:defRPr>
                <a:solidFill>
                  <a:schemeClr val="tx1">
                    <a:tint val="75000"/>
                  </a:schemeClr>
                </a:solidFill>
              </a:defRPr>
            </a:lvl4pPr>
            <a:lvl5pPr marL="8323417" indent="0" algn="ctr">
              <a:buNone/>
              <a:defRPr>
                <a:solidFill>
                  <a:schemeClr val="tx1">
                    <a:tint val="75000"/>
                  </a:schemeClr>
                </a:solidFill>
              </a:defRPr>
            </a:lvl5pPr>
            <a:lvl6pPr marL="10404272" indent="0" algn="ctr">
              <a:buNone/>
              <a:defRPr>
                <a:solidFill>
                  <a:schemeClr val="tx1">
                    <a:tint val="75000"/>
                  </a:schemeClr>
                </a:solidFill>
              </a:defRPr>
            </a:lvl6pPr>
            <a:lvl7pPr marL="12485126" indent="0" algn="ctr">
              <a:buNone/>
              <a:defRPr>
                <a:solidFill>
                  <a:schemeClr val="tx1">
                    <a:tint val="75000"/>
                  </a:schemeClr>
                </a:solidFill>
              </a:defRPr>
            </a:lvl7pPr>
            <a:lvl8pPr marL="14565981" indent="0" algn="ctr">
              <a:buNone/>
              <a:defRPr>
                <a:solidFill>
                  <a:schemeClr val="tx1">
                    <a:tint val="75000"/>
                  </a:schemeClr>
                </a:solidFill>
              </a:defRPr>
            </a:lvl8pPr>
            <a:lvl9pPr marL="166468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16318-46A6-DA4E-B679-654F9403695D}"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38887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6318-46A6-DA4E-B679-654F9403695D}"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220130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76283" y="10579923"/>
            <a:ext cx="22548726" cy="2253109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14332" y="10579923"/>
            <a:ext cx="67157362" cy="2253109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6318-46A6-DA4E-B679-654F9403695D}"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424191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6318-46A6-DA4E-B679-654F9403695D}"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1845928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3" y="27346246"/>
            <a:ext cx="25733931" cy="8452117"/>
          </a:xfrm>
        </p:spPr>
        <p:txBody>
          <a:bodyPr anchor="t"/>
          <a:lstStyle>
            <a:lvl1pPr algn="l">
              <a:defRPr sz="18200" b="1" cap="all"/>
            </a:lvl1pPr>
          </a:lstStyle>
          <a:p>
            <a:r>
              <a:rPr lang="en-US" smtClean="0"/>
              <a:t>Click to edit Master title style</a:t>
            </a:r>
            <a:endParaRPr lang="en-US"/>
          </a:p>
        </p:txBody>
      </p:sp>
      <p:sp>
        <p:nvSpPr>
          <p:cNvPr id="3" name="Text Placeholder 2"/>
          <p:cNvSpPr>
            <a:spLocks noGrp="1"/>
          </p:cNvSpPr>
          <p:nvPr>
            <p:ph type="body" idx="1"/>
          </p:nvPr>
        </p:nvSpPr>
        <p:spPr>
          <a:xfrm>
            <a:off x="2391533" y="18037099"/>
            <a:ext cx="25733931" cy="9309147"/>
          </a:xfrm>
        </p:spPr>
        <p:txBody>
          <a:bodyPr anchor="b"/>
          <a:lstStyle>
            <a:lvl1pPr marL="0" indent="0">
              <a:buNone/>
              <a:defRPr sz="9100">
                <a:solidFill>
                  <a:schemeClr val="tx1">
                    <a:tint val="75000"/>
                  </a:schemeClr>
                </a:solidFill>
              </a:defRPr>
            </a:lvl1pPr>
            <a:lvl2pPr marL="2080854" indent="0">
              <a:buNone/>
              <a:defRPr sz="8200">
                <a:solidFill>
                  <a:schemeClr val="tx1">
                    <a:tint val="75000"/>
                  </a:schemeClr>
                </a:solidFill>
              </a:defRPr>
            </a:lvl2pPr>
            <a:lvl3pPr marL="4161709" indent="0">
              <a:buNone/>
              <a:defRPr sz="7300">
                <a:solidFill>
                  <a:schemeClr val="tx1">
                    <a:tint val="75000"/>
                  </a:schemeClr>
                </a:solidFill>
              </a:defRPr>
            </a:lvl3pPr>
            <a:lvl4pPr marL="6242563" indent="0">
              <a:buNone/>
              <a:defRPr sz="6400">
                <a:solidFill>
                  <a:schemeClr val="tx1">
                    <a:tint val="75000"/>
                  </a:schemeClr>
                </a:solidFill>
              </a:defRPr>
            </a:lvl4pPr>
            <a:lvl5pPr marL="8323417" indent="0">
              <a:buNone/>
              <a:defRPr sz="6400">
                <a:solidFill>
                  <a:schemeClr val="tx1">
                    <a:tint val="75000"/>
                  </a:schemeClr>
                </a:solidFill>
              </a:defRPr>
            </a:lvl5pPr>
            <a:lvl6pPr marL="10404272" indent="0">
              <a:buNone/>
              <a:defRPr sz="6400">
                <a:solidFill>
                  <a:schemeClr val="tx1">
                    <a:tint val="75000"/>
                  </a:schemeClr>
                </a:solidFill>
              </a:defRPr>
            </a:lvl6pPr>
            <a:lvl7pPr marL="12485126" indent="0">
              <a:buNone/>
              <a:defRPr sz="6400">
                <a:solidFill>
                  <a:schemeClr val="tx1">
                    <a:tint val="75000"/>
                  </a:schemeClr>
                </a:solidFill>
              </a:defRPr>
            </a:lvl7pPr>
            <a:lvl8pPr marL="14565981" indent="0">
              <a:buNone/>
              <a:defRPr sz="6400">
                <a:solidFill>
                  <a:schemeClr val="tx1">
                    <a:tint val="75000"/>
                  </a:schemeClr>
                </a:solidFill>
              </a:defRPr>
            </a:lvl8pPr>
            <a:lvl9pPr marL="16646835" indent="0">
              <a:buNone/>
              <a:defRPr sz="6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16318-46A6-DA4E-B679-654F9403695D}"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387929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14332" y="61617708"/>
            <a:ext cx="44850417" cy="174273190"/>
          </a:xfrm>
        </p:spPr>
        <p:txBody>
          <a:bodyPr/>
          <a:lstStyle>
            <a:lvl1pPr>
              <a:defRPr sz="12700"/>
            </a:lvl1pPr>
            <a:lvl2pPr>
              <a:defRPr sz="109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69338" y="61617708"/>
            <a:ext cx="44855671" cy="174273190"/>
          </a:xfrm>
        </p:spPr>
        <p:txBody>
          <a:bodyPr/>
          <a:lstStyle>
            <a:lvl1pPr>
              <a:defRPr sz="12700"/>
            </a:lvl1pPr>
            <a:lvl2pPr>
              <a:defRPr sz="109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16318-46A6-DA4E-B679-654F9403695D}"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421213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1" y="1704218"/>
            <a:ext cx="27247692" cy="709268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13761" y="9525874"/>
            <a:ext cx="13376810" cy="3969931"/>
          </a:xfrm>
        </p:spPr>
        <p:txBody>
          <a:bodyPr anchor="b"/>
          <a:lstStyle>
            <a:lvl1pPr marL="0" indent="0">
              <a:buNone/>
              <a:defRPr sz="10900" b="1"/>
            </a:lvl1pPr>
            <a:lvl2pPr marL="2080854" indent="0">
              <a:buNone/>
              <a:defRPr sz="9100" b="1"/>
            </a:lvl2pPr>
            <a:lvl3pPr marL="4161709" indent="0">
              <a:buNone/>
              <a:defRPr sz="8200" b="1"/>
            </a:lvl3pPr>
            <a:lvl4pPr marL="6242563" indent="0">
              <a:buNone/>
              <a:defRPr sz="7300" b="1"/>
            </a:lvl4pPr>
            <a:lvl5pPr marL="8323417" indent="0">
              <a:buNone/>
              <a:defRPr sz="7300" b="1"/>
            </a:lvl5pPr>
            <a:lvl6pPr marL="10404272" indent="0">
              <a:buNone/>
              <a:defRPr sz="7300" b="1"/>
            </a:lvl6pPr>
            <a:lvl7pPr marL="12485126" indent="0">
              <a:buNone/>
              <a:defRPr sz="7300" b="1"/>
            </a:lvl7pPr>
            <a:lvl8pPr marL="14565981" indent="0">
              <a:buNone/>
              <a:defRPr sz="7300" b="1"/>
            </a:lvl8pPr>
            <a:lvl9pPr marL="16646835" indent="0">
              <a:buNone/>
              <a:defRPr sz="7300" b="1"/>
            </a:lvl9pPr>
          </a:lstStyle>
          <a:p>
            <a:pPr lvl="0"/>
            <a:r>
              <a:rPr lang="en-US" smtClean="0"/>
              <a:t>Click to edit Master text styles</a:t>
            </a:r>
          </a:p>
        </p:txBody>
      </p:sp>
      <p:sp>
        <p:nvSpPr>
          <p:cNvPr id="4" name="Content Placeholder 3"/>
          <p:cNvSpPr>
            <a:spLocks noGrp="1"/>
          </p:cNvSpPr>
          <p:nvPr>
            <p:ph sz="half" idx="2"/>
          </p:nvPr>
        </p:nvSpPr>
        <p:spPr>
          <a:xfrm>
            <a:off x="1513761" y="13495804"/>
            <a:ext cx="13376810" cy="24519023"/>
          </a:xfrm>
        </p:spPr>
        <p:txBody>
          <a:bodyPr/>
          <a:lstStyle>
            <a:lvl1pPr>
              <a:defRPr sz="109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79389" y="9525874"/>
            <a:ext cx="13382065" cy="3969931"/>
          </a:xfrm>
        </p:spPr>
        <p:txBody>
          <a:bodyPr anchor="b"/>
          <a:lstStyle>
            <a:lvl1pPr marL="0" indent="0">
              <a:buNone/>
              <a:defRPr sz="10900" b="1"/>
            </a:lvl1pPr>
            <a:lvl2pPr marL="2080854" indent="0">
              <a:buNone/>
              <a:defRPr sz="9100" b="1"/>
            </a:lvl2pPr>
            <a:lvl3pPr marL="4161709" indent="0">
              <a:buNone/>
              <a:defRPr sz="8200" b="1"/>
            </a:lvl3pPr>
            <a:lvl4pPr marL="6242563" indent="0">
              <a:buNone/>
              <a:defRPr sz="7300" b="1"/>
            </a:lvl4pPr>
            <a:lvl5pPr marL="8323417" indent="0">
              <a:buNone/>
              <a:defRPr sz="7300" b="1"/>
            </a:lvl5pPr>
            <a:lvl6pPr marL="10404272" indent="0">
              <a:buNone/>
              <a:defRPr sz="7300" b="1"/>
            </a:lvl6pPr>
            <a:lvl7pPr marL="12485126" indent="0">
              <a:buNone/>
              <a:defRPr sz="7300" b="1"/>
            </a:lvl7pPr>
            <a:lvl8pPr marL="14565981" indent="0">
              <a:buNone/>
              <a:defRPr sz="7300" b="1"/>
            </a:lvl8pPr>
            <a:lvl9pPr marL="16646835" indent="0">
              <a:buNone/>
              <a:defRPr sz="7300" b="1"/>
            </a:lvl9pPr>
          </a:lstStyle>
          <a:p>
            <a:pPr lvl="0"/>
            <a:r>
              <a:rPr lang="en-US" smtClean="0"/>
              <a:t>Click to edit Master text styles</a:t>
            </a:r>
          </a:p>
        </p:txBody>
      </p:sp>
      <p:sp>
        <p:nvSpPr>
          <p:cNvPr id="6" name="Content Placeholder 5"/>
          <p:cNvSpPr>
            <a:spLocks noGrp="1"/>
          </p:cNvSpPr>
          <p:nvPr>
            <p:ph sz="quarter" idx="4"/>
          </p:nvPr>
        </p:nvSpPr>
        <p:spPr>
          <a:xfrm>
            <a:off x="15379389" y="13495804"/>
            <a:ext cx="13382065" cy="24519023"/>
          </a:xfrm>
        </p:spPr>
        <p:txBody>
          <a:bodyPr/>
          <a:lstStyle>
            <a:lvl1pPr>
              <a:defRPr sz="109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16318-46A6-DA4E-B679-654F9403695D}" type="datetimeFigureOut">
              <a:rPr lang="en-US" smtClean="0"/>
              <a:t>7/11/13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264144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16318-46A6-DA4E-B679-654F9403695D}" type="datetimeFigureOut">
              <a:rPr lang="en-US" smtClean="0"/>
              <a:t>7/11/13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314667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16318-46A6-DA4E-B679-654F9403695D}" type="datetimeFigureOut">
              <a:rPr lang="en-US" smtClean="0"/>
              <a:t>7/11/13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81888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3" y="1694364"/>
            <a:ext cx="9960336" cy="7210897"/>
          </a:xfrm>
        </p:spPr>
        <p:txBody>
          <a:bodyPr anchor="b"/>
          <a:lstStyle>
            <a:lvl1pPr algn="l">
              <a:defRPr sz="9100" b="1"/>
            </a:lvl1pPr>
          </a:lstStyle>
          <a:p>
            <a:r>
              <a:rPr lang="en-US" smtClean="0"/>
              <a:t>Click to edit Master title style</a:t>
            </a:r>
            <a:endParaRPr lang="en-US"/>
          </a:p>
        </p:txBody>
      </p:sp>
      <p:sp>
        <p:nvSpPr>
          <p:cNvPr id="3" name="Content Placeholder 2"/>
          <p:cNvSpPr>
            <a:spLocks noGrp="1"/>
          </p:cNvSpPr>
          <p:nvPr>
            <p:ph idx="1"/>
          </p:nvPr>
        </p:nvSpPr>
        <p:spPr>
          <a:xfrm>
            <a:off x="11836767" y="1694367"/>
            <a:ext cx="16924685" cy="36320463"/>
          </a:xfrm>
        </p:spPr>
        <p:txBody>
          <a:bodyPr/>
          <a:lstStyle>
            <a:lvl1pPr>
              <a:defRPr sz="14600"/>
            </a:lvl1pPr>
            <a:lvl2pPr>
              <a:defRPr sz="12700"/>
            </a:lvl2pPr>
            <a:lvl3pPr>
              <a:defRPr sz="109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13763" y="8905264"/>
            <a:ext cx="9960336" cy="29109567"/>
          </a:xfrm>
        </p:spPr>
        <p:txBody>
          <a:bodyPr/>
          <a:lstStyle>
            <a:lvl1pPr marL="0" indent="0">
              <a:buNone/>
              <a:defRPr sz="6400"/>
            </a:lvl1pPr>
            <a:lvl2pPr marL="2080854" indent="0">
              <a:buNone/>
              <a:defRPr sz="5500"/>
            </a:lvl2pPr>
            <a:lvl3pPr marL="4161709" indent="0">
              <a:buNone/>
              <a:defRPr sz="4600"/>
            </a:lvl3pPr>
            <a:lvl4pPr marL="6242563" indent="0">
              <a:buNone/>
              <a:defRPr sz="4100"/>
            </a:lvl4pPr>
            <a:lvl5pPr marL="8323417" indent="0">
              <a:buNone/>
              <a:defRPr sz="4100"/>
            </a:lvl5pPr>
            <a:lvl6pPr marL="10404272" indent="0">
              <a:buNone/>
              <a:defRPr sz="4100"/>
            </a:lvl6pPr>
            <a:lvl7pPr marL="12485126" indent="0">
              <a:buNone/>
              <a:defRPr sz="4100"/>
            </a:lvl7pPr>
            <a:lvl8pPr marL="14565981" indent="0">
              <a:buNone/>
              <a:defRPr sz="4100"/>
            </a:lvl8pPr>
            <a:lvl9pPr marL="16646835"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16318-46A6-DA4E-B679-654F9403695D}"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142317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4" y="29789279"/>
            <a:ext cx="18165128" cy="3516793"/>
          </a:xfrm>
        </p:spPr>
        <p:txBody>
          <a:bodyPr anchor="b"/>
          <a:lstStyle>
            <a:lvl1pPr algn="l">
              <a:defRPr sz="9100" b="1"/>
            </a:lvl1pPr>
          </a:lstStyle>
          <a:p>
            <a:r>
              <a:rPr lang="en-US" smtClean="0"/>
              <a:t>Click to edit Master title style</a:t>
            </a:r>
            <a:endParaRPr lang="en-US"/>
          </a:p>
        </p:txBody>
      </p:sp>
      <p:sp>
        <p:nvSpPr>
          <p:cNvPr id="3" name="Picture Placeholder 2"/>
          <p:cNvSpPr>
            <a:spLocks noGrp="1"/>
          </p:cNvSpPr>
          <p:nvPr>
            <p:ph type="pic" idx="1"/>
          </p:nvPr>
        </p:nvSpPr>
        <p:spPr>
          <a:xfrm>
            <a:off x="5934154" y="3802467"/>
            <a:ext cx="18165128" cy="25533668"/>
          </a:xfrm>
        </p:spPr>
        <p:txBody>
          <a:bodyPr/>
          <a:lstStyle>
            <a:lvl1pPr marL="0" indent="0">
              <a:buNone/>
              <a:defRPr sz="14600"/>
            </a:lvl1pPr>
            <a:lvl2pPr marL="2080854" indent="0">
              <a:buNone/>
              <a:defRPr sz="12700"/>
            </a:lvl2pPr>
            <a:lvl3pPr marL="4161709" indent="0">
              <a:buNone/>
              <a:defRPr sz="10900"/>
            </a:lvl3pPr>
            <a:lvl4pPr marL="6242563" indent="0">
              <a:buNone/>
              <a:defRPr sz="9100"/>
            </a:lvl4pPr>
            <a:lvl5pPr marL="8323417" indent="0">
              <a:buNone/>
              <a:defRPr sz="9100"/>
            </a:lvl5pPr>
            <a:lvl6pPr marL="10404272" indent="0">
              <a:buNone/>
              <a:defRPr sz="9100"/>
            </a:lvl6pPr>
            <a:lvl7pPr marL="12485126" indent="0">
              <a:buNone/>
              <a:defRPr sz="9100"/>
            </a:lvl7pPr>
            <a:lvl8pPr marL="14565981" indent="0">
              <a:buNone/>
              <a:defRPr sz="9100"/>
            </a:lvl8pPr>
            <a:lvl9pPr marL="16646835" indent="0">
              <a:buNone/>
              <a:defRPr sz="9100"/>
            </a:lvl9pPr>
          </a:lstStyle>
          <a:p>
            <a:endParaRPr lang="en-US"/>
          </a:p>
        </p:txBody>
      </p:sp>
      <p:sp>
        <p:nvSpPr>
          <p:cNvPr id="4" name="Text Placeholder 3"/>
          <p:cNvSpPr>
            <a:spLocks noGrp="1"/>
          </p:cNvSpPr>
          <p:nvPr>
            <p:ph type="body" sz="half" idx="2"/>
          </p:nvPr>
        </p:nvSpPr>
        <p:spPr>
          <a:xfrm>
            <a:off x="5934154" y="33306072"/>
            <a:ext cx="18165128" cy="4994430"/>
          </a:xfrm>
        </p:spPr>
        <p:txBody>
          <a:bodyPr/>
          <a:lstStyle>
            <a:lvl1pPr marL="0" indent="0">
              <a:buNone/>
              <a:defRPr sz="6400"/>
            </a:lvl1pPr>
            <a:lvl2pPr marL="2080854" indent="0">
              <a:buNone/>
              <a:defRPr sz="5500"/>
            </a:lvl2pPr>
            <a:lvl3pPr marL="4161709" indent="0">
              <a:buNone/>
              <a:defRPr sz="4600"/>
            </a:lvl3pPr>
            <a:lvl4pPr marL="6242563" indent="0">
              <a:buNone/>
              <a:defRPr sz="4100"/>
            </a:lvl4pPr>
            <a:lvl5pPr marL="8323417" indent="0">
              <a:buNone/>
              <a:defRPr sz="4100"/>
            </a:lvl5pPr>
            <a:lvl6pPr marL="10404272" indent="0">
              <a:buNone/>
              <a:defRPr sz="4100"/>
            </a:lvl6pPr>
            <a:lvl7pPr marL="12485126" indent="0">
              <a:buNone/>
              <a:defRPr sz="4100"/>
            </a:lvl7pPr>
            <a:lvl8pPr marL="14565981" indent="0">
              <a:buNone/>
              <a:defRPr sz="4100"/>
            </a:lvl8pPr>
            <a:lvl9pPr marL="16646835"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16318-46A6-DA4E-B679-654F9403695D}"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D95E3-8E40-9E49-B668-5C7888CA7E4C}" type="slidenum">
              <a:rPr lang="en-US" smtClean="0"/>
              <a:t>‹#›</a:t>
            </a:fld>
            <a:endParaRPr lang="en-US"/>
          </a:p>
        </p:txBody>
      </p:sp>
    </p:spTree>
    <p:extLst>
      <p:ext uri="{BB962C8B-B14F-4D97-AF65-F5344CB8AC3E}">
        <p14:creationId xmlns:p14="http://schemas.microsoft.com/office/powerpoint/2010/main" val="6144389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761" y="1704218"/>
            <a:ext cx="27247692" cy="7092686"/>
          </a:xfrm>
          <a:prstGeom prst="rect">
            <a:avLst/>
          </a:prstGeom>
        </p:spPr>
        <p:txBody>
          <a:bodyPr vert="horz" lIns="416171" tIns="208085" rIns="416171" bIns="2080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13761" y="9929763"/>
            <a:ext cx="27247692" cy="28085067"/>
          </a:xfrm>
          <a:prstGeom prst="rect">
            <a:avLst/>
          </a:prstGeom>
        </p:spPr>
        <p:txBody>
          <a:bodyPr vert="horz" lIns="416171" tIns="208085" rIns="416171" bIns="2080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513761" y="39443215"/>
            <a:ext cx="7064216" cy="2265719"/>
          </a:xfrm>
          <a:prstGeom prst="rect">
            <a:avLst/>
          </a:prstGeom>
        </p:spPr>
        <p:txBody>
          <a:bodyPr vert="horz" lIns="416171" tIns="208085" rIns="416171" bIns="208085" rtlCol="0" anchor="ctr"/>
          <a:lstStyle>
            <a:lvl1pPr algn="l">
              <a:defRPr sz="5500">
                <a:solidFill>
                  <a:schemeClr val="tx1">
                    <a:tint val="75000"/>
                  </a:schemeClr>
                </a:solidFill>
              </a:defRPr>
            </a:lvl1pPr>
          </a:lstStyle>
          <a:p>
            <a:fld id="{8EC16318-46A6-DA4E-B679-654F9403695D}" type="datetimeFigureOut">
              <a:rPr lang="en-US" smtClean="0"/>
              <a:t>7/11/13</a:t>
            </a:fld>
            <a:endParaRPr lang="en-US"/>
          </a:p>
        </p:txBody>
      </p:sp>
      <p:sp>
        <p:nvSpPr>
          <p:cNvPr id="5" name="Footer Placeholder 4"/>
          <p:cNvSpPr>
            <a:spLocks noGrp="1"/>
          </p:cNvSpPr>
          <p:nvPr>
            <p:ph type="ftr" sz="quarter" idx="3"/>
          </p:nvPr>
        </p:nvSpPr>
        <p:spPr>
          <a:xfrm>
            <a:off x="10344031" y="39443215"/>
            <a:ext cx="9587151" cy="2265719"/>
          </a:xfrm>
          <a:prstGeom prst="rect">
            <a:avLst/>
          </a:prstGeom>
        </p:spPr>
        <p:txBody>
          <a:bodyPr vert="horz" lIns="416171" tIns="208085" rIns="416171" bIns="208085"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7236" y="39443215"/>
            <a:ext cx="7064216" cy="2265719"/>
          </a:xfrm>
          <a:prstGeom prst="rect">
            <a:avLst/>
          </a:prstGeom>
        </p:spPr>
        <p:txBody>
          <a:bodyPr vert="horz" lIns="416171" tIns="208085" rIns="416171" bIns="208085" rtlCol="0" anchor="ctr"/>
          <a:lstStyle>
            <a:lvl1pPr algn="r">
              <a:defRPr sz="5500">
                <a:solidFill>
                  <a:schemeClr val="tx1">
                    <a:tint val="75000"/>
                  </a:schemeClr>
                </a:solidFill>
              </a:defRPr>
            </a:lvl1pPr>
          </a:lstStyle>
          <a:p>
            <a:fld id="{084D95E3-8E40-9E49-B668-5C7888CA7E4C}" type="slidenum">
              <a:rPr lang="en-US" smtClean="0"/>
              <a:t>‹#›</a:t>
            </a:fld>
            <a:endParaRPr lang="en-US"/>
          </a:p>
        </p:txBody>
      </p:sp>
    </p:spTree>
    <p:extLst>
      <p:ext uri="{BB962C8B-B14F-4D97-AF65-F5344CB8AC3E}">
        <p14:creationId xmlns:p14="http://schemas.microsoft.com/office/powerpoint/2010/main" val="1713773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0854" rtl="0" eaLnBrk="1" latinLnBrk="0" hangingPunct="1">
        <a:spcBef>
          <a:spcPct val="0"/>
        </a:spcBef>
        <a:buNone/>
        <a:defRPr sz="20000" kern="1200">
          <a:solidFill>
            <a:schemeClr val="tx1"/>
          </a:solidFill>
          <a:latin typeface="+mj-lt"/>
          <a:ea typeface="+mj-ea"/>
          <a:cs typeface="+mj-cs"/>
        </a:defRPr>
      </a:lvl1pPr>
    </p:titleStyle>
    <p:bodyStyle>
      <a:lvl1pPr marL="1560641" indent="-1560641" algn="l" defTabSz="2080854" rtl="0" eaLnBrk="1" latinLnBrk="0" hangingPunct="1">
        <a:spcBef>
          <a:spcPct val="20000"/>
        </a:spcBef>
        <a:buFont typeface="Arial"/>
        <a:buChar char="•"/>
        <a:defRPr sz="14600" kern="1200">
          <a:solidFill>
            <a:schemeClr val="tx1"/>
          </a:solidFill>
          <a:latin typeface="+mn-lt"/>
          <a:ea typeface="+mn-ea"/>
          <a:cs typeface="+mn-cs"/>
        </a:defRPr>
      </a:lvl1pPr>
      <a:lvl2pPr marL="3381388" indent="-1300534" algn="l" defTabSz="2080854" rtl="0" eaLnBrk="1" latinLnBrk="0" hangingPunct="1">
        <a:spcBef>
          <a:spcPct val="20000"/>
        </a:spcBef>
        <a:buFont typeface="Arial"/>
        <a:buChar char="–"/>
        <a:defRPr sz="12700" kern="1200">
          <a:solidFill>
            <a:schemeClr val="tx1"/>
          </a:solidFill>
          <a:latin typeface="+mn-lt"/>
          <a:ea typeface="+mn-ea"/>
          <a:cs typeface="+mn-cs"/>
        </a:defRPr>
      </a:lvl2pPr>
      <a:lvl3pPr marL="5202136" indent="-1040427" algn="l" defTabSz="2080854" rtl="0" eaLnBrk="1" latinLnBrk="0" hangingPunct="1">
        <a:spcBef>
          <a:spcPct val="20000"/>
        </a:spcBef>
        <a:buFont typeface="Arial"/>
        <a:buChar char="•"/>
        <a:defRPr sz="10900" kern="1200">
          <a:solidFill>
            <a:schemeClr val="tx1"/>
          </a:solidFill>
          <a:latin typeface="+mn-lt"/>
          <a:ea typeface="+mn-ea"/>
          <a:cs typeface="+mn-cs"/>
        </a:defRPr>
      </a:lvl3pPr>
      <a:lvl4pPr marL="7282990" indent="-1040427" algn="l" defTabSz="2080854" rtl="0" eaLnBrk="1" latinLnBrk="0" hangingPunct="1">
        <a:spcBef>
          <a:spcPct val="20000"/>
        </a:spcBef>
        <a:buFont typeface="Arial"/>
        <a:buChar char="–"/>
        <a:defRPr sz="9100" kern="1200">
          <a:solidFill>
            <a:schemeClr val="tx1"/>
          </a:solidFill>
          <a:latin typeface="+mn-lt"/>
          <a:ea typeface="+mn-ea"/>
          <a:cs typeface="+mn-cs"/>
        </a:defRPr>
      </a:lvl4pPr>
      <a:lvl5pPr marL="9363845" indent="-1040427" algn="l" defTabSz="2080854" rtl="0" eaLnBrk="1" latinLnBrk="0" hangingPunct="1">
        <a:spcBef>
          <a:spcPct val="20000"/>
        </a:spcBef>
        <a:buFont typeface="Arial"/>
        <a:buChar char="»"/>
        <a:defRPr sz="9100" kern="1200">
          <a:solidFill>
            <a:schemeClr val="tx1"/>
          </a:solidFill>
          <a:latin typeface="+mn-lt"/>
          <a:ea typeface="+mn-ea"/>
          <a:cs typeface="+mn-cs"/>
        </a:defRPr>
      </a:lvl5pPr>
      <a:lvl6pPr marL="11444699" indent="-1040427" algn="l" defTabSz="2080854" rtl="0" eaLnBrk="1" latinLnBrk="0" hangingPunct="1">
        <a:spcBef>
          <a:spcPct val="20000"/>
        </a:spcBef>
        <a:buFont typeface="Arial"/>
        <a:buChar char="•"/>
        <a:defRPr sz="9100" kern="1200">
          <a:solidFill>
            <a:schemeClr val="tx1"/>
          </a:solidFill>
          <a:latin typeface="+mn-lt"/>
          <a:ea typeface="+mn-ea"/>
          <a:cs typeface="+mn-cs"/>
        </a:defRPr>
      </a:lvl6pPr>
      <a:lvl7pPr marL="13525553" indent="-1040427" algn="l" defTabSz="2080854" rtl="0" eaLnBrk="1" latinLnBrk="0" hangingPunct="1">
        <a:spcBef>
          <a:spcPct val="20000"/>
        </a:spcBef>
        <a:buFont typeface="Arial"/>
        <a:buChar char="•"/>
        <a:defRPr sz="9100" kern="1200">
          <a:solidFill>
            <a:schemeClr val="tx1"/>
          </a:solidFill>
          <a:latin typeface="+mn-lt"/>
          <a:ea typeface="+mn-ea"/>
          <a:cs typeface="+mn-cs"/>
        </a:defRPr>
      </a:lvl7pPr>
      <a:lvl8pPr marL="15606408" indent="-1040427" algn="l" defTabSz="2080854" rtl="0" eaLnBrk="1" latinLnBrk="0" hangingPunct="1">
        <a:spcBef>
          <a:spcPct val="20000"/>
        </a:spcBef>
        <a:buFont typeface="Arial"/>
        <a:buChar char="•"/>
        <a:defRPr sz="9100" kern="1200">
          <a:solidFill>
            <a:schemeClr val="tx1"/>
          </a:solidFill>
          <a:latin typeface="+mn-lt"/>
          <a:ea typeface="+mn-ea"/>
          <a:cs typeface="+mn-cs"/>
        </a:defRPr>
      </a:lvl8pPr>
      <a:lvl9pPr marL="17687262" indent="-1040427" algn="l" defTabSz="2080854"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0854" rtl="0" eaLnBrk="1" latinLnBrk="0" hangingPunct="1">
        <a:defRPr sz="8200" kern="1200">
          <a:solidFill>
            <a:schemeClr val="tx1"/>
          </a:solidFill>
          <a:latin typeface="+mn-lt"/>
          <a:ea typeface="+mn-ea"/>
          <a:cs typeface="+mn-cs"/>
        </a:defRPr>
      </a:lvl1pPr>
      <a:lvl2pPr marL="2080854" algn="l" defTabSz="2080854" rtl="0" eaLnBrk="1" latinLnBrk="0" hangingPunct="1">
        <a:defRPr sz="8200" kern="1200">
          <a:solidFill>
            <a:schemeClr val="tx1"/>
          </a:solidFill>
          <a:latin typeface="+mn-lt"/>
          <a:ea typeface="+mn-ea"/>
          <a:cs typeface="+mn-cs"/>
        </a:defRPr>
      </a:lvl2pPr>
      <a:lvl3pPr marL="4161709" algn="l" defTabSz="2080854" rtl="0" eaLnBrk="1" latinLnBrk="0" hangingPunct="1">
        <a:defRPr sz="8200" kern="1200">
          <a:solidFill>
            <a:schemeClr val="tx1"/>
          </a:solidFill>
          <a:latin typeface="+mn-lt"/>
          <a:ea typeface="+mn-ea"/>
          <a:cs typeface="+mn-cs"/>
        </a:defRPr>
      </a:lvl3pPr>
      <a:lvl4pPr marL="6242563" algn="l" defTabSz="2080854" rtl="0" eaLnBrk="1" latinLnBrk="0" hangingPunct="1">
        <a:defRPr sz="8200" kern="1200">
          <a:solidFill>
            <a:schemeClr val="tx1"/>
          </a:solidFill>
          <a:latin typeface="+mn-lt"/>
          <a:ea typeface="+mn-ea"/>
          <a:cs typeface="+mn-cs"/>
        </a:defRPr>
      </a:lvl4pPr>
      <a:lvl5pPr marL="8323417" algn="l" defTabSz="2080854" rtl="0" eaLnBrk="1" latinLnBrk="0" hangingPunct="1">
        <a:defRPr sz="8200" kern="1200">
          <a:solidFill>
            <a:schemeClr val="tx1"/>
          </a:solidFill>
          <a:latin typeface="+mn-lt"/>
          <a:ea typeface="+mn-ea"/>
          <a:cs typeface="+mn-cs"/>
        </a:defRPr>
      </a:lvl5pPr>
      <a:lvl6pPr marL="10404272" algn="l" defTabSz="2080854" rtl="0" eaLnBrk="1" latinLnBrk="0" hangingPunct="1">
        <a:defRPr sz="8200" kern="1200">
          <a:solidFill>
            <a:schemeClr val="tx1"/>
          </a:solidFill>
          <a:latin typeface="+mn-lt"/>
          <a:ea typeface="+mn-ea"/>
          <a:cs typeface="+mn-cs"/>
        </a:defRPr>
      </a:lvl6pPr>
      <a:lvl7pPr marL="12485126" algn="l" defTabSz="2080854" rtl="0" eaLnBrk="1" latinLnBrk="0" hangingPunct="1">
        <a:defRPr sz="8200" kern="1200">
          <a:solidFill>
            <a:schemeClr val="tx1"/>
          </a:solidFill>
          <a:latin typeface="+mn-lt"/>
          <a:ea typeface="+mn-ea"/>
          <a:cs typeface="+mn-cs"/>
        </a:defRPr>
      </a:lvl7pPr>
      <a:lvl8pPr marL="14565981" algn="l" defTabSz="2080854" rtl="0" eaLnBrk="1" latinLnBrk="0" hangingPunct="1">
        <a:defRPr sz="8200" kern="1200">
          <a:solidFill>
            <a:schemeClr val="tx1"/>
          </a:solidFill>
          <a:latin typeface="+mn-lt"/>
          <a:ea typeface="+mn-ea"/>
          <a:cs typeface="+mn-cs"/>
        </a:defRPr>
      </a:lvl8pPr>
      <a:lvl9pPr marL="16646835" algn="l" defTabSz="2080854"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g"/><Relationship Id="rId13"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jpg"/><Relationship Id="rId10"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b-met.jpg"/>
          <p:cNvPicPr>
            <a:picLocks noChangeAspect="1"/>
          </p:cNvPicPr>
          <p:nvPr/>
        </p:nvPicPr>
        <p:blipFill rotWithShape="1">
          <a:blip r:embed="rId2">
            <a:extLst>
              <a:ext uri="{28A0092B-C50C-407E-A947-70E740481C1C}">
                <a14:useLocalDpi xmlns:a14="http://schemas.microsoft.com/office/drawing/2010/main" val="0"/>
              </a:ext>
            </a:extLst>
          </a:blip>
          <a:srcRect r="2709"/>
          <a:stretch/>
        </p:blipFill>
        <p:spPr>
          <a:xfrm>
            <a:off x="22780075" y="19319310"/>
            <a:ext cx="7495138" cy="10799064"/>
          </a:xfrm>
          <a:prstGeom prst="rect">
            <a:avLst/>
          </a:prstGeom>
        </p:spPr>
      </p:pic>
      <p:sp>
        <p:nvSpPr>
          <p:cNvPr id="4" name="TextBox 3"/>
          <p:cNvSpPr txBox="1"/>
          <p:nvPr/>
        </p:nvSpPr>
        <p:spPr>
          <a:xfrm>
            <a:off x="54494" y="5081883"/>
            <a:ext cx="20307789" cy="2862322"/>
          </a:xfrm>
          <a:prstGeom prst="rect">
            <a:avLst/>
          </a:prstGeom>
          <a:noFill/>
        </p:spPr>
        <p:txBody>
          <a:bodyPr wrap="square" rtlCol="0">
            <a:spAutoFit/>
          </a:bodyPr>
          <a:lstStyle/>
          <a:p>
            <a:pPr marL="50800" algn="just">
              <a:spcAft>
                <a:spcPts val="3000"/>
              </a:spcAft>
            </a:pPr>
            <a:r>
              <a:rPr lang="en-US" sz="3600" dirty="0" smtClean="0">
                <a:latin typeface="Arial"/>
                <a:cs typeface="Arial"/>
              </a:rPr>
              <a:t>				The </a:t>
            </a:r>
            <a:r>
              <a:rPr lang="en-US" sz="3600" dirty="0">
                <a:latin typeface="Arial"/>
                <a:cs typeface="Arial"/>
              </a:rPr>
              <a:t>partitioning of the </a:t>
            </a:r>
            <a:r>
              <a:rPr lang="en-US" sz="3600" dirty="0" smtClean="0">
                <a:latin typeface="Arial"/>
                <a:cs typeface="Arial"/>
              </a:rPr>
              <a:t>available energy at the </a:t>
            </a:r>
            <a:r>
              <a:rPr lang="en-US" sz="3600" dirty="0">
                <a:latin typeface="Arial"/>
                <a:cs typeface="Arial"/>
              </a:rPr>
              <a:t>E</a:t>
            </a:r>
            <a:r>
              <a:rPr lang="en-US" sz="3600" dirty="0" smtClean="0">
                <a:latin typeface="Arial"/>
                <a:cs typeface="Arial"/>
              </a:rPr>
              <a:t>arth’s surface varies </a:t>
            </a:r>
            <a:r>
              <a:rPr lang="en-US" sz="3600" dirty="0">
                <a:latin typeface="Arial"/>
                <a:cs typeface="Arial"/>
              </a:rPr>
              <a:t>widely by geographic location, land surface type, exposure, soil properties, and available moisture. The </a:t>
            </a:r>
            <a:r>
              <a:rPr lang="en-US" sz="3600" dirty="0" smtClean="0">
                <a:latin typeface="Arial"/>
                <a:cs typeface="Arial"/>
              </a:rPr>
              <a:t>surface energy </a:t>
            </a:r>
            <a:r>
              <a:rPr lang="en-US" sz="3600" dirty="0">
                <a:latin typeface="Arial"/>
                <a:cs typeface="Arial"/>
              </a:rPr>
              <a:t>balance </a:t>
            </a:r>
            <a:r>
              <a:rPr lang="en-US" sz="3600" dirty="0" smtClean="0">
                <a:latin typeface="Arial"/>
                <a:cs typeface="Arial"/>
              </a:rPr>
              <a:t>ultimately </a:t>
            </a:r>
            <a:r>
              <a:rPr lang="en-US" sz="3600" dirty="0">
                <a:latin typeface="Arial"/>
                <a:cs typeface="Arial"/>
              </a:rPr>
              <a:t>controls boundary layer development and </a:t>
            </a:r>
            <a:r>
              <a:rPr lang="en-US" sz="3600" dirty="0" smtClean="0">
                <a:latin typeface="Arial"/>
                <a:cs typeface="Arial"/>
              </a:rPr>
              <a:t>evolution. </a:t>
            </a:r>
            <a:r>
              <a:rPr lang="en-US" sz="3600" dirty="0">
                <a:latin typeface="Arial"/>
                <a:cs typeface="Arial"/>
              </a:rPr>
              <a:t>S</a:t>
            </a:r>
            <a:r>
              <a:rPr lang="en-US" sz="3600" dirty="0" smtClean="0">
                <a:latin typeface="Arial"/>
                <a:cs typeface="Arial"/>
              </a:rPr>
              <a:t>patial </a:t>
            </a:r>
            <a:r>
              <a:rPr lang="en-US" sz="3600" dirty="0">
                <a:latin typeface="Arial"/>
                <a:cs typeface="Arial"/>
              </a:rPr>
              <a:t>energy balance differences lead to the formation of thermally driven circulations, such as sea-, lake- and playa breezes, slope- and valley wind circulations. </a:t>
            </a:r>
            <a:endParaRPr lang="en-US" sz="3600" dirty="0" smtClean="0">
              <a:latin typeface="Arial"/>
              <a:cs typeface="Arial"/>
            </a:endParaRPr>
          </a:p>
        </p:txBody>
      </p:sp>
      <p:sp>
        <p:nvSpPr>
          <p:cNvPr id="6" name="Rectangle 122"/>
          <p:cNvSpPr>
            <a:spLocks noChangeArrowheads="1"/>
          </p:cNvSpPr>
          <p:nvPr/>
        </p:nvSpPr>
        <p:spPr bwMode="auto">
          <a:xfrm>
            <a:off x="0" y="0"/>
            <a:ext cx="30275213" cy="4919596"/>
          </a:xfrm>
          <a:prstGeom prst="rect">
            <a:avLst/>
          </a:prstGeom>
          <a:solidFill>
            <a:srgbClr val="FFFF00"/>
          </a:solidFill>
          <a:ln w="9525">
            <a:noFill/>
            <a:miter lim="800000"/>
            <a:headEnd/>
            <a:tailEnd/>
          </a:ln>
        </p:spPr>
        <p:txBody>
          <a:bodyPr wrap="none" lIns="0" tIns="468000" rIns="0" bIns="42122" anchor="t" anchorCtr="0">
            <a:prstTxWarp prst="textNoShape">
              <a:avLst/>
            </a:prstTxWarp>
          </a:bodyPr>
          <a:lstStyle/>
          <a:p>
            <a:pPr algn="ctr" defTabSz="842963">
              <a:lnSpc>
                <a:spcPct val="50000"/>
              </a:lnSpc>
              <a:spcBef>
                <a:spcPct val="40000"/>
              </a:spcBef>
            </a:pPr>
            <a:r>
              <a:rPr lang="en-US" sz="8000" b="1" dirty="0" smtClean="0">
                <a:latin typeface="Arial"/>
                <a:cs typeface="Arial"/>
              </a:rPr>
              <a:t>Surface </a:t>
            </a:r>
            <a:r>
              <a:rPr lang="en-US" sz="8000" b="1" dirty="0">
                <a:latin typeface="Arial"/>
                <a:cs typeface="Arial"/>
              </a:rPr>
              <a:t>Energy Balance Observations during </a:t>
            </a:r>
            <a:endParaRPr lang="en-US" sz="8000" b="1" dirty="0" smtClean="0">
              <a:latin typeface="Arial"/>
              <a:cs typeface="Arial"/>
            </a:endParaRPr>
          </a:p>
          <a:p>
            <a:pPr algn="ctr" defTabSz="842963">
              <a:lnSpc>
                <a:spcPct val="50000"/>
              </a:lnSpc>
              <a:spcBef>
                <a:spcPct val="40000"/>
              </a:spcBef>
            </a:pPr>
            <a:r>
              <a:rPr lang="en-US" sz="8000" b="1" dirty="0" smtClean="0">
                <a:latin typeface="Arial"/>
                <a:cs typeface="Arial"/>
              </a:rPr>
              <a:t>MATERHORN</a:t>
            </a:r>
          </a:p>
          <a:p>
            <a:pPr algn="ctr" defTabSz="842963">
              <a:lnSpc>
                <a:spcPct val="50000"/>
              </a:lnSpc>
              <a:spcBef>
                <a:spcPct val="40000"/>
              </a:spcBef>
            </a:pPr>
            <a:r>
              <a:rPr lang="en-US" sz="9600" dirty="0" smtClean="0">
                <a:latin typeface="Arial"/>
                <a:cs typeface="Arial"/>
              </a:rPr>
              <a:t> </a:t>
            </a:r>
            <a:endParaRPr lang="de-CH" sz="5500" i="0" dirty="0" smtClean="0">
              <a:latin typeface="Arial"/>
              <a:cs typeface="Arial"/>
            </a:endParaRPr>
          </a:p>
        </p:txBody>
      </p:sp>
      <p:sp>
        <p:nvSpPr>
          <p:cNvPr id="7" name="TextBox 6"/>
          <p:cNvSpPr txBox="1"/>
          <p:nvPr/>
        </p:nvSpPr>
        <p:spPr>
          <a:xfrm>
            <a:off x="295891" y="31804780"/>
            <a:ext cx="29691154" cy="9510298"/>
          </a:xfrm>
          <a:prstGeom prst="rect">
            <a:avLst/>
          </a:prstGeom>
          <a:noFill/>
        </p:spPr>
        <p:txBody>
          <a:bodyPr wrap="square" rtlCol="0">
            <a:spAutoFit/>
          </a:bodyPr>
          <a:lstStyle/>
          <a:p>
            <a:pPr algn="just"/>
            <a:r>
              <a:rPr lang="en-US" sz="3600" dirty="0" smtClean="0">
                <a:solidFill>
                  <a:srgbClr val="FF0000"/>
                </a:solidFill>
                <a:latin typeface="Arial"/>
                <a:cs typeface="Arial"/>
              </a:rPr>
              <a:t>Radiation Balance: </a:t>
            </a:r>
          </a:p>
          <a:p>
            <a:pPr algn="just"/>
            <a:r>
              <a:rPr lang="en-US" sz="3600" dirty="0" smtClean="0">
                <a:latin typeface="Arial"/>
                <a:cs typeface="Arial"/>
              </a:rPr>
              <a:t>Albedo </a:t>
            </a:r>
            <a:r>
              <a:rPr lang="en-US" sz="3600" dirty="0">
                <a:latin typeface="Arial"/>
                <a:cs typeface="Arial"/>
              </a:rPr>
              <a:t>differences </a:t>
            </a:r>
            <a:r>
              <a:rPr lang="en-US" sz="3600" dirty="0" smtClean="0">
                <a:latin typeface="Arial"/>
                <a:cs typeface="Arial"/>
              </a:rPr>
              <a:t>among the </a:t>
            </a:r>
            <a:r>
              <a:rPr lang="en-US" sz="3600" dirty="0">
                <a:latin typeface="Arial"/>
                <a:cs typeface="Arial"/>
              </a:rPr>
              <a:t>sites are the main cause of variations </a:t>
            </a:r>
            <a:r>
              <a:rPr lang="en-US" sz="3600" dirty="0" smtClean="0">
                <a:latin typeface="Arial"/>
                <a:cs typeface="Arial"/>
              </a:rPr>
              <a:t>in shortwave energy input. The low albedo at the Slope site leads to the largest values of net radiation (NR) received</a:t>
            </a:r>
            <a:r>
              <a:rPr lang="en-US" sz="3600" dirty="0">
                <a:latin typeface="Arial"/>
                <a:cs typeface="Arial"/>
              </a:rPr>
              <a:t>. </a:t>
            </a:r>
            <a:r>
              <a:rPr lang="en-US" sz="3600" dirty="0" smtClean="0">
                <a:latin typeface="Arial"/>
                <a:cs typeface="Arial"/>
              </a:rPr>
              <a:t>Albedo differences between </a:t>
            </a:r>
            <a:r>
              <a:rPr lang="en-US" sz="3600" dirty="0">
                <a:latin typeface="Arial"/>
                <a:cs typeface="Arial"/>
              </a:rPr>
              <a:t>Playa and </a:t>
            </a:r>
            <a:r>
              <a:rPr lang="en-US" sz="3600" dirty="0" smtClean="0">
                <a:latin typeface="Arial"/>
                <a:cs typeface="Arial"/>
              </a:rPr>
              <a:t>Sagebrush during the day are compensated by net longwave differences. Daytime net radiation is thus equal for both sites, and net radiation differences between Playa and Sagebrush are greatest at night. Specular reflectance plays a role at Playa and leads to a pronounced diurnal cycle of albedo.</a:t>
            </a:r>
          </a:p>
          <a:p>
            <a:pPr algn="just"/>
            <a:r>
              <a:rPr lang="en-US" sz="3600" dirty="0" smtClean="0">
                <a:solidFill>
                  <a:srgbClr val="FF0000"/>
                </a:solidFill>
                <a:latin typeface="Arial"/>
                <a:cs typeface="Arial"/>
              </a:rPr>
              <a:t>Ground Heat Flux:</a:t>
            </a:r>
          </a:p>
          <a:p>
            <a:pPr algn="just"/>
            <a:r>
              <a:rPr lang="en-US" sz="3600" dirty="0" smtClean="0">
                <a:latin typeface="Arial"/>
                <a:cs typeface="Arial"/>
              </a:rPr>
              <a:t>The ground heat flux plays an important role in the surface energy budget, especially at Playa. During the night, the ground heat flux balances the net longwave loss at Playa and Sagebrush.</a:t>
            </a:r>
          </a:p>
          <a:p>
            <a:pPr algn="just"/>
            <a:r>
              <a:rPr lang="en-US" sz="3600" dirty="0">
                <a:solidFill>
                  <a:srgbClr val="FF0000"/>
                </a:solidFill>
                <a:latin typeface="Arial"/>
                <a:cs typeface="Arial"/>
              </a:rPr>
              <a:t>Sagebrush </a:t>
            </a:r>
            <a:r>
              <a:rPr lang="en-US" sz="3600" dirty="0" err="1">
                <a:solidFill>
                  <a:srgbClr val="FF0000"/>
                </a:solidFill>
                <a:latin typeface="Arial"/>
                <a:cs typeface="Arial"/>
              </a:rPr>
              <a:t>vs</a:t>
            </a:r>
            <a:r>
              <a:rPr lang="en-US" sz="3600" dirty="0">
                <a:solidFill>
                  <a:srgbClr val="FF0000"/>
                </a:solidFill>
                <a:latin typeface="Arial"/>
                <a:cs typeface="Arial"/>
              </a:rPr>
              <a:t> Playa </a:t>
            </a:r>
            <a:r>
              <a:rPr lang="en-US" sz="3600" dirty="0" smtClean="0">
                <a:solidFill>
                  <a:srgbClr val="FF0000"/>
                </a:solidFill>
                <a:latin typeface="Arial"/>
                <a:cs typeface="Arial"/>
              </a:rPr>
              <a:t>/ Turbulent Fluxes:</a:t>
            </a:r>
            <a:endParaRPr lang="en-US" sz="3600" dirty="0">
              <a:latin typeface="Arial"/>
              <a:cs typeface="Arial"/>
            </a:endParaRPr>
          </a:p>
          <a:p>
            <a:pPr algn="just"/>
            <a:r>
              <a:rPr lang="en-US" sz="3600" dirty="0" smtClean="0">
                <a:latin typeface="Arial"/>
                <a:cs typeface="Arial"/>
              </a:rPr>
              <a:t>Daytime radiative energy input is similar at Playa and Sagebrush but gets partitioned differently. Playa soil takes up more heat than is released by the sensible heat flux (H), whereas the partitioning is more evenly split at Sagebrush. Latent heat fluxes (L) are very small.</a:t>
            </a:r>
          </a:p>
          <a:p>
            <a:pPr algn="just"/>
            <a:r>
              <a:rPr lang="en-US" sz="3600" dirty="0" smtClean="0">
                <a:latin typeface="Arial"/>
                <a:cs typeface="Arial"/>
              </a:rPr>
              <a:t>During the night when H and L are near zero, the larger ground heat flux at Playa (as compared to Sagebrush) is compensated by the larger LW loss. Daytime H and L are smaller at Playa where the heat uptake into the soil is very large.</a:t>
            </a:r>
          </a:p>
          <a:p>
            <a:pPr algn="just"/>
            <a:r>
              <a:rPr lang="en-US" sz="3600" dirty="0" smtClean="0">
                <a:solidFill>
                  <a:srgbClr val="FF0000"/>
                </a:solidFill>
                <a:latin typeface="Arial"/>
                <a:cs typeface="Arial"/>
              </a:rPr>
              <a:t>Residual: </a:t>
            </a:r>
          </a:p>
          <a:p>
            <a:pPr algn="just"/>
            <a:r>
              <a:rPr lang="en-US" sz="3600" dirty="0" smtClean="0">
                <a:latin typeface="Arial"/>
                <a:cs typeface="Arial"/>
              </a:rPr>
              <a:t>The energy balance is closed at night, and the residual term is surprisingly small during daytime. </a:t>
            </a:r>
          </a:p>
          <a:p>
            <a:pPr algn="just"/>
            <a:r>
              <a:rPr lang="en-US" sz="3600" dirty="0" smtClean="0">
                <a:solidFill>
                  <a:srgbClr val="FF0000"/>
                </a:solidFill>
                <a:latin typeface="Arial"/>
                <a:cs typeface="Arial"/>
              </a:rPr>
              <a:t>Drainage Flows / Valley circulation: </a:t>
            </a:r>
          </a:p>
          <a:p>
            <a:pPr algn="just"/>
            <a:r>
              <a:rPr lang="en-US" sz="3600" dirty="0" smtClean="0">
                <a:latin typeface="Arial"/>
                <a:cs typeface="Arial"/>
              </a:rPr>
              <a:t>During synoptically quiescent periods the thermally driven circulations (playa breeze, valley flows and slope flows) dominate at all three locations.</a:t>
            </a:r>
          </a:p>
        </p:txBody>
      </p:sp>
      <p:sp>
        <p:nvSpPr>
          <p:cNvPr id="8" name="TextBox 7"/>
          <p:cNvSpPr txBox="1"/>
          <p:nvPr/>
        </p:nvSpPr>
        <p:spPr>
          <a:xfrm>
            <a:off x="101596" y="4969192"/>
            <a:ext cx="4886474" cy="707886"/>
          </a:xfrm>
          <a:prstGeom prst="rect">
            <a:avLst/>
          </a:prstGeom>
          <a:noFill/>
          <a:effectLst>
            <a:outerShdw blurRad="50800" dist="38100" dir="2700000">
              <a:schemeClr val="tx1">
                <a:alpha val="59000"/>
              </a:schemeClr>
            </a:outerShdw>
          </a:effectLst>
        </p:spPr>
        <p:txBody>
          <a:bodyPr wrap="none" rtlCol="0">
            <a:spAutoFit/>
          </a:bodyPr>
          <a:lstStyle/>
          <a:p>
            <a:pPr indent="-923925"/>
            <a:r>
              <a:rPr lang="en-US" sz="4000" dirty="0" smtClean="0">
                <a:solidFill>
                  <a:schemeClr val="tx2"/>
                </a:solidFill>
                <a:latin typeface="Arial"/>
                <a:cs typeface="Arial"/>
              </a:rPr>
              <a:t>(1) INTRODUCTION</a:t>
            </a:r>
            <a:endParaRPr lang="en-US" sz="4000" dirty="0">
              <a:solidFill>
                <a:schemeClr val="tx2"/>
              </a:solidFill>
              <a:latin typeface="Arial"/>
              <a:cs typeface="Arial"/>
            </a:endParaRPr>
          </a:p>
        </p:txBody>
      </p:sp>
      <p:sp>
        <p:nvSpPr>
          <p:cNvPr id="9" name="TextBox 8"/>
          <p:cNvSpPr txBox="1"/>
          <p:nvPr/>
        </p:nvSpPr>
        <p:spPr>
          <a:xfrm>
            <a:off x="229656" y="30995298"/>
            <a:ext cx="3281968" cy="707886"/>
          </a:xfrm>
          <a:prstGeom prst="rect">
            <a:avLst/>
          </a:prstGeom>
          <a:noFill/>
          <a:effectLst>
            <a:outerShdw blurRad="50800" dist="38100" dir="2700000">
              <a:schemeClr val="tx1">
                <a:alpha val="59000"/>
              </a:schemeClr>
            </a:outerShdw>
          </a:effectLst>
        </p:spPr>
        <p:txBody>
          <a:bodyPr wrap="none" rtlCol="0">
            <a:spAutoFit/>
          </a:bodyPr>
          <a:lstStyle/>
          <a:p>
            <a:r>
              <a:rPr lang="en-US" sz="4000" dirty="0" smtClean="0">
                <a:solidFill>
                  <a:schemeClr val="tx2"/>
                </a:solidFill>
                <a:latin typeface="Arial"/>
                <a:cs typeface="Arial"/>
              </a:rPr>
              <a:t>(3) RESULTS</a:t>
            </a:r>
            <a:endParaRPr lang="en-US" sz="4000" dirty="0">
              <a:solidFill>
                <a:schemeClr val="tx2"/>
              </a:solidFill>
              <a:latin typeface="Arial"/>
              <a:cs typeface="Arial"/>
            </a:endParaRPr>
          </a:p>
        </p:txBody>
      </p:sp>
      <p:sp>
        <p:nvSpPr>
          <p:cNvPr id="10" name="TextBox 9"/>
          <p:cNvSpPr txBox="1"/>
          <p:nvPr/>
        </p:nvSpPr>
        <p:spPr>
          <a:xfrm>
            <a:off x="209053" y="18614703"/>
            <a:ext cx="13765307" cy="707886"/>
          </a:xfrm>
          <a:prstGeom prst="rect">
            <a:avLst/>
          </a:prstGeom>
          <a:noFill/>
          <a:effectLst>
            <a:outerShdw blurRad="50800" dist="38100" dir="2700000">
              <a:schemeClr val="tx1">
                <a:alpha val="59000"/>
              </a:schemeClr>
            </a:outerShdw>
          </a:effectLst>
        </p:spPr>
        <p:txBody>
          <a:bodyPr wrap="none" rtlCol="0">
            <a:spAutoFit/>
          </a:bodyPr>
          <a:lstStyle/>
          <a:p>
            <a:r>
              <a:rPr lang="en-US" sz="4000" dirty="0" smtClean="0">
                <a:solidFill>
                  <a:schemeClr val="tx2"/>
                </a:solidFill>
                <a:latin typeface="Arial"/>
                <a:cs typeface="Arial"/>
              </a:rPr>
              <a:t>(2) SURFACE RADIATION AND ENERGY BALANCE DATA</a:t>
            </a:r>
            <a:endParaRPr lang="en-US" sz="4000" dirty="0">
              <a:solidFill>
                <a:schemeClr val="tx2"/>
              </a:solidFill>
              <a:latin typeface="Arial"/>
              <a:cs typeface="Arial"/>
            </a:endParaRPr>
          </a:p>
        </p:txBody>
      </p:sp>
      <p:sp>
        <p:nvSpPr>
          <p:cNvPr id="11" name="TextBox 10"/>
          <p:cNvSpPr txBox="1"/>
          <p:nvPr/>
        </p:nvSpPr>
        <p:spPr>
          <a:xfrm>
            <a:off x="-8224822" y="32801768"/>
            <a:ext cx="184666" cy="1661993"/>
          </a:xfrm>
          <a:prstGeom prst="rect">
            <a:avLst/>
          </a:prstGeom>
          <a:noFill/>
        </p:spPr>
        <p:txBody>
          <a:bodyPr wrap="none" rtlCol="0">
            <a:spAutoFit/>
          </a:bodyPr>
          <a:lstStyle/>
          <a:p>
            <a:endParaRPr lang="en-US" dirty="0"/>
          </a:p>
        </p:txBody>
      </p:sp>
      <p:sp>
        <p:nvSpPr>
          <p:cNvPr id="12" name="TextBox 11"/>
          <p:cNvSpPr txBox="1"/>
          <p:nvPr/>
        </p:nvSpPr>
        <p:spPr>
          <a:xfrm>
            <a:off x="0" y="41448100"/>
            <a:ext cx="30275213" cy="1107996"/>
          </a:xfrm>
          <a:prstGeom prst="rect">
            <a:avLst/>
          </a:prstGeom>
          <a:solidFill>
            <a:srgbClr val="FFFF00"/>
          </a:solidFill>
        </p:spPr>
        <p:txBody>
          <a:bodyPr wrap="square" rtlCol="0" anchor="b" anchorCtr="0">
            <a:spAutoFit/>
          </a:bodyPr>
          <a:lstStyle/>
          <a:p>
            <a:endParaRPr lang="en-US" sz="6600" dirty="0"/>
          </a:p>
        </p:txBody>
      </p:sp>
      <p:sp>
        <p:nvSpPr>
          <p:cNvPr id="13" name="Rectangle 12"/>
          <p:cNvSpPr/>
          <p:nvPr/>
        </p:nvSpPr>
        <p:spPr>
          <a:xfrm>
            <a:off x="23673726" y="41971337"/>
            <a:ext cx="6646571" cy="584776"/>
          </a:xfrm>
          <a:prstGeom prst="rect">
            <a:avLst/>
          </a:prstGeom>
        </p:spPr>
        <p:txBody>
          <a:bodyPr wrap="none">
            <a:spAutoFit/>
          </a:bodyPr>
          <a:lstStyle/>
          <a:p>
            <a:r>
              <a:rPr lang="en-US" sz="3200" b="1" dirty="0">
                <a:latin typeface="Arial"/>
                <a:cs typeface="Arial"/>
              </a:rPr>
              <a:t>c</a:t>
            </a:r>
            <a:r>
              <a:rPr lang="en-US" sz="3200" b="1" dirty="0" smtClean="0">
                <a:latin typeface="Arial"/>
                <a:cs typeface="Arial"/>
              </a:rPr>
              <a:t>ontact</a:t>
            </a:r>
            <a:r>
              <a:rPr lang="en-US" sz="3200" dirty="0" smtClean="0">
                <a:latin typeface="Arial"/>
                <a:cs typeface="Arial"/>
              </a:rPr>
              <a:t>: </a:t>
            </a:r>
            <a:r>
              <a:rPr lang="en-US" sz="3200" dirty="0" err="1" smtClean="0">
                <a:latin typeface="Arial"/>
                <a:cs typeface="Arial"/>
              </a:rPr>
              <a:t>sebastian.hoch@utah.edu</a:t>
            </a:r>
            <a:endParaRPr lang="en-US" sz="3200" dirty="0" smtClean="0">
              <a:latin typeface="Arial"/>
              <a:cs typeface="Arial"/>
            </a:endParaRPr>
          </a:p>
        </p:txBody>
      </p:sp>
      <p:sp>
        <p:nvSpPr>
          <p:cNvPr id="14" name="TextBox 13"/>
          <p:cNvSpPr txBox="1"/>
          <p:nvPr/>
        </p:nvSpPr>
        <p:spPr>
          <a:xfrm>
            <a:off x="0" y="41432728"/>
            <a:ext cx="17865868" cy="1077218"/>
          </a:xfrm>
          <a:prstGeom prst="rect">
            <a:avLst/>
          </a:prstGeom>
          <a:noFill/>
        </p:spPr>
        <p:txBody>
          <a:bodyPr wrap="square" rtlCol="0">
            <a:spAutoFit/>
          </a:bodyPr>
          <a:lstStyle/>
          <a:p>
            <a:r>
              <a:rPr lang="en-US" sz="3200" b="1" dirty="0" smtClean="0"/>
              <a:t>Acknowledgments</a:t>
            </a:r>
            <a:r>
              <a:rPr lang="en-US" sz="3200" dirty="0" smtClean="0"/>
              <a:t>: MATERHORN is sponsored by the US Department of Defense, Office of Naval Research. </a:t>
            </a:r>
          </a:p>
          <a:p>
            <a:r>
              <a:rPr lang="en-US" sz="3200" dirty="0" smtClean="0"/>
              <a:t>We thank Dr. Steve </a:t>
            </a:r>
            <a:r>
              <a:rPr lang="en-US" sz="3200" dirty="0" err="1" smtClean="0"/>
              <a:t>Oncley</a:t>
            </a:r>
            <a:r>
              <a:rPr lang="en-US" sz="3200" dirty="0" smtClean="0"/>
              <a:t> and Tom Horst (NCAR) for equipment loans and advice. </a:t>
            </a:r>
            <a:endParaRPr lang="en-US" sz="3200" dirty="0"/>
          </a:p>
        </p:txBody>
      </p:sp>
      <p:sp>
        <p:nvSpPr>
          <p:cNvPr id="15" name="Rectangle 14"/>
          <p:cNvSpPr/>
          <p:nvPr/>
        </p:nvSpPr>
        <p:spPr>
          <a:xfrm>
            <a:off x="5285913" y="2356233"/>
            <a:ext cx="19015068" cy="2062103"/>
          </a:xfrm>
          <a:prstGeom prst="rect">
            <a:avLst/>
          </a:prstGeom>
        </p:spPr>
        <p:txBody>
          <a:bodyPr wrap="square">
            <a:spAutoFit/>
          </a:bodyPr>
          <a:lstStyle/>
          <a:p>
            <a:pPr algn="ctr"/>
            <a:r>
              <a:rPr lang="en-US" sz="4800" dirty="0" smtClean="0">
                <a:latin typeface="Arial"/>
                <a:cs typeface="Arial"/>
              </a:rPr>
              <a:t>	Sebastian W. Hoch</a:t>
            </a:r>
            <a:r>
              <a:rPr lang="en-US" sz="4800" baseline="30000" dirty="0" smtClean="0">
                <a:latin typeface="Arial"/>
                <a:cs typeface="Arial"/>
              </a:rPr>
              <a:t>(1)</a:t>
            </a:r>
            <a:r>
              <a:rPr lang="en-US" sz="4800" dirty="0" smtClean="0">
                <a:latin typeface="Arial"/>
                <a:cs typeface="Arial"/>
              </a:rPr>
              <a:t>, Derek Jensen</a:t>
            </a:r>
            <a:r>
              <a:rPr lang="en-US" sz="4800" baseline="30000" dirty="0">
                <a:latin typeface="Arial"/>
                <a:cs typeface="Arial"/>
              </a:rPr>
              <a:t>(1)</a:t>
            </a:r>
            <a:r>
              <a:rPr lang="en-US" sz="4800" dirty="0" smtClean="0">
                <a:latin typeface="Arial"/>
                <a:cs typeface="Arial"/>
              </a:rPr>
              <a:t>, Eric R. </a:t>
            </a:r>
            <a:r>
              <a:rPr lang="en-US" sz="4800" dirty="0" err="1" smtClean="0">
                <a:latin typeface="Arial"/>
                <a:cs typeface="Arial"/>
              </a:rPr>
              <a:t>Pardyjak</a:t>
            </a:r>
            <a:r>
              <a:rPr lang="en-US" sz="4800" baseline="30000" dirty="0">
                <a:latin typeface="Arial"/>
                <a:cs typeface="Arial"/>
              </a:rPr>
              <a:t>(1)</a:t>
            </a:r>
            <a:r>
              <a:rPr lang="en-US" sz="4800" dirty="0" smtClean="0">
                <a:latin typeface="Arial"/>
                <a:cs typeface="Arial"/>
              </a:rPr>
              <a:t>, </a:t>
            </a:r>
          </a:p>
          <a:p>
            <a:pPr algn="ctr"/>
            <a:r>
              <a:rPr lang="en-US" sz="4800" dirty="0" smtClean="0">
                <a:latin typeface="Arial"/>
                <a:cs typeface="Arial"/>
              </a:rPr>
              <a:t>C. David Whiteman</a:t>
            </a:r>
            <a:r>
              <a:rPr lang="en-US" sz="4800" baseline="30000" dirty="0">
                <a:latin typeface="Arial"/>
                <a:cs typeface="Arial"/>
              </a:rPr>
              <a:t>(1)</a:t>
            </a:r>
            <a:r>
              <a:rPr lang="en-US" sz="4800" dirty="0" smtClean="0">
                <a:latin typeface="Arial"/>
                <a:cs typeface="Arial"/>
              </a:rPr>
              <a:t>, </a:t>
            </a:r>
            <a:r>
              <a:rPr lang="en-US" sz="4800" dirty="0" err="1" smtClean="0">
                <a:latin typeface="Arial"/>
                <a:cs typeface="Arial"/>
              </a:rPr>
              <a:t>Harindra</a:t>
            </a:r>
            <a:r>
              <a:rPr lang="en-US" sz="4800" dirty="0" smtClean="0">
                <a:latin typeface="Arial"/>
                <a:cs typeface="Arial"/>
              </a:rPr>
              <a:t> J. Fernando</a:t>
            </a:r>
            <a:r>
              <a:rPr lang="en-US" sz="4800" baseline="30000" dirty="0" smtClean="0">
                <a:latin typeface="Arial"/>
                <a:cs typeface="Arial"/>
              </a:rPr>
              <a:t>(2)</a:t>
            </a:r>
            <a:endParaRPr lang="en-US" sz="4800" dirty="0" smtClean="0">
              <a:latin typeface="Arial"/>
              <a:cs typeface="Arial"/>
            </a:endParaRPr>
          </a:p>
          <a:p>
            <a:pPr algn="ctr"/>
            <a:r>
              <a:rPr lang="en-US" sz="3200" baseline="30000" dirty="0" smtClean="0">
                <a:latin typeface="Arial"/>
                <a:cs typeface="Arial"/>
              </a:rPr>
              <a:t>(1)</a:t>
            </a:r>
            <a:r>
              <a:rPr lang="en-US" sz="3200" dirty="0" smtClean="0">
                <a:latin typeface="Arial"/>
                <a:cs typeface="Arial"/>
              </a:rPr>
              <a:t>University of Utah,  </a:t>
            </a:r>
            <a:r>
              <a:rPr lang="en-US" sz="3200" baseline="30000" dirty="0" smtClean="0">
                <a:latin typeface="Arial"/>
                <a:cs typeface="Arial"/>
              </a:rPr>
              <a:t>(2)</a:t>
            </a:r>
            <a:r>
              <a:rPr lang="en-US" sz="3200" dirty="0" smtClean="0">
                <a:latin typeface="Arial"/>
                <a:cs typeface="Arial"/>
              </a:rPr>
              <a:t>University of Notre Dame</a:t>
            </a:r>
            <a:endParaRPr lang="de-CH" sz="3200" dirty="0" smtClean="0">
              <a:latin typeface="Arial"/>
              <a:cs typeface="Arial"/>
            </a:endParaRPr>
          </a:p>
        </p:txBody>
      </p:sp>
      <p:sp>
        <p:nvSpPr>
          <p:cNvPr id="16" name="Text Box 50"/>
          <p:cNvSpPr txBox="1">
            <a:spLocks noChangeArrowheads="1"/>
          </p:cNvSpPr>
          <p:nvPr/>
        </p:nvSpPr>
        <p:spPr bwMode="auto">
          <a:xfrm>
            <a:off x="26848980" y="186170"/>
            <a:ext cx="3458145" cy="4528650"/>
          </a:xfrm>
          <a:prstGeom prst="rect">
            <a:avLst/>
          </a:prstGeom>
          <a:noFill/>
          <a:ln w="9525">
            <a:noFill/>
            <a:miter lim="800000"/>
            <a:headEnd/>
            <a:tailEnd/>
          </a:ln>
        </p:spPr>
        <p:txBody>
          <a:bodyPr wrap="square" lIns="0" tIns="47866" rIns="0" bIns="47866" anchor="ctr">
            <a:prstTxWarp prst="textNoShape">
              <a:avLst/>
            </a:prstTxWarp>
            <a:spAutoFit/>
          </a:bodyPr>
          <a:lstStyle/>
          <a:p>
            <a:r>
              <a:rPr lang="en-US" sz="3600" b="1" dirty="0">
                <a:latin typeface="Arial"/>
                <a:cs typeface="Arial"/>
              </a:rPr>
              <a:t>ICAM </a:t>
            </a:r>
            <a:r>
              <a:rPr lang="en-US" sz="3600" b="1" dirty="0" smtClean="0">
                <a:latin typeface="Arial"/>
                <a:cs typeface="Arial"/>
              </a:rPr>
              <a:t>2013</a:t>
            </a:r>
          </a:p>
          <a:p>
            <a:r>
              <a:rPr lang="en-US" sz="3600" dirty="0" smtClean="0">
                <a:latin typeface="Arial"/>
                <a:cs typeface="Arial"/>
              </a:rPr>
              <a:t>International </a:t>
            </a:r>
            <a:r>
              <a:rPr lang="en-US" sz="3600" dirty="0">
                <a:latin typeface="Arial"/>
                <a:cs typeface="Arial"/>
              </a:rPr>
              <a:t>Conference </a:t>
            </a:r>
            <a:endParaRPr lang="en-US" sz="3600" dirty="0" smtClean="0">
              <a:latin typeface="Arial"/>
              <a:cs typeface="Arial"/>
            </a:endParaRPr>
          </a:p>
          <a:p>
            <a:r>
              <a:rPr lang="en-US" sz="3600" dirty="0">
                <a:latin typeface="Arial"/>
                <a:cs typeface="Arial"/>
              </a:rPr>
              <a:t>o</a:t>
            </a:r>
            <a:r>
              <a:rPr lang="en-US" sz="3600" dirty="0" smtClean="0">
                <a:latin typeface="Arial"/>
                <a:cs typeface="Arial"/>
              </a:rPr>
              <a:t>n Alpine </a:t>
            </a:r>
            <a:r>
              <a:rPr lang="en-US" sz="3600" dirty="0">
                <a:latin typeface="Arial"/>
                <a:cs typeface="Arial"/>
              </a:rPr>
              <a:t>Meteorology</a:t>
            </a:r>
          </a:p>
          <a:p>
            <a:r>
              <a:rPr lang="en-US" sz="3600" dirty="0" err="1">
                <a:latin typeface="Arial"/>
                <a:cs typeface="Arial"/>
              </a:rPr>
              <a:t>Kranjska</a:t>
            </a:r>
            <a:r>
              <a:rPr lang="en-US" sz="3600" dirty="0">
                <a:latin typeface="Arial"/>
                <a:cs typeface="Arial"/>
              </a:rPr>
              <a:t> Gora, Slovenia, </a:t>
            </a:r>
            <a:endParaRPr lang="en-US" sz="3600" dirty="0" smtClean="0">
              <a:latin typeface="Arial"/>
              <a:cs typeface="Arial"/>
            </a:endParaRPr>
          </a:p>
          <a:p>
            <a:r>
              <a:rPr lang="en-US" sz="3600" dirty="0" smtClean="0">
                <a:latin typeface="Arial"/>
                <a:cs typeface="Arial"/>
              </a:rPr>
              <a:t>3 </a:t>
            </a:r>
            <a:r>
              <a:rPr lang="en-US" sz="3600" dirty="0">
                <a:latin typeface="Arial"/>
                <a:cs typeface="Arial"/>
              </a:rPr>
              <a:t>- 7 June 2013</a:t>
            </a:r>
          </a:p>
        </p:txBody>
      </p:sp>
      <p:pic>
        <p:nvPicPr>
          <p:cNvPr id="17" name="Picture 16" descr="MATERHORN_Logo4_go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56" y="974223"/>
            <a:ext cx="5316882" cy="3945373"/>
          </a:xfrm>
          <a:prstGeom prst="rect">
            <a:avLst/>
          </a:prstGeom>
        </p:spPr>
      </p:pic>
      <p:sp>
        <p:nvSpPr>
          <p:cNvPr id="18" name="TextBox 17"/>
          <p:cNvSpPr txBox="1"/>
          <p:nvPr/>
        </p:nvSpPr>
        <p:spPr>
          <a:xfrm>
            <a:off x="13403630" y="12641204"/>
            <a:ext cx="16583415" cy="5078314"/>
          </a:xfrm>
          <a:prstGeom prst="rect">
            <a:avLst/>
          </a:prstGeom>
          <a:noFill/>
        </p:spPr>
        <p:txBody>
          <a:bodyPr wrap="square" rtlCol="0">
            <a:spAutoFit/>
          </a:bodyPr>
          <a:lstStyle/>
          <a:p>
            <a:pPr algn="just"/>
            <a:r>
              <a:rPr lang="en-US" sz="3600" dirty="0">
                <a:latin typeface="Arial"/>
                <a:cs typeface="Arial"/>
              </a:rPr>
              <a:t>All components of the surface energy balance </a:t>
            </a:r>
            <a:r>
              <a:rPr lang="en-US" sz="3600" dirty="0" smtClean="0">
                <a:latin typeface="Arial"/>
                <a:cs typeface="Arial"/>
              </a:rPr>
              <a:t>(net radiation NR, sensible heat flux H, latent heat flux L and ground heat flux G) were </a:t>
            </a:r>
            <a:r>
              <a:rPr lang="en-US" sz="3600" dirty="0">
                <a:latin typeface="Arial"/>
                <a:cs typeface="Arial"/>
              </a:rPr>
              <a:t>directly measured at </a:t>
            </a:r>
            <a:r>
              <a:rPr lang="en-US" sz="3600" dirty="0" smtClean="0">
                <a:latin typeface="Arial"/>
                <a:cs typeface="Arial"/>
              </a:rPr>
              <a:t>the three sites </a:t>
            </a:r>
            <a:r>
              <a:rPr lang="en-US" sz="3600" dirty="0">
                <a:latin typeface="Arial"/>
                <a:cs typeface="Arial"/>
              </a:rPr>
              <a:t>using some of the best available </a:t>
            </a:r>
            <a:r>
              <a:rPr lang="en-US" sz="3600" dirty="0" smtClean="0">
                <a:latin typeface="Arial"/>
                <a:cs typeface="Arial"/>
              </a:rPr>
              <a:t>instrumentation.</a:t>
            </a:r>
            <a:r>
              <a:rPr lang="en-US" sz="3600" dirty="0">
                <a:latin typeface="Arial"/>
                <a:cs typeface="Arial"/>
              </a:rPr>
              <a:t> </a:t>
            </a:r>
            <a:r>
              <a:rPr lang="en-US" sz="3600" dirty="0" smtClean="0">
                <a:latin typeface="Arial"/>
                <a:cs typeface="Arial"/>
              </a:rPr>
              <a:t>Besides </a:t>
            </a:r>
            <a:r>
              <a:rPr lang="en-US" sz="3600" dirty="0">
                <a:latin typeface="Arial"/>
                <a:cs typeface="Arial"/>
              </a:rPr>
              <a:t>the measurements of the individual short- and longwave components of the radiation balance and eddy-covariance measurements of the turbulent fluxes, </a:t>
            </a:r>
            <a:r>
              <a:rPr lang="en-US" sz="3600" dirty="0" smtClean="0">
                <a:latin typeface="Arial"/>
                <a:cs typeface="Arial"/>
              </a:rPr>
              <a:t>our </a:t>
            </a:r>
            <a:r>
              <a:rPr lang="en-US" sz="3600" dirty="0">
                <a:latin typeface="Arial"/>
                <a:cs typeface="Arial"/>
              </a:rPr>
              <a:t>special focus was directed </a:t>
            </a:r>
            <a:r>
              <a:rPr lang="en-US" sz="3600" dirty="0" smtClean="0">
                <a:latin typeface="Arial"/>
                <a:cs typeface="Arial"/>
              </a:rPr>
              <a:t>at </a:t>
            </a:r>
            <a:r>
              <a:rPr lang="en-US" sz="3600" dirty="0">
                <a:latin typeface="Arial"/>
                <a:cs typeface="Arial"/>
              </a:rPr>
              <a:t>the soil heat flux. Pairs of self-calibrating heat flux plates were </a:t>
            </a:r>
            <a:r>
              <a:rPr lang="en-US" sz="3600" dirty="0" smtClean="0">
                <a:latin typeface="Arial"/>
                <a:cs typeface="Arial"/>
              </a:rPr>
              <a:t>used </a:t>
            </a:r>
            <a:r>
              <a:rPr lang="en-US" sz="3600" dirty="0">
                <a:latin typeface="Arial"/>
                <a:cs typeface="Arial"/>
              </a:rPr>
              <a:t>at all sites, and the heat storage term above the flux plates was calculated from soil temperature measurements at three levels along with direct observations of the soil's volumetric heat capacity. </a:t>
            </a:r>
            <a:r>
              <a:rPr lang="en-US" sz="3600" dirty="0" smtClean="0">
                <a:latin typeface="Arial"/>
                <a:cs typeface="Arial"/>
              </a:rPr>
              <a:t> </a:t>
            </a:r>
            <a:endParaRPr lang="en-US" sz="3600" dirty="0">
              <a:latin typeface="Arial"/>
              <a:cs typeface="Arial"/>
            </a:endParaRPr>
          </a:p>
        </p:txBody>
      </p:sp>
      <p:sp>
        <p:nvSpPr>
          <p:cNvPr id="20" name="Rectangle 19"/>
          <p:cNvSpPr/>
          <p:nvPr/>
        </p:nvSpPr>
        <p:spPr>
          <a:xfrm>
            <a:off x="19836370" y="11730062"/>
            <a:ext cx="10871809" cy="523220"/>
          </a:xfrm>
          <a:prstGeom prst="rect">
            <a:avLst/>
          </a:prstGeom>
        </p:spPr>
        <p:txBody>
          <a:bodyPr wrap="square">
            <a:spAutoFit/>
          </a:bodyPr>
          <a:lstStyle/>
          <a:p>
            <a:pPr marL="50800" algn="just">
              <a:spcAft>
                <a:spcPts val="3000"/>
              </a:spcAft>
            </a:pPr>
            <a:r>
              <a:rPr lang="en-US" sz="2800" b="1" dirty="0" smtClean="0">
                <a:latin typeface="Arial"/>
                <a:cs typeface="Arial"/>
              </a:rPr>
              <a:t>Fig.1: </a:t>
            </a:r>
            <a:r>
              <a:rPr lang="en-US" sz="2800" dirty="0" smtClean="0">
                <a:latin typeface="Arial"/>
                <a:cs typeface="Arial"/>
              </a:rPr>
              <a:t>Google Earth™  </a:t>
            </a:r>
            <a:r>
              <a:rPr lang="en-US" sz="2800" dirty="0" err="1" smtClean="0">
                <a:latin typeface="Arial"/>
                <a:cs typeface="Arial"/>
              </a:rPr>
              <a:t>imagary</a:t>
            </a:r>
            <a:r>
              <a:rPr lang="en-US" sz="2800" dirty="0" smtClean="0">
                <a:latin typeface="Arial"/>
                <a:cs typeface="Arial"/>
              </a:rPr>
              <a:t> of </a:t>
            </a:r>
            <a:r>
              <a:rPr lang="en-US" sz="2800" dirty="0" err="1" smtClean="0">
                <a:latin typeface="Arial"/>
                <a:cs typeface="Arial"/>
              </a:rPr>
              <a:t>Dugway</a:t>
            </a:r>
            <a:r>
              <a:rPr lang="en-US" sz="2800" dirty="0" smtClean="0">
                <a:latin typeface="Arial"/>
                <a:cs typeface="Arial"/>
              </a:rPr>
              <a:t> Proving Ground, UT.</a:t>
            </a:r>
          </a:p>
        </p:txBody>
      </p:sp>
      <p:sp>
        <p:nvSpPr>
          <p:cNvPr id="21" name="Rectangle 20"/>
          <p:cNvSpPr/>
          <p:nvPr/>
        </p:nvSpPr>
        <p:spPr>
          <a:xfrm>
            <a:off x="76197" y="7884808"/>
            <a:ext cx="20362284" cy="3970318"/>
          </a:xfrm>
          <a:prstGeom prst="rect">
            <a:avLst/>
          </a:prstGeom>
        </p:spPr>
        <p:txBody>
          <a:bodyPr wrap="square">
            <a:spAutoFit/>
          </a:bodyPr>
          <a:lstStyle/>
          <a:p>
            <a:pPr marL="50800" algn="just">
              <a:spcAft>
                <a:spcPts val="3000"/>
              </a:spcAft>
            </a:pPr>
            <a:r>
              <a:rPr lang="en-US" sz="3600" dirty="0" smtClean="0">
                <a:latin typeface="Arial"/>
                <a:cs typeface="Arial"/>
              </a:rPr>
              <a:t>One objective of the experimental part of </a:t>
            </a:r>
            <a:r>
              <a:rPr lang="en-US" sz="3600" b="1" dirty="0" smtClean="0">
                <a:latin typeface="Arial"/>
                <a:cs typeface="Arial"/>
              </a:rPr>
              <a:t>MATERHORN</a:t>
            </a:r>
            <a:r>
              <a:rPr lang="en-US" sz="3600" dirty="0" smtClean="0">
                <a:latin typeface="Arial"/>
                <a:cs typeface="Arial"/>
              </a:rPr>
              <a:t> (Mountain Terrain Modeling and Observation Program) was to determine the local surface energy balance differences that would drive the circulation patterns under synoptically quiescent conditions. Three representative sites at </a:t>
            </a:r>
            <a:r>
              <a:rPr lang="en-US" sz="3600" dirty="0" err="1" smtClean="0">
                <a:latin typeface="Arial"/>
                <a:cs typeface="Arial"/>
              </a:rPr>
              <a:t>Dugway</a:t>
            </a:r>
            <a:r>
              <a:rPr lang="en-US" sz="3600" dirty="0" smtClean="0">
                <a:latin typeface="Arial"/>
                <a:cs typeface="Arial"/>
              </a:rPr>
              <a:t> Proving Ground were selected: one site (EFS-Sagebrush) is located in a large sparsely vegetated arid basin, a second (EFS-Playa) on a playa (dry alkali flats which fill with water seasonally to form shallow lakes), and a third (EFS-Slope) on the sparsely vegetated slope of an alluvial fan at the east foot of Granite Peak. </a:t>
            </a:r>
          </a:p>
        </p:txBody>
      </p:sp>
      <p:pic>
        <p:nvPicPr>
          <p:cNvPr id="22" name="Picture 21" descr="irga_playa.jpg"/>
          <p:cNvPicPr>
            <a:picLocks noChangeAspect="1"/>
          </p:cNvPicPr>
          <p:nvPr/>
        </p:nvPicPr>
        <p:blipFill rotWithShape="1">
          <a:blip r:embed="rId4">
            <a:extLst>
              <a:ext uri="{28A0092B-C50C-407E-A947-70E740481C1C}">
                <a14:useLocalDpi xmlns:a14="http://schemas.microsoft.com/office/drawing/2010/main" val="0"/>
              </a:ext>
            </a:extLst>
          </a:blip>
          <a:srcRect r="47981"/>
          <a:stretch/>
        </p:blipFill>
        <p:spPr>
          <a:xfrm>
            <a:off x="10619254" y="14413797"/>
            <a:ext cx="1973304" cy="3190908"/>
          </a:xfrm>
          <a:prstGeom prst="rect">
            <a:avLst/>
          </a:prstGeom>
        </p:spPr>
      </p:pic>
      <p:pic>
        <p:nvPicPr>
          <p:cNvPr id="24" name="Picture 23" descr="mini_tower_play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254" y="12129037"/>
            <a:ext cx="1973304" cy="2284759"/>
          </a:xfrm>
          <a:prstGeom prst="rect">
            <a:avLst/>
          </a:prstGeom>
        </p:spPr>
      </p:pic>
      <p:pic>
        <p:nvPicPr>
          <p:cNvPr id="25" name="Picture 24" descr="radiation_sawhorse_play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579" y="12129036"/>
            <a:ext cx="7616675" cy="5475669"/>
          </a:xfrm>
          <a:prstGeom prst="rect">
            <a:avLst/>
          </a:prstGeom>
        </p:spPr>
      </p:pic>
      <p:pic>
        <p:nvPicPr>
          <p:cNvPr id="26" name="Picture 25" descr="tower_play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655" y="12129037"/>
            <a:ext cx="2760841" cy="5475668"/>
          </a:xfrm>
          <a:prstGeom prst="rect">
            <a:avLst/>
          </a:prstGeom>
        </p:spPr>
      </p:pic>
      <p:pic>
        <p:nvPicPr>
          <p:cNvPr id="27" name="Picture 26" descr="Mount_Met_Grou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27625" y="3826230"/>
            <a:ext cx="2297303" cy="1038558"/>
          </a:xfrm>
          <a:prstGeom prst="rect">
            <a:avLst/>
          </a:prstGeom>
        </p:spPr>
      </p:pic>
      <p:pic>
        <p:nvPicPr>
          <p:cNvPr id="28" name="Picture 27" descr="U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09958" y="3836834"/>
            <a:ext cx="1443067" cy="1030762"/>
          </a:xfrm>
          <a:prstGeom prst="rect">
            <a:avLst/>
          </a:prstGeom>
        </p:spPr>
      </p:pic>
      <p:pic>
        <p:nvPicPr>
          <p:cNvPr id="23" name="Picture 22" descr="seb-flux-comp-3sit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52205" y="19420906"/>
            <a:ext cx="7605664" cy="10600735"/>
          </a:xfrm>
          <a:prstGeom prst="rect">
            <a:avLst/>
          </a:prstGeom>
        </p:spPr>
      </p:pic>
      <p:sp>
        <p:nvSpPr>
          <p:cNvPr id="30" name="Rectangle 29"/>
          <p:cNvSpPr/>
          <p:nvPr/>
        </p:nvSpPr>
        <p:spPr>
          <a:xfrm>
            <a:off x="209053" y="17719518"/>
            <a:ext cx="12394153" cy="523220"/>
          </a:xfrm>
          <a:prstGeom prst="rect">
            <a:avLst/>
          </a:prstGeom>
        </p:spPr>
        <p:txBody>
          <a:bodyPr wrap="square">
            <a:spAutoFit/>
          </a:bodyPr>
          <a:lstStyle/>
          <a:p>
            <a:pPr marL="50800" algn="just">
              <a:spcAft>
                <a:spcPts val="3000"/>
              </a:spcAft>
            </a:pPr>
            <a:r>
              <a:rPr lang="en-US" sz="2800" b="1" dirty="0" smtClean="0">
                <a:latin typeface="Arial"/>
                <a:cs typeface="Arial"/>
              </a:rPr>
              <a:t>Fig. 2: </a:t>
            </a:r>
            <a:r>
              <a:rPr lang="en-US" sz="2800" dirty="0" smtClean="0">
                <a:latin typeface="Arial"/>
                <a:cs typeface="Arial"/>
              </a:rPr>
              <a:t>Energy Balance observations at EFS-Playa</a:t>
            </a:r>
          </a:p>
        </p:txBody>
      </p:sp>
      <p:sp>
        <p:nvSpPr>
          <p:cNvPr id="31" name="Rectangle 30"/>
          <p:cNvSpPr/>
          <p:nvPr/>
        </p:nvSpPr>
        <p:spPr>
          <a:xfrm>
            <a:off x="178852" y="29920006"/>
            <a:ext cx="6348598" cy="954107"/>
          </a:xfrm>
          <a:prstGeom prst="rect">
            <a:avLst/>
          </a:prstGeom>
        </p:spPr>
        <p:txBody>
          <a:bodyPr wrap="square">
            <a:spAutoFit/>
          </a:bodyPr>
          <a:lstStyle/>
          <a:p>
            <a:pPr marL="50800" algn="just">
              <a:spcAft>
                <a:spcPts val="3000"/>
              </a:spcAft>
            </a:pPr>
            <a:r>
              <a:rPr lang="en-US" sz="2800" b="1" dirty="0" smtClean="0">
                <a:latin typeface="Arial"/>
                <a:cs typeface="Arial"/>
              </a:rPr>
              <a:t>Fig. 3: </a:t>
            </a:r>
            <a:r>
              <a:rPr lang="en-US" sz="2800" dirty="0" smtClean="0">
                <a:latin typeface="Arial"/>
                <a:cs typeface="Arial"/>
              </a:rPr>
              <a:t>Terms of the radiation balance for the three sites.</a:t>
            </a:r>
          </a:p>
        </p:txBody>
      </p:sp>
      <p:sp>
        <p:nvSpPr>
          <p:cNvPr id="32" name="Rectangle 31"/>
          <p:cNvSpPr/>
          <p:nvPr/>
        </p:nvSpPr>
        <p:spPr>
          <a:xfrm>
            <a:off x="7769450" y="29850072"/>
            <a:ext cx="7252568" cy="954107"/>
          </a:xfrm>
          <a:prstGeom prst="rect">
            <a:avLst/>
          </a:prstGeom>
        </p:spPr>
        <p:txBody>
          <a:bodyPr wrap="square">
            <a:spAutoFit/>
          </a:bodyPr>
          <a:lstStyle/>
          <a:p>
            <a:pPr marL="50800" algn="just">
              <a:spcAft>
                <a:spcPts val="3000"/>
              </a:spcAft>
            </a:pPr>
            <a:r>
              <a:rPr lang="en-US" sz="2800" b="1" dirty="0" smtClean="0">
                <a:latin typeface="Arial"/>
                <a:cs typeface="Arial"/>
              </a:rPr>
              <a:t>Fig. 4: </a:t>
            </a:r>
            <a:r>
              <a:rPr lang="en-US" sz="2800" dirty="0" smtClean="0">
                <a:latin typeface="Arial"/>
                <a:cs typeface="Arial"/>
              </a:rPr>
              <a:t>Terms of the surface energy balance at the Sagebrush, Slope and Playa sites.</a:t>
            </a:r>
          </a:p>
        </p:txBody>
      </p:sp>
      <p:sp>
        <p:nvSpPr>
          <p:cNvPr id="33" name="Rectangle 32"/>
          <p:cNvSpPr/>
          <p:nvPr/>
        </p:nvSpPr>
        <p:spPr>
          <a:xfrm>
            <a:off x="15812976" y="29870601"/>
            <a:ext cx="7252568" cy="954107"/>
          </a:xfrm>
          <a:prstGeom prst="rect">
            <a:avLst/>
          </a:prstGeom>
        </p:spPr>
        <p:txBody>
          <a:bodyPr wrap="square">
            <a:spAutoFit/>
          </a:bodyPr>
          <a:lstStyle/>
          <a:p>
            <a:pPr marL="50800" algn="just">
              <a:spcAft>
                <a:spcPts val="3000"/>
              </a:spcAft>
            </a:pPr>
            <a:r>
              <a:rPr lang="en-US" sz="2800" b="1" dirty="0" smtClean="0">
                <a:latin typeface="Arial"/>
                <a:cs typeface="Arial"/>
              </a:rPr>
              <a:t>Fig. 5: </a:t>
            </a:r>
            <a:r>
              <a:rPr lang="en-US" sz="2800" dirty="0" smtClean="0">
                <a:latin typeface="Arial"/>
                <a:cs typeface="Arial"/>
              </a:rPr>
              <a:t>The individual terms of the energy balance for the three sites.</a:t>
            </a:r>
          </a:p>
        </p:txBody>
      </p:sp>
      <p:sp>
        <p:nvSpPr>
          <p:cNvPr id="34" name="Rectangle 33"/>
          <p:cNvSpPr/>
          <p:nvPr/>
        </p:nvSpPr>
        <p:spPr>
          <a:xfrm>
            <a:off x="23571963" y="29869296"/>
            <a:ext cx="6554034" cy="954107"/>
          </a:xfrm>
          <a:prstGeom prst="rect">
            <a:avLst/>
          </a:prstGeom>
        </p:spPr>
        <p:txBody>
          <a:bodyPr wrap="square">
            <a:spAutoFit/>
          </a:bodyPr>
          <a:lstStyle/>
          <a:p>
            <a:pPr marL="50800" algn="just">
              <a:spcAft>
                <a:spcPts val="3000"/>
              </a:spcAft>
            </a:pPr>
            <a:r>
              <a:rPr lang="en-US" sz="2800" b="1" dirty="0" smtClean="0">
                <a:latin typeface="Arial"/>
                <a:cs typeface="Arial"/>
              </a:rPr>
              <a:t>Fig. 6: </a:t>
            </a:r>
            <a:r>
              <a:rPr lang="en-US" sz="2800" dirty="0" smtClean="0">
                <a:latin typeface="Arial"/>
                <a:cs typeface="Arial"/>
              </a:rPr>
              <a:t>Temperature, wind speed and direction at the three sites.</a:t>
            </a:r>
          </a:p>
        </p:txBody>
      </p:sp>
      <p:pic>
        <p:nvPicPr>
          <p:cNvPr id="35" name="Picture 34" descr="seb-playa-sag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8838" y="19446305"/>
            <a:ext cx="7502652" cy="10561320"/>
          </a:xfrm>
          <a:prstGeom prst="rect">
            <a:avLst/>
          </a:prstGeom>
        </p:spPr>
      </p:pic>
      <p:pic>
        <p:nvPicPr>
          <p:cNvPr id="36" name="Picture 35" descr="seb-radbal.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9423455"/>
            <a:ext cx="8078724" cy="10561320"/>
          </a:xfrm>
          <a:prstGeom prst="rect">
            <a:avLst/>
          </a:prstGeom>
        </p:spPr>
      </p:pic>
      <p:pic>
        <p:nvPicPr>
          <p:cNvPr id="2" name="Picture 1" descr="Screen shot 2013-07-11 at 6.05.31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16274" y="5468025"/>
            <a:ext cx="9451432" cy="5631360"/>
          </a:xfrm>
          <a:prstGeom prst="rect">
            <a:avLst/>
          </a:prstGeom>
        </p:spPr>
      </p:pic>
    </p:spTree>
    <p:extLst>
      <p:ext uri="{BB962C8B-B14F-4D97-AF65-F5344CB8AC3E}">
        <p14:creationId xmlns:p14="http://schemas.microsoft.com/office/powerpoint/2010/main" val="853886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1780</TotalTime>
  <Words>701</Words>
  <Application>Microsoft Macintosh PowerPoint</Application>
  <PresentationFormat>Custom</PresentationFormat>
  <Paragraphs>37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Hoch</dc:creator>
  <cp:lastModifiedBy>Sebastian Hoch</cp:lastModifiedBy>
  <cp:revision>30</cp:revision>
  <cp:lastPrinted>2013-05-29T19:43:00Z</cp:lastPrinted>
  <dcterms:created xsi:type="dcterms:W3CDTF">2013-05-24T21:10:14Z</dcterms:created>
  <dcterms:modified xsi:type="dcterms:W3CDTF">2013-07-12T01:27:19Z</dcterms:modified>
</cp:coreProperties>
</file>