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8672E6E-1CA1-7645-8C47-F4025CE032C3}">
          <p14:sldIdLst>
            <p14:sldId id="25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7" d="100"/>
          <a:sy n="27" d="100"/>
        </p:scale>
        <p:origin x="-1632" y="-136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9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1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4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1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3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9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6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9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0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FE218-99E6-564B-94B9-961BA731838D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6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g"/><Relationship Id="rId12" Type="http://schemas.openxmlformats.org/officeDocument/2006/relationships/image" Target="../media/image11.pn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5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0332806" y="4908998"/>
            <a:ext cx="12629859" cy="27136217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8886" y="20526127"/>
            <a:ext cx="12428380" cy="51965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5785" y="4909000"/>
            <a:ext cx="13117422" cy="13008141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658151" y="17031029"/>
            <a:ext cx="14630399" cy="15014187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u="sng" dirty="0">
                <a:solidFill>
                  <a:schemeClr val="tx1"/>
                </a:solidFill>
              </a:rPr>
              <a:t>Other past and present projects:</a:t>
            </a:r>
          </a:p>
          <a:p>
            <a:pPr marL="685800" indent="-685800">
              <a:buFont typeface="Arial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Utah Wintertime Fine Particulate Study</a:t>
            </a:r>
          </a:p>
          <a:p>
            <a:pPr marL="685800" indent="-685800">
              <a:buFont typeface="Arial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Salt Lake Valley Wintertime PM2.5 Pollution Study</a:t>
            </a:r>
          </a:p>
          <a:p>
            <a:pPr marL="685800" indent="-685800">
              <a:buFont typeface="Arial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MATERHORN (Mountain Terrain Atmospheric Modeling and Observation Program)</a:t>
            </a:r>
          </a:p>
          <a:p>
            <a:pPr marL="685800" indent="-685800">
              <a:buFont typeface="Arial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Bingham Canyon Mine Study</a:t>
            </a:r>
          </a:p>
          <a:p>
            <a:pPr marL="685800" indent="-685800">
              <a:buFont typeface="Arial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PCAPS (Persistent Cold-Air Pool Study)</a:t>
            </a:r>
          </a:p>
          <a:p>
            <a:pPr marL="685800" indent="-685800">
              <a:buFont typeface="Arial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METCRAX-2006 (1</a:t>
            </a:r>
            <a:r>
              <a:rPr lang="en-US" sz="5400" baseline="30000" dirty="0">
                <a:solidFill>
                  <a:schemeClr val="tx1"/>
                </a:solidFill>
              </a:rPr>
              <a:t>st</a:t>
            </a:r>
            <a:r>
              <a:rPr lang="en-US" sz="5400" dirty="0">
                <a:solidFill>
                  <a:schemeClr val="tx1"/>
                </a:solidFill>
              </a:rPr>
              <a:t> Meteor Crater Experiment)</a:t>
            </a:r>
          </a:p>
          <a:p>
            <a:pPr marL="685800" indent="-685800">
              <a:buFont typeface="Arial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T-REX (Terrain Induced Rotor Experiment)</a:t>
            </a:r>
          </a:p>
          <a:p>
            <a:endParaRPr lang="en-US" sz="5400" u="sng" dirty="0">
              <a:solidFill>
                <a:schemeClr val="tx1"/>
              </a:solidFill>
            </a:endParaRPr>
          </a:p>
          <a:p>
            <a:r>
              <a:rPr lang="en-US" sz="5400" u="sng" dirty="0">
                <a:solidFill>
                  <a:schemeClr val="tx1"/>
                </a:solidFill>
              </a:rPr>
              <a:t>International Collaborations</a:t>
            </a:r>
          </a:p>
          <a:p>
            <a:r>
              <a:rPr lang="en-US" sz="5400" dirty="0">
                <a:solidFill>
                  <a:schemeClr val="tx1"/>
                </a:solidFill>
              </a:rPr>
              <a:t>We are collaborating closely with researches from Europe (Austria, Germany, Switzerland, Italy, Great Britain, Spain) and have been involved in filed experiments abroad (</a:t>
            </a:r>
            <a:r>
              <a:rPr lang="en-US" sz="5400" dirty="0" err="1">
                <a:solidFill>
                  <a:schemeClr val="tx1"/>
                </a:solidFill>
              </a:rPr>
              <a:t>Grünloch</a:t>
            </a:r>
            <a:r>
              <a:rPr lang="en-US" sz="5400" dirty="0">
                <a:solidFill>
                  <a:schemeClr val="tx1"/>
                </a:solidFill>
              </a:rPr>
              <a:t> Experiment, </a:t>
            </a:r>
            <a:r>
              <a:rPr lang="en-US" sz="5400" dirty="0" err="1">
                <a:solidFill>
                  <a:schemeClr val="tx1"/>
                </a:solidFill>
              </a:rPr>
              <a:t>Dischma</a:t>
            </a:r>
            <a:r>
              <a:rPr lang="en-US" sz="5400" dirty="0">
                <a:solidFill>
                  <a:schemeClr val="tx1"/>
                </a:solidFill>
              </a:rPr>
              <a:t>-Tal Experiment</a:t>
            </a:r>
            <a:r>
              <a:rPr lang="en-US" sz="4800" dirty="0"/>
              <a:t>)</a:t>
            </a:r>
            <a:endParaRPr lang="en-US" sz="4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2837" y="450473"/>
            <a:ext cx="39310996" cy="332069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Whiteman </a:t>
            </a:r>
            <a:r>
              <a:rPr lang="en-US" dirty="0" smtClean="0"/>
              <a:t>&amp; </a:t>
            </a:r>
            <a:r>
              <a:rPr lang="en-US" dirty="0" smtClean="0"/>
              <a:t>Hoch </a:t>
            </a:r>
            <a:r>
              <a:rPr lang="en-US" dirty="0" smtClean="0"/>
              <a:t> Group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32806" y="4909000"/>
            <a:ext cx="12629859" cy="1097280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rgbClr val="000000"/>
                </a:solidFill>
              </a:rPr>
              <a:t>METCRAX-II: Study of downslope-windstorm type flows along the inner sidewall of Arizona’s Meteor Crater.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75785" y="4909000"/>
            <a:ext cx="12629859" cy="13008141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>
            <a:lvl1pPr marL="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15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1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700" b="1" dirty="0">
                <a:solidFill>
                  <a:schemeClr val="tx1"/>
                </a:solidFill>
              </a:rPr>
              <a:t>Research Areas</a:t>
            </a:r>
          </a:p>
          <a:p>
            <a:pPr algn="l"/>
            <a:endParaRPr lang="en-US" sz="5700" dirty="0" smtClean="0">
              <a:solidFill>
                <a:schemeClr val="tx1"/>
              </a:solidFill>
            </a:endParaRPr>
          </a:p>
          <a:p>
            <a:pPr algn="l"/>
            <a:r>
              <a:rPr lang="en-US" sz="5700" dirty="0" smtClean="0">
                <a:solidFill>
                  <a:schemeClr val="tx1"/>
                </a:solidFill>
              </a:rPr>
              <a:t>We </a:t>
            </a:r>
            <a:r>
              <a:rPr lang="en-US" sz="5700" dirty="0">
                <a:solidFill>
                  <a:schemeClr val="tx1"/>
                </a:solidFill>
              </a:rPr>
              <a:t>conduct research in Mountain </a:t>
            </a:r>
            <a:r>
              <a:rPr lang="en-US" sz="5700" dirty="0" smtClean="0">
                <a:solidFill>
                  <a:schemeClr val="tx1"/>
                </a:solidFill>
              </a:rPr>
              <a:t>Meteorology, </a:t>
            </a:r>
            <a:r>
              <a:rPr lang="en-US" sz="5700" dirty="0">
                <a:solidFill>
                  <a:schemeClr val="tx1"/>
                </a:solidFill>
              </a:rPr>
              <a:t>using both observations and models. Our research interests cover:</a:t>
            </a:r>
          </a:p>
          <a:p>
            <a:pPr marL="1143000" indent="-1143000" algn="l">
              <a:buFont typeface="Arial"/>
              <a:buChar char="•"/>
            </a:pPr>
            <a:r>
              <a:rPr lang="en-US" sz="5700" dirty="0">
                <a:solidFill>
                  <a:schemeClr val="tx1"/>
                </a:solidFill>
              </a:rPr>
              <a:t>Thermally Driven Flows</a:t>
            </a:r>
          </a:p>
          <a:p>
            <a:pPr marL="1143000" indent="-1143000" algn="l">
              <a:buFont typeface="Arial"/>
              <a:buChar char="•"/>
            </a:pPr>
            <a:r>
              <a:rPr lang="en-US" sz="5700" dirty="0">
                <a:solidFill>
                  <a:schemeClr val="tx1"/>
                </a:solidFill>
              </a:rPr>
              <a:t>Boundary Layer </a:t>
            </a:r>
            <a:r>
              <a:rPr lang="en-US" sz="5700" dirty="0" smtClean="0">
                <a:solidFill>
                  <a:schemeClr val="tx1"/>
                </a:solidFill>
              </a:rPr>
              <a:t>Processes</a:t>
            </a:r>
          </a:p>
          <a:p>
            <a:pPr marL="1143000" indent="-1143000" algn="l">
              <a:buFont typeface="Arial"/>
              <a:buChar char="•"/>
            </a:pPr>
            <a:r>
              <a:rPr lang="en-US" sz="5700" dirty="0" smtClean="0">
                <a:solidFill>
                  <a:schemeClr val="tx1"/>
                </a:solidFill>
              </a:rPr>
              <a:t>Surface Energy and Radiation Balance</a:t>
            </a:r>
            <a:endParaRPr lang="en-US" sz="5700" dirty="0">
              <a:solidFill>
                <a:schemeClr val="tx1"/>
              </a:solidFill>
            </a:endParaRPr>
          </a:p>
          <a:p>
            <a:pPr marL="1143000" indent="-1143000" algn="l">
              <a:buFont typeface="Arial"/>
              <a:buChar char="•"/>
            </a:pPr>
            <a:r>
              <a:rPr lang="en-US" sz="5700" dirty="0">
                <a:solidFill>
                  <a:schemeClr val="tx1"/>
                </a:solidFill>
              </a:rPr>
              <a:t>Cold-Air Pools </a:t>
            </a:r>
            <a:r>
              <a:rPr lang="en-US" sz="5700" dirty="0" smtClean="0">
                <a:solidFill>
                  <a:schemeClr val="tx1"/>
                </a:solidFill>
              </a:rPr>
              <a:t>&amp; </a:t>
            </a:r>
            <a:r>
              <a:rPr lang="en-US" sz="5700" dirty="0" smtClean="0">
                <a:solidFill>
                  <a:schemeClr val="tx1"/>
                </a:solidFill>
              </a:rPr>
              <a:t>Air </a:t>
            </a:r>
            <a:r>
              <a:rPr lang="en-US" sz="5700" dirty="0">
                <a:solidFill>
                  <a:schemeClr val="tx1"/>
                </a:solidFill>
              </a:rPr>
              <a:t>Q</a:t>
            </a:r>
            <a:r>
              <a:rPr lang="en-US" sz="5700" dirty="0" smtClean="0">
                <a:solidFill>
                  <a:schemeClr val="tx1"/>
                </a:solidFill>
              </a:rPr>
              <a:t>uality</a:t>
            </a:r>
            <a:endParaRPr lang="en-US" sz="5700" dirty="0">
              <a:solidFill>
                <a:schemeClr val="tx1"/>
              </a:solidFill>
            </a:endParaRPr>
          </a:p>
          <a:p>
            <a:pPr marL="1143000" indent="-1143000" algn="l">
              <a:buFont typeface="Arial"/>
              <a:buChar char="•"/>
            </a:pPr>
            <a:r>
              <a:rPr lang="en-US" sz="5700" dirty="0">
                <a:solidFill>
                  <a:schemeClr val="tx1"/>
                </a:solidFill>
              </a:rPr>
              <a:t>Research </a:t>
            </a:r>
            <a:r>
              <a:rPr lang="en-US" sz="5700" dirty="0" smtClean="0">
                <a:solidFill>
                  <a:schemeClr val="tx1"/>
                </a:solidFill>
              </a:rPr>
              <a:t>Instrumentation</a:t>
            </a:r>
            <a:endParaRPr lang="en-US" sz="57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92168" y="14301321"/>
            <a:ext cx="13677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Dave Whiteman, Sebastian Hoch, Manuela Lehner, </a:t>
            </a:r>
            <a:r>
              <a:rPr lang="en-US" sz="6000" dirty="0"/>
              <a:t>Matt Jeglum, Matt </a:t>
            </a:r>
            <a:r>
              <a:rPr lang="en-US" sz="6000" dirty="0" smtClean="0"/>
              <a:t>Hills.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775784" y="18416229"/>
            <a:ext cx="13488245" cy="13628987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658149" y="4883629"/>
            <a:ext cx="14630401" cy="8970554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4658149" y="13855198"/>
            <a:ext cx="14630401" cy="2777663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rew_on_N_rim_DSC_31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3" t="25295" r="19978" b="5824"/>
          <a:stretch/>
        </p:blipFill>
        <p:spPr>
          <a:xfrm>
            <a:off x="20498335" y="4883629"/>
            <a:ext cx="8790214" cy="8970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507" t="8063" r="14827"/>
          <a:stretch/>
        </p:blipFill>
        <p:spPr>
          <a:xfrm>
            <a:off x="14635164" y="4909000"/>
            <a:ext cx="5863171" cy="8945183"/>
          </a:xfrm>
          <a:prstGeom prst="rect">
            <a:avLst/>
          </a:prstGeom>
        </p:spPr>
      </p:pic>
      <p:pic>
        <p:nvPicPr>
          <p:cNvPr id="9" name="Picture 8" descr="vlcsnap-2013-11-01-18h37m16s5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3"/>
          <a:stretch/>
        </p:blipFill>
        <p:spPr>
          <a:xfrm>
            <a:off x="30528202" y="8162796"/>
            <a:ext cx="12157613" cy="6449932"/>
          </a:xfrm>
          <a:prstGeom prst="rect">
            <a:avLst/>
          </a:prstGeom>
        </p:spPr>
      </p:pic>
      <p:pic>
        <p:nvPicPr>
          <p:cNvPr id="23" name="Picture 22" descr="DSC0687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2" y="26601406"/>
            <a:ext cx="8326866" cy="5079081"/>
          </a:xfrm>
          <a:prstGeom prst="rect">
            <a:avLst/>
          </a:prstGeom>
        </p:spPr>
      </p:pic>
      <p:pic>
        <p:nvPicPr>
          <p:cNvPr id="25" name="Picture 24" descr="DSC06606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6"/>
          <a:stretch/>
        </p:blipFill>
        <p:spPr>
          <a:xfrm rot="16200000">
            <a:off x="30561775" y="26563726"/>
            <a:ext cx="5164807" cy="5045307"/>
          </a:xfrm>
          <a:prstGeom prst="rect">
            <a:avLst/>
          </a:prstGeom>
        </p:spPr>
      </p:pic>
      <p:pic>
        <p:nvPicPr>
          <p:cNvPr id="27" name="Picture 26" descr="P1070531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4" r="4295" b="24934"/>
          <a:stretch/>
        </p:blipFill>
        <p:spPr>
          <a:xfrm rot="16200000">
            <a:off x="-795435" y="21012972"/>
            <a:ext cx="7309346" cy="3321758"/>
          </a:xfrm>
          <a:prstGeom prst="rect">
            <a:avLst/>
          </a:prstGeom>
        </p:spPr>
      </p:pic>
      <p:pic>
        <p:nvPicPr>
          <p:cNvPr id="28" name="Picture 27" descr="rs_pic_play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44" y="19019178"/>
            <a:ext cx="3007225" cy="7309346"/>
          </a:xfrm>
          <a:prstGeom prst="rect">
            <a:avLst/>
          </a:prstGeom>
        </p:spPr>
      </p:pic>
      <p:pic>
        <p:nvPicPr>
          <p:cNvPr id="29" name="Picture 28" descr="IMG_204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98" y="19019178"/>
            <a:ext cx="5482009" cy="7309346"/>
          </a:xfrm>
          <a:prstGeom prst="rect">
            <a:avLst/>
          </a:prstGeom>
        </p:spPr>
      </p:pic>
      <p:pic>
        <p:nvPicPr>
          <p:cNvPr id="30" name="Picture 29" descr="IMG_117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621" y="26601406"/>
            <a:ext cx="4347731" cy="5079081"/>
          </a:xfrm>
          <a:prstGeom prst="rect">
            <a:avLst/>
          </a:prstGeom>
        </p:spPr>
      </p:pic>
      <p:pic>
        <p:nvPicPr>
          <p:cNvPr id="32" name="Picture 4" descr="SitesA-Eai-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1525" y="14988288"/>
            <a:ext cx="12139661" cy="538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Mount_Met_Group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483" y="818208"/>
            <a:ext cx="7363809" cy="3329012"/>
          </a:xfrm>
          <a:prstGeom prst="rect">
            <a:avLst/>
          </a:prstGeom>
        </p:spPr>
      </p:pic>
      <p:pic>
        <p:nvPicPr>
          <p:cNvPr id="8" name="Picture 7" descr="DSC07844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272" y="26503975"/>
            <a:ext cx="3516566" cy="5185532"/>
          </a:xfrm>
          <a:prstGeom prst="rect">
            <a:avLst/>
          </a:prstGeom>
        </p:spPr>
      </p:pic>
      <p:pic>
        <p:nvPicPr>
          <p:cNvPr id="13" name="Picture 12" descr="DSC05949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r="7530"/>
          <a:stretch/>
        </p:blipFill>
        <p:spPr>
          <a:xfrm>
            <a:off x="39613840" y="26524699"/>
            <a:ext cx="2889095" cy="51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2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179</Words>
  <Application>Microsoft Macintosh PowerPoint</Application>
  <PresentationFormat>Custom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Whiteman &amp; Hoch  Group</vt:lpstr>
    </vt:vector>
  </TitlesOfParts>
  <Company>University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Group Name</dc:title>
  <dc:creator>Michelle Brooks</dc:creator>
  <cp:lastModifiedBy>Sebastian Hoch</cp:lastModifiedBy>
  <cp:revision>14</cp:revision>
  <dcterms:created xsi:type="dcterms:W3CDTF">2015-11-16T21:27:46Z</dcterms:created>
  <dcterms:modified xsi:type="dcterms:W3CDTF">2017-04-06T16:13:27Z</dcterms:modified>
</cp:coreProperties>
</file>