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6" r:id="rId2"/>
    <p:sldId id="297" r:id="rId3"/>
    <p:sldId id="256" r:id="rId4"/>
    <p:sldId id="257" r:id="rId5"/>
    <p:sldId id="258" r:id="rId6"/>
    <p:sldId id="278" r:id="rId7"/>
    <p:sldId id="279" r:id="rId8"/>
    <p:sldId id="262" r:id="rId9"/>
    <p:sldId id="263" r:id="rId10"/>
    <p:sldId id="280" r:id="rId11"/>
    <p:sldId id="265" r:id="rId12"/>
    <p:sldId id="281" r:id="rId13"/>
    <p:sldId id="282" r:id="rId14"/>
    <p:sldId id="283" r:id="rId15"/>
    <p:sldId id="284" r:id="rId16"/>
    <p:sldId id="273" r:id="rId17"/>
    <p:sldId id="285" r:id="rId18"/>
    <p:sldId id="286" r:id="rId19"/>
    <p:sldId id="287" r:id="rId20"/>
    <p:sldId id="275" r:id="rId21"/>
    <p:sldId id="288" r:id="rId22"/>
    <p:sldId id="276" r:id="rId23"/>
    <p:sldId id="289" r:id="rId24"/>
    <p:sldId id="277" r:id="rId25"/>
    <p:sldId id="290" r:id="rId26"/>
    <p:sldId id="291" r:id="rId27"/>
    <p:sldId id="292" r:id="rId28"/>
    <p:sldId id="293" r:id="rId29"/>
    <p:sldId id="294" r:id="rId30"/>
    <p:sldId id="295" r:id="rId31"/>
    <p:sldId id="299" r:id="rId32"/>
    <p:sldId id="300" r:id="rId33"/>
    <p:sldId id="301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3" d="100"/>
          <a:sy n="93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042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86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1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561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286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7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3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7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366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57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E2D9C-DE35-7D40-8A5D-E1F6D7E0C095}" type="datetimeFigureOut">
              <a:rPr lang="en-US" smtClean="0"/>
              <a:t>5/8/12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55880-AF0D-2A42-9A8A-DE6EC0991F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09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258" y="274638"/>
            <a:ext cx="4519931" cy="4217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Structure of CAPs</a:t>
            </a:r>
            <a:endParaRPr lang="en-US" dirty="0"/>
          </a:p>
        </p:txBody>
      </p:sp>
      <p:pic>
        <p:nvPicPr>
          <p:cNvPr id="4" name="Content Placeholder 3" descr="Screen shot 2012-05-09 at 9.13.33 A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3118" b="-53118"/>
          <a:stretch>
            <a:fillRect/>
          </a:stretch>
        </p:blipFill>
        <p:spPr>
          <a:xfrm>
            <a:off x="102159" y="4478694"/>
            <a:ext cx="2137327" cy="1175447"/>
          </a:xfrm>
        </p:spPr>
      </p:pic>
      <p:pic>
        <p:nvPicPr>
          <p:cNvPr id="5" name="Picture 4" descr="Screen shot 2012-05-09 at 9.14.5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9" y="5311663"/>
            <a:ext cx="8324676" cy="1494173"/>
          </a:xfrm>
          <a:prstGeom prst="rect">
            <a:avLst/>
          </a:prstGeom>
        </p:spPr>
      </p:pic>
      <p:pic>
        <p:nvPicPr>
          <p:cNvPr id="6" name="Picture 5" descr="Screen shot 2012-05-09 at 9.16.1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59" y="892979"/>
            <a:ext cx="5871815" cy="4551448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H="1" flipV="1">
            <a:off x="4055654" y="3526884"/>
            <a:ext cx="27312" cy="14746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82964" y="4987927"/>
            <a:ext cx="1481355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055654" y="3526884"/>
            <a:ext cx="1481355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 flipV="1">
            <a:off x="5537009" y="3526884"/>
            <a:ext cx="27312" cy="147469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ight Brace 18"/>
          <p:cNvSpPr/>
          <p:nvPr/>
        </p:nvSpPr>
        <p:spPr>
          <a:xfrm>
            <a:off x="5735269" y="3714039"/>
            <a:ext cx="204831" cy="1133328"/>
          </a:xfrm>
          <a:prstGeom prst="rightBrac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940100" y="4055403"/>
            <a:ext cx="1160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Delta z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2239486" y="2942889"/>
            <a:ext cx="1843478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P, T, (</a:t>
            </a:r>
            <a:r>
              <a:rPr lang="en-US" dirty="0" err="1" smtClean="0"/>
              <a:t>dt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)cold</a:t>
            </a:r>
            <a:endParaRPr lang="en-US" dirty="0"/>
          </a:p>
        </p:txBody>
      </p:sp>
      <p:sp>
        <p:nvSpPr>
          <p:cNvPr id="23" name="Left Brace 22"/>
          <p:cNvSpPr/>
          <p:nvPr/>
        </p:nvSpPr>
        <p:spPr>
          <a:xfrm rot="5400000">
            <a:off x="4629181" y="2779700"/>
            <a:ext cx="341387" cy="1133328"/>
          </a:xfrm>
          <a:prstGeom prst="leftBrac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233210" y="2847304"/>
            <a:ext cx="1133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Delta x</a:t>
            </a:r>
            <a:endParaRPr lang="en-US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537009" y="2751719"/>
            <a:ext cx="2150984" cy="646331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P+(</a:t>
            </a:r>
            <a:r>
              <a:rPr lang="en-US" dirty="0" err="1" smtClean="0"/>
              <a:t>dp</a:t>
            </a:r>
            <a:r>
              <a:rPr lang="en-US" dirty="0" smtClean="0"/>
              <a:t>/dx)(delta x)</a:t>
            </a:r>
          </a:p>
          <a:p>
            <a:r>
              <a:rPr lang="en-US" dirty="0" smtClean="0"/>
              <a:t> T, (</a:t>
            </a:r>
            <a:r>
              <a:rPr lang="en-US" dirty="0" err="1" smtClean="0"/>
              <a:t>dt</a:t>
            </a:r>
            <a:r>
              <a:rPr lang="en-US" dirty="0" smtClean="0"/>
              <a:t>/</a:t>
            </a:r>
            <a:r>
              <a:rPr lang="en-US" dirty="0" err="1" smtClean="0"/>
              <a:t>dz</a:t>
            </a:r>
            <a:r>
              <a:rPr lang="en-US" dirty="0" smtClean="0"/>
              <a:t>)warm</a:t>
            </a:r>
            <a:endParaRPr lang="en-US" dirty="0"/>
          </a:p>
        </p:txBody>
      </p:sp>
      <p:sp>
        <p:nvSpPr>
          <p:cNvPr id="27" name="Freeform 26"/>
          <p:cNvSpPr/>
          <p:nvPr/>
        </p:nvSpPr>
        <p:spPr>
          <a:xfrm>
            <a:off x="4096621" y="3563839"/>
            <a:ext cx="1462489" cy="1406419"/>
          </a:xfrm>
          <a:custGeom>
            <a:avLst/>
            <a:gdLst>
              <a:gd name="connsiteX0" fmla="*/ 0 w 1462489"/>
              <a:gd name="connsiteY0" fmla="*/ 0 h 1406419"/>
              <a:gd name="connsiteX1" fmla="*/ 914912 w 1462489"/>
              <a:gd name="connsiteY1" fmla="*/ 409636 h 1406419"/>
              <a:gd name="connsiteX2" fmla="*/ 1420162 w 1462489"/>
              <a:gd name="connsiteY2" fmla="*/ 1133328 h 1406419"/>
              <a:gd name="connsiteX3" fmla="*/ 1433818 w 1462489"/>
              <a:gd name="connsiteY3" fmla="*/ 1406419 h 1406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89" h="1406419">
                <a:moveTo>
                  <a:pt x="0" y="0"/>
                </a:moveTo>
                <a:cubicBezTo>
                  <a:pt x="339109" y="110374"/>
                  <a:pt x="678219" y="220748"/>
                  <a:pt x="914912" y="409636"/>
                </a:cubicBezTo>
                <a:cubicBezTo>
                  <a:pt x="1151605" y="598524"/>
                  <a:pt x="1333678" y="967198"/>
                  <a:pt x="1420162" y="1133328"/>
                </a:cubicBezTo>
                <a:cubicBezTo>
                  <a:pt x="1506646" y="1299458"/>
                  <a:pt x="1433818" y="1406419"/>
                  <a:pt x="1433818" y="1406419"/>
                </a:cubicBezTo>
              </a:path>
            </a:pathLst>
          </a:custGeom>
          <a:ln w="57150" cmpd="sng"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6718458" y="4806411"/>
            <a:ext cx="211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Assumes (</a:t>
            </a:r>
            <a:r>
              <a:rPr lang="en-US" dirty="0" err="1" smtClean="0"/>
              <a:t>dp</a:t>
            </a:r>
            <a:r>
              <a:rPr lang="en-US" dirty="0" smtClean="0"/>
              <a:t>/dx)= 0 at the surface</a:t>
            </a:r>
            <a:endParaRPr lang="en-US" dirty="0"/>
          </a:p>
        </p:txBody>
      </p:sp>
      <p:sp>
        <p:nvSpPr>
          <p:cNvPr id="29" name="Freeform 28"/>
          <p:cNvSpPr/>
          <p:nvPr/>
        </p:nvSpPr>
        <p:spPr>
          <a:xfrm>
            <a:off x="4888635" y="5147767"/>
            <a:ext cx="1802513" cy="357429"/>
          </a:xfrm>
          <a:custGeom>
            <a:avLst/>
            <a:gdLst>
              <a:gd name="connsiteX0" fmla="*/ 2280452 w 2280452"/>
              <a:gd name="connsiteY0" fmla="*/ 150200 h 357429"/>
              <a:gd name="connsiteX1" fmla="*/ 1474783 w 2280452"/>
              <a:gd name="connsiteY1" fmla="*/ 355018 h 357429"/>
              <a:gd name="connsiteX2" fmla="*/ 669114 w 2280452"/>
              <a:gd name="connsiteY2" fmla="*/ 245782 h 357429"/>
              <a:gd name="connsiteX3" fmla="*/ 0 w 2280452"/>
              <a:gd name="connsiteY3" fmla="*/ 0 h 357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0452" h="357429">
                <a:moveTo>
                  <a:pt x="2280452" y="150200"/>
                </a:moveTo>
                <a:cubicBezTo>
                  <a:pt x="2011895" y="244644"/>
                  <a:pt x="1743339" y="339088"/>
                  <a:pt x="1474783" y="355018"/>
                </a:cubicBezTo>
                <a:cubicBezTo>
                  <a:pt x="1206227" y="370948"/>
                  <a:pt x="914911" y="304952"/>
                  <a:pt x="669114" y="245782"/>
                </a:cubicBezTo>
                <a:cubicBezTo>
                  <a:pt x="423317" y="186612"/>
                  <a:pt x="0" y="0"/>
                  <a:pt x="0" y="0"/>
                </a:cubicBezTo>
              </a:path>
            </a:pathLst>
          </a:cu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358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S_PRO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6" y="1026891"/>
            <a:ext cx="8952824" cy="57049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176" y="218473"/>
            <a:ext cx="8780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PULL IN RASS DATA, INTERP SOUNDINGS TO RASS TEMPORAL/SPATIAL GRID, FILTER “BAD” RASS DATA (abs (</a:t>
            </a:r>
            <a:r>
              <a:rPr lang="en-US" dirty="0" err="1" smtClean="0"/>
              <a:t>Tsonde-Trass</a:t>
            </a:r>
            <a:r>
              <a:rPr lang="en-US" dirty="0" smtClean="0"/>
              <a:t>)&gt;4 K)= NAN;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463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Filter RASS at 3 STDs (Minimal Impact)</a:t>
            </a:r>
            <a:endParaRPr lang="en-US" dirty="0"/>
          </a:p>
        </p:txBody>
      </p:sp>
      <p:pic>
        <p:nvPicPr>
          <p:cNvPr id="4" name="Content Placeholder 3" descr="RASS_PROC_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58" r="-935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78630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S_PROC_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7" y="882415"/>
            <a:ext cx="8911858" cy="58184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2142" y="204818"/>
            <a:ext cx="872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ISS3 SURFACE TEMPERATURE TO RASS GRID (artificial range gate), ADD SOUNDING DATA IN AT UPPER BOUNDARY, INTERPOLATE ACROSS GAPS.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728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SS_PROC_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491" y="882416"/>
            <a:ext cx="8775304" cy="57293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1" y="232127"/>
            <a:ext cx="87667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BLEND IT ALL BACK TOGETHER: ADD RASS PBL ADJUSTED DATA BACK INTO SOUNDING DATA (NOTE THAT THE CHANGE IS SUPRISINGLY SMALL!!!!)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9251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PCAPS IOPS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Ceilometer, Wind, and Temperature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87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P1_RASS_RW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44" y="571500"/>
            <a:ext cx="8941456" cy="5573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27702" y="860237"/>
            <a:ext cx="147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18036" y="3497761"/>
            <a:ext cx="21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 TEMPERATURE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1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60605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OP1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365"/>
            <a:ext cx="9144000" cy="6117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1</a:t>
            </a:r>
            <a:endParaRPr lang="en-US" sz="2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6595567" y="776324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488515" y="3823490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4228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RASS_RW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699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7702" y="860237"/>
            <a:ext cx="147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8036" y="3497761"/>
            <a:ext cx="21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 TEMPERATURE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4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872072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4</a:t>
            </a:r>
            <a:endParaRPr lang="en-US" sz="2400" b="1" dirty="0"/>
          </a:p>
        </p:txBody>
      </p:sp>
      <p:pic>
        <p:nvPicPr>
          <p:cNvPr id="5" name="Picture 4" descr="IOP4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055"/>
            <a:ext cx="9144000" cy="6117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5567" y="776324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8515" y="3823490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829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5_RASS_RW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0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7702" y="860237"/>
            <a:ext cx="147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8036" y="3497761"/>
            <a:ext cx="21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 TEMPERATURE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5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154592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2-05-09 at 9.14.5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89" y="791998"/>
            <a:ext cx="8324676" cy="149417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9742" y="2157423"/>
            <a:ext cx="70461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want to get an expression that gives us the depth of the CAP as a function of distance away from its leading edge</a:t>
            </a:r>
            <a:endParaRPr lang="en-US" dirty="0"/>
          </a:p>
        </p:txBody>
      </p:sp>
      <p:pic>
        <p:nvPicPr>
          <p:cNvPr id="6" name="Picture 5" descr="Screen shot 2012-05-09 at 9.27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" y="3147790"/>
            <a:ext cx="9029700" cy="1587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9317" y="4956596"/>
            <a:ext cx="7373918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 take this to mean something like:</a:t>
            </a:r>
          </a:p>
          <a:p>
            <a:pPr algn="ctr"/>
            <a:r>
              <a:rPr lang="en-US" dirty="0" smtClean="0"/>
              <a:t>If we let delta z = h, then</a:t>
            </a:r>
          </a:p>
          <a:p>
            <a:pPr algn="ctr"/>
            <a:r>
              <a:rPr lang="en-US" dirty="0" smtClean="0"/>
              <a:t> h(x)= h</a:t>
            </a:r>
            <a:r>
              <a:rPr lang="en-US" baseline="-25000" dirty="0" smtClean="0"/>
              <a:t>0</a:t>
            </a:r>
            <a:r>
              <a:rPr lang="en-US" dirty="0" smtClean="0"/>
              <a:t> + (dh/dx)(delta x) + (d</a:t>
            </a:r>
            <a:r>
              <a:rPr lang="en-US" baseline="30000" dirty="0" smtClean="0"/>
              <a:t>2</a:t>
            </a:r>
            <a:r>
              <a:rPr lang="en-US" dirty="0" smtClean="0"/>
              <a:t>h/dx</a:t>
            </a:r>
            <a:r>
              <a:rPr lang="en-US" baseline="30000" dirty="0" smtClean="0"/>
              <a:t>2</a:t>
            </a:r>
            <a:r>
              <a:rPr lang="en-US" dirty="0" smtClean="0"/>
              <a:t>)(delta x)</a:t>
            </a:r>
            <a:r>
              <a:rPr lang="en-US" baseline="30000" dirty="0" smtClean="0"/>
              <a:t>2</a:t>
            </a:r>
            <a:r>
              <a:rPr lang="en-US" dirty="0" smtClean="0"/>
              <a:t> 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But I’m not really sure how to proceed to get the above expressions? I’m failing at the algebra…</a:t>
            </a:r>
          </a:p>
          <a:p>
            <a:pPr algn="ctr"/>
            <a:endParaRPr lang="en-US" baseline="30000" dirty="0"/>
          </a:p>
          <a:p>
            <a:pPr algn="ctr"/>
            <a:endParaRPr lang="en-US" dirty="0"/>
          </a:p>
        </p:txBody>
      </p:sp>
      <p:pic>
        <p:nvPicPr>
          <p:cNvPr id="11" name="Picture 10" descr="Screen shot 2012-05-09 at 9.40.2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09" y="4847367"/>
            <a:ext cx="1577275" cy="297379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V="1">
            <a:off x="2454884" y="4533312"/>
            <a:ext cx="999933" cy="423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50628" y="177509"/>
            <a:ext cx="8015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CAP STRUCTURE: Discontinuity in the lapse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157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5</a:t>
            </a:r>
            <a:endParaRPr lang="en-US" sz="2400" b="1" dirty="0"/>
          </a:p>
        </p:txBody>
      </p:sp>
      <p:pic>
        <p:nvPicPr>
          <p:cNvPr id="5" name="Picture 4" descr="IOP5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470"/>
            <a:ext cx="9144000" cy="611981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5567" y="776324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8515" y="3823490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539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6_RASS_RW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0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7702" y="860237"/>
            <a:ext cx="147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8036" y="3497761"/>
            <a:ext cx="21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 TEMPERATURE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6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527161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6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827702" y="598809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pic>
        <p:nvPicPr>
          <p:cNvPr id="5" name="Picture 4" descr="IOP6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435"/>
            <a:ext cx="9144000" cy="6117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5567" y="776324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8515" y="3823490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6380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9_RASS_RW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6992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27702" y="860237"/>
            <a:ext cx="147478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WIND SPEED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8036" y="3497761"/>
            <a:ext cx="21051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RASS TEMPERATURE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9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342654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8132" y="109835"/>
            <a:ext cx="20915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9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827702" y="598809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pic>
        <p:nvPicPr>
          <p:cNvPr id="2" name="Picture 1" descr="IOP9_ceil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365"/>
            <a:ext cx="9144000" cy="611715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95567" y="776324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CEILOMETER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88515" y="3823490"/>
            <a:ext cx="208927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Relative Humidity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5996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Higher order variables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327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OP1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65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7730" y="914855"/>
            <a:ext cx="558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1: Richardson number and shear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89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4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65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30" y="914855"/>
            <a:ext cx="558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4: Richardson number and shear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63625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5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65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30" y="914855"/>
            <a:ext cx="558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5: Richardson number and shear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9095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6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65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30" y="914855"/>
            <a:ext cx="558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6: Richardson number and shear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784654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PCAPS DATA SET		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Making the most out of our Observations (</a:t>
            </a:r>
            <a:r>
              <a:rPr lang="en-US" sz="1800" i="1" dirty="0" smtClean="0"/>
              <a:t>a.k.a. Neil makes colorful figures too expensive to publish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5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OP9_R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6700"/>
            <a:ext cx="9144000" cy="3765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730" y="914855"/>
            <a:ext cx="5585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IOP 9: Richardson number and shear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05227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Dt</a:t>
            </a:r>
            <a:r>
              <a:rPr lang="en-US" dirty="0" smtClean="0"/>
              <a:t>/DZ </a:t>
            </a:r>
            <a:r>
              <a:rPr lang="en-US" dirty="0" err="1" smtClean="0"/>
              <a:t>vs</a:t>
            </a:r>
            <a:r>
              <a:rPr lang="en-US" dirty="0" smtClean="0"/>
              <a:t> Aerosol mixing depth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746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OP5_ceilo_dtd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511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OP9_ceilo_dtd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700"/>
            <a:ext cx="9144000" cy="60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2427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IDEA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 a high temporal resolution time height thermodynamic data set during PCAPS</a:t>
            </a:r>
          </a:p>
          <a:p>
            <a:pPr lvl="1"/>
            <a:r>
              <a:rPr lang="en-US" dirty="0" smtClean="0"/>
              <a:t>Blend together data from multiple observational platforms</a:t>
            </a:r>
          </a:p>
          <a:p>
            <a:pPr lvl="2"/>
            <a:r>
              <a:rPr lang="en-US" dirty="0" smtClean="0"/>
              <a:t>Soundings</a:t>
            </a:r>
          </a:p>
          <a:p>
            <a:pPr lvl="2"/>
            <a:r>
              <a:rPr lang="en-US" dirty="0" smtClean="0"/>
              <a:t>RASS</a:t>
            </a:r>
          </a:p>
          <a:p>
            <a:pPr lvl="2"/>
            <a:r>
              <a:rPr lang="en-US" dirty="0" smtClean="0"/>
              <a:t>Radar Wind Profilers</a:t>
            </a:r>
          </a:p>
          <a:p>
            <a:pPr lvl="2"/>
            <a:r>
              <a:rPr lang="en-US" dirty="0" smtClean="0"/>
              <a:t>Surface meteorological measurements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47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FEW KEY POINTS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Surface data helps to constrain interpolation to higher temporal resolution</a:t>
            </a:r>
          </a:p>
          <a:p>
            <a:r>
              <a:rPr lang="en-US" dirty="0" smtClean="0"/>
              <a:t>Basic physical reasoning can be applied to adjust data (e.g. imposing adiabatic layers).</a:t>
            </a:r>
          </a:p>
          <a:p>
            <a:r>
              <a:rPr lang="en-US" dirty="0" smtClean="0"/>
              <a:t>Weighted averages of Remote Sensing data and Sounding data help to create a blended data set</a:t>
            </a:r>
          </a:p>
          <a:p>
            <a:r>
              <a:rPr lang="en-US" dirty="0" smtClean="0"/>
              <a:t>NWS soundings add some value, but complicate the analysis. So just use the data aloft (kind of like a good background)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8146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DE_PROC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5" y="957660"/>
            <a:ext cx="8939169" cy="5684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831" y="286746"/>
            <a:ext cx="864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LOAD ALL SOUNDINGS, THEN TRIM THE </a:t>
            </a:r>
            <a:r>
              <a:rPr lang="en-US" i="1" dirty="0" smtClean="0"/>
              <a:t>PBL</a:t>
            </a:r>
            <a:r>
              <a:rPr lang="en-US" dirty="0" smtClean="0"/>
              <a:t> DATA OUT OF NWS SONDES DURING IOPS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28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NDE_PROC_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2" y="1054200"/>
            <a:ext cx="8884547" cy="566371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588" y="232127"/>
            <a:ext cx="8903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CONSTRAIN THE SOUNDING WITH HOURLY SURFACE DATA, THEN INTERPOLATE TO HOURLY GRID</a:t>
            </a:r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 rot="18974203">
            <a:off x="3359220" y="3696394"/>
            <a:ext cx="641804" cy="160135"/>
          </a:xfrm>
          <a:prstGeom prst="rightArrow">
            <a:avLst/>
          </a:prstGeom>
          <a:solidFill>
            <a:srgbClr val="C0504D"/>
          </a:solidFill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56701" y="3836930"/>
            <a:ext cx="1980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ISS SURFACE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44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REMOVE SUPER ADIABATS</a:t>
            </a:r>
            <a:endParaRPr lang="en-US" dirty="0"/>
          </a:p>
        </p:txBody>
      </p:sp>
      <p:pic>
        <p:nvPicPr>
          <p:cNvPr id="4" name="Content Placeholder 3" descr="SONDE_PROC_3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4" r="-64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21410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IOP5 </a:t>
            </a:r>
            <a:endParaRPr lang="en-US" dirty="0"/>
          </a:p>
        </p:txBody>
      </p:sp>
      <p:pic>
        <p:nvPicPr>
          <p:cNvPr id="4" name="Content Placeholder 3" descr="SONDE_PROC_4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34" r="-6434"/>
          <a:stretch>
            <a:fillRect/>
          </a:stretch>
        </p:blipFill>
        <p:spPr/>
      </p:pic>
      <p:grpSp>
        <p:nvGrpSpPr>
          <p:cNvPr id="11" name="Group 10"/>
          <p:cNvGrpSpPr/>
          <p:nvPr/>
        </p:nvGrpSpPr>
        <p:grpSpPr>
          <a:xfrm>
            <a:off x="2635493" y="5830495"/>
            <a:ext cx="1706926" cy="723693"/>
            <a:chOff x="2635493" y="5830495"/>
            <a:chExt cx="1706926" cy="723693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2635493" y="5830495"/>
              <a:ext cx="873946" cy="723691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2635493" y="5830495"/>
              <a:ext cx="122899" cy="7236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V="1">
              <a:off x="2635493" y="5830496"/>
              <a:ext cx="1706926" cy="723692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641804" y="6376677"/>
            <a:ext cx="2990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Adiabatic Mixed 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22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1214</TotalTime>
  <Words>517</Words>
  <Application>Microsoft Macintosh PowerPoint</Application>
  <PresentationFormat>On-screen Show (4:3)</PresentationFormat>
  <Paragraphs>79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Structure of CAPs</vt:lpstr>
      <vt:lpstr>PowerPoint Presentation</vt:lpstr>
      <vt:lpstr>PCAPS DATA SET  </vt:lpstr>
      <vt:lpstr>BASIC IDEA </vt:lpstr>
      <vt:lpstr>A FEW KEY POINTS </vt:lpstr>
      <vt:lpstr>PowerPoint Presentation</vt:lpstr>
      <vt:lpstr>PowerPoint Presentation</vt:lpstr>
      <vt:lpstr>REMOVE SUPER ADIABATS</vt:lpstr>
      <vt:lpstr>Example: IOP5 </vt:lpstr>
      <vt:lpstr>PowerPoint Presentation</vt:lpstr>
      <vt:lpstr>Filter RASS at 3 STDs (Minimal Impact)</vt:lpstr>
      <vt:lpstr>PowerPoint Presentation</vt:lpstr>
      <vt:lpstr>PowerPoint Presentation</vt:lpstr>
      <vt:lpstr>EXAMPLES: PCAPS IOPS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Higher order variables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Dt/DZ vs Aerosol mixing depth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PCAPS DATA SET  </dc:title>
  <dc:creator>Neil Lareau</dc:creator>
  <cp:lastModifiedBy>Neil Lareau</cp:lastModifiedBy>
  <cp:revision>23</cp:revision>
  <dcterms:created xsi:type="dcterms:W3CDTF">2012-05-08T17:41:14Z</dcterms:created>
  <dcterms:modified xsi:type="dcterms:W3CDTF">2012-05-09T14:01:11Z</dcterms:modified>
</cp:coreProperties>
</file>